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7"/>
    <p:sldMasterId id="2147484585" r:id="rId8"/>
    <p:sldMasterId id="2147484617" r:id="rId9"/>
  </p:sldMasterIdLst>
  <p:notesMasterIdLst>
    <p:notesMasterId r:id="rId105"/>
  </p:notesMasterIdLst>
  <p:handoutMasterIdLst>
    <p:handoutMasterId r:id="rId106"/>
  </p:handoutMasterIdLst>
  <p:sldIdLst>
    <p:sldId id="1621" r:id="rId10"/>
    <p:sldId id="1569" r:id="rId11"/>
    <p:sldId id="1633" r:id="rId12"/>
    <p:sldId id="11343" r:id="rId13"/>
    <p:sldId id="11318" r:id="rId14"/>
    <p:sldId id="1628" r:id="rId15"/>
    <p:sldId id="10540" r:id="rId16"/>
    <p:sldId id="11342" r:id="rId17"/>
    <p:sldId id="2076136801" r:id="rId18"/>
    <p:sldId id="1637" r:id="rId19"/>
    <p:sldId id="1629" r:id="rId20"/>
    <p:sldId id="10555" r:id="rId21"/>
    <p:sldId id="1638" r:id="rId22"/>
    <p:sldId id="10551" r:id="rId23"/>
    <p:sldId id="2076136443" r:id="rId24"/>
    <p:sldId id="10566" r:id="rId25"/>
    <p:sldId id="10535" r:id="rId26"/>
    <p:sldId id="11355" r:id="rId27"/>
    <p:sldId id="10537" r:id="rId28"/>
    <p:sldId id="10538" r:id="rId29"/>
    <p:sldId id="2076136433" r:id="rId30"/>
    <p:sldId id="10517" r:id="rId31"/>
    <p:sldId id="2076136432" r:id="rId32"/>
    <p:sldId id="2076137253" r:id="rId33"/>
    <p:sldId id="2076137254" r:id="rId34"/>
    <p:sldId id="2076137255" r:id="rId35"/>
    <p:sldId id="2076136784" r:id="rId36"/>
    <p:sldId id="10533" r:id="rId37"/>
    <p:sldId id="10543" r:id="rId38"/>
    <p:sldId id="2076136446" r:id="rId39"/>
    <p:sldId id="1641" r:id="rId40"/>
    <p:sldId id="1644" r:id="rId41"/>
    <p:sldId id="2076136447" r:id="rId42"/>
    <p:sldId id="1646" r:id="rId43"/>
    <p:sldId id="10556" r:id="rId44"/>
    <p:sldId id="1648" r:id="rId45"/>
    <p:sldId id="10557" r:id="rId46"/>
    <p:sldId id="10559" r:id="rId47"/>
    <p:sldId id="10568" r:id="rId48"/>
    <p:sldId id="1650" r:id="rId49"/>
    <p:sldId id="10558" r:id="rId50"/>
    <p:sldId id="1652" r:id="rId51"/>
    <p:sldId id="1653" r:id="rId52"/>
    <p:sldId id="2076136448" r:id="rId53"/>
    <p:sldId id="2076136449" r:id="rId54"/>
    <p:sldId id="1654" r:id="rId55"/>
    <p:sldId id="1655" r:id="rId56"/>
    <p:sldId id="1656" r:id="rId57"/>
    <p:sldId id="1657" r:id="rId58"/>
    <p:sldId id="1661" r:id="rId59"/>
    <p:sldId id="2076136452" r:id="rId60"/>
    <p:sldId id="2076136442" r:id="rId61"/>
    <p:sldId id="2076136454" r:id="rId62"/>
    <p:sldId id="2076136424" r:id="rId63"/>
    <p:sldId id="2076136425" r:id="rId64"/>
    <p:sldId id="1658" r:id="rId65"/>
    <p:sldId id="1659" r:id="rId66"/>
    <p:sldId id="8624" r:id="rId67"/>
    <p:sldId id="8623" r:id="rId68"/>
    <p:sldId id="1662" r:id="rId69"/>
    <p:sldId id="1663" r:id="rId70"/>
    <p:sldId id="1664" r:id="rId71"/>
    <p:sldId id="1665" r:id="rId72"/>
    <p:sldId id="2076136456" r:id="rId73"/>
    <p:sldId id="11331" r:id="rId74"/>
    <p:sldId id="2076136806" r:id="rId75"/>
    <p:sldId id="1673" r:id="rId76"/>
    <p:sldId id="1675" r:id="rId77"/>
    <p:sldId id="1678" r:id="rId78"/>
    <p:sldId id="2076136808" r:id="rId79"/>
    <p:sldId id="10562" r:id="rId80"/>
    <p:sldId id="10563" r:id="rId81"/>
    <p:sldId id="10547" r:id="rId82"/>
    <p:sldId id="2076136810" r:id="rId83"/>
    <p:sldId id="10564" r:id="rId84"/>
    <p:sldId id="11311" r:id="rId85"/>
    <p:sldId id="11312" r:id="rId86"/>
    <p:sldId id="11313" r:id="rId87"/>
    <p:sldId id="1677" r:id="rId88"/>
    <p:sldId id="1681" r:id="rId89"/>
    <p:sldId id="2332" r:id="rId90"/>
    <p:sldId id="1683" r:id="rId91"/>
    <p:sldId id="10544" r:id="rId92"/>
    <p:sldId id="10552" r:id="rId93"/>
    <p:sldId id="2076136460" r:id="rId94"/>
    <p:sldId id="1685" r:id="rId95"/>
    <p:sldId id="2076136809" r:id="rId96"/>
    <p:sldId id="11322" r:id="rId97"/>
    <p:sldId id="11324" r:id="rId98"/>
    <p:sldId id="11325" r:id="rId99"/>
    <p:sldId id="11340" r:id="rId100"/>
    <p:sldId id="11333" r:id="rId101"/>
    <p:sldId id="11334" r:id="rId102"/>
    <p:sldId id="11352" r:id="rId103"/>
    <p:sldId id="1598" r:id="rId10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1621"/>
            <p14:sldId id="1569"/>
          </p14:sldIdLst>
        </p14:section>
        <p14:section name="Introduction" id="{22533849-185C-4C2C-9649-B4DDC81E4897}">
          <p14:sldIdLst>
            <p14:sldId id="1633"/>
            <p14:sldId id="11343"/>
            <p14:sldId id="11318"/>
            <p14:sldId id="1628"/>
            <p14:sldId id="10540"/>
          </p14:sldIdLst>
        </p14:section>
        <p14:section name="Why Kubernetes on Azure" id="{1872318E-711C-4A4F-99BF-9F46EAD6E556}">
          <p14:sldIdLst>
            <p14:sldId id="11342"/>
            <p14:sldId id="2076136801"/>
            <p14:sldId id="1637"/>
          </p14:sldIdLst>
        </p14:section>
        <p14:section name="Manage Kubernetes with ease" id="{BC8F9B17-7C0E-4997-A63A-4096999FEB24}">
          <p14:sldIdLst>
            <p14:sldId id="1629"/>
            <p14:sldId id="10555"/>
            <p14:sldId id="1638"/>
          </p14:sldIdLst>
        </p14:section>
        <p14:section name="Accelerate containerized development" id="{DBBD5676-E5E1-4495-A5C0-52E4F452BAF1}">
          <p14:sldIdLst>
            <p14:sldId id="10551"/>
            <p14:sldId id="2076136443"/>
          </p14:sldIdLst>
        </p14:section>
        <p14:section name="Build on an enterprise-grade, secure platform" id="{3802453F-96C2-488C-93C1-AF0020326BBC}">
          <p14:sldIdLst>
            <p14:sldId id="10566"/>
            <p14:sldId id="10535"/>
            <p14:sldId id="11355"/>
            <p14:sldId id="10537"/>
            <p14:sldId id="10538"/>
            <p14:sldId id="2076136433"/>
          </p14:sldIdLst>
        </p14:section>
        <p14:section name="Run anything, anywhere" id="{1B60A59F-3ACE-428C-A9E5-FFE2794D4ADB}">
          <p14:sldIdLst>
            <p14:sldId id="10517"/>
            <p14:sldId id="2076136432"/>
            <p14:sldId id="2076137253"/>
            <p14:sldId id="2076137254"/>
            <p14:sldId id="2076137255"/>
            <p14:sldId id="2076136784"/>
          </p14:sldIdLst>
        </p14:section>
        <p14:section name="Microsoft with the community" id="{54D8DC59-52C7-4227-973B-D226A5D16209}">
          <p14:sldIdLst>
            <p14:sldId id="10533"/>
            <p14:sldId id="10543"/>
            <p14:sldId id="2076136446"/>
            <p14:sldId id="1641"/>
          </p14:sldIdLst>
        </p14:section>
        <p14:section name="Top scenarios" id="{3024C1C7-3B74-4318-A266-30A914A11840}">
          <p14:sldIdLst>
            <p14:sldId id="1644"/>
            <p14:sldId id="2076136447"/>
            <p14:sldId id="1646"/>
            <p14:sldId id="10556"/>
            <p14:sldId id="1648"/>
            <p14:sldId id="10557"/>
            <p14:sldId id="10559"/>
            <p14:sldId id="10568"/>
            <p14:sldId id="1650"/>
            <p14:sldId id="10558"/>
            <p14:sldId id="1652"/>
            <p14:sldId id="1653"/>
            <p14:sldId id="2076136448"/>
            <p14:sldId id="2076136449"/>
          </p14:sldIdLst>
        </p14:section>
        <p14:section name="Customer stories" id="{7DC5F06A-0021-47A2-978E-43E2ECC9750A}">
          <p14:sldIdLst>
            <p14:sldId id="1654"/>
            <p14:sldId id="1655"/>
            <p14:sldId id="1656"/>
            <p14:sldId id="1657"/>
            <p14:sldId id="1661"/>
            <p14:sldId id="2076136452"/>
            <p14:sldId id="2076136442"/>
            <p14:sldId id="2076136454"/>
            <p14:sldId id="2076136424"/>
            <p14:sldId id="2076136425"/>
            <p14:sldId id="1658"/>
            <p14:sldId id="1659"/>
            <p14:sldId id="8624"/>
            <p14:sldId id="8623"/>
            <p14:sldId id="1662"/>
            <p14:sldId id="1663"/>
            <p14:sldId id="1664"/>
            <p14:sldId id="1665"/>
            <p14:sldId id="2076136456"/>
            <p14:sldId id="11331"/>
            <p14:sldId id="2076136806"/>
          </p14:sldIdLst>
        </p14:section>
        <p14:section name="Resources" id="{1E726773-1538-4992-A979-121FF1927489}">
          <p14:sldIdLst>
            <p14:sldId id="1673"/>
          </p14:sldIdLst>
        </p14:section>
        <p14:section name="Product deep dive" id="{505711FB-B154-4156-AC00-159C6AD9A6E6}">
          <p14:sldIdLst>
            <p14:sldId id="1675"/>
            <p14:sldId id="1678"/>
            <p14:sldId id="2076136808"/>
            <p14:sldId id="10562"/>
            <p14:sldId id="10563"/>
            <p14:sldId id="10547"/>
            <p14:sldId id="2076136810"/>
            <p14:sldId id="10564"/>
            <p14:sldId id="11311"/>
            <p14:sldId id="11312"/>
            <p14:sldId id="11313"/>
            <p14:sldId id="1677"/>
            <p14:sldId id="1681"/>
            <p14:sldId id="2332"/>
            <p14:sldId id="1683"/>
            <p14:sldId id="10544"/>
            <p14:sldId id="10552"/>
            <p14:sldId id="2076136460"/>
            <p14:sldId id="1685"/>
            <p14:sldId id="2076136809"/>
          </p14:sldIdLst>
        </p14:section>
        <p14:section name="Containers" id="{7DAA9ED3-15A1-4E7C-85DA-E98C1D37840F}">
          <p14:sldIdLst>
            <p14:sldId id="11322"/>
            <p14:sldId id="11324"/>
            <p14:sldId id="11325"/>
            <p14:sldId id="11340"/>
          </p14:sldIdLst>
        </p14:section>
        <p14:section name="API for Kubernetes" id="{C81D853D-961E-4834-859E-F7ECB28F70DA}">
          <p14:sldIdLst>
            <p14:sldId id="11333"/>
            <p14:sldId id="11334"/>
            <p14:sldId id="11352"/>
          </p14:sldIdLst>
        </p14:section>
        <p14:section name="Closing" id="{82884CC8-64E1-4CFE-9ADB-320B37E0B1C6}">
          <p14:sldIdLst>
            <p14:sldId id="15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8FD"/>
    <a:srgbClr val="000000"/>
    <a:srgbClr val="0078D3"/>
    <a:srgbClr val="75757A"/>
    <a:srgbClr val="FCFDFE"/>
    <a:srgbClr val="50E6FF"/>
    <a:srgbClr val="FFFFFF"/>
    <a:srgbClr val="0F78D4"/>
    <a:srgbClr val="0078D7"/>
    <a:srgbClr val="1E80D7"/>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307" autoAdjust="0"/>
  </p:normalViewPr>
  <p:slideViewPr>
    <p:cSldViewPr snapToGrid="0">
      <p:cViewPr varScale="1">
        <p:scale>
          <a:sx n="79" d="100"/>
          <a:sy n="79" d="100"/>
        </p:scale>
        <p:origin x="1792"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openxmlformats.org/officeDocument/2006/relationships/commentAuthors" Target="commentAuthors.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viewProps" Target="viewProps.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1.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2/24/20 12:22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2/24/20 12:22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800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348951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211801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32355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559558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87914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1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698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280403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9884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63863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269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83251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28243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4956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36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413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080834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50450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4F0A169-B17B-42E4-B8EC-B877CFFF4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27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56886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48576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33354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6990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048998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197098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806780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1243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0489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4729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96940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565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373583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590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863354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00133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60817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237060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636698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218774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35685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0201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13360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245330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16474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8040134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615075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637116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487274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106539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92883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025136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31643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8633018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244018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612219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1293990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755473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000635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444152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6729233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2546083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340004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18590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7777870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401201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19756147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136310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42385178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4252102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0376990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94933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703817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95</a:t>
            </a:fld>
            <a:endParaRPr lang="en-US"/>
          </a:p>
        </p:txBody>
      </p:sp>
    </p:spTree>
    <p:extLst>
      <p:ext uri="{BB962C8B-B14F-4D97-AF65-F5344CB8AC3E}">
        <p14:creationId xmlns:p14="http://schemas.microsoft.com/office/powerpoint/2010/main" val="191719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6851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16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2/24/20</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image" Target="../media/image14.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20.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2" Type="http://schemas.openxmlformats.org/officeDocument/2006/relationships/notesSlide" Target="../notesSlides/notesSlide7.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jpe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jpe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tiff"/><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jpeg"/><Relationship Id="rId27" Type="http://schemas.openxmlformats.org/officeDocument/2006/relationships/image" Target="../media/image54.png"/><Relationship Id="rId30"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svg"/><Relationship Id="rId7" Type="http://schemas.openxmlformats.org/officeDocument/2006/relationships/image" Target="../media/image61.sv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hyperlink" Target="https://azure.microsoft.com/en-us/services/container-registr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hyperlink" Target="https://azure.microsoft.com/en-us/services/virtual-network/" TargetMode="Externa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5.xml"/><Relationship Id="rId5" Type="http://schemas.openxmlformats.org/officeDocument/2006/relationships/hyperlink" Target="https://azure.microsoft.com/en-us/services/azure-policy/" TargetMode="External"/><Relationship Id="rId4" Type="http://schemas.openxmlformats.org/officeDocument/2006/relationships/image" Target="../media/image75.emf"/></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svg"/><Relationship Id="rId1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notesSlide" Target="../notesSlides/notesSlide16.xml"/><Relationship Id="rId16" Type="http://schemas.openxmlformats.org/officeDocument/2006/relationships/image" Target="../media/image91.png"/><Relationship Id="rId1" Type="http://schemas.openxmlformats.org/officeDocument/2006/relationships/slideLayout" Target="../slideLayouts/slideLayout50.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svg"/><Relationship Id="rId10" Type="http://schemas.openxmlformats.org/officeDocument/2006/relationships/image" Target="../media/image85.svg"/><Relationship Id="rId19" Type="http://schemas.openxmlformats.org/officeDocument/2006/relationships/image" Target="../media/image94.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5.svg"/><Relationship Id="rId7" Type="http://schemas.openxmlformats.org/officeDocument/2006/relationships/image" Target="../media/image88.svg"/><Relationship Id="rId12" Type="http://schemas.openxmlformats.org/officeDocument/2006/relationships/image" Target="../media/image100.png"/><Relationship Id="rId2" Type="http://schemas.openxmlformats.org/officeDocument/2006/relationships/image" Target="../media/image84.png"/><Relationship Id="rId1" Type="http://schemas.openxmlformats.org/officeDocument/2006/relationships/slideLayout" Target="../slideLayouts/slideLayout50.xml"/><Relationship Id="rId6" Type="http://schemas.openxmlformats.org/officeDocument/2006/relationships/image" Target="../media/image87.png"/><Relationship Id="rId11" Type="http://schemas.openxmlformats.org/officeDocument/2006/relationships/image" Target="../media/image99.svg"/><Relationship Id="rId5" Type="http://schemas.openxmlformats.org/officeDocument/2006/relationships/image" Target="../media/image96.svg"/><Relationship Id="rId10" Type="http://schemas.openxmlformats.org/officeDocument/2006/relationships/image" Target="../media/image89.png"/><Relationship Id="rId4" Type="http://schemas.openxmlformats.org/officeDocument/2006/relationships/image" Target="../media/image95.png"/><Relationship Id="rId9" Type="http://schemas.openxmlformats.org/officeDocument/2006/relationships/image" Target="../media/image98.svg"/></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02.png"/><Relationship Id="rId7" Type="http://schemas.openxmlformats.org/officeDocument/2006/relationships/hyperlink" Target="https://www.linuxfoundation.org/about/board-members/" TargetMode="External"/><Relationship Id="rId2" Type="http://schemas.openxmlformats.org/officeDocument/2006/relationships/hyperlink" Target="https://www.cncf.io/about/members/" TargetMode="External"/><Relationship Id="rId1" Type="http://schemas.openxmlformats.org/officeDocument/2006/relationships/slideLayout" Target="../slideLayouts/slideLayout5.xml"/><Relationship Id="rId6" Type="http://schemas.openxmlformats.org/officeDocument/2006/relationships/hyperlink" Target="https://github.com/kubernetes/steering" TargetMode="External"/><Relationship Id="rId5" Type="http://schemas.openxmlformats.org/officeDocument/2006/relationships/hyperlink" Target="https://www.cncf.io/people/governing-board/" TargetMode="External"/><Relationship Id="rId4" Type="http://schemas.openxmlformats.org/officeDocument/2006/relationships/hyperlink" Target="https://www.cncf.io/people/technical-oversight-committee/"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jpeg"/><Relationship Id="rId9"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18" Type="http://schemas.openxmlformats.org/officeDocument/2006/relationships/image" Target="../media/image127.png"/><Relationship Id="rId26" Type="http://schemas.openxmlformats.org/officeDocument/2006/relationships/image" Target="../media/image134.png"/><Relationship Id="rId3" Type="http://schemas.openxmlformats.org/officeDocument/2006/relationships/image" Target="../media/image114.png"/><Relationship Id="rId21" Type="http://schemas.openxmlformats.org/officeDocument/2006/relationships/image" Target="../media/image130.png"/><Relationship Id="rId7" Type="http://schemas.openxmlformats.org/officeDocument/2006/relationships/image" Target="../media/image118.png"/><Relationship Id="rId12" Type="http://schemas.openxmlformats.org/officeDocument/2006/relationships/image" Target="../media/image122.png"/><Relationship Id="rId17" Type="http://schemas.openxmlformats.org/officeDocument/2006/relationships/image" Target="../media/image126.svg"/><Relationship Id="rId25" Type="http://schemas.openxmlformats.org/officeDocument/2006/relationships/image" Target="../media/image133.png"/><Relationship Id="rId2" Type="http://schemas.openxmlformats.org/officeDocument/2006/relationships/notesSlide" Target="../notesSlides/notesSlide20.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17.png"/><Relationship Id="rId11" Type="http://schemas.openxmlformats.org/officeDocument/2006/relationships/image" Target="../media/image66.png"/><Relationship Id="rId24" Type="http://schemas.openxmlformats.org/officeDocument/2006/relationships/image" Target="../media/image132.png"/><Relationship Id="rId5" Type="http://schemas.openxmlformats.org/officeDocument/2006/relationships/image" Target="../media/image116.svg"/><Relationship Id="rId15" Type="http://schemas.openxmlformats.org/officeDocument/2006/relationships/image" Target="../media/image124.png"/><Relationship Id="rId23" Type="http://schemas.openxmlformats.org/officeDocument/2006/relationships/image" Target="../media/image131.png"/><Relationship Id="rId10" Type="http://schemas.openxmlformats.org/officeDocument/2006/relationships/image" Target="../media/image121.svg"/><Relationship Id="rId19" Type="http://schemas.openxmlformats.org/officeDocument/2006/relationships/image" Target="../media/image128.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75.emf"/><Relationship Id="rId22"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5.svg"/></Relationships>
</file>

<file path=ppt/slides/_rels/slide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6.png"/><Relationship Id="rId7" Type="http://schemas.openxmlformats.org/officeDocument/2006/relationships/image" Target="../media/image65.sv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7.png"/><Relationship Id="rId10" Type="http://schemas.openxmlformats.org/officeDocument/2006/relationships/image" Target="../media/image139.png"/><Relationship Id="rId4" Type="http://schemas.openxmlformats.org/officeDocument/2006/relationships/image" Target="../media/image63.svg"/><Relationship Id="rId9" Type="http://schemas.openxmlformats.org/officeDocument/2006/relationships/image" Target="../media/image61.svg"/></Relationships>
</file>

<file path=ppt/slides/_rels/slide38.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svg"/><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66.png"/><Relationship Id="rId5" Type="http://schemas.openxmlformats.org/officeDocument/2006/relationships/image" Target="../media/image75.emf"/><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5.svg"/><Relationship Id="rId4" Type="http://schemas.openxmlformats.org/officeDocument/2006/relationships/image" Target="../media/image135.png"/></Relationships>
</file>

<file path=ppt/slides/_rels/slide4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6.svg"/><Relationship Id="rId11" Type="http://schemas.openxmlformats.org/officeDocument/2006/relationships/image" Target="../media/image140.svg"/><Relationship Id="rId5" Type="http://schemas.openxmlformats.org/officeDocument/2006/relationships/image" Target="../media/image147.png"/><Relationship Id="rId10" Type="http://schemas.openxmlformats.org/officeDocument/2006/relationships/image" Target="../media/image139.png"/><Relationship Id="rId4" Type="http://schemas.openxmlformats.org/officeDocument/2006/relationships/image" Target="../media/image146.svg"/><Relationship Id="rId9" Type="http://schemas.openxmlformats.org/officeDocument/2006/relationships/image" Target="../media/image15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25.png"/><Relationship Id="rId7" Type="http://schemas.openxmlformats.org/officeDocument/2006/relationships/image" Target="../media/image15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26.svg"/></Relationships>
</file>

<file path=ppt/slides/_rels/slide4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25.png"/><Relationship Id="rId7" Type="http://schemas.openxmlformats.org/officeDocument/2006/relationships/image" Target="../media/image154.png"/><Relationship Id="rId12" Type="http://schemas.openxmlformats.org/officeDocument/2006/relationships/image" Target="../media/image65.sv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64.png"/><Relationship Id="rId5" Type="http://schemas.openxmlformats.org/officeDocument/2006/relationships/image" Target="../media/image152.png"/><Relationship Id="rId10" Type="http://schemas.openxmlformats.org/officeDocument/2006/relationships/image" Target="../media/image67.png"/><Relationship Id="rId4" Type="http://schemas.openxmlformats.org/officeDocument/2006/relationships/image" Target="../media/image126.svg"/><Relationship Id="rId9" Type="http://schemas.openxmlformats.org/officeDocument/2006/relationships/image" Target="../media/image1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69.sv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60.jpeg"/><Relationship Id="rId4" Type="http://schemas.openxmlformats.org/officeDocument/2006/relationships/hyperlink" Target="https://customers.microsoft.com/en-us/story/hafslund-nett-power-and-utilities-azure"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67.png"/><Relationship Id="rId3" Type="http://schemas.openxmlformats.org/officeDocument/2006/relationships/image" Target="../media/image161.png"/><Relationship Id="rId7" Type="http://schemas.openxmlformats.org/officeDocument/2006/relationships/image" Target="../media/image165.svg"/><Relationship Id="rId12" Type="http://schemas.openxmlformats.org/officeDocument/2006/relationships/image" Target="../media/image170.sv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sv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svg"/></Relationships>
</file>

<file path=ppt/slides/_rels/slide52.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hyperlink" Target="https://aka.ms/aks/story/bosch"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 Id="rId9" Type="http://schemas.openxmlformats.org/officeDocument/2006/relationships/image" Target="../media/image170.svg"/></Relationships>
</file>

<file path=ppt/slides/_rels/slide5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6.tiff"/><Relationship Id="rId4" Type="http://schemas.openxmlformats.org/officeDocument/2006/relationships/hyperlink" Target="https://customers.microsoft.com/en-us/story/dnv-gl-scales-up-machine-learning-using-azure-kubernetes-service"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70.sv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81.svg"/><Relationship Id="rId11" Type="http://schemas.openxmlformats.org/officeDocument/2006/relationships/image" Target="../media/image169.png"/><Relationship Id="rId5" Type="http://schemas.openxmlformats.org/officeDocument/2006/relationships/image" Target="../media/image180.png"/><Relationship Id="rId10" Type="http://schemas.openxmlformats.org/officeDocument/2006/relationships/image" Target="../media/image185.svg"/><Relationship Id="rId4" Type="http://schemas.openxmlformats.org/officeDocument/2006/relationships/image" Target="../media/image179.svg"/><Relationship Id="rId9" Type="http://schemas.openxmlformats.org/officeDocument/2006/relationships/image" Target="../media/image184.png"/></Relationships>
</file>

<file path=ppt/slides/_rels/slide5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hyperlink" Target="http://customers.microsoft.com/en-us/story/maersk-travel-transportation-azure" TargetMode="External"/><Relationship Id="rId4" Type="http://schemas.openxmlformats.org/officeDocument/2006/relationships/image" Target="../media/image187.png"/></Relationships>
</file>

<file path=ppt/slides/_rels/slide57.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60.png"/><Relationship Id="rId7" Type="http://schemas.openxmlformats.org/officeDocument/2006/relationships/image" Target="../media/image18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61.svg"/></Relationships>
</file>

<file path=ppt/slides/_rels/slide5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hyperlink" Target="https://customers.microsoft.com/en-us/story/siemens-healthineers-health-provider-azure" TargetMode="External"/><Relationship Id="rId4" Type="http://schemas.openxmlformats.org/officeDocument/2006/relationships/image" Target="../media/image191.jpe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hyperlink" Target="http://customers.microsoft.com/en-us/story/ambit-energy" TargetMode="External"/><Relationship Id="rId4" Type="http://schemas.openxmlformats.org/officeDocument/2006/relationships/image" Target="../media/image19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195.png"/><Relationship Id="rId4" Type="http://schemas.openxmlformats.org/officeDocument/2006/relationships/hyperlink" Target="http://customers.microsoft.com/en-us/story/altair-manufacturing-azur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197.png"/><Relationship Id="rId4" Type="http://schemas.openxmlformats.org/officeDocument/2006/relationships/hyperlink" Target="http://customers.microsoft.com/en-us/story/varian-health-provider-azur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hyperlink" Target="http://customers.microsoft.com/en-us/story/falkonry-partner-professional-services-azure" TargetMode="External"/><Relationship Id="rId4" Type="http://schemas.openxmlformats.org/officeDocument/2006/relationships/image" Target="../media/image198.jpeg"/></Relationships>
</file>

<file path=ppt/slides/_rels/slide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hyperlink" Target="https://kubernetes.io/case-studies/openai/" TargetMode="External"/><Relationship Id="rId4" Type="http://schemas.openxmlformats.org/officeDocument/2006/relationships/image" Target="../media/image200.jpeg"/></Relationships>
</file>

<file path=ppt/slides/_rels/slide64.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202.png"/><Relationship Id="rId4" Type="http://schemas.openxmlformats.org/officeDocument/2006/relationships/hyperlink" Target="https://customers.microsoft.com/en-us/story/742170-eni-quickly-delivers-business-applications-using-azure-kubernetes-servic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07.sv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213.sv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212.png"/><Relationship Id="rId5" Type="http://schemas.openxmlformats.org/officeDocument/2006/relationships/image" Target="../media/image211.emf"/><Relationship Id="rId4" Type="http://schemas.openxmlformats.org/officeDocument/2006/relationships/image" Target="../media/image142.svg"/></Relationships>
</file>

<file path=ppt/slides/_rels/slide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5.png"/><Relationship Id="rId7" Type="http://schemas.openxmlformats.org/officeDocument/2006/relationships/image" Target="../media/image65.sv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213.svg"/><Relationship Id="rId4" Type="http://schemas.openxmlformats.org/officeDocument/2006/relationships/image" Target="../media/image21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221.png"/><Relationship Id="rId4" Type="http://schemas.openxmlformats.org/officeDocument/2006/relationships/image" Target="../media/image6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226.svg"/><Relationship Id="rId5" Type="http://schemas.openxmlformats.org/officeDocument/2006/relationships/image" Target="../media/image225.png"/><Relationship Id="rId4" Type="http://schemas.openxmlformats.org/officeDocument/2006/relationships/image" Target="../media/image224.svg"/></Relationships>
</file>

<file path=ppt/slides/_rels/slide8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image" Target="../media/image75.emf"/><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75.emf"/><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229.sv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75.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236.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170.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75.emf"/><Relationship Id="rId7" Type="http://schemas.openxmlformats.org/officeDocument/2006/relationships/image" Target="../media/image117.png"/><Relationship Id="rId12" Type="http://schemas.openxmlformats.org/officeDocument/2006/relationships/image" Target="../media/image240.png"/><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239.svg"/><Relationship Id="rId5" Type="http://schemas.openxmlformats.org/officeDocument/2006/relationships/image" Target="../media/image237.svg"/><Relationship Id="rId10" Type="http://schemas.openxmlformats.org/officeDocument/2006/relationships/image" Target="../media/image238.png"/><Relationship Id="rId4" Type="http://schemas.openxmlformats.org/officeDocument/2006/relationships/image" Target="../media/image120.png"/><Relationship Id="rId9" Type="http://schemas.openxmlformats.org/officeDocument/2006/relationships/image" Target="../media/image126.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p:cNvSpPr>
            <a:spLocks noGrp="1"/>
          </p:cNvSpPr>
          <p:nvPr>
            <p:ph type="body" sz="quarter" idx="15"/>
          </p:nvPr>
        </p:nvSpPr>
        <p:spPr>
          <a:xfrm>
            <a:off x="880562" y="4584725"/>
            <a:ext cx="6637838" cy="738664"/>
          </a:xfrm>
        </p:spPr>
        <p:txBody>
          <a:bodyPr/>
          <a:lstStyle/>
          <a:p>
            <a:r>
              <a:rPr lang="en-US" dirty="0"/>
              <a:t>Name</a:t>
            </a:r>
          </a:p>
          <a:p>
            <a:pPr lvl="1"/>
            <a:r>
              <a:rPr lang="en-US" dirty="0"/>
              <a:t>Date</a:t>
            </a:r>
          </a:p>
        </p:txBody>
      </p:sp>
      <p:sp>
        <p:nvSpPr>
          <p:cNvPr id="12" name="Title 6"/>
          <p:cNvSpPr>
            <a:spLocks noGrp="1"/>
          </p:cNvSpPr>
          <p:nvPr>
            <p:ph type="title"/>
          </p:nvPr>
        </p:nvSpPr>
        <p:spPr>
          <a:xfrm>
            <a:off x="821960" y="2730874"/>
            <a:ext cx="6981472" cy="1828800"/>
          </a:xfrm>
        </p:spPr>
        <p:txBody>
          <a:bodyPr/>
          <a:lstStyle/>
          <a:p>
            <a:r>
              <a:rPr lang="en-US" sz="4400" dirty="0"/>
              <a:t>Kubernetes on Azure </a:t>
            </a:r>
            <a:endParaRPr lang="en-US" dirty="0"/>
          </a:p>
        </p:txBody>
      </p:sp>
    </p:spTree>
    <p:extLst>
      <p:ext uri="{BB962C8B-B14F-4D97-AF65-F5344CB8AC3E}">
        <p14:creationId xmlns:p14="http://schemas.microsoft.com/office/powerpoint/2010/main" val="30443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cs typeface="Segoe UI"/>
              </a:rPr>
              <a:t>Azure Kubernetes Service </a:t>
            </a:r>
            <a:r>
              <a:rPr lang="en-US" dirty="0">
                <a:solidFill>
                  <a:srgbClr val="0F78D4"/>
                </a:solidFill>
                <a:cs typeface="Segoe UI"/>
              </a:rPr>
              <a:t>momentum</a:t>
            </a:r>
          </a:p>
        </p:txBody>
      </p:sp>
      <p:sp>
        <p:nvSpPr>
          <p:cNvPr id="57" name="TextBox 56">
            <a:extLst>
              <a:ext uri="{FF2B5EF4-FFF2-40B4-BE49-F238E27FC236}">
                <a16:creationId xmlns:a16="http://schemas.microsoft.com/office/drawing/2014/main" id="{A41E78DA-BD95-49D7-AD7E-413E94D074E8}"/>
              </a:ext>
            </a:extLst>
          </p:cNvPr>
          <p:cNvSpPr txBox="1"/>
          <p:nvPr/>
        </p:nvSpPr>
        <p:spPr>
          <a:xfrm>
            <a:off x="8193088" y="6697706"/>
            <a:ext cx="4087813" cy="153888"/>
          </a:xfrm>
          <a:prstGeom prst="rect">
            <a:avLst/>
          </a:prstGeom>
          <a:noFill/>
        </p:spPr>
        <p:txBody>
          <a:bodyPr wrap="square" lIns="0" tIns="0" rIns="0" bIns="0" rtlCol="0" anchor="t">
            <a:spAutoFit/>
          </a:bodyPr>
          <a:lstStyle/>
          <a:p>
            <a:pPr marL="0" marR="0" lvl="0" indent="0" algn="r" defTabSz="932688"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Light" panose="020B0502040204020203" pitchFamily="34" charset="0"/>
              </a:rPr>
              <a:t>Dated October 2019</a:t>
            </a:r>
          </a:p>
        </p:txBody>
      </p:sp>
      <p:sp>
        <p:nvSpPr>
          <p:cNvPr id="28" name="Rectangle 27">
            <a:extLst>
              <a:ext uri="{FF2B5EF4-FFF2-40B4-BE49-F238E27FC236}">
                <a16:creationId xmlns:a16="http://schemas.microsoft.com/office/drawing/2014/main" id="{093BD0AA-FDF6-41BC-94A6-42917BE46165}"/>
              </a:ext>
            </a:extLst>
          </p:cNvPr>
          <p:cNvSpPr/>
          <p:nvPr/>
        </p:nvSpPr>
        <p:spPr>
          <a:xfrm>
            <a:off x="981092" y="2549885"/>
            <a:ext cx="2972099" cy="3477875"/>
          </a:xfrm>
          <a:prstGeom prst="rect">
            <a:avLst/>
          </a:prstGeom>
        </p:spPr>
        <p:txBody>
          <a:bodyPr wrap="square">
            <a:spAutoFit/>
          </a:bodyPr>
          <a:lstStyle/>
          <a:p>
            <a:pPr lvl="0" algn="r" defTabSz="914224">
              <a:defRPr/>
            </a:pPr>
            <a:r>
              <a:rPr lang="en-US" sz="4400">
                <a:solidFill>
                  <a:srgbClr val="0078D3"/>
                </a:solidFill>
                <a:latin typeface="Segoe UI Semibold" panose="020B0702040204020203" pitchFamily="34" charset="0"/>
                <a:cs typeface="Segoe UI Semibold" panose="020B0702040204020203" pitchFamily="34" charset="0"/>
              </a:rPr>
              <a:t>The fastest growing compute service on Azure</a:t>
            </a:r>
          </a:p>
        </p:txBody>
      </p:sp>
      <p:sp>
        <p:nvSpPr>
          <p:cNvPr id="9" name="TextBox 8">
            <a:extLst>
              <a:ext uri="{FF2B5EF4-FFF2-40B4-BE49-F238E27FC236}">
                <a16:creationId xmlns:a16="http://schemas.microsoft.com/office/drawing/2014/main" id="{CA28A20C-E991-49C8-BB3F-F9BE32D67F96}"/>
              </a:ext>
            </a:extLst>
          </p:cNvPr>
          <p:cNvSpPr txBox="1"/>
          <p:nvPr/>
        </p:nvSpPr>
        <p:spPr>
          <a:xfrm>
            <a:off x="5318881" y="1643010"/>
            <a:ext cx="5115202" cy="400110"/>
          </a:xfrm>
          <a:prstGeom prst="rect">
            <a:avLst/>
          </a:prstGeom>
          <a:noFill/>
        </p:spPr>
        <p:txBody>
          <a:bodyPr wrap="square" lIns="0" rIns="0" rtlCol="0" anchor="ctr">
            <a:spAutoFit/>
          </a:bodyPr>
          <a:lstStyle/>
          <a:p>
            <a:pPr algn="ctr"/>
            <a:r>
              <a:rPr lang="en-US" sz="2000">
                <a:latin typeface="Segoe UI Semibold" panose="020B0702040204020203" pitchFamily="34" charset="0"/>
                <a:cs typeface="Segoe UI Semibold" panose="020B0702040204020203" pitchFamily="34" charset="0"/>
              </a:rPr>
              <a:t>Trusted by thousands of customers</a:t>
            </a:r>
          </a:p>
        </p:txBody>
      </p:sp>
      <p:grpSp>
        <p:nvGrpSpPr>
          <p:cNvPr id="10" name="Group 9">
            <a:extLst>
              <a:ext uri="{FF2B5EF4-FFF2-40B4-BE49-F238E27FC236}">
                <a16:creationId xmlns:a16="http://schemas.microsoft.com/office/drawing/2014/main" id="{38B72F9C-3EF6-4C22-BD04-C140B34BF29E}"/>
              </a:ext>
            </a:extLst>
          </p:cNvPr>
          <p:cNvGrpSpPr/>
          <p:nvPr/>
        </p:nvGrpSpPr>
        <p:grpSpPr>
          <a:xfrm>
            <a:off x="4447482" y="2108158"/>
            <a:ext cx="6858000" cy="118873"/>
            <a:chOff x="487008" y="2518046"/>
            <a:chExt cx="6217920" cy="118873"/>
          </a:xfrm>
        </p:grpSpPr>
        <p:sp>
          <p:nvSpPr>
            <p:cNvPr id="11" name="Rectangle 10">
              <a:extLst>
                <a:ext uri="{FF2B5EF4-FFF2-40B4-BE49-F238E27FC236}">
                  <a16:creationId xmlns:a16="http://schemas.microsoft.com/office/drawing/2014/main" id="{0E0F9F41-AEC3-472A-A2D0-6B0180B1DF49}"/>
                </a:ext>
              </a:extLst>
            </p:cNvPr>
            <p:cNvSpPr/>
            <p:nvPr/>
          </p:nvSpPr>
          <p:spPr>
            <a:xfrm>
              <a:off x="487008" y="2518046"/>
              <a:ext cx="6217920" cy="118872"/>
            </a:xfrm>
            <a:prstGeom prst="rect">
              <a:avLst/>
            </a:prstGeom>
            <a:solidFill>
              <a:srgbClr val="083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F75CBC-B015-468B-B38A-7AAF9A2DF134}"/>
                </a:ext>
              </a:extLst>
            </p:cNvPr>
            <p:cNvSpPr/>
            <p:nvPr/>
          </p:nvSpPr>
          <p:spPr>
            <a:xfrm rot="16200000">
              <a:off x="3536533" y="1027358"/>
              <a:ext cx="118872" cy="310025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a:latin typeface="Segoe UI Semibold" panose="020B0702040204020203"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AC4B4BF1-5334-4858-8573-6D0B45311DA8}"/>
                </a:ext>
              </a:extLst>
            </p:cNvPr>
            <p:cNvSpPr/>
            <p:nvPr/>
          </p:nvSpPr>
          <p:spPr>
            <a:xfrm>
              <a:off x="3366062" y="2518046"/>
              <a:ext cx="459813" cy="118872"/>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77484F0B-34B1-4021-82EE-658064E2A323}"/>
              </a:ext>
            </a:extLst>
          </p:cNvPr>
          <p:cNvGrpSpPr/>
          <p:nvPr/>
        </p:nvGrpSpPr>
        <p:grpSpPr>
          <a:xfrm>
            <a:off x="4447455" y="4618432"/>
            <a:ext cx="6837914" cy="521208"/>
            <a:chOff x="4447455" y="4672522"/>
            <a:chExt cx="6837914" cy="521208"/>
          </a:xfrm>
        </p:grpSpPr>
        <p:pic>
          <p:nvPicPr>
            <p:cNvPr id="1028" name="Picture 4" descr="Image result for shell oil logo png">
              <a:extLst>
                <a:ext uri="{FF2B5EF4-FFF2-40B4-BE49-F238E27FC236}">
                  <a16:creationId xmlns:a16="http://schemas.microsoft.com/office/drawing/2014/main" id="{1FEB302A-D7F4-4624-B910-521D680457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7455" y="4672522"/>
              <a:ext cx="562493" cy="5212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clipart&#10;&#10;Description automatically generated">
              <a:extLst>
                <a:ext uri="{FF2B5EF4-FFF2-40B4-BE49-F238E27FC236}">
                  <a16:creationId xmlns:a16="http://schemas.microsoft.com/office/drawing/2014/main" id="{7F4BF1B5-E255-48A6-8ACC-D3133219C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571" y="4774590"/>
              <a:ext cx="753928" cy="317073"/>
            </a:xfrm>
            <a:prstGeom prst="rect">
              <a:avLst/>
            </a:prstGeom>
          </p:spPr>
        </p:pic>
        <p:pic>
          <p:nvPicPr>
            <p:cNvPr id="29" name="Picture 28" descr="A close up of a logo&#10;&#10;Description automatically generated">
              <a:extLst>
                <a:ext uri="{FF2B5EF4-FFF2-40B4-BE49-F238E27FC236}">
                  <a16:creationId xmlns:a16="http://schemas.microsoft.com/office/drawing/2014/main" id="{8C9E5112-900E-45CC-B7BE-D798C9D578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1367" y="4734957"/>
              <a:ext cx="817193" cy="396339"/>
            </a:xfrm>
            <a:prstGeom prst="rect">
              <a:avLst/>
            </a:prstGeom>
          </p:spPr>
        </p:pic>
        <p:pic>
          <p:nvPicPr>
            <p:cNvPr id="33" name="Picture 18" descr="Image result for Robert Bosch GmbH png logo">
              <a:extLst>
                <a:ext uri="{FF2B5EF4-FFF2-40B4-BE49-F238E27FC236}">
                  <a16:creationId xmlns:a16="http://schemas.microsoft.com/office/drawing/2014/main" id="{81C6F64F-FBCE-434D-B33A-455DAEE3005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0304918" y="4820081"/>
              <a:ext cx="980451" cy="22609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tory logo">
              <a:extLst>
                <a:ext uri="{FF2B5EF4-FFF2-40B4-BE49-F238E27FC236}">
                  <a16:creationId xmlns:a16="http://schemas.microsoft.com/office/drawing/2014/main" id="{3C595DED-885D-4C81-AEBB-CACBFDC88A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6289979" y="4784740"/>
              <a:ext cx="1298818" cy="2967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Story logo">
              <a:extLst>
                <a:ext uri="{FF2B5EF4-FFF2-40B4-BE49-F238E27FC236}">
                  <a16:creationId xmlns:a16="http://schemas.microsoft.com/office/drawing/2014/main" id="{5CFE32E4-0E26-4349-A239-B390F6AD4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0216" y="4829578"/>
              <a:ext cx="1267936" cy="207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23384D36-66F8-47F9-A447-1B838DAE62BA}"/>
              </a:ext>
            </a:extLst>
          </p:cNvPr>
          <p:cNvGrpSpPr/>
          <p:nvPr/>
        </p:nvGrpSpPr>
        <p:grpSpPr>
          <a:xfrm>
            <a:off x="4467596" y="2591221"/>
            <a:ext cx="6817773" cy="386513"/>
            <a:chOff x="4467596" y="2706675"/>
            <a:chExt cx="6817773" cy="386513"/>
          </a:xfrm>
        </p:grpSpPr>
        <p:pic>
          <p:nvPicPr>
            <p:cNvPr id="1034" name="Picture 10" descr="Image result for xbox logo png">
              <a:extLst>
                <a:ext uri="{FF2B5EF4-FFF2-40B4-BE49-F238E27FC236}">
                  <a16:creationId xmlns:a16="http://schemas.microsoft.com/office/drawing/2014/main" id="{F6EB6B12-5194-4955-A07C-A5EFDDAB78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26613" y="2706675"/>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C8BC028-05FE-47A0-8F57-6AB8D8BAFF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640" y="2741395"/>
              <a:ext cx="1351729" cy="317073"/>
            </a:xfrm>
            <a:prstGeom prst="rect">
              <a:avLst/>
            </a:prstGeom>
          </p:spPr>
        </p:pic>
        <p:pic>
          <p:nvPicPr>
            <p:cNvPr id="23" name="Picture 22">
              <a:extLst>
                <a:ext uri="{FF2B5EF4-FFF2-40B4-BE49-F238E27FC236}">
                  <a16:creationId xmlns:a16="http://schemas.microsoft.com/office/drawing/2014/main" id="{5B533CF5-449B-4D71-B7C2-49CB1FEC4C6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467596" y="2741395"/>
              <a:ext cx="1176853" cy="317073"/>
            </a:xfrm>
            <a:prstGeom prst="rect">
              <a:avLst/>
            </a:prstGeom>
          </p:spPr>
        </p:pic>
        <p:pic>
          <p:nvPicPr>
            <p:cNvPr id="24" name="Graphic 23">
              <a:extLst>
                <a:ext uri="{FF2B5EF4-FFF2-40B4-BE49-F238E27FC236}">
                  <a16:creationId xmlns:a16="http://schemas.microsoft.com/office/drawing/2014/main" id="{6E2902EE-98B5-4B74-8942-8404546CB0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33369" y="2741395"/>
              <a:ext cx="1380801" cy="317073"/>
            </a:xfrm>
            <a:prstGeom prst="rect">
              <a:avLst/>
            </a:prstGeom>
          </p:spPr>
        </p:pic>
        <p:pic>
          <p:nvPicPr>
            <p:cNvPr id="25" name="Picture 2" descr="Image result for hafslund logo png">
              <a:extLst>
                <a:ext uri="{FF2B5EF4-FFF2-40B4-BE49-F238E27FC236}">
                  <a16:creationId xmlns:a16="http://schemas.microsoft.com/office/drawing/2014/main" id="{22150481-2E67-46C5-BBF0-8AB031F8C68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35867"/>
            <a:stretch/>
          </p:blipFill>
          <p:spPr bwMode="auto">
            <a:xfrm>
              <a:off x="5956892" y="2769967"/>
              <a:ext cx="1264034" cy="2599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C8E8378-7CA6-4140-B5EF-B9D3075AF359}"/>
              </a:ext>
            </a:extLst>
          </p:cNvPr>
          <p:cNvGrpSpPr/>
          <p:nvPr/>
        </p:nvGrpSpPr>
        <p:grpSpPr>
          <a:xfrm>
            <a:off x="4467596" y="3889842"/>
            <a:ext cx="6817773" cy="503369"/>
            <a:chOff x="4467596" y="3972418"/>
            <a:chExt cx="6817773" cy="503369"/>
          </a:xfrm>
        </p:grpSpPr>
        <p:pic>
          <p:nvPicPr>
            <p:cNvPr id="18" name="Picture 17" descr="A close up of a sign&#10;&#10;Description automatically generated">
              <a:extLst>
                <a:ext uri="{FF2B5EF4-FFF2-40B4-BE49-F238E27FC236}">
                  <a16:creationId xmlns:a16="http://schemas.microsoft.com/office/drawing/2014/main" id="{FB40411F-77C9-474E-9633-C6483C989D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95133" y="4088360"/>
              <a:ext cx="1221678" cy="271484"/>
            </a:xfrm>
            <a:prstGeom prst="rect">
              <a:avLst/>
            </a:prstGeom>
          </p:spPr>
        </p:pic>
        <p:pic>
          <p:nvPicPr>
            <p:cNvPr id="19" name="Picture 4" descr="Image result for Siemens Healthineers logo png">
              <a:extLst>
                <a:ext uri="{FF2B5EF4-FFF2-40B4-BE49-F238E27FC236}">
                  <a16:creationId xmlns:a16="http://schemas.microsoft.com/office/drawing/2014/main" id="{CFE88EC6-839A-4D93-A345-BD17C5F6CB1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90929" y="4065566"/>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Image result for Xerox logo png">
              <a:extLst>
                <a:ext uri="{FF2B5EF4-FFF2-40B4-BE49-F238E27FC236}">
                  <a16:creationId xmlns:a16="http://schemas.microsoft.com/office/drawing/2014/main" id="{78AF5641-8F54-4965-9E6F-4398355EC33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39327" y="4065566"/>
              <a:ext cx="1009783" cy="3170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Altair logo png">
              <a:extLst>
                <a:ext uri="{FF2B5EF4-FFF2-40B4-BE49-F238E27FC236}">
                  <a16:creationId xmlns:a16="http://schemas.microsoft.com/office/drawing/2014/main" id="{302E0BDC-83E9-4AA5-A156-E25115BA6E5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p:blipFill>
          <p:spPr bwMode="auto">
            <a:xfrm>
              <a:off x="4467596" y="3986395"/>
              <a:ext cx="885717" cy="4754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F3A6FE70-D65F-4F5B-8762-6A5DCF1447BB}"/>
                </a:ext>
              </a:extLst>
            </p:cNvPr>
            <p:cNvPicPr>
              <a:picLocks noChangeAspect="1"/>
            </p:cNvPicPr>
            <p:nvPr/>
          </p:nvPicPr>
          <p:blipFill>
            <a:blip r:embed="rId19"/>
            <a:stretch>
              <a:fillRect/>
            </a:stretch>
          </p:blipFill>
          <p:spPr>
            <a:xfrm>
              <a:off x="7058631" y="3972418"/>
              <a:ext cx="1438876" cy="503369"/>
            </a:xfrm>
            <a:prstGeom prst="rect">
              <a:avLst/>
            </a:prstGeom>
          </p:spPr>
        </p:pic>
      </p:grpSp>
      <p:grpSp>
        <p:nvGrpSpPr>
          <p:cNvPr id="2" name="Group 1">
            <a:extLst>
              <a:ext uri="{FF2B5EF4-FFF2-40B4-BE49-F238E27FC236}">
                <a16:creationId xmlns:a16="http://schemas.microsoft.com/office/drawing/2014/main" id="{332DF509-B611-4E2A-BD18-CF876BAF4935}"/>
              </a:ext>
            </a:extLst>
          </p:cNvPr>
          <p:cNvGrpSpPr/>
          <p:nvPr/>
        </p:nvGrpSpPr>
        <p:grpSpPr>
          <a:xfrm>
            <a:off x="4467596" y="5364863"/>
            <a:ext cx="6817773" cy="562087"/>
            <a:chOff x="4467596" y="5364863"/>
            <a:chExt cx="6817773" cy="562087"/>
          </a:xfrm>
        </p:grpSpPr>
        <p:pic>
          <p:nvPicPr>
            <p:cNvPr id="51" name="Picture 50" descr="Image result for ernst and young logo png">
              <a:extLst>
                <a:ext uri="{FF2B5EF4-FFF2-40B4-BE49-F238E27FC236}">
                  <a16:creationId xmlns:a16="http://schemas.microsoft.com/office/drawing/2014/main" id="{694FF887-4964-4001-A3CD-C3D3D71D4364}"/>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7335335" y="5413558"/>
              <a:ext cx="450763" cy="464696"/>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A close up of a sign&#10;&#10;Description automatically generated">
              <a:extLst>
                <a:ext uri="{FF2B5EF4-FFF2-40B4-BE49-F238E27FC236}">
                  <a16:creationId xmlns:a16="http://schemas.microsoft.com/office/drawing/2014/main" id="{52918BFD-141E-4EDF-8E4F-194B45798CE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74305" y="5370629"/>
              <a:ext cx="682030" cy="550554"/>
            </a:xfrm>
            <a:prstGeom prst="rect">
              <a:avLst/>
            </a:prstGeom>
          </p:spPr>
        </p:pic>
        <p:pic>
          <p:nvPicPr>
            <p:cNvPr id="44" name="Picture 4" descr="Story logo">
              <a:extLst>
                <a:ext uri="{FF2B5EF4-FFF2-40B4-BE49-F238E27FC236}">
                  <a16:creationId xmlns:a16="http://schemas.microsoft.com/office/drawing/2014/main" id="{673B0587-BA21-46EC-ADE4-374428A19AE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34456" y="5429184"/>
              <a:ext cx="866887" cy="4334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tory logo">
              <a:extLst>
                <a:ext uri="{FF2B5EF4-FFF2-40B4-BE49-F238E27FC236}">
                  <a16:creationId xmlns:a16="http://schemas.microsoft.com/office/drawing/2014/main" id="{ADFE4439-0198-4609-898B-F92DA05ACB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67596" y="5364863"/>
              <a:ext cx="533544" cy="5620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Story logo">
              <a:extLst>
                <a:ext uri="{FF2B5EF4-FFF2-40B4-BE49-F238E27FC236}">
                  <a16:creationId xmlns:a16="http://schemas.microsoft.com/office/drawing/2014/main" id="{593782A9-46DC-4C1F-BBEC-FCD84C32476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019414" y="5377543"/>
              <a:ext cx="1021575" cy="5367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Story logo">
              <a:extLst>
                <a:ext uri="{FF2B5EF4-FFF2-40B4-BE49-F238E27FC236}">
                  <a16:creationId xmlns:a16="http://schemas.microsoft.com/office/drawing/2014/main" id="{78F9605E-2097-4B91-9E5B-8CA93326315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189654" y="5507368"/>
              <a:ext cx="1095715" cy="27707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close up of a sign&#10;&#10;Description automatically generated">
              <a:extLst>
                <a:ext uri="{FF2B5EF4-FFF2-40B4-BE49-F238E27FC236}">
                  <a16:creationId xmlns:a16="http://schemas.microsoft.com/office/drawing/2014/main" id="{49D1E2CE-2AAC-4E66-A643-B8332C14F49C}"/>
                </a:ext>
              </a:extLst>
            </p:cNvPr>
            <p:cNvPicPr>
              <a:picLocks noChangeAspect="1"/>
            </p:cNvPicPr>
            <p:nvPr/>
          </p:nvPicPr>
          <p:blipFill rotWithShape="1">
            <a:blip r:embed="rId26"/>
            <a:srcRect l="12025" r="11883"/>
            <a:stretch/>
          </p:blipFill>
          <p:spPr>
            <a:xfrm>
              <a:off x="6334659" y="5441739"/>
              <a:ext cx="767360" cy="408335"/>
            </a:xfrm>
            <a:prstGeom prst="rect">
              <a:avLst/>
            </a:prstGeom>
          </p:spPr>
        </p:pic>
      </p:grpSp>
      <p:grpSp>
        <p:nvGrpSpPr>
          <p:cNvPr id="6" name="Group 5">
            <a:extLst>
              <a:ext uri="{FF2B5EF4-FFF2-40B4-BE49-F238E27FC236}">
                <a16:creationId xmlns:a16="http://schemas.microsoft.com/office/drawing/2014/main" id="{FC25FADF-8185-46A1-898E-DC96022E8901}"/>
              </a:ext>
            </a:extLst>
          </p:cNvPr>
          <p:cNvGrpSpPr/>
          <p:nvPr/>
        </p:nvGrpSpPr>
        <p:grpSpPr>
          <a:xfrm>
            <a:off x="4467596" y="3202955"/>
            <a:ext cx="6817773" cy="461666"/>
            <a:chOff x="4467596" y="3239098"/>
            <a:chExt cx="6817773" cy="461666"/>
          </a:xfrm>
        </p:grpSpPr>
        <p:pic>
          <p:nvPicPr>
            <p:cNvPr id="15" name="Picture 14">
              <a:extLst>
                <a:ext uri="{FF2B5EF4-FFF2-40B4-BE49-F238E27FC236}">
                  <a16:creationId xmlns:a16="http://schemas.microsoft.com/office/drawing/2014/main" id="{0557BB5F-75AA-4821-82D6-A73EC6FC09A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76991" y="3352455"/>
              <a:ext cx="1008378" cy="234952"/>
            </a:xfrm>
            <a:prstGeom prst="rect">
              <a:avLst/>
            </a:prstGeom>
          </p:spPr>
        </p:pic>
        <p:pic>
          <p:nvPicPr>
            <p:cNvPr id="30" name="Picture 8" descr="Image result for Webjet logo png">
              <a:extLst>
                <a:ext uri="{FF2B5EF4-FFF2-40B4-BE49-F238E27FC236}">
                  <a16:creationId xmlns:a16="http://schemas.microsoft.com/office/drawing/2014/main" id="{3C1A9D42-B124-447D-AAD6-9240EDBA03C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467596" y="3273520"/>
              <a:ext cx="793502" cy="39282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FCFF1244-EB84-4E22-93F9-0B3A58CC5F51}"/>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9039857" y="3311395"/>
              <a:ext cx="1030084" cy="317073"/>
            </a:xfrm>
            <a:prstGeom prst="rect">
              <a:avLst/>
            </a:prstGeom>
          </p:spPr>
        </p:pic>
        <p:pic>
          <p:nvPicPr>
            <p:cNvPr id="32" name="Picture 4" descr="Image result for whitesource logo png">
              <a:extLst>
                <a:ext uri="{FF2B5EF4-FFF2-40B4-BE49-F238E27FC236}">
                  <a16:creationId xmlns:a16="http://schemas.microsoft.com/office/drawing/2014/main" id="{A3834301-D367-4924-B7C3-68FD4774B1B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468149" y="3311395"/>
              <a:ext cx="1318376" cy="31707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E2DB8F54-F5D8-4300-9017-B1C66F661713}"/>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a:stretch/>
          </p:blipFill>
          <p:spPr bwMode="auto">
            <a:xfrm>
              <a:off x="8369173" y="3239098"/>
              <a:ext cx="389745" cy="4616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aimler logo png">
              <a:extLst>
                <a:ext uri="{FF2B5EF4-FFF2-40B4-BE49-F238E27FC236}">
                  <a16:creationId xmlns:a16="http://schemas.microsoft.com/office/drawing/2014/main" id="{8F9B98B1-435C-49D6-962F-9BB51BE2C5B5}"/>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a:stretch/>
          </p:blipFill>
          <p:spPr bwMode="auto">
            <a:xfrm>
              <a:off x="6938160" y="3377062"/>
              <a:ext cx="1242434" cy="1857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8380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0369"/>
          </a:xfrm>
        </p:spPr>
        <p:txBody>
          <a:bodyPr/>
          <a:lstStyle/>
          <a:p>
            <a:r>
              <a:rPr lang="en-US"/>
              <a:t>Manage Kubernetes with ease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9462435" y="1977817"/>
            <a:ext cx="2468880" cy="2468880"/>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5631366" y="4903616"/>
            <a:ext cx="6299946" cy="1167656"/>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6556764" y="2288913"/>
            <a:ext cx="822960" cy="1338869"/>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5631366" y="2596690"/>
            <a:ext cx="822960" cy="1031092"/>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7379724"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831782"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803616" y="5228502"/>
            <a:ext cx="968156" cy="719981"/>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7050439" y="5228502"/>
            <a:ext cx="968156" cy="719981"/>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8297262" y="5228502"/>
            <a:ext cx="968156" cy="719981"/>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9544085" y="5228502"/>
            <a:ext cx="968156" cy="719981"/>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790906" y="5228502"/>
            <a:ext cx="968156" cy="719981"/>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10696875"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10830598"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8008822" y="2442801"/>
            <a:ext cx="822960" cy="1184981"/>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9462435" y="1781025"/>
            <a:ext cx="2468880" cy="2669717"/>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03" name="Rectangle 102">
            <a:extLst>
              <a:ext uri="{FF2B5EF4-FFF2-40B4-BE49-F238E27FC236}">
                <a16:creationId xmlns:a16="http://schemas.microsoft.com/office/drawing/2014/main" id="{806CA152-4E03-4AA9-A67D-22F3CA762C46}"/>
              </a:ext>
            </a:extLst>
          </p:cNvPr>
          <p:cNvSpPr/>
          <p:nvPr/>
        </p:nvSpPr>
        <p:spPr>
          <a:xfrm>
            <a:off x="470263" y="993501"/>
            <a:ext cx="11650979" cy="400110"/>
          </a:xfrm>
          <a:prstGeom prst="rect">
            <a:avLst/>
          </a:prstGeom>
        </p:spPr>
        <p:txBody>
          <a:bodyPr wrap="square" lIns="0">
            <a:spAutoFit/>
          </a:bodyPr>
          <a:lstStyle/>
          <a:p>
            <a:pPr lvl="0" defTabSz="914016">
              <a:spcAft>
                <a:spcPts val="588"/>
              </a:spcAft>
              <a:defRPr/>
            </a:pPr>
            <a:r>
              <a:rPr lang="en-US" sz="2000">
                <a:solidFill>
                  <a:srgbClr val="000000"/>
                </a:solidFill>
                <a:cs typeface="Segoe UI Semibold" panose="020B0702040204020203" pitchFamily="34" charset="0"/>
              </a:rPr>
              <a:t>Focus on your containers and code, not the plumbing of them</a:t>
            </a:r>
          </a:p>
        </p:txBody>
      </p:sp>
      <p:graphicFrame>
        <p:nvGraphicFramePr>
          <p:cNvPr id="108" name="Table 107">
            <a:extLst>
              <a:ext uri="{FF2B5EF4-FFF2-40B4-BE49-F238E27FC236}">
                <a16:creationId xmlns:a16="http://schemas.microsoft.com/office/drawing/2014/main" id="{7F198AD1-BF2D-453A-B1B8-6094BED2AAE8}"/>
              </a:ext>
            </a:extLst>
          </p:cNvPr>
          <p:cNvGraphicFramePr>
            <a:graphicFrameLocks noGrp="1"/>
          </p:cNvGraphicFramePr>
          <p:nvPr>
            <p:extLst>
              <p:ext uri="{D42A27DB-BD31-4B8C-83A1-F6EECF244321}">
                <p14:modId xmlns:p14="http://schemas.microsoft.com/office/powerpoint/2010/main" val="197103639"/>
              </p:ext>
            </p:extLst>
          </p:nvPr>
        </p:nvGraphicFramePr>
        <p:xfrm>
          <a:off x="389059" y="170940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a:t>
                      </a:r>
                      <a:br>
                        <a:rPr lang="en-US" sz="1200" b="0">
                          <a:solidFill>
                            <a:srgbClr val="0078D4"/>
                          </a:solidFill>
                          <a:latin typeface="Segoe UI Semibold" panose="020B0702040204020203" pitchFamily="34" charset="0"/>
                          <a:cs typeface="Segoe UI Semibold" panose="020B0702040204020203" pitchFamily="34" charset="0"/>
                        </a:rPr>
                      </a:br>
                      <a:r>
                        <a:rPr lang="en-US" sz="1200" b="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a:t>
                      </a:r>
                      <a:br>
                        <a:rPr lang="en-US" sz="1200" b="0">
                          <a:solidFill>
                            <a:srgbClr val="0078D4"/>
                          </a:solidFill>
                          <a:latin typeface="Segoe UI Semibold" panose="020B0702040204020203" pitchFamily="34" charset="0"/>
                          <a:cs typeface="Segoe UI Semibold" panose="020B0702040204020203" pitchFamily="34" charset="0"/>
                        </a:rPr>
                      </a:br>
                      <a:r>
                        <a:rPr lang="en-US" sz="1200" b="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9" name="Group 108">
            <a:extLst>
              <a:ext uri="{FF2B5EF4-FFF2-40B4-BE49-F238E27FC236}">
                <a16:creationId xmlns:a16="http://schemas.microsoft.com/office/drawing/2014/main" id="{93967148-896A-43F6-8A6D-98E880CD1931}"/>
              </a:ext>
            </a:extLst>
          </p:cNvPr>
          <p:cNvGrpSpPr/>
          <p:nvPr/>
        </p:nvGrpSpPr>
        <p:grpSpPr>
          <a:xfrm>
            <a:off x="1554952" y="6148537"/>
            <a:ext cx="2293906" cy="280638"/>
            <a:chOff x="9699487" y="5507406"/>
            <a:chExt cx="2293906" cy="280638"/>
          </a:xfrm>
        </p:grpSpPr>
        <p:grpSp>
          <p:nvGrpSpPr>
            <p:cNvPr id="110" name="Group 109">
              <a:extLst>
                <a:ext uri="{FF2B5EF4-FFF2-40B4-BE49-F238E27FC236}">
                  <a16:creationId xmlns:a16="http://schemas.microsoft.com/office/drawing/2014/main" id="{D46EA3BF-874F-455A-83FE-5C6C16B02511}"/>
                </a:ext>
              </a:extLst>
            </p:cNvPr>
            <p:cNvGrpSpPr/>
            <p:nvPr/>
          </p:nvGrpSpPr>
          <p:grpSpPr>
            <a:xfrm>
              <a:off x="9699487" y="5507406"/>
              <a:ext cx="1093628" cy="280638"/>
              <a:chOff x="10901270" y="5193554"/>
              <a:chExt cx="1093628" cy="280638"/>
            </a:xfrm>
          </p:grpSpPr>
          <p:sp>
            <p:nvSpPr>
              <p:cNvPr id="115" name="Rectangle 114">
                <a:extLst>
                  <a:ext uri="{FF2B5EF4-FFF2-40B4-BE49-F238E27FC236}">
                    <a16:creationId xmlns:a16="http://schemas.microsoft.com/office/drawing/2014/main" id="{18742A61-76B0-42BF-AF0C-5D97DE3306D3}"/>
                  </a:ext>
                </a:extLst>
              </p:cNvPr>
              <p:cNvSpPr/>
              <p:nvPr/>
            </p:nvSpPr>
            <p:spPr>
              <a:xfrm>
                <a:off x="10901270" y="5194893"/>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BC546C-EF10-4933-AB24-C67B522F976E}"/>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111" name="Group 110">
              <a:extLst>
                <a:ext uri="{FF2B5EF4-FFF2-40B4-BE49-F238E27FC236}">
                  <a16:creationId xmlns:a16="http://schemas.microsoft.com/office/drawing/2014/main" id="{02A11563-E778-446E-9385-8197F97474E7}"/>
                </a:ext>
              </a:extLst>
            </p:cNvPr>
            <p:cNvGrpSpPr/>
            <p:nvPr/>
          </p:nvGrpSpPr>
          <p:grpSpPr>
            <a:xfrm>
              <a:off x="10920233" y="5511045"/>
              <a:ext cx="1073160" cy="276999"/>
              <a:chOff x="10911524" y="5707309"/>
              <a:chExt cx="1073160" cy="276999"/>
            </a:xfrm>
          </p:grpSpPr>
          <p:sp>
            <p:nvSpPr>
              <p:cNvPr id="112" name="Rectangle 111">
                <a:extLst>
                  <a:ext uri="{FF2B5EF4-FFF2-40B4-BE49-F238E27FC236}">
                    <a16:creationId xmlns:a16="http://schemas.microsoft.com/office/drawing/2014/main" id="{E9EAFEF1-CFD5-4BF8-8228-36BDEC1C8329}"/>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833C9FCF-A815-4C74-9DA4-1652EBB8BE56}"/>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122" name="Rectangle 121">
            <a:extLst>
              <a:ext uri="{FF2B5EF4-FFF2-40B4-BE49-F238E27FC236}">
                <a16:creationId xmlns:a16="http://schemas.microsoft.com/office/drawing/2014/main" id="{3E5DAF3A-9015-46C0-BB54-21996C7F3766}"/>
              </a:ext>
            </a:extLst>
          </p:cNvPr>
          <p:cNvSpPr/>
          <p:nvPr/>
        </p:nvSpPr>
        <p:spPr>
          <a:xfrm>
            <a:off x="2833161" y="3992334"/>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FCE1785B-61D6-47D9-A41A-474AD09E0153}"/>
              </a:ext>
            </a:extLst>
          </p:cNvPr>
          <p:cNvSpPr/>
          <p:nvPr/>
        </p:nvSpPr>
        <p:spPr>
          <a:xfrm>
            <a:off x="2833161" y="4497255"/>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B519B127-AE96-4C43-B1D9-118191AA41F4}"/>
              </a:ext>
            </a:extLst>
          </p:cNvPr>
          <p:cNvSpPr/>
          <p:nvPr/>
        </p:nvSpPr>
        <p:spPr>
          <a:xfrm>
            <a:off x="2833161" y="5002176"/>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5E19D02B-828F-4797-9993-2851D0418659}"/>
              </a:ext>
            </a:extLst>
          </p:cNvPr>
          <p:cNvSpPr/>
          <p:nvPr/>
        </p:nvSpPr>
        <p:spPr>
          <a:xfrm>
            <a:off x="2833161" y="550709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A69F881E-3E7B-4FBD-ACA0-37AA2596376F}"/>
              </a:ext>
            </a:extLst>
          </p:cNvPr>
          <p:cNvSpPr/>
          <p:nvPr/>
        </p:nvSpPr>
        <p:spPr>
          <a:xfrm>
            <a:off x="2833161" y="2477571"/>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D99BF2EC-50ED-49C4-8FED-8FFFBE011968}"/>
              </a:ext>
            </a:extLst>
          </p:cNvPr>
          <p:cNvSpPr/>
          <p:nvPr/>
        </p:nvSpPr>
        <p:spPr>
          <a:xfrm>
            <a:off x="2833161" y="2982492"/>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E5FB8EC2-BFC4-4AF6-A52B-68513BBF2C7A}"/>
              </a:ext>
            </a:extLst>
          </p:cNvPr>
          <p:cNvSpPr/>
          <p:nvPr/>
        </p:nvSpPr>
        <p:spPr>
          <a:xfrm>
            <a:off x="2833161" y="3487413"/>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DB3D4C9A-81F5-4769-BB0E-58AF70A0709A}"/>
              </a:ext>
            </a:extLst>
          </p:cNvPr>
          <p:cNvSpPr/>
          <p:nvPr/>
        </p:nvSpPr>
        <p:spPr>
          <a:xfrm>
            <a:off x="4204762" y="39974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57B16EB2-471B-4B1C-9E49-A1E1723F0E85}"/>
              </a:ext>
            </a:extLst>
          </p:cNvPr>
          <p:cNvSpPr/>
          <p:nvPr/>
        </p:nvSpPr>
        <p:spPr>
          <a:xfrm>
            <a:off x="4204762" y="500389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6F85D4BD-3C80-42AC-BBDC-3D4D938FFA2C}"/>
              </a:ext>
            </a:extLst>
          </p:cNvPr>
          <p:cNvSpPr/>
          <p:nvPr/>
        </p:nvSpPr>
        <p:spPr>
          <a:xfrm>
            <a:off x="4204762" y="550709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00B66AD6-555D-43FA-8CA6-B5501F9E0F75}"/>
              </a:ext>
            </a:extLst>
          </p:cNvPr>
          <p:cNvSpPr/>
          <p:nvPr/>
        </p:nvSpPr>
        <p:spPr>
          <a:xfrm>
            <a:off x="4204762" y="450068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C555F75E-E099-4AC1-863F-D03CE61EF761}"/>
              </a:ext>
            </a:extLst>
          </p:cNvPr>
          <p:cNvGrpSpPr/>
          <p:nvPr/>
        </p:nvGrpSpPr>
        <p:grpSpPr>
          <a:xfrm>
            <a:off x="4203343" y="2472429"/>
            <a:ext cx="252387" cy="254691"/>
            <a:chOff x="7895257" y="6287059"/>
            <a:chExt cx="339999" cy="343103"/>
          </a:xfrm>
        </p:grpSpPr>
        <p:sp>
          <p:nvSpPr>
            <p:cNvPr id="132" name="Rectangle 131">
              <a:extLst>
                <a:ext uri="{FF2B5EF4-FFF2-40B4-BE49-F238E27FC236}">
                  <a16:creationId xmlns:a16="http://schemas.microsoft.com/office/drawing/2014/main" id="{93BC7304-CE2D-4A7A-879B-CEC9A8A590CE}"/>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ight Triangle 132">
              <a:extLst>
                <a:ext uri="{FF2B5EF4-FFF2-40B4-BE49-F238E27FC236}">
                  <a16:creationId xmlns:a16="http://schemas.microsoft.com/office/drawing/2014/main" id="{C11917BB-8087-4AE9-B619-F28D50FED3B5}"/>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7CF37C2F-614E-45C5-BBBE-B398404DC056}"/>
              </a:ext>
            </a:extLst>
          </p:cNvPr>
          <p:cNvGrpSpPr/>
          <p:nvPr/>
        </p:nvGrpSpPr>
        <p:grpSpPr>
          <a:xfrm>
            <a:off x="4203343" y="2980778"/>
            <a:ext cx="252387" cy="254691"/>
            <a:chOff x="7895257" y="6287059"/>
            <a:chExt cx="339999" cy="343103"/>
          </a:xfrm>
        </p:grpSpPr>
        <p:sp>
          <p:nvSpPr>
            <p:cNvPr id="135" name="Rectangle 134">
              <a:extLst>
                <a:ext uri="{FF2B5EF4-FFF2-40B4-BE49-F238E27FC236}">
                  <a16:creationId xmlns:a16="http://schemas.microsoft.com/office/drawing/2014/main" id="{093E3E2C-7643-406A-8E8E-E4D3711A64E2}"/>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5CE0CD55-5C30-4140-997B-A80D0925BE23}"/>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6740411C-37FC-48B1-A298-C22CC2518A40}"/>
              </a:ext>
            </a:extLst>
          </p:cNvPr>
          <p:cNvGrpSpPr/>
          <p:nvPr/>
        </p:nvGrpSpPr>
        <p:grpSpPr>
          <a:xfrm>
            <a:off x="4203343" y="3489127"/>
            <a:ext cx="252387" cy="254691"/>
            <a:chOff x="7895257" y="6287059"/>
            <a:chExt cx="339999" cy="343103"/>
          </a:xfrm>
        </p:grpSpPr>
        <p:sp>
          <p:nvSpPr>
            <p:cNvPr id="138" name="Rectangle 137">
              <a:extLst>
                <a:ext uri="{FF2B5EF4-FFF2-40B4-BE49-F238E27FC236}">
                  <a16:creationId xmlns:a16="http://schemas.microsoft.com/office/drawing/2014/main" id="{4ED3EDBC-6B34-4190-88D6-2DE15F5075DB}"/>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ight Triangle 138">
              <a:extLst>
                <a:ext uri="{FF2B5EF4-FFF2-40B4-BE49-F238E27FC236}">
                  <a16:creationId xmlns:a16="http://schemas.microsoft.com/office/drawing/2014/main" id="{25FA7CA2-903B-415C-A7DD-EACDD574FB27}"/>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65138" y="632779"/>
            <a:ext cx="11533187" cy="410369"/>
          </a:xfrm>
        </p:spPr>
        <p:txBody>
          <a:bodyPr/>
          <a:lstStyle/>
          <a:p>
            <a:r>
              <a:rPr lang="en-US"/>
              <a:t>Manage Kubernetes with ease</a:t>
            </a:r>
          </a:p>
        </p:txBody>
      </p:sp>
      <p:sp>
        <p:nvSpPr>
          <p:cNvPr id="66" name="TextBox 65">
            <a:extLst>
              <a:ext uri="{FF2B5EF4-FFF2-40B4-BE49-F238E27FC236}">
                <a16:creationId xmlns:a16="http://schemas.microsoft.com/office/drawing/2014/main" id="{A22D2E83-CF22-47BB-A456-BC28BC75A6AD}"/>
              </a:ext>
            </a:extLst>
          </p:cNvPr>
          <p:cNvSpPr txBox="1"/>
          <p:nvPr/>
        </p:nvSpPr>
        <p:spPr>
          <a:xfrm>
            <a:off x="8724187" y="3658259"/>
            <a:ext cx="2387348" cy="94795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Serverless Kubernetes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No infrastructure to manage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Starts in seconds</a:t>
            </a:r>
          </a:p>
        </p:txBody>
      </p:sp>
      <p:cxnSp>
        <p:nvCxnSpPr>
          <p:cNvPr id="7" name="Straight Arrow Connector 6">
            <a:extLst>
              <a:ext uri="{FF2B5EF4-FFF2-40B4-BE49-F238E27FC236}">
                <a16:creationId xmlns:a16="http://schemas.microsoft.com/office/drawing/2014/main" id="{BCC6E4DA-252E-4C4C-90D5-9F1FB9C6B848}"/>
              </a:ext>
            </a:extLst>
          </p:cNvPr>
          <p:cNvCxnSpPr>
            <a:cxnSpLocks/>
            <a:stCxn id="8" idx="2"/>
          </p:cNvCxnSpPr>
          <p:nvPr/>
        </p:nvCxnSpPr>
        <p:spPr>
          <a:xfrm>
            <a:off x="3856657" y="2862209"/>
            <a:ext cx="0" cy="397986"/>
          </a:xfrm>
          <a:prstGeom prst="straightConnector1">
            <a:avLst/>
          </a:prstGeom>
          <a:noFill/>
          <a:ln w="12700" cap="flat" cmpd="sng" algn="ctr">
            <a:solidFill>
              <a:srgbClr val="000000"/>
            </a:solidFill>
            <a:prstDash val="solid"/>
            <a:headEnd type="none"/>
            <a:tailEnd type="triangle"/>
          </a:ln>
          <a:effectLst/>
        </p:spPr>
      </p:cxnSp>
      <p:grpSp>
        <p:nvGrpSpPr>
          <p:cNvPr id="5" name="Group 4">
            <a:extLst>
              <a:ext uri="{FF2B5EF4-FFF2-40B4-BE49-F238E27FC236}">
                <a16:creationId xmlns:a16="http://schemas.microsoft.com/office/drawing/2014/main" id="{DF993775-483E-4C70-924B-3E23A9E4B931}"/>
              </a:ext>
            </a:extLst>
          </p:cNvPr>
          <p:cNvGrpSpPr/>
          <p:nvPr/>
        </p:nvGrpSpPr>
        <p:grpSpPr>
          <a:xfrm>
            <a:off x="3276070" y="2137362"/>
            <a:ext cx="1161172" cy="724847"/>
            <a:chOff x="3903088" y="2137362"/>
            <a:chExt cx="1161172" cy="724847"/>
          </a:xfrm>
        </p:grpSpPr>
        <p:sp>
          <p:nvSpPr>
            <p:cNvPr id="8" name="Rectangle: Rounded Corners 7">
              <a:extLst>
                <a:ext uri="{FF2B5EF4-FFF2-40B4-BE49-F238E27FC236}">
                  <a16:creationId xmlns:a16="http://schemas.microsoft.com/office/drawing/2014/main" id="{D55D2AB0-D438-4D20-BAD2-03BC746BF628}"/>
                </a:ext>
              </a:extLst>
            </p:cNvPr>
            <p:cNvSpPr/>
            <p:nvPr/>
          </p:nvSpPr>
          <p:spPr bwMode="auto">
            <a:xfrm>
              <a:off x="4225895" y="2373741"/>
              <a:ext cx="515559" cy="488468"/>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2AE27F20-6A7D-4B74-82BE-6097F06FB02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92871" y="2441561"/>
              <a:ext cx="381606" cy="381606"/>
            </a:xfrm>
            <a:prstGeom prst="rect">
              <a:avLst/>
            </a:prstGeom>
          </p:spPr>
        </p:pic>
        <p:sp>
          <p:nvSpPr>
            <p:cNvPr id="10" name="Title 1">
              <a:extLst>
                <a:ext uri="{FF2B5EF4-FFF2-40B4-BE49-F238E27FC236}">
                  <a16:creationId xmlns:a16="http://schemas.microsoft.com/office/drawing/2014/main" id="{6D3A2839-3461-4F8A-8803-21A11D8DD59F}"/>
                </a:ext>
              </a:extLst>
            </p:cNvPr>
            <p:cNvSpPr txBox="1">
              <a:spLocks/>
            </p:cNvSpPr>
            <p:nvPr/>
          </p:nvSpPr>
          <p:spPr>
            <a:xfrm>
              <a:off x="3903088" y="2137362"/>
              <a:ext cx="1161172"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11" name="Rectangle: Rounded Corners 10">
            <a:extLst>
              <a:ext uri="{FF2B5EF4-FFF2-40B4-BE49-F238E27FC236}">
                <a16:creationId xmlns:a16="http://schemas.microsoft.com/office/drawing/2014/main" id="{F60FA6A2-E686-4901-84F6-25237E7088B4}"/>
              </a:ext>
            </a:extLst>
          </p:cNvPr>
          <p:cNvSpPr/>
          <p:nvPr/>
        </p:nvSpPr>
        <p:spPr bwMode="auto">
          <a:xfrm>
            <a:off x="2576678" y="3542762"/>
            <a:ext cx="2559957" cy="1505189"/>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45805C75-5CD1-4857-8E2E-3EEAF44A82DE}"/>
              </a:ext>
            </a:extLst>
          </p:cNvPr>
          <p:cNvSpPr txBox="1">
            <a:spLocks/>
          </p:cNvSpPr>
          <p:nvPr/>
        </p:nvSpPr>
        <p:spPr>
          <a:xfrm>
            <a:off x="2576678" y="3285942"/>
            <a:ext cx="189681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sp>
        <p:nvSpPr>
          <p:cNvPr id="14" name="Rectangle: Rounded Corners 13">
            <a:extLst>
              <a:ext uri="{FF2B5EF4-FFF2-40B4-BE49-F238E27FC236}">
                <a16:creationId xmlns:a16="http://schemas.microsoft.com/office/drawing/2014/main" id="{DCBB4F57-E0F5-4ED6-B2A5-E6BF668B25B8}"/>
              </a:ext>
            </a:extLst>
          </p:cNvPr>
          <p:cNvSpPr/>
          <p:nvPr/>
        </p:nvSpPr>
        <p:spPr bwMode="auto">
          <a:xfrm>
            <a:off x="2726109" y="3948362"/>
            <a:ext cx="2261094" cy="622062"/>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A250507C-C746-4648-8A30-7EABFEFAD532}"/>
              </a:ext>
            </a:extLst>
          </p:cNvPr>
          <p:cNvSpPr txBox="1">
            <a:spLocks/>
          </p:cNvSpPr>
          <p:nvPr/>
        </p:nvSpPr>
        <p:spPr>
          <a:xfrm>
            <a:off x="2726109" y="3687361"/>
            <a:ext cx="144236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grpSp>
        <p:nvGrpSpPr>
          <p:cNvPr id="25" name="Group 24">
            <a:extLst>
              <a:ext uri="{FF2B5EF4-FFF2-40B4-BE49-F238E27FC236}">
                <a16:creationId xmlns:a16="http://schemas.microsoft.com/office/drawing/2014/main" id="{3A371FA1-CEC7-4105-BDDD-3B41A3C44446}"/>
              </a:ext>
            </a:extLst>
          </p:cNvPr>
          <p:cNvGrpSpPr/>
          <p:nvPr/>
        </p:nvGrpSpPr>
        <p:grpSpPr>
          <a:xfrm>
            <a:off x="2861944" y="4058775"/>
            <a:ext cx="401232" cy="401232"/>
            <a:chOff x="3488962" y="4058775"/>
            <a:chExt cx="401232" cy="401232"/>
          </a:xfrm>
        </p:grpSpPr>
        <p:sp>
          <p:nvSpPr>
            <p:cNvPr id="16" name="Rectangle: Rounded Corners 15">
              <a:extLst>
                <a:ext uri="{FF2B5EF4-FFF2-40B4-BE49-F238E27FC236}">
                  <a16:creationId xmlns:a16="http://schemas.microsoft.com/office/drawing/2014/main" id="{16DECAA6-7C92-4F57-8D00-64A4E482D92A}"/>
                </a:ext>
              </a:extLst>
            </p:cNvPr>
            <p:cNvSpPr/>
            <p:nvPr/>
          </p:nvSpPr>
          <p:spPr bwMode="auto">
            <a:xfrm>
              <a:off x="3488962" y="4058775"/>
              <a:ext cx="401232" cy="401232"/>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20" name="IoT" title="Icon of five circles that all connect to a center circle">
              <a:extLst>
                <a:ext uri="{FF2B5EF4-FFF2-40B4-BE49-F238E27FC236}">
                  <a16:creationId xmlns:a16="http://schemas.microsoft.com/office/drawing/2014/main" id="{0597C549-2E6F-42A3-8714-A6404A37DE17}"/>
                </a:ext>
              </a:extLst>
            </p:cNvPr>
            <p:cNvSpPr>
              <a:spLocks noChangeAspect="1" noEditPoints="1"/>
            </p:cNvSpPr>
            <p:nvPr/>
          </p:nvSpPr>
          <p:spPr bwMode="auto">
            <a:xfrm>
              <a:off x="3549761" y="4119349"/>
              <a:ext cx="279635" cy="28008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7D8CE8D0-7FF6-4F36-AEEC-8A303FE5E46D}"/>
              </a:ext>
            </a:extLst>
          </p:cNvPr>
          <p:cNvGrpSpPr/>
          <p:nvPr/>
        </p:nvGrpSpPr>
        <p:grpSpPr>
          <a:xfrm>
            <a:off x="3391341" y="4058775"/>
            <a:ext cx="401232" cy="401232"/>
            <a:chOff x="4018359" y="4058775"/>
            <a:chExt cx="401232" cy="401232"/>
          </a:xfrm>
        </p:grpSpPr>
        <p:sp>
          <p:nvSpPr>
            <p:cNvPr id="17" name="Rectangle: Rounded Corners 16">
              <a:extLst>
                <a:ext uri="{FF2B5EF4-FFF2-40B4-BE49-F238E27FC236}">
                  <a16:creationId xmlns:a16="http://schemas.microsoft.com/office/drawing/2014/main" id="{AD3A8D81-295E-42EF-9BEB-076DCF331826}"/>
                </a:ext>
              </a:extLst>
            </p:cNvPr>
            <p:cNvSpPr/>
            <p:nvPr/>
          </p:nvSpPr>
          <p:spPr bwMode="auto">
            <a:xfrm>
              <a:off x="4018359" y="4058775"/>
              <a:ext cx="401232" cy="401232"/>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21" name="IoT" title="Icon of five circles that all connect to a center circle">
              <a:extLst>
                <a:ext uri="{FF2B5EF4-FFF2-40B4-BE49-F238E27FC236}">
                  <a16:creationId xmlns:a16="http://schemas.microsoft.com/office/drawing/2014/main" id="{87D5AFE4-9A69-4040-A5D5-5634F7CE3EF7}"/>
                </a:ext>
              </a:extLst>
            </p:cNvPr>
            <p:cNvSpPr>
              <a:spLocks noChangeAspect="1" noEditPoints="1"/>
            </p:cNvSpPr>
            <p:nvPr/>
          </p:nvSpPr>
          <p:spPr bwMode="auto">
            <a:xfrm>
              <a:off x="4079158" y="4119349"/>
              <a:ext cx="279635" cy="28008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F7424571-F947-4765-A718-2675A6E1D97B}"/>
              </a:ext>
            </a:extLst>
          </p:cNvPr>
          <p:cNvGrpSpPr/>
          <p:nvPr/>
        </p:nvGrpSpPr>
        <p:grpSpPr>
          <a:xfrm>
            <a:off x="3920740" y="4058775"/>
            <a:ext cx="401232" cy="401232"/>
            <a:chOff x="4547758" y="4058775"/>
            <a:chExt cx="401232" cy="401232"/>
          </a:xfrm>
        </p:grpSpPr>
        <p:sp>
          <p:nvSpPr>
            <p:cNvPr id="18" name="Rectangle: Rounded Corners 17">
              <a:extLst>
                <a:ext uri="{FF2B5EF4-FFF2-40B4-BE49-F238E27FC236}">
                  <a16:creationId xmlns:a16="http://schemas.microsoft.com/office/drawing/2014/main" id="{5A71D06C-DC30-4A1F-8AE7-102C14984269}"/>
                </a:ext>
              </a:extLst>
            </p:cNvPr>
            <p:cNvSpPr/>
            <p:nvPr/>
          </p:nvSpPr>
          <p:spPr bwMode="auto">
            <a:xfrm>
              <a:off x="4547758" y="4058775"/>
              <a:ext cx="401232" cy="401232"/>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22" name="IoT" title="Icon of five circles that all connect to a center circle">
              <a:extLst>
                <a:ext uri="{FF2B5EF4-FFF2-40B4-BE49-F238E27FC236}">
                  <a16:creationId xmlns:a16="http://schemas.microsoft.com/office/drawing/2014/main" id="{3B8E33E7-3E28-466B-853C-6442FDAE5229}"/>
                </a:ext>
              </a:extLst>
            </p:cNvPr>
            <p:cNvSpPr>
              <a:spLocks noChangeAspect="1" noEditPoints="1"/>
            </p:cNvSpPr>
            <p:nvPr/>
          </p:nvSpPr>
          <p:spPr bwMode="auto">
            <a:xfrm>
              <a:off x="4608557" y="4119349"/>
              <a:ext cx="279635" cy="28008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73DEFC-2C3A-4181-AB31-8DF74ABCDF5E}"/>
              </a:ext>
            </a:extLst>
          </p:cNvPr>
          <p:cNvGrpSpPr/>
          <p:nvPr/>
        </p:nvGrpSpPr>
        <p:grpSpPr>
          <a:xfrm>
            <a:off x="4463285" y="4058774"/>
            <a:ext cx="401232" cy="401232"/>
            <a:chOff x="5090303" y="4058774"/>
            <a:chExt cx="401232" cy="401232"/>
          </a:xfrm>
        </p:grpSpPr>
        <p:sp>
          <p:nvSpPr>
            <p:cNvPr id="19" name="Rectangle: Rounded Corners 18">
              <a:extLst>
                <a:ext uri="{FF2B5EF4-FFF2-40B4-BE49-F238E27FC236}">
                  <a16:creationId xmlns:a16="http://schemas.microsoft.com/office/drawing/2014/main" id="{829DD51D-40F8-4139-B649-FF1FBBF78D47}"/>
                </a:ext>
              </a:extLst>
            </p:cNvPr>
            <p:cNvSpPr/>
            <p:nvPr/>
          </p:nvSpPr>
          <p:spPr bwMode="auto">
            <a:xfrm>
              <a:off x="5090303" y="4058774"/>
              <a:ext cx="401232" cy="401232"/>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23" name="IoT" title="Icon of five circles that all connect to a center circle">
              <a:extLst>
                <a:ext uri="{FF2B5EF4-FFF2-40B4-BE49-F238E27FC236}">
                  <a16:creationId xmlns:a16="http://schemas.microsoft.com/office/drawing/2014/main" id="{2EA34E7A-D23F-4AD3-82BA-608C73C1B9B6}"/>
                </a:ext>
              </a:extLst>
            </p:cNvPr>
            <p:cNvSpPr>
              <a:spLocks noChangeAspect="1" noEditPoints="1"/>
            </p:cNvSpPr>
            <p:nvPr/>
          </p:nvSpPr>
          <p:spPr bwMode="auto">
            <a:xfrm>
              <a:off x="5151102" y="4119349"/>
              <a:ext cx="279635" cy="28008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3" name="plug" title="Icon of a power plug showing an A to B connection">
            <a:extLst>
              <a:ext uri="{FF2B5EF4-FFF2-40B4-BE49-F238E27FC236}">
                <a16:creationId xmlns:a16="http://schemas.microsoft.com/office/drawing/2014/main" id="{640CD065-A294-4E8D-A9DC-A62C0DA6E9B6}"/>
              </a:ext>
            </a:extLst>
          </p:cNvPr>
          <p:cNvSpPr>
            <a:spLocks noChangeAspect="1" noEditPoints="1"/>
          </p:cNvSpPr>
          <p:nvPr/>
        </p:nvSpPr>
        <p:spPr bwMode="auto">
          <a:xfrm>
            <a:off x="5792934" y="3941861"/>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Rectangle: Rounded Corners 118">
            <a:extLst>
              <a:ext uri="{FF2B5EF4-FFF2-40B4-BE49-F238E27FC236}">
                <a16:creationId xmlns:a16="http://schemas.microsoft.com/office/drawing/2014/main" id="{C39282AE-BB99-4F52-A343-19407188E6C9}"/>
              </a:ext>
            </a:extLst>
          </p:cNvPr>
          <p:cNvSpPr/>
          <p:nvPr/>
        </p:nvSpPr>
        <p:spPr bwMode="auto">
          <a:xfrm>
            <a:off x="6750892" y="3567474"/>
            <a:ext cx="1854869" cy="1474915"/>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8E1EE92D-D2FB-4B0F-B95D-21F88D42078C}"/>
              </a:ext>
            </a:extLst>
          </p:cNvPr>
          <p:cNvSpPr txBox="1">
            <a:spLocks/>
          </p:cNvSpPr>
          <p:nvPr/>
        </p:nvSpPr>
        <p:spPr>
          <a:xfrm>
            <a:off x="6748341" y="3101276"/>
            <a:ext cx="182409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a:t>
            </a:r>
            <a:b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Instances (ACI)</a:t>
            </a:r>
          </a:p>
        </p:txBody>
      </p:sp>
      <p:sp>
        <p:nvSpPr>
          <p:cNvPr id="61" name="Freeform: Shape 60">
            <a:extLst>
              <a:ext uri="{FF2B5EF4-FFF2-40B4-BE49-F238E27FC236}">
                <a16:creationId xmlns:a16="http://schemas.microsoft.com/office/drawing/2014/main" id="{4DA6C737-315A-4909-B9B3-72A2E99D4E62}"/>
              </a:ext>
            </a:extLst>
          </p:cNvPr>
          <p:cNvSpPr/>
          <p:nvPr/>
        </p:nvSpPr>
        <p:spPr>
          <a:xfrm>
            <a:off x="7000867" y="388950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C2C0687-9ECC-493C-9A43-F8F194C4697A}"/>
              </a:ext>
            </a:extLst>
          </p:cNvPr>
          <p:cNvSpPr/>
          <p:nvPr/>
        </p:nvSpPr>
        <p:spPr>
          <a:xfrm>
            <a:off x="7382415" y="388950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FAC5CA2-922C-4816-8DB9-F4059D22670F}"/>
              </a:ext>
            </a:extLst>
          </p:cNvPr>
          <p:cNvSpPr/>
          <p:nvPr/>
        </p:nvSpPr>
        <p:spPr>
          <a:xfrm>
            <a:off x="7763964" y="388950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8124DA7-E3BB-446F-9D73-64143AA65E4E}"/>
              </a:ext>
            </a:extLst>
          </p:cNvPr>
          <p:cNvSpPr/>
          <p:nvPr/>
        </p:nvSpPr>
        <p:spPr>
          <a:xfrm>
            <a:off x="8145512" y="388950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297294C-CE93-47DA-9766-916DCEF0093E}"/>
              </a:ext>
            </a:extLst>
          </p:cNvPr>
          <p:cNvSpPr/>
          <p:nvPr/>
        </p:nvSpPr>
        <p:spPr>
          <a:xfrm>
            <a:off x="7000867" y="427105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B617885-BDA2-4BEA-ACA8-3341FCB3039A}"/>
              </a:ext>
            </a:extLst>
          </p:cNvPr>
          <p:cNvSpPr/>
          <p:nvPr/>
        </p:nvSpPr>
        <p:spPr>
          <a:xfrm>
            <a:off x="7382415" y="427105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BCCEB5E-F3E9-415B-9C78-C60FC72EC5DD}"/>
              </a:ext>
            </a:extLst>
          </p:cNvPr>
          <p:cNvSpPr/>
          <p:nvPr/>
        </p:nvSpPr>
        <p:spPr>
          <a:xfrm>
            <a:off x="7763964" y="427105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E68A125-79DA-41EC-BB53-A9FC5F1917C3}"/>
              </a:ext>
            </a:extLst>
          </p:cNvPr>
          <p:cNvSpPr/>
          <p:nvPr/>
        </p:nvSpPr>
        <p:spPr>
          <a:xfrm>
            <a:off x="8145512" y="427105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F2E9D45-36D6-4A3A-8894-EE6C0806ACE2}"/>
              </a:ext>
            </a:extLst>
          </p:cNvPr>
          <p:cNvSpPr/>
          <p:nvPr/>
        </p:nvSpPr>
        <p:spPr>
          <a:xfrm>
            <a:off x="7000867" y="4652599"/>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AB671A0-70FB-48D2-AE0D-433ACB5DA20C}"/>
              </a:ext>
            </a:extLst>
          </p:cNvPr>
          <p:cNvSpPr/>
          <p:nvPr/>
        </p:nvSpPr>
        <p:spPr>
          <a:xfrm>
            <a:off x="7382415" y="4652599"/>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95058A4-B29B-4724-9141-3FBDBA5D7B14}"/>
              </a:ext>
            </a:extLst>
          </p:cNvPr>
          <p:cNvSpPr/>
          <p:nvPr/>
        </p:nvSpPr>
        <p:spPr>
          <a:xfrm>
            <a:off x="7763964" y="4652599"/>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D4A80F2-39C1-45BD-A09D-A647A6286277}"/>
              </a:ext>
            </a:extLst>
          </p:cNvPr>
          <p:cNvSpPr/>
          <p:nvPr/>
        </p:nvSpPr>
        <p:spPr>
          <a:xfrm>
            <a:off x="8145512" y="4652599"/>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Title 1">
            <a:extLst>
              <a:ext uri="{FF2B5EF4-FFF2-40B4-BE49-F238E27FC236}">
                <a16:creationId xmlns:a16="http://schemas.microsoft.com/office/drawing/2014/main" id="{47BE4663-88B2-4005-8D64-7439277F7D87}"/>
              </a:ext>
            </a:extLst>
          </p:cNvPr>
          <p:cNvSpPr txBox="1">
            <a:spLocks/>
          </p:cNvSpPr>
          <p:nvPr/>
        </p:nvSpPr>
        <p:spPr>
          <a:xfrm>
            <a:off x="7382932" y="3633109"/>
            <a:ext cx="59078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cxnSp>
        <p:nvCxnSpPr>
          <p:cNvPr id="50" name="Straight Arrow Connector 49">
            <a:extLst>
              <a:ext uri="{FF2B5EF4-FFF2-40B4-BE49-F238E27FC236}">
                <a16:creationId xmlns:a16="http://schemas.microsoft.com/office/drawing/2014/main" id="{026D7B4C-EAAE-4349-A1D0-0039962ECB78}"/>
              </a:ext>
            </a:extLst>
          </p:cNvPr>
          <p:cNvCxnSpPr>
            <a:cxnSpLocks/>
          </p:cNvCxnSpPr>
          <p:nvPr/>
        </p:nvCxnSpPr>
        <p:spPr>
          <a:xfrm>
            <a:off x="5136241" y="4132852"/>
            <a:ext cx="631561"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CFC8213-9EBD-4292-86E2-03E03B2337FD}"/>
              </a:ext>
            </a:extLst>
          </p:cNvPr>
          <p:cNvCxnSpPr>
            <a:cxnSpLocks/>
          </p:cNvCxnSpPr>
          <p:nvPr/>
        </p:nvCxnSpPr>
        <p:spPr>
          <a:xfrm>
            <a:off x="6206789" y="4132852"/>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2FD27C13-F186-4228-BEDC-D72DE2070C5A}"/>
              </a:ext>
            </a:extLst>
          </p:cNvPr>
          <p:cNvSpPr txBox="1">
            <a:spLocks/>
          </p:cNvSpPr>
          <p:nvPr/>
        </p:nvSpPr>
        <p:spPr>
          <a:xfrm>
            <a:off x="5587158" y="4435467"/>
            <a:ext cx="837199"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node</a:t>
            </a:r>
          </a:p>
        </p:txBody>
      </p:sp>
      <p:grpSp>
        <p:nvGrpSpPr>
          <p:cNvPr id="24" name="Group 23">
            <a:extLst>
              <a:ext uri="{FF2B5EF4-FFF2-40B4-BE49-F238E27FC236}">
                <a16:creationId xmlns:a16="http://schemas.microsoft.com/office/drawing/2014/main" id="{96A6F3E9-6639-49E1-BA4D-41EC5C045FBE}"/>
              </a:ext>
            </a:extLst>
          </p:cNvPr>
          <p:cNvGrpSpPr/>
          <p:nvPr/>
        </p:nvGrpSpPr>
        <p:grpSpPr>
          <a:xfrm>
            <a:off x="2433785" y="4749995"/>
            <a:ext cx="1005840" cy="795936"/>
            <a:chOff x="3574616" y="4776123"/>
            <a:chExt cx="1005840" cy="795936"/>
          </a:xfrm>
        </p:grpSpPr>
        <p:sp>
          <p:nvSpPr>
            <p:cNvPr id="68" name="Oval 67">
              <a:extLst>
                <a:ext uri="{FF2B5EF4-FFF2-40B4-BE49-F238E27FC236}">
                  <a16:creationId xmlns:a16="http://schemas.microsoft.com/office/drawing/2014/main" id="{3F3DF150-1F1E-4051-BFBD-0BC025CDE6CD}"/>
                </a:ext>
              </a:extLst>
            </p:cNvPr>
            <p:cNvSpPr/>
            <p:nvPr/>
          </p:nvSpPr>
          <p:spPr bwMode="auto">
            <a:xfrm>
              <a:off x="3804516" y="4776123"/>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9" name="Title 1">
              <a:extLst>
                <a:ext uri="{FF2B5EF4-FFF2-40B4-BE49-F238E27FC236}">
                  <a16:creationId xmlns:a16="http://schemas.microsoft.com/office/drawing/2014/main" id="{BD98F72C-9214-4B34-A219-483E5818515C}"/>
                </a:ext>
              </a:extLst>
            </p:cNvPr>
            <p:cNvSpPr txBox="1">
              <a:spLocks/>
            </p:cNvSpPr>
            <p:nvPr/>
          </p:nvSpPr>
          <p:spPr>
            <a:xfrm>
              <a:off x="3574616" y="5418196"/>
              <a:ext cx="100584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Availability</a:t>
              </a:r>
            </a:p>
          </p:txBody>
        </p:sp>
        <p:sp>
          <p:nvSpPr>
            <p:cNvPr id="70" name="DevUpdate_ECC5" title="Icon of a clock with an arrow around it pointing clockwise">
              <a:extLst>
                <a:ext uri="{FF2B5EF4-FFF2-40B4-BE49-F238E27FC236}">
                  <a16:creationId xmlns:a16="http://schemas.microsoft.com/office/drawing/2014/main" id="{A27EDA72-616D-45A7-A0E8-D5E470689AAD}"/>
                </a:ext>
              </a:extLst>
            </p:cNvPr>
            <p:cNvSpPr>
              <a:spLocks noChangeAspect="1" noEditPoints="1"/>
            </p:cNvSpPr>
            <p:nvPr/>
          </p:nvSpPr>
          <p:spPr bwMode="auto">
            <a:xfrm>
              <a:off x="3951569" y="4936832"/>
              <a:ext cx="251934" cy="251995"/>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FD64355D-B1C1-4D09-9E42-CC1F576F3EA3}"/>
              </a:ext>
            </a:extLst>
          </p:cNvPr>
          <p:cNvGrpSpPr/>
          <p:nvPr/>
        </p:nvGrpSpPr>
        <p:grpSpPr>
          <a:xfrm>
            <a:off x="3356905" y="4749995"/>
            <a:ext cx="1005840" cy="795936"/>
            <a:chOff x="4569773" y="4776123"/>
            <a:chExt cx="1005840" cy="795936"/>
          </a:xfrm>
        </p:grpSpPr>
        <p:sp>
          <p:nvSpPr>
            <p:cNvPr id="71" name="Oval 70">
              <a:extLst>
                <a:ext uri="{FF2B5EF4-FFF2-40B4-BE49-F238E27FC236}">
                  <a16:creationId xmlns:a16="http://schemas.microsoft.com/office/drawing/2014/main" id="{B9F638B2-433A-4F3C-8214-E84D35661C95}"/>
                </a:ext>
              </a:extLst>
            </p:cNvPr>
            <p:cNvSpPr/>
            <p:nvPr/>
          </p:nvSpPr>
          <p:spPr bwMode="auto">
            <a:xfrm>
              <a:off x="4799673" y="4776123"/>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1DC29C19-A02A-4D7A-BA38-104222E6E25B}"/>
                </a:ext>
              </a:extLst>
            </p:cNvPr>
            <p:cNvSpPr txBox="1">
              <a:spLocks/>
            </p:cNvSpPr>
            <p:nvPr/>
          </p:nvSpPr>
          <p:spPr>
            <a:xfrm>
              <a:off x="4569773" y="5418196"/>
              <a:ext cx="100584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Reliability</a:t>
              </a:r>
            </a:p>
          </p:txBody>
        </p:sp>
        <p:sp>
          <p:nvSpPr>
            <p:cNvPr id="73" name="Shield_EA18" title="Icon of a shield">
              <a:extLst>
                <a:ext uri="{FF2B5EF4-FFF2-40B4-BE49-F238E27FC236}">
                  <a16:creationId xmlns:a16="http://schemas.microsoft.com/office/drawing/2014/main" id="{C0E6EB19-D73D-4940-B4A3-FCDD56EF8F53}"/>
                </a:ext>
              </a:extLst>
            </p:cNvPr>
            <p:cNvSpPr>
              <a:spLocks noChangeAspect="1"/>
            </p:cNvSpPr>
            <p:nvPr/>
          </p:nvSpPr>
          <p:spPr bwMode="auto">
            <a:xfrm>
              <a:off x="4935324" y="4902891"/>
              <a:ext cx="274738" cy="2925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5" name="Rectangle 64">
            <a:extLst>
              <a:ext uri="{FF2B5EF4-FFF2-40B4-BE49-F238E27FC236}">
                <a16:creationId xmlns:a16="http://schemas.microsoft.com/office/drawing/2014/main" id="{690E2CD9-A74F-4E8C-9292-563A617B9A73}"/>
              </a:ext>
            </a:extLst>
          </p:cNvPr>
          <p:cNvSpPr/>
          <p:nvPr/>
        </p:nvSpPr>
        <p:spPr>
          <a:xfrm>
            <a:off x="465137" y="993501"/>
            <a:ext cx="11656105" cy="400110"/>
          </a:xfrm>
          <a:prstGeom prst="rect">
            <a:avLst/>
          </a:prstGeom>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a:ea typeface="+mn-ea"/>
                <a:cs typeface="+mn-cs"/>
              </a:rPr>
              <a:t>Highly available, reliable service with serverless scaling</a:t>
            </a:r>
          </a:p>
        </p:txBody>
      </p:sp>
      <p:grpSp>
        <p:nvGrpSpPr>
          <p:cNvPr id="29" name="Group 28">
            <a:extLst>
              <a:ext uri="{FF2B5EF4-FFF2-40B4-BE49-F238E27FC236}">
                <a16:creationId xmlns:a16="http://schemas.microsoft.com/office/drawing/2014/main" id="{F893E182-773A-4C10-BA0F-1C47F644BA6F}"/>
              </a:ext>
            </a:extLst>
          </p:cNvPr>
          <p:cNvGrpSpPr/>
          <p:nvPr/>
        </p:nvGrpSpPr>
        <p:grpSpPr>
          <a:xfrm>
            <a:off x="4280026" y="4749995"/>
            <a:ext cx="1005840" cy="802665"/>
            <a:chOff x="5368597" y="4776123"/>
            <a:chExt cx="1005840" cy="802665"/>
          </a:xfrm>
        </p:grpSpPr>
        <p:sp>
          <p:nvSpPr>
            <p:cNvPr id="77" name="Title 1">
              <a:extLst>
                <a:ext uri="{FF2B5EF4-FFF2-40B4-BE49-F238E27FC236}">
                  <a16:creationId xmlns:a16="http://schemas.microsoft.com/office/drawing/2014/main" id="{9CFE91CC-40BC-4045-A11B-113904A816F8}"/>
                </a:ext>
              </a:extLst>
            </p:cNvPr>
            <p:cNvSpPr txBox="1">
              <a:spLocks/>
            </p:cNvSpPr>
            <p:nvPr/>
          </p:nvSpPr>
          <p:spPr>
            <a:xfrm>
              <a:off x="5368597" y="5424925"/>
              <a:ext cx="1005840" cy="153863"/>
            </a:xfrm>
            <a:prstGeom prst="rect">
              <a:avLst/>
            </a:prstGeom>
          </p:spPr>
          <p:txBody>
            <a:bodyPr vert="horz" wrap="square" lIns="0" tIns="0" rIns="0" bIns="0" rtlCol="0" anchor="ctr">
              <a:noAutofit/>
            </a:bodyPr>
            <a:lstStyle>
              <a:defPPr>
                <a:defRPr lang="en-US"/>
              </a:defPPr>
              <a:lvl1pPr marR="0" lvl="0" indent="0" algn="ctr" defTabSz="932563" fontAlgn="auto">
                <a:lnSpc>
                  <a:spcPct val="90000"/>
                </a:lnSpc>
                <a:spcBef>
                  <a:spcPct val="0"/>
                </a:spcBef>
                <a:spcAft>
                  <a:spcPts val="0"/>
                </a:spcAft>
                <a:buClrTx/>
                <a:buSzTx/>
                <a:buFontTx/>
                <a:buNone/>
                <a:tabLst/>
                <a:defRPr kumimoji="0" sz="1200" b="0" i="0" u="none" strike="noStrike" cap="none" spc="0" normalizeH="0" baseline="0">
                  <a:ln w="3175">
                    <a:noFill/>
                  </a:ln>
                  <a:solidFill>
                    <a:srgbClr val="000000"/>
                  </a:solidFill>
                  <a:effectLst/>
                  <a:uLnTx/>
                  <a:uFillTx/>
                  <a:latin typeface="Segoe UI"/>
                  <a:cs typeface="Segoe UI Semibold" panose="020B0702040204020203" pitchFamily="34" charset="0"/>
                </a:defRPr>
              </a:lvl1pPr>
            </a:lstStyle>
            <a:p>
              <a:r>
                <a:rPr lang="en-US"/>
                <a:t>Auto scaling</a:t>
              </a:r>
            </a:p>
          </p:txBody>
        </p:sp>
        <p:grpSp>
          <p:nvGrpSpPr>
            <p:cNvPr id="3" name="Group 2">
              <a:extLst>
                <a:ext uri="{FF2B5EF4-FFF2-40B4-BE49-F238E27FC236}">
                  <a16:creationId xmlns:a16="http://schemas.microsoft.com/office/drawing/2014/main" id="{AB9EC586-CC68-4858-A422-67830900002C}"/>
                </a:ext>
              </a:extLst>
            </p:cNvPr>
            <p:cNvGrpSpPr/>
            <p:nvPr/>
          </p:nvGrpSpPr>
          <p:grpSpPr>
            <a:xfrm>
              <a:off x="5598497" y="4776123"/>
              <a:ext cx="546040" cy="546040"/>
              <a:chOff x="5507057" y="4835106"/>
              <a:chExt cx="546040" cy="546040"/>
            </a:xfrm>
          </p:grpSpPr>
          <p:sp>
            <p:nvSpPr>
              <p:cNvPr id="76" name="Oval 75">
                <a:extLst>
                  <a:ext uri="{FF2B5EF4-FFF2-40B4-BE49-F238E27FC236}">
                    <a16:creationId xmlns:a16="http://schemas.microsoft.com/office/drawing/2014/main" id="{2CDF6755-3EC4-4C90-BBF2-5979B49DD709}"/>
                  </a:ext>
                </a:extLst>
              </p:cNvPr>
              <p:cNvSpPr/>
              <p:nvPr/>
            </p:nvSpPr>
            <p:spPr bwMode="auto">
              <a:xfrm>
                <a:off x="5507057" y="4835106"/>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MiniExpand_E93A" title="Icon of a rectangle on the lower-left inside a larger rectangle with an arrow pointed to the upper-right corner">
                <a:extLst>
                  <a:ext uri="{FF2B5EF4-FFF2-40B4-BE49-F238E27FC236}">
                    <a16:creationId xmlns:a16="http://schemas.microsoft.com/office/drawing/2014/main" id="{A802AA64-F8FB-49D7-A166-6826C9F14261}"/>
                  </a:ext>
                </a:extLst>
              </p:cNvPr>
              <p:cNvSpPr>
                <a:spLocks noChangeAspect="1" noEditPoints="1"/>
              </p:cNvSpPr>
              <p:nvPr/>
            </p:nvSpPr>
            <p:spPr bwMode="auto">
              <a:xfrm>
                <a:off x="5638345" y="4988154"/>
                <a:ext cx="283464" cy="239945"/>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spTree>
    <p:extLst>
      <p:ext uri="{BB962C8B-B14F-4D97-AF65-F5344CB8AC3E}">
        <p14:creationId xmlns:p14="http://schemas.microsoft.com/office/powerpoint/2010/main" val="1259666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par>
                          <p:cTn id="46" fill="hold">
                            <p:stCondLst>
                              <p:cond delay="3000"/>
                            </p:stCondLst>
                            <p:childTnLst>
                              <p:par>
                                <p:cTn id="47" presetID="53" presetClass="entr" presetSubtype="1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par>
                                <p:cTn id="52" presetID="53" presetClass="entr" presetSubtype="16" fill="hold" nodeType="withEffect">
                                  <p:stCondLst>
                                    <p:cond delay="25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53" presetClass="entr" presetSubtype="16" fill="hold" nodeType="withEffect">
                                  <p:stCondLst>
                                    <p:cond delay="50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childTnLst>
                          </p:cTn>
                        </p:par>
                        <p:par>
                          <p:cTn id="62" fill="hold">
                            <p:stCondLst>
                              <p:cond delay="4000"/>
                            </p:stCondLst>
                            <p:childTnLst>
                              <p:par>
                                <p:cTn id="63" presetID="10" presetClass="entr" presetSubtype="0"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par>
                          <p:cTn id="66" fill="hold">
                            <p:stCondLst>
                              <p:cond delay="4500"/>
                            </p:stCondLst>
                            <p:childTnLst>
                              <p:par>
                                <p:cTn id="67" presetID="22" presetClass="entr" presetSubtype="1"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up)">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par>
                                <p:cTn id="81" presetID="22" presetClass="entr" presetSubtype="8" fill="hold" nodeType="withEffect">
                                  <p:stCondLst>
                                    <p:cond delay="50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
                                        <p:tgtEl>
                                          <p:spTgt spid="49"/>
                                        </p:tgtEl>
                                      </p:cBhvr>
                                    </p:animEffect>
                                  </p:childTnLst>
                                </p:cTn>
                              </p:par>
                            </p:childTnLst>
                          </p:cTn>
                        </p:par>
                        <p:par>
                          <p:cTn id="97" fill="hold">
                            <p:stCondLst>
                              <p:cond delay="2000"/>
                            </p:stCondLst>
                            <p:childTnLst>
                              <p:par>
                                <p:cTn id="98" presetID="53" presetClass="entr" presetSubtype="16" fill="hold" grpId="0" nodeType="after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p:cTn id="100" dur="250" fill="hold"/>
                                        <p:tgtEl>
                                          <p:spTgt spid="61"/>
                                        </p:tgtEl>
                                        <p:attrNameLst>
                                          <p:attrName>ppt_w</p:attrName>
                                        </p:attrNameLst>
                                      </p:cBhvr>
                                      <p:tavLst>
                                        <p:tav tm="0">
                                          <p:val>
                                            <p:fltVal val="0"/>
                                          </p:val>
                                        </p:tav>
                                        <p:tav tm="100000">
                                          <p:val>
                                            <p:strVal val="#ppt_w"/>
                                          </p:val>
                                        </p:tav>
                                      </p:tavLst>
                                    </p:anim>
                                    <p:anim calcmode="lin" valueType="num">
                                      <p:cBhvr>
                                        <p:cTn id="101" dur="250" fill="hold"/>
                                        <p:tgtEl>
                                          <p:spTgt spid="61"/>
                                        </p:tgtEl>
                                        <p:attrNameLst>
                                          <p:attrName>ppt_h</p:attrName>
                                        </p:attrNameLst>
                                      </p:cBhvr>
                                      <p:tavLst>
                                        <p:tav tm="0">
                                          <p:val>
                                            <p:fltVal val="0"/>
                                          </p:val>
                                        </p:tav>
                                        <p:tav tm="100000">
                                          <p:val>
                                            <p:strVal val="#ppt_h"/>
                                          </p:val>
                                        </p:tav>
                                      </p:tavLst>
                                    </p:anim>
                                    <p:animEffect transition="in" filter="fade">
                                      <p:cBhvr>
                                        <p:cTn id="102" dur="250"/>
                                        <p:tgtEl>
                                          <p:spTgt spid="61"/>
                                        </p:tgtEl>
                                      </p:cBhvr>
                                    </p:animEffect>
                                  </p:childTnLst>
                                </p:cTn>
                              </p:par>
                            </p:childTnLst>
                          </p:cTn>
                        </p:par>
                        <p:par>
                          <p:cTn id="103" fill="hold">
                            <p:stCondLst>
                              <p:cond delay="2250"/>
                            </p:stCondLst>
                            <p:childTnLst>
                              <p:par>
                                <p:cTn id="104" presetID="53" presetClass="entr" presetSubtype="16" fill="hold" grpId="0" nodeType="afterEffect">
                                  <p:stCondLst>
                                    <p:cond delay="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250" fill="hold"/>
                                        <p:tgtEl>
                                          <p:spTgt spid="62"/>
                                        </p:tgtEl>
                                        <p:attrNameLst>
                                          <p:attrName>ppt_w</p:attrName>
                                        </p:attrNameLst>
                                      </p:cBhvr>
                                      <p:tavLst>
                                        <p:tav tm="0">
                                          <p:val>
                                            <p:fltVal val="0"/>
                                          </p:val>
                                        </p:tav>
                                        <p:tav tm="100000">
                                          <p:val>
                                            <p:strVal val="#ppt_w"/>
                                          </p:val>
                                        </p:tav>
                                      </p:tavLst>
                                    </p:anim>
                                    <p:anim calcmode="lin" valueType="num">
                                      <p:cBhvr>
                                        <p:cTn id="107" dur="250" fill="hold"/>
                                        <p:tgtEl>
                                          <p:spTgt spid="62"/>
                                        </p:tgtEl>
                                        <p:attrNameLst>
                                          <p:attrName>ppt_h</p:attrName>
                                        </p:attrNameLst>
                                      </p:cBhvr>
                                      <p:tavLst>
                                        <p:tav tm="0">
                                          <p:val>
                                            <p:fltVal val="0"/>
                                          </p:val>
                                        </p:tav>
                                        <p:tav tm="100000">
                                          <p:val>
                                            <p:strVal val="#ppt_h"/>
                                          </p:val>
                                        </p:tav>
                                      </p:tavLst>
                                    </p:anim>
                                    <p:animEffect transition="in" filter="fade">
                                      <p:cBhvr>
                                        <p:cTn id="108" dur="250"/>
                                        <p:tgtEl>
                                          <p:spTgt spid="62"/>
                                        </p:tgtEl>
                                      </p:cBhvr>
                                    </p:animEffect>
                                  </p:childTnLst>
                                </p:cTn>
                              </p:par>
                            </p:childTnLst>
                          </p:cTn>
                        </p:par>
                        <p:par>
                          <p:cTn id="109" fill="hold">
                            <p:stCondLst>
                              <p:cond delay="2500"/>
                            </p:stCondLst>
                            <p:childTnLst>
                              <p:par>
                                <p:cTn id="110" presetID="53" presetClass="entr" presetSubtype="16" fill="hold" grpId="0" nodeType="afterEffect">
                                  <p:stCondLst>
                                    <p:cond delay="0"/>
                                  </p:stCondLst>
                                  <p:childTnLst>
                                    <p:set>
                                      <p:cBhvr>
                                        <p:cTn id="111" dur="1" fill="hold">
                                          <p:stCondLst>
                                            <p:cond delay="0"/>
                                          </p:stCondLst>
                                        </p:cTn>
                                        <p:tgtEl>
                                          <p:spTgt spid="63"/>
                                        </p:tgtEl>
                                        <p:attrNameLst>
                                          <p:attrName>style.visibility</p:attrName>
                                        </p:attrNameLst>
                                      </p:cBhvr>
                                      <p:to>
                                        <p:strVal val="visible"/>
                                      </p:to>
                                    </p:set>
                                    <p:anim calcmode="lin" valueType="num">
                                      <p:cBhvr>
                                        <p:cTn id="112" dur="250" fill="hold"/>
                                        <p:tgtEl>
                                          <p:spTgt spid="63"/>
                                        </p:tgtEl>
                                        <p:attrNameLst>
                                          <p:attrName>ppt_w</p:attrName>
                                        </p:attrNameLst>
                                      </p:cBhvr>
                                      <p:tavLst>
                                        <p:tav tm="0">
                                          <p:val>
                                            <p:fltVal val="0"/>
                                          </p:val>
                                        </p:tav>
                                        <p:tav tm="100000">
                                          <p:val>
                                            <p:strVal val="#ppt_w"/>
                                          </p:val>
                                        </p:tav>
                                      </p:tavLst>
                                    </p:anim>
                                    <p:anim calcmode="lin" valueType="num">
                                      <p:cBhvr>
                                        <p:cTn id="113" dur="250" fill="hold"/>
                                        <p:tgtEl>
                                          <p:spTgt spid="63"/>
                                        </p:tgtEl>
                                        <p:attrNameLst>
                                          <p:attrName>ppt_h</p:attrName>
                                        </p:attrNameLst>
                                      </p:cBhvr>
                                      <p:tavLst>
                                        <p:tav tm="0">
                                          <p:val>
                                            <p:fltVal val="0"/>
                                          </p:val>
                                        </p:tav>
                                        <p:tav tm="100000">
                                          <p:val>
                                            <p:strVal val="#ppt_h"/>
                                          </p:val>
                                        </p:tav>
                                      </p:tavLst>
                                    </p:anim>
                                    <p:animEffect transition="in" filter="fade">
                                      <p:cBhvr>
                                        <p:cTn id="114" dur="250"/>
                                        <p:tgtEl>
                                          <p:spTgt spid="63"/>
                                        </p:tgtEl>
                                      </p:cBhvr>
                                    </p:animEffect>
                                  </p:childTnLst>
                                </p:cTn>
                              </p:par>
                            </p:childTnLst>
                          </p:cTn>
                        </p:par>
                        <p:par>
                          <p:cTn id="115" fill="hold">
                            <p:stCondLst>
                              <p:cond delay="2750"/>
                            </p:stCondLst>
                            <p:childTnLst>
                              <p:par>
                                <p:cTn id="116" presetID="53" presetClass="entr" presetSubtype="16" fill="hold" grpId="0" nodeType="afterEffect">
                                  <p:stCondLst>
                                    <p:cond delay="0"/>
                                  </p:stCondLst>
                                  <p:childTnLst>
                                    <p:set>
                                      <p:cBhvr>
                                        <p:cTn id="117" dur="1" fill="hold">
                                          <p:stCondLst>
                                            <p:cond delay="0"/>
                                          </p:stCondLst>
                                        </p:cTn>
                                        <p:tgtEl>
                                          <p:spTgt spid="64"/>
                                        </p:tgtEl>
                                        <p:attrNameLst>
                                          <p:attrName>style.visibility</p:attrName>
                                        </p:attrNameLst>
                                      </p:cBhvr>
                                      <p:to>
                                        <p:strVal val="visible"/>
                                      </p:to>
                                    </p:set>
                                    <p:anim calcmode="lin" valueType="num">
                                      <p:cBhvr>
                                        <p:cTn id="118" dur="250" fill="hold"/>
                                        <p:tgtEl>
                                          <p:spTgt spid="64"/>
                                        </p:tgtEl>
                                        <p:attrNameLst>
                                          <p:attrName>ppt_w</p:attrName>
                                        </p:attrNameLst>
                                      </p:cBhvr>
                                      <p:tavLst>
                                        <p:tav tm="0">
                                          <p:val>
                                            <p:fltVal val="0"/>
                                          </p:val>
                                        </p:tav>
                                        <p:tav tm="100000">
                                          <p:val>
                                            <p:strVal val="#ppt_w"/>
                                          </p:val>
                                        </p:tav>
                                      </p:tavLst>
                                    </p:anim>
                                    <p:anim calcmode="lin" valueType="num">
                                      <p:cBhvr>
                                        <p:cTn id="119" dur="250" fill="hold"/>
                                        <p:tgtEl>
                                          <p:spTgt spid="64"/>
                                        </p:tgtEl>
                                        <p:attrNameLst>
                                          <p:attrName>ppt_h</p:attrName>
                                        </p:attrNameLst>
                                      </p:cBhvr>
                                      <p:tavLst>
                                        <p:tav tm="0">
                                          <p:val>
                                            <p:fltVal val="0"/>
                                          </p:val>
                                        </p:tav>
                                        <p:tav tm="100000">
                                          <p:val>
                                            <p:strVal val="#ppt_h"/>
                                          </p:val>
                                        </p:tav>
                                      </p:tavLst>
                                    </p:anim>
                                    <p:animEffect transition="in" filter="fade">
                                      <p:cBhvr>
                                        <p:cTn id="120" dur="250"/>
                                        <p:tgtEl>
                                          <p:spTgt spid="64"/>
                                        </p:tgtEl>
                                      </p:cBhvr>
                                    </p:animEffect>
                                  </p:childTnLst>
                                </p:cTn>
                              </p:par>
                            </p:childTnLst>
                          </p:cTn>
                        </p:par>
                        <p:par>
                          <p:cTn id="121" fill="hold">
                            <p:stCondLst>
                              <p:cond delay="3000"/>
                            </p:stCondLst>
                            <p:childTnLst>
                              <p:par>
                                <p:cTn id="122" presetID="53" presetClass="entr" presetSubtype="16" fill="hold" grpId="0" nodeType="afterEffect">
                                  <p:stCondLst>
                                    <p:cond delay="0"/>
                                  </p:stCondLst>
                                  <p:childTnLst>
                                    <p:set>
                                      <p:cBhvr>
                                        <p:cTn id="123" dur="1" fill="hold">
                                          <p:stCondLst>
                                            <p:cond delay="0"/>
                                          </p:stCondLst>
                                        </p:cTn>
                                        <p:tgtEl>
                                          <p:spTgt spid="57"/>
                                        </p:tgtEl>
                                        <p:attrNameLst>
                                          <p:attrName>style.visibility</p:attrName>
                                        </p:attrNameLst>
                                      </p:cBhvr>
                                      <p:to>
                                        <p:strVal val="visible"/>
                                      </p:to>
                                    </p:set>
                                    <p:anim calcmode="lin" valueType="num">
                                      <p:cBhvr>
                                        <p:cTn id="124" dur="250" fill="hold"/>
                                        <p:tgtEl>
                                          <p:spTgt spid="57"/>
                                        </p:tgtEl>
                                        <p:attrNameLst>
                                          <p:attrName>ppt_w</p:attrName>
                                        </p:attrNameLst>
                                      </p:cBhvr>
                                      <p:tavLst>
                                        <p:tav tm="0">
                                          <p:val>
                                            <p:fltVal val="0"/>
                                          </p:val>
                                        </p:tav>
                                        <p:tav tm="100000">
                                          <p:val>
                                            <p:strVal val="#ppt_w"/>
                                          </p:val>
                                        </p:tav>
                                      </p:tavLst>
                                    </p:anim>
                                    <p:anim calcmode="lin" valueType="num">
                                      <p:cBhvr>
                                        <p:cTn id="125" dur="250" fill="hold"/>
                                        <p:tgtEl>
                                          <p:spTgt spid="57"/>
                                        </p:tgtEl>
                                        <p:attrNameLst>
                                          <p:attrName>ppt_h</p:attrName>
                                        </p:attrNameLst>
                                      </p:cBhvr>
                                      <p:tavLst>
                                        <p:tav tm="0">
                                          <p:val>
                                            <p:fltVal val="0"/>
                                          </p:val>
                                        </p:tav>
                                        <p:tav tm="100000">
                                          <p:val>
                                            <p:strVal val="#ppt_h"/>
                                          </p:val>
                                        </p:tav>
                                      </p:tavLst>
                                    </p:anim>
                                    <p:animEffect transition="in" filter="fade">
                                      <p:cBhvr>
                                        <p:cTn id="126" dur="250"/>
                                        <p:tgtEl>
                                          <p:spTgt spid="57"/>
                                        </p:tgtEl>
                                      </p:cBhvr>
                                    </p:animEffect>
                                  </p:childTnLst>
                                </p:cTn>
                              </p:par>
                            </p:childTnLst>
                          </p:cTn>
                        </p:par>
                        <p:par>
                          <p:cTn id="127" fill="hold">
                            <p:stCondLst>
                              <p:cond delay="3250"/>
                            </p:stCondLst>
                            <p:childTnLst>
                              <p:par>
                                <p:cTn id="128" presetID="53" presetClass="entr" presetSubtype="16" fill="hold" grpId="0" nodeType="afterEffect">
                                  <p:stCondLst>
                                    <p:cond delay="0"/>
                                  </p:stCondLst>
                                  <p:childTnLst>
                                    <p:set>
                                      <p:cBhvr>
                                        <p:cTn id="129" dur="1" fill="hold">
                                          <p:stCondLst>
                                            <p:cond delay="0"/>
                                          </p:stCondLst>
                                        </p:cTn>
                                        <p:tgtEl>
                                          <p:spTgt spid="58"/>
                                        </p:tgtEl>
                                        <p:attrNameLst>
                                          <p:attrName>style.visibility</p:attrName>
                                        </p:attrNameLst>
                                      </p:cBhvr>
                                      <p:to>
                                        <p:strVal val="visible"/>
                                      </p:to>
                                    </p:set>
                                    <p:anim calcmode="lin" valueType="num">
                                      <p:cBhvr>
                                        <p:cTn id="130" dur="250" fill="hold"/>
                                        <p:tgtEl>
                                          <p:spTgt spid="58"/>
                                        </p:tgtEl>
                                        <p:attrNameLst>
                                          <p:attrName>ppt_w</p:attrName>
                                        </p:attrNameLst>
                                      </p:cBhvr>
                                      <p:tavLst>
                                        <p:tav tm="0">
                                          <p:val>
                                            <p:fltVal val="0"/>
                                          </p:val>
                                        </p:tav>
                                        <p:tav tm="100000">
                                          <p:val>
                                            <p:strVal val="#ppt_w"/>
                                          </p:val>
                                        </p:tav>
                                      </p:tavLst>
                                    </p:anim>
                                    <p:anim calcmode="lin" valueType="num">
                                      <p:cBhvr>
                                        <p:cTn id="131" dur="250" fill="hold"/>
                                        <p:tgtEl>
                                          <p:spTgt spid="58"/>
                                        </p:tgtEl>
                                        <p:attrNameLst>
                                          <p:attrName>ppt_h</p:attrName>
                                        </p:attrNameLst>
                                      </p:cBhvr>
                                      <p:tavLst>
                                        <p:tav tm="0">
                                          <p:val>
                                            <p:fltVal val="0"/>
                                          </p:val>
                                        </p:tav>
                                        <p:tav tm="100000">
                                          <p:val>
                                            <p:strVal val="#ppt_h"/>
                                          </p:val>
                                        </p:tav>
                                      </p:tavLst>
                                    </p:anim>
                                    <p:animEffect transition="in" filter="fade">
                                      <p:cBhvr>
                                        <p:cTn id="132" dur="250"/>
                                        <p:tgtEl>
                                          <p:spTgt spid="58"/>
                                        </p:tgtEl>
                                      </p:cBhvr>
                                    </p:animEffect>
                                  </p:childTnLst>
                                </p:cTn>
                              </p:par>
                            </p:childTnLst>
                          </p:cTn>
                        </p:par>
                        <p:par>
                          <p:cTn id="133" fill="hold">
                            <p:stCondLst>
                              <p:cond delay="3500"/>
                            </p:stCondLst>
                            <p:childTnLst>
                              <p:par>
                                <p:cTn id="134" presetID="53" presetClass="entr" presetSubtype="16" fill="hold" grpId="0" nodeType="afterEffect">
                                  <p:stCondLst>
                                    <p:cond delay="0"/>
                                  </p:stCondLst>
                                  <p:childTnLst>
                                    <p:set>
                                      <p:cBhvr>
                                        <p:cTn id="135" dur="1" fill="hold">
                                          <p:stCondLst>
                                            <p:cond delay="0"/>
                                          </p:stCondLst>
                                        </p:cTn>
                                        <p:tgtEl>
                                          <p:spTgt spid="59"/>
                                        </p:tgtEl>
                                        <p:attrNameLst>
                                          <p:attrName>style.visibility</p:attrName>
                                        </p:attrNameLst>
                                      </p:cBhvr>
                                      <p:to>
                                        <p:strVal val="visible"/>
                                      </p:to>
                                    </p:set>
                                    <p:anim calcmode="lin" valueType="num">
                                      <p:cBhvr>
                                        <p:cTn id="136" dur="250" fill="hold"/>
                                        <p:tgtEl>
                                          <p:spTgt spid="59"/>
                                        </p:tgtEl>
                                        <p:attrNameLst>
                                          <p:attrName>ppt_w</p:attrName>
                                        </p:attrNameLst>
                                      </p:cBhvr>
                                      <p:tavLst>
                                        <p:tav tm="0">
                                          <p:val>
                                            <p:fltVal val="0"/>
                                          </p:val>
                                        </p:tav>
                                        <p:tav tm="100000">
                                          <p:val>
                                            <p:strVal val="#ppt_w"/>
                                          </p:val>
                                        </p:tav>
                                      </p:tavLst>
                                    </p:anim>
                                    <p:anim calcmode="lin" valueType="num">
                                      <p:cBhvr>
                                        <p:cTn id="137" dur="250" fill="hold"/>
                                        <p:tgtEl>
                                          <p:spTgt spid="59"/>
                                        </p:tgtEl>
                                        <p:attrNameLst>
                                          <p:attrName>ppt_h</p:attrName>
                                        </p:attrNameLst>
                                      </p:cBhvr>
                                      <p:tavLst>
                                        <p:tav tm="0">
                                          <p:val>
                                            <p:fltVal val="0"/>
                                          </p:val>
                                        </p:tav>
                                        <p:tav tm="100000">
                                          <p:val>
                                            <p:strVal val="#ppt_h"/>
                                          </p:val>
                                        </p:tav>
                                      </p:tavLst>
                                    </p:anim>
                                    <p:animEffect transition="in" filter="fade">
                                      <p:cBhvr>
                                        <p:cTn id="138" dur="250"/>
                                        <p:tgtEl>
                                          <p:spTgt spid="59"/>
                                        </p:tgtEl>
                                      </p:cBhvr>
                                    </p:animEffect>
                                  </p:childTnLst>
                                </p:cTn>
                              </p:par>
                            </p:childTnLst>
                          </p:cTn>
                        </p:par>
                        <p:par>
                          <p:cTn id="139" fill="hold">
                            <p:stCondLst>
                              <p:cond delay="3750"/>
                            </p:stCondLst>
                            <p:childTnLst>
                              <p:par>
                                <p:cTn id="140" presetID="53" presetClass="entr" presetSubtype="16" fill="hold" grpId="0" nodeType="after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p:cTn id="142" dur="250" fill="hold"/>
                                        <p:tgtEl>
                                          <p:spTgt spid="60"/>
                                        </p:tgtEl>
                                        <p:attrNameLst>
                                          <p:attrName>ppt_w</p:attrName>
                                        </p:attrNameLst>
                                      </p:cBhvr>
                                      <p:tavLst>
                                        <p:tav tm="0">
                                          <p:val>
                                            <p:fltVal val="0"/>
                                          </p:val>
                                        </p:tav>
                                        <p:tav tm="100000">
                                          <p:val>
                                            <p:strVal val="#ppt_w"/>
                                          </p:val>
                                        </p:tav>
                                      </p:tavLst>
                                    </p:anim>
                                    <p:anim calcmode="lin" valueType="num">
                                      <p:cBhvr>
                                        <p:cTn id="143" dur="250" fill="hold"/>
                                        <p:tgtEl>
                                          <p:spTgt spid="60"/>
                                        </p:tgtEl>
                                        <p:attrNameLst>
                                          <p:attrName>ppt_h</p:attrName>
                                        </p:attrNameLst>
                                      </p:cBhvr>
                                      <p:tavLst>
                                        <p:tav tm="0">
                                          <p:val>
                                            <p:fltVal val="0"/>
                                          </p:val>
                                        </p:tav>
                                        <p:tav tm="100000">
                                          <p:val>
                                            <p:strVal val="#ppt_h"/>
                                          </p:val>
                                        </p:tav>
                                      </p:tavLst>
                                    </p:anim>
                                    <p:animEffect transition="in" filter="fade">
                                      <p:cBhvr>
                                        <p:cTn id="144" dur="250"/>
                                        <p:tgtEl>
                                          <p:spTgt spid="60"/>
                                        </p:tgtEl>
                                      </p:cBhvr>
                                    </p:animEffect>
                                  </p:childTnLst>
                                </p:cTn>
                              </p:par>
                            </p:childTnLst>
                          </p:cTn>
                        </p:par>
                        <p:par>
                          <p:cTn id="145" fill="hold">
                            <p:stCondLst>
                              <p:cond delay="4000"/>
                            </p:stCondLst>
                            <p:childTnLst>
                              <p:par>
                                <p:cTn id="146" presetID="53" presetClass="entr" presetSubtype="16" fill="hold" grpId="0" nodeType="afterEffect">
                                  <p:stCondLst>
                                    <p:cond delay="0"/>
                                  </p:stCondLst>
                                  <p:childTnLst>
                                    <p:set>
                                      <p:cBhvr>
                                        <p:cTn id="147" dur="1" fill="hold">
                                          <p:stCondLst>
                                            <p:cond delay="0"/>
                                          </p:stCondLst>
                                        </p:cTn>
                                        <p:tgtEl>
                                          <p:spTgt spid="53"/>
                                        </p:tgtEl>
                                        <p:attrNameLst>
                                          <p:attrName>style.visibility</p:attrName>
                                        </p:attrNameLst>
                                      </p:cBhvr>
                                      <p:to>
                                        <p:strVal val="visible"/>
                                      </p:to>
                                    </p:set>
                                    <p:anim calcmode="lin" valueType="num">
                                      <p:cBhvr>
                                        <p:cTn id="148" dur="250" fill="hold"/>
                                        <p:tgtEl>
                                          <p:spTgt spid="53"/>
                                        </p:tgtEl>
                                        <p:attrNameLst>
                                          <p:attrName>ppt_w</p:attrName>
                                        </p:attrNameLst>
                                      </p:cBhvr>
                                      <p:tavLst>
                                        <p:tav tm="0">
                                          <p:val>
                                            <p:fltVal val="0"/>
                                          </p:val>
                                        </p:tav>
                                        <p:tav tm="100000">
                                          <p:val>
                                            <p:strVal val="#ppt_w"/>
                                          </p:val>
                                        </p:tav>
                                      </p:tavLst>
                                    </p:anim>
                                    <p:anim calcmode="lin" valueType="num">
                                      <p:cBhvr>
                                        <p:cTn id="149" dur="250" fill="hold"/>
                                        <p:tgtEl>
                                          <p:spTgt spid="53"/>
                                        </p:tgtEl>
                                        <p:attrNameLst>
                                          <p:attrName>ppt_h</p:attrName>
                                        </p:attrNameLst>
                                      </p:cBhvr>
                                      <p:tavLst>
                                        <p:tav tm="0">
                                          <p:val>
                                            <p:fltVal val="0"/>
                                          </p:val>
                                        </p:tav>
                                        <p:tav tm="100000">
                                          <p:val>
                                            <p:strVal val="#ppt_h"/>
                                          </p:val>
                                        </p:tav>
                                      </p:tavLst>
                                    </p:anim>
                                    <p:animEffect transition="in" filter="fade">
                                      <p:cBhvr>
                                        <p:cTn id="150" dur="250"/>
                                        <p:tgtEl>
                                          <p:spTgt spid="53"/>
                                        </p:tgtEl>
                                      </p:cBhvr>
                                    </p:animEffect>
                                  </p:childTnLst>
                                </p:cTn>
                              </p:par>
                            </p:childTnLst>
                          </p:cTn>
                        </p:par>
                        <p:par>
                          <p:cTn id="151" fill="hold">
                            <p:stCondLst>
                              <p:cond delay="4250"/>
                            </p:stCondLst>
                            <p:childTnLst>
                              <p:par>
                                <p:cTn id="152" presetID="53" presetClass="entr" presetSubtype="16" fill="hold" grpId="0" nodeType="afterEffect">
                                  <p:stCondLst>
                                    <p:cond delay="0"/>
                                  </p:stCondLst>
                                  <p:childTnLst>
                                    <p:set>
                                      <p:cBhvr>
                                        <p:cTn id="153" dur="1" fill="hold">
                                          <p:stCondLst>
                                            <p:cond delay="0"/>
                                          </p:stCondLst>
                                        </p:cTn>
                                        <p:tgtEl>
                                          <p:spTgt spid="54"/>
                                        </p:tgtEl>
                                        <p:attrNameLst>
                                          <p:attrName>style.visibility</p:attrName>
                                        </p:attrNameLst>
                                      </p:cBhvr>
                                      <p:to>
                                        <p:strVal val="visible"/>
                                      </p:to>
                                    </p:set>
                                    <p:anim calcmode="lin" valueType="num">
                                      <p:cBhvr>
                                        <p:cTn id="154" dur="250" fill="hold"/>
                                        <p:tgtEl>
                                          <p:spTgt spid="54"/>
                                        </p:tgtEl>
                                        <p:attrNameLst>
                                          <p:attrName>ppt_w</p:attrName>
                                        </p:attrNameLst>
                                      </p:cBhvr>
                                      <p:tavLst>
                                        <p:tav tm="0">
                                          <p:val>
                                            <p:fltVal val="0"/>
                                          </p:val>
                                        </p:tav>
                                        <p:tav tm="100000">
                                          <p:val>
                                            <p:strVal val="#ppt_w"/>
                                          </p:val>
                                        </p:tav>
                                      </p:tavLst>
                                    </p:anim>
                                    <p:anim calcmode="lin" valueType="num">
                                      <p:cBhvr>
                                        <p:cTn id="155" dur="250" fill="hold"/>
                                        <p:tgtEl>
                                          <p:spTgt spid="54"/>
                                        </p:tgtEl>
                                        <p:attrNameLst>
                                          <p:attrName>ppt_h</p:attrName>
                                        </p:attrNameLst>
                                      </p:cBhvr>
                                      <p:tavLst>
                                        <p:tav tm="0">
                                          <p:val>
                                            <p:fltVal val="0"/>
                                          </p:val>
                                        </p:tav>
                                        <p:tav tm="100000">
                                          <p:val>
                                            <p:strVal val="#ppt_h"/>
                                          </p:val>
                                        </p:tav>
                                      </p:tavLst>
                                    </p:anim>
                                    <p:animEffect transition="in" filter="fade">
                                      <p:cBhvr>
                                        <p:cTn id="156" dur="250"/>
                                        <p:tgtEl>
                                          <p:spTgt spid="54"/>
                                        </p:tgtEl>
                                      </p:cBhvr>
                                    </p:animEffect>
                                  </p:childTnLst>
                                </p:cTn>
                              </p:par>
                            </p:childTnLst>
                          </p:cTn>
                        </p:par>
                        <p:par>
                          <p:cTn id="157" fill="hold">
                            <p:stCondLst>
                              <p:cond delay="4500"/>
                            </p:stCondLst>
                            <p:childTnLst>
                              <p:par>
                                <p:cTn id="158" presetID="53" presetClass="entr" presetSubtype="16" fill="hold" grpId="0" nodeType="afterEffect">
                                  <p:stCondLst>
                                    <p:cond delay="0"/>
                                  </p:stCondLst>
                                  <p:childTnLst>
                                    <p:set>
                                      <p:cBhvr>
                                        <p:cTn id="159" dur="1" fill="hold">
                                          <p:stCondLst>
                                            <p:cond delay="0"/>
                                          </p:stCondLst>
                                        </p:cTn>
                                        <p:tgtEl>
                                          <p:spTgt spid="55"/>
                                        </p:tgtEl>
                                        <p:attrNameLst>
                                          <p:attrName>style.visibility</p:attrName>
                                        </p:attrNameLst>
                                      </p:cBhvr>
                                      <p:to>
                                        <p:strVal val="visible"/>
                                      </p:to>
                                    </p:set>
                                    <p:anim calcmode="lin" valueType="num">
                                      <p:cBhvr>
                                        <p:cTn id="160" dur="250" fill="hold"/>
                                        <p:tgtEl>
                                          <p:spTgt spid="55"/>
                                        </p:tgtEl>
                                        <p:attrNameLst>
                                          <p:attrName>ppt_w</p:attrName>
                                        </p:attrNameLst>
                                      </p:cBhvr>
                                      <p:tavLst>
                                        <p:tav tm="0">
                                          <p:val>
                                            <p:fltVal val="0"/>
                                          </p:val>
                                        </p:tav>
                                        <p:tav tm="100000">
                                          <p:val>
                                            <p:strVal val="#ppt_w"/>
                                          </p:val>
                                        </p:tav>
                                      </p:tavLst>
                                    </p:anim>
                                    <p:anim calcmode="lin" valueType="num">
                                      <p:cBhvr>
                                        <p:cTn id="161" dur="250" fill="hold"/>
                                        <p:tgtEl>
                                          <p:spTgt spid="55"/>
                                        </p:tgtEl>
                                        <p:attrNameLst>
                                          <p:attrName>ppt_h</p:attrName>
                                        </p:attrNameLst>
                                      </p:cBhvr>
                                      <p:tavLst>
                                        <p:tav tm="0">
                                          <p:val>
                                            <p:fltVal val="0"/>
                                          </p:val>
                                        </p:tav>
                                        <p:tav tm="100000">
                                          <p:val>
                                            <p:strVal val="#ppt_h"/>
                                          </p:val>
                                        </p:tav>
                                      </p:tavLst>
                                    </p:anim>
                                    <p:animEffect transition="in" filter="fade">
                                      <p:cBhvr>
                                        <p:cTn id="162" dur="250"/>
                                        <p:tgtEl>
                                          <p:spTgt spid="55"/>
                                        </p:tgtEl>
                                      </p:cBhvr>
                                    </p:animEffect>
                                  </p:childTnLst>
                                </p:cTn>
                              </p:par>
                            </p:childTnLst>
                          </p:cTn>
                        </p:par>
                        <p:par>
                          <p:cTn id="163" fill="hold">
                            <p:stCondLst>
                              <p:cond delay="4750"/>
                            </p:stCondLst>
                            <p:childTnLst>
                              <p:par>
                                <p:cTn id="164" presetID="53" presetClass="entr" presetSubtype="16"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 calcmode="lin" valueType="num">
                                      <p:cBhvr>
                                        <p:cTn id="166" dur="250" fill="hold"/>
                                        <p:tgtEl>
                                          <p:spTgt spid="56"/>
                                        </p:tgtEl>
                                        <p:attrNameLst>
                                          <p:attrName>ppt_w</p:attrName>
                                        </p:attrNameLst>
                                      </p:cBhvr>
                                      <p:tavLst>
                                        <p:tav tm="0">
                                          <p:val>
                                            <p:fltVal val="0"/>
                                          </p:val>
                                        </p:tav>
                                        <p:tav tm="100000">
                                          <p:val>
                                            <p:strVal val="#ppt_w"/>
                                          </p:val>
                                        </p:tav>
                                      </p:tavLst>
                                    </p:anim>
                                    <p:anim calcmode="lin" valueType="num">
                                      <p:cBhvr>
                                        <p:cTn id="167" dur="250" fill="hold"/>
                                        <p:tgtEl>
                                          <p:spTgt spid="56"/>
                                        </p:tgtEl>
                                        <p:attrNameLst>
                                          <p:attrName>ppt_h</p:attrName>
                                        </p:attrNameLst>
                                      </p:cBhvr>
                                      <p:tavLst>
                                        <p:tav tm="0">
                                          <p:val>
                                            <p:fltVal val="0"/>
                                          </p:val>
                                        </p:tav>
                                        <p:tav tm="100000">
                                          <p:val>
                                            <p:strVal val="#ppt_h"/>
                                          </p:val>
                                        </p:tav>
                                      </p:tavLst>
                                    </p:anim>
                                    <p:animEffect transition="in" filter="fade">
                                      <p:cBhvr>
                                        <p:cTn id="168" dur="250"/>
                                        <p:tgtEl>
                                          <p:spTgt spid="56"/>
                                        </p:tgtEl>
                                      </p:cBhvr>
                                    </p:animEffect>
                                  </p:childTnLst>
                                </p:cTn>
                              </p:par>
                            </p:childTnLst>
                          </p:cTn>
                        </p:par>
                        <p:par>
                          <p:cTn id="169" fill="hold">
                            <p:stCondLst>
                              <p:cond delay="5000"/>
                            </p:stCondLst>
                            <p:childTnLst>
                              <p:par>
                                <p:cTn id="170" presetID="12" presetClass="entr" presetSubtype="8" fill="hold" grpId="0" nodeType="afterEffect">
                                  <p:stCondLst>
                                    <p:cond delay="0"/>
                                  </p:stCondLst>
                                  <p:childTnLst>
                                    <p:set>
                                      <p:cBhvr>
                                        <p:cTn id="171" dur="1" fill="hold">
                                          <p:stCondLst>
                                            <p:cond delay="0"/>
                                          </p:stCondLst>
                                        </p:cTn>
                                        <p:tgtEl>
                                          <p:spTgt spid="66"/>
                                        </p:tgtEl>
                                        <p:attrNameLst>
                                          <p:attrName>style.visibility</p:attrName>
                                        </p:attrNameLst>
                                      </p:cBhvr>
                                      <p:to>
                                        <p:strVal val="visible"/>
                                      </p:to>
                                    </p:set>
                                    <p:anim calcmode="lin" valueType="num">
                                      <p:cBhvr additive="base">
                                        <p:cTn id="172" dur="500"/>
                                        <p:tgtEl>
                                          <p:spTgt spid="66"/>
                                        </p:tgtEl>
                                        <p:attrNameLst>
                                          <p:attrName>ppt_x</p:attrName>
                                        </p:attrNameLst>
                                      </p:cBhvr>
                                      <p:tavLst>
                                        <p:tav tm="0">
                                          <p:val>
                                            <p:strVal val="#ppt_x-#ppt_w*1.125000"/>
                                          </p:val>
                                        </p:tav>
                                        <p:tav tm="100000">
                                          <p:val>
                                            <p:strVal val="#ppt_x"/>
                                          </p:val>
                                        </p:tav>
                                      </p:tavLst>
                                    </p:anim>
                                    <p:animEffect transition="in" filter="wipe(right)">
                                      <p:cBhvr>
                                        <p:cTn id="17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1" grpId="0" animBg="1"/>
      <p:bldP spid="12" grpId="0"/>
      <p:bldP spid="14" grpId="0" animBg="1"/>
      <p:bldP spid="15" grpId="0"/>
      <p:bldP spid="43" grpId="0" animBg="1"/>
      <p:bldP spid="44" grpId="0" animBg="1"/>
      <p:bldP spid="45" grpId="0"/>
      <p:bldP spid="61" grpId="0" animBg="1"/>
      <p:bldP spid="62" grpId="0" animBg="1"/>
      <p:bldP spid="63" grpId="0" animBg="1"/>
      <p:bldP spid="64" grpId="0" animBg="1"/>
      <p:bldP spid="57" grpId="0" animBg="1"/>
      <p:bldP spid="58" grpId="0" animBg="1"/>
      <p:bldP spid="59" grpId="0" animBg="1"/>
      <p:bldP spid="60" grpId="0" animBg="1"/>
      <p:bldP spid="53" grpId="0" animBg="1"/>
      <p:bldP spid="54" grpId="0" animBg="1"/>
      <p:bldP spid="55" grpId="0" animBg="1"/>
      <p:bldP spid="56" grpId="0" animBg="1"/>
      <p:bldP spid="49"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0D528FCD-46C8-4299-95E1-B4694D12AC41}"/>
              </a:ext>
            </a:extLst>
          </p:cNvPr>
          <p:cNvGraphicFramePr>
            <a:graphicFrameLocks noGrp="1"/>
          </p:cNvGraphicFramePr>
          <p:nvPr>
            <p:extLst>
              <p:ext uri="{D42A27DB-BD31-4B8C-83A1-F6EECF244321}">
                <p14:modId xmlns:p14="http://schemas.microsoft.com/office/powerpoint/2010/main" val="3568054234"/>
              </p:ext>
            </p:extLst>
          </p:nvPr>
        </p:nvGraphicFramePr>
        <p:xfrm>
          <a:off x="592237" y="1711323"/>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a:solidFill>
                            <a:schemeClr val="tx1"/>
                          </a:solidFill>
                        </a:rPr>
                        <a:t>Provision network and VMs</a:t>
                      </a:r>
                    </a:p>
                    <a:p>
                      <a:pPr marL="91440" algn="l">
                        <a:lnSpc>
                          <a:spcPct val="110000"/>
                        </a:lnSpc>
                        <a:spcAft>
                          <a:spcPts val="300"/>
                        </a:spcAft>
                      </a:pPr>
                      <a:r>
                        <a:rPr lang="en-US" sz="1200">
                          <a:solidFill>
                            <a:schemeClr val="tx1"/>
                          </a:solidFill>
                        </a:rPr>
                        <a:t>Install dozens of system components including </a:t>
                      </a:r>
                      <a:r>
                        <a:rPr lang="en-US" sz="1200" err="1">
                          <a:solidFill>
                            <a:schemeClr val="tx1"/>
                          </a:solidFill>
                        </a:rPr>
                        <a:t>etcd</a:t>
                      </a:r>
                      <a:endParaRPr lang="en-US" sz="1200">
                        <a:solidFill>
                          <a:schemeClr val="tx1"/>
                        </a:solidFill>
                      </a:endParaRPr>
                    </a:p>
                    <a:p>
                      <a:pPr marL="91440" algn="l">
                        <a:lnSpc>
                          <a:spcPct val="110000"/>
                        </a:lnSpc>
                        <a:spcAft>
                          <a:spcPts val="300"/>
                        </a:spcAft>
                      </a:pPr>
                      <a:r>
                        <a:rPr lang="en-US" sz="1200">
                          <a:solidFill>
                            <a:schemeClr val="tx1"/>
                          </a:solidFill>
                        </a:rPr>
                        <a:t>Create and install certificates</a:t>
                      </a:r>
                    </a:p>
                    <a:p>
                      <a:pPr marL="91440" algn="l">
                        <a:lnSpc>
                          <a:spcPct val="110000"/>
                        </a:lnSpc>
                        <a:spcAft>
                          <a:spcPts val="300"/>
                        </a:spcAft>
                      </a:pPr>
                      <a:r>
                        <a:rPr lang="en-US" sz="120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kern="1200" err="1">
                          <a:solidFill>
                            <a:srgbClr val="0078D4"/>
                          </a:solidFill>
                          <a:latin typeface="Consolas" panose="020B0609020204030204" pitchFamily="49" charset="0"/>
                          <a:ea typeface="+mn-ea"/>
                          <a:cs typeface="+mn-cs"/>
                        </a:rPr>
                        <a:t>az</a:t>
                      </a:r>
                      <a:r>
                        <a:rPr lang="en-US" sz="1200" kern="1200">
                          <a:solidFill>
                            <a:srgbClr val="0078D4"/>
                          </a:solidFill>
                          <a:latin typeface="Consolas" panose="020B0609020204030204" pitchFamily="49" charset="0"/>
                          <a:ea typeface="+mn-ea"/>
                          <a:cs typeface="+mn-cs"/>
                        </a:rPr>
                        <a:t> </a:t>
                      </a:r>
                      <a:r>
                        <a:rPr lang="en-US" sz="1200" kern="1200" err="1">
                          <a:solidFill>
                            <a:srgbClr val="0078D4"/>
                          </a:solidFill>
                          <a:latin typeface="Consolas" panose="020B0609020204030204" pitchFamily="49" charset="0"/>
                          <a:ea typeface="+mn-ea"/>
                          <a:cs typeface="+mn-cs"/>
                        </a:rPr>
                        <a:t>aks</a:t>
                      </a:r>
                      <a:r>
                        <a:rPr lang="en-US" sz="1200" kern="120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200">
                          <a:solidFill>
                            <a:schemeClr val="tx1"/>
                          </a:solidFill>
                        </a:rPr>
                        <a:t>Upgrade your master nodes</a:t>
                      </a:r>
                    </a:p>
                    <a:p>
                      <a:pPr marL="91440" algn="l">
                        <a:lnSpc>
                          <a:spcPct val="110000"/>
                        </a:lnSpc>
                        <a:spcAft>
                          <a:spcPts val="300"/>
                        </a:spcAft>
                      </a:pPr>
                      <a:r>
                        <a:rPr lang="en-US" sz="1200">
                          <a:solidFill>
                            <a:schemeClr val="tx1"/>
                          </a:solidFill>
                        </a:rPr>
                        <a:t>Cordon/drain and upgrade worker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200" kern="1200" err="1">
                          <a:solidFill>
                            <a:srgbClr val="0078D4"/>
                          </a:solidFill>
                          <a:latin typeface="Consolas" panose="020B0609020204030204" pitchFamily="49" charset="0"/>
                          <a:ea typeface="+mn-ea"/>
                          <a:cs typeface="+mn-cs"/>
                        </a:rPr>
                        <a:t>az</a:t>
                      </a:r>
                      <a:r>
                        <a:rPr lang="en-US" sz="1200" kern="1200">
                          <a:solidFill>
                            <a:srgbClr val="0078D4"/>
                          </a:solidFill>
                          <a:latin typeface="Consolas" panose="020B0609020204030204" pitchFamily="49" charset="0"/>
                          <a:ea typeface="+mn-ea"/>
                          <a:cs typeface="+mn-cs"/>
                        </a:rPr>
                        <a:t> </a:t>
                      </a:r>
                      <a:r>
                        <a:rPr lang="en-US" sz="1200" kern="1200" err="1">
                          <a:solidFill>
                            <a:srgbClr val="0078D4"/>
                          </a:solidFill>
                          <a:latin typeface="Consolas" panose="020B0609020204030204" pitchFamily="49" charset="0"/>
                          <a:ea typeface="+mn-ea"/>
                          <a:cs typeface="+mn-cs"/>
                        </a:rPr>
                        <a:t>aks</a:t>
                      </a:r>
                      <a:r>
                        <a:rPr lang="en-US" sz="1200" kern="120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a:solidFill>
                            <a:schemeClr val="tx1"/>
                          </a:solidFill>
                        </a:rPr>
                        <a:t>Provision new VMs</a:t>
                      </a:r>
                    </a:p>
                    <a:p>
                      <a:pPr marL="91440" algn="l">
                        <a:lnSpc>
                          <a:spcPct val="110000"/>
                        </a:lnSpc>
                        <a:spcAft>
                          <a:spcPts val="300"/>
                        </a:spcAft>
                      </a:pPr>
                      <a:r>
                        <a:rPr lang="en-US" sz="1200">
                          <a:solidFill>
                            <a:schemeClr val="tx1"/>
                          </a:solidFill>
                        </a:rPr>
                        <a:t>Install system components</a:t>
                      </a:r>
                    </a:p>
                    <a:p>
                      <a:pPr marL="91440" algn="l">
                        <a:lnSpc>
                          <a:spcPct val="110000"/>
                        </a:lnSpc>
                        <a:spcAft>
                          <a:spcPts val="300"/>
                        </a:spcAft>
                      </a:pPr>
                      <a:r>
                        <a:rPr lang="en-US" sz="120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200" kern="1200" dirty="0" err="1">
                          <a:solidFill>
                            <a:srgbClr val="0078D4"/>
                          </a:solidFill>
                          <a:latin typeface="Consolas" panose="020B0609020204030204" pitchFamily="49" charset="0"/>
                          <a:ea typeface="+mn-ea"/>
                          <a:cs typeface="+mn-cs"/>
                        </a:rPr>
                        <a:t>az</a:t>
                      </a:r>
                      <a:r>
                        <a:rPr lang="en-US" sz="1200" kern="1200" dirty="0">
                          <a:solidFill>
                            <a:srgbClr val="0078D4"/>
                          </a:solidFill>
                          <a:latin typeface="Consolas" panose="020B0609020204030204" pitchFamily="49" charset="0"/>
                          <a:ea typeface="+mn-ea"/>
                          <a:cs typeface="+mn-cs"/>
                        </a:rPr>
                        <a:t> </a:t>
                      </a:r>
                      <a:r>
                        <a:rPr lang="en-US" sz="1200" kern="1200" dirty="0" err="1">
                          <a:solidFill>
                            <a:srgbClr val="0078D4"/>
                          </a:solidFill>
                          <a:latin typeface="Consolas" panose="020B0609020204030204" pitchFamily="49" charset="0"/>
                          <a:ea typeface="+mn-ea"/>
                          <a:cs typeface="+mn-cs"/>
                        </a:rPr>
                        <a:t>aks</a:t>
                      </a:r>
                      <a:r>
                        <a:rPr lang="en-US" sz="12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710768" y="1809082"/>
            <a:ext cx="231711" cy="268927"/>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135168" y="1809082"/>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533339" y="1809082"/>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Title 3">
            <a:extLst>
              <a:ext uri="{FF2B5EF4-FFF2-40B4-BE49-F238E27FC236}">
                <a16:creationId xmlns:a16="http://schemas.microsoft.com/office/drawing/2014/main" id="{35DE9E68-B169-4E7C-8F90-0E49E7343347}"/>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makes Kubernetes </a:t>
            </a:r>
            <a:r>
              <a:rPr lang="en-US" dirty="0"/>
              <a:t>easier</a:t>
            </a:r>
            <a:endParaRPr lang="en-US"/>
          </a:p>
        </p:txBody>
      </p:sp>
      <p:sp>
        <p:nvSpPr>
          <p:cNvPr id="17" name="Rectangle 16">
            <a:extLst>
              <a:ext uri="{FF2B5EF4-FFF2-40B4-BE49-F238E27FC236}">
                <a16:creationId xmlns:a16="http://schemas.microsoft.com/office/drawing/2014/main" id="{16E0FA46-8A0E-4205-8447-F3FCAEA60F5B}"/>
              </a:ext>
            </a:extLst>
          </p:cNvPr>
          <p:cNvSpPr/>
          <p:nvPr/>
        </p:nvSpPr>
        <p:spPr>
          <a:xfrm>
            <a:off x="465137" y="993501"/>
            <a:ext cx="11656105" cy="400110"/>
          </a:xfrm>
          <a:prstGeom prst="rect">
            <a:avLst/>
          </a:prstGeom>
        </p:spPr>
        <p:txBody>
          <a:bodyPr wrap="square" lIns="0">
            <a:spAutoFit/>
          </a:bodyPr>
          <a:lstStyle/>
          <a:p>
            <a:r>
              <a:rPr lang="en-US" sz="2000"/>
              <a:t>Manage and operate Kubernetes with ease</a:t>
            </a:r>
          </a:p>
        </p:txBody>
      </p:sp>
    </p:spTree>
    <p:extLst>
      <p:ext uri="{BB962C8B-B14F-4D97-AF65-F5344CB8AC3E}">
        <p14:creationId xmlns:p14="http://schemas.microsoft.com/office/powerpoint/2010/main" val="92469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Accelerate containerized development</a:t>
            </a:r>
          </a:p>
        </p:txBody>
      </p:sp>
      <p:sp>
        <p:nvSpPr>
          <p:cNvPr id="24" name="Title 16">
            <a:extLst>
              <a:ext uri="{FF2B5EF4-FFF2-40B4-BE49-F238E27FC236}">
                <a16:creationId xmlns:a16="http://schemas.microsoft.com/office/drawing/2014/main" id="{9D4A3919-A24E-4147-A5D1-D37802299EFA}"/>
              </a:ext>
            </a:extLst>
          </p:cNvPr>
          <p:cNvSpPr txBox="1">
            <a:spLocks/>
          </p:cNvSpPr>
          <p:nvPr/>
        </p:nvSpPr>
        <p:spPr>
          <a:xfrm>
            <a:off x="465138" y="1703929"/>
            <a:ext cx="338328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chemeClr val="tx1"/>
                </a:solidFill>
                <a:latin typeface="Segoe UI Semibold" panose="020B0702040204020203" pitchFamily="34" charset="0"/>
                <a:cs typeface="Segoe UI Semibold" panose="020B0702040204020203" pitchFamily="34" charset="0"/>
              </a:rPr>
              <a:t>Kubernetes and DevOps </a:t>
            </a:r>
            <a:r>
              <a:rPr lang="en-US" sz="2000" b="0" spc="0">
                <a:solidFill>
                  <a:srgbClr val="0078D4"/>
                </a:solidFill>
                <a:latin typeface="Segoe UI Semibold" panose="020B0702040204020203" pitchFamily="34" charset="0"/>
                <a:cs typeface="Segoe UI Semibold" panose="020B0702040204020203" pitchFamily="34" charset="0"/>
              </a:rPr>
              <a:t>better together</a:t>
            </a:r>
          </a:p>
        </p:txBody>
      </p:sp>
      <p:sp>
        <p:nvSpPr>
          <p:cNvPr id="28" name="Title 16">
            <a:extLst>
              <a:ext uri="{FF2B5EF4-FFF2-40B4-BE49-F238E27FC236}">
                <a16:creationId xmlns:a16="http://schemas.microsoft.com/office/drawing/2014/main" id="{C39C5B34-A1E6-4250-B4B5-E80745E796B1}"/>
              </a:ext>
            </a:extLst>
          </p:cNvPr>
          <p:cNvSpPr txBox="1">
            <a:spLocks/>
          </p:cNvSpPr>
          <p:nvPr/>
        </p:nvSpPr>
        <p:spPr>
          <a:xfrm>
            <a:off x="465137" y="2665801"/>
            <a:ext cx="3507255" cy="113877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Develop</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Native containers and Kubernetes support in IDE</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Remote debugging and iteration for multi-containers</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Effective code merge </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Automatic containerization</a:t>
            </a:r>
          </a:p>
        </p:txBody>
      </p:sp>
      <p:sp>
        <p:nvSpPr>
          <p:cNvPr id="29" name="Title 16">
            <a:extLst>
              <a:ext uri="{FF2B5EF4-FFF2-40B4-BE49-F238E27FC236}">
                <a16:creationId xmlns:a16="http://schemas.microsoft.com/office/drawing/2014/main" id="{B1FC8999-13A2-456F-ADAB-F978AE046AF2}"/>
              </a:ext>
            </a:extLst>
          </p:cNvPr>
          <p:cNvSpPr txBox="1">
            <a:spLocks/>
          </p:cNvSpPr>
          <p:nvPr/>
        </p:nvSpPr>
        <p:spPr>
          <a:xfrm>
            <a:off x="465137" y="4111476"/>
            <a:ext cx="3507255" cy="132343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Deliver</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CI/CD pipeline with automated tasks in a few clicks</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Pre-configured canary deployment strategy</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In depth build and delivery process review and integration testing</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Private registry with Helm support</a:t>
            </a:r>
          </a:p>
        </p:txBody>
      </p:sp>
      <p:sp>
        <p:nvSpPr>
          <p:cNvPr id="30" name="Title 16">
            <a:extLst>
              <a:ext uri="{FF2B5EF4-FFF2-40B4-BE49-F238E27FC236}">
                <a16:creationId xmlns:a16="http://schemas.microsoft.com/office/drawing/2014/main" id="{972099AF-2BB1-42DF-B3AB-071CF9CB43C2}"/>
              </a:ext>
            </a:extLst>
          </p:cNvPr>
          <p:cNvSpPr txBox="1">
            <a:spLocks/>
          </p:cNvSpPr>
          <p:nvPr/>
        </p:nvSpPr>
        <p:spPr>
          <a:xfrm>
            <a:off x="465137" y="5741817"/>
            <a:ext cx="3507255"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Operate</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Out-of-box control plane telemetry, log aggregation, and container health</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Declarative resource management </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Auto scaling </a:t>
            </a:r>
          </a:p>
        </p:txBody>
      </p:sp>
      <p:sp>
        <p:nvSpPr>
          <p:cNvPr id="21" name="Rectangle 20">
            <a:extLst>
              <a:ext uri="{FF2B5EF4-FFF2-40B4-BE49-F238E27FC236}">
                <a16:creationId xmlns:a16="http://schemas.microsoft.com/office/drawing/2014/main" id="{87EC9F5D-33A9-46F0-8E73-38F8CA07E839}"/>
              </a:ext>
            </a:extLst>
          </p:cNvPr>
          <p:cNvSpPr/>
          <p:nvPr/>
        </p:nvSpPr>
        <p:spPr bwMode="auto">
          <a:xfrm>
            <a:off x="7146475" y="2016284"/>
            <a:ext cx="2840774" cy="4367284"/>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A3CF8BCB-13A0-48FA-A87A-A4EA12C9AC93}"/>
              </a:ext>
            </a:extLst>
          </p:cNvPr>
          <p:cNvSpPr/>
          <p:nvPr/>
        </p:nvSpPr>
        <p:spPr bwMode="auto">
          <a:xfrm>
            <a:off x="7780042" y="5465026"/>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11" name="Freeform: Shape 210">
            <a:extLst>
              <a:ext uri="{FF2B5EF4-FFF2-40B4-BE49-F238E27FC236}">
                <a16:creationId xmlns:a16="http://schemas.microsoft.com/office/drawing/2014/main" id="{D67BF2F6-88E5-4809-A737-CBC07B4F74E5}"/>
              </a:ext>
            </a:extLst>
          </p:cNvPr>
          <p:cNvSpPr>
            <a:spLocks noChangeAspect="1"/>
          </p:cNvSpPr>
          <p:nvPr/>
        </p:nvSpPr>
        <p:spPr bwMode="auto">
          <a:xfrm>
            <a:off x="7889994" y="5575058"/>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0" name="Rectangle: Rounded Corners 119">
            <a:extLst>
              <a:ext uri="{FF2B5EF4-FFF2-40B4-BE49-F238E27FC236}">
                <a16:creationId xmlns:a16="http://schemas.microsoft.com/office/drawing/2014/main" id="{70110149-6AB3-449A-8609-C3E09F415236}"/>
              </a:ext>
            </a:extLst>
          </p:cNvPr>
          <p:cNvSpPr/>
          <p:nvPr/>
        </p:nvSpPr>
        <p:spPr bwMode="auto">
          <a:xfrm>
            <a:off x="4409038" y="3245251"/>
            <a:ext cx="1990124" cy="20394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0E046B08-7C4E-42F9-A958-A65087948B47}"/>
              </a:ext>
            </a:extLst>
          </p:cNvPr>
          <p:cNvSpPr txBox="1">
            <a:spLocks/>
          </p:cNvSpPr>
          <p:nvPr/>
        </p:nvSpPr>
        <p:spPr>
          <a:xfrm>
            <a:off x="4445207" y="2984617"/>
            <a:ext cx="76081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Inner loop</a:t>
            </a:r>
          </a:p>
        </p:txBody>
      </p:sp>
      <p:grpSp>
        <p:nvGrpSpPr>
          <p:cNvPr id="187" name="Group 186">
            <a:extLst>
              <a:ext uri="{FF2B5EF4-FFF2-40B4-BE49-F238E27FC236}">
                <a16:creationId xmlns:a16="http://schemas.microsoft.com/office/drawing/2014/main" id="{287D20AF-98C3-4EEA-9B62-F86C20B75237}"/>
              </a:ext>
            </a:extLst>
          </p:cNvPr>
          <p:cNvGrpSpPr/>
          <p:nvPr/>
        </p:nvGrpSpPr>
        <p:grpSpPr>
          <a:xfrm>
            <a:off x="5152733" y="3837496"/>
            <a:ext cx="538594" cy="170006"/>
            <a:chOff x="5304203" y="3756536"/>
            <a:chExt cx="528081" cy="166688"/>
          </a:xfrm>
        </p:grpSpPr>
        <p:cxnSp>
          <p:nvCxnSpPr>
            <p:cNvPr id="208" name="Straight Arrow Connector 207">
              <a:extLst>
                <a:ext uri="{FF2B5EF4-FFF2-40B4-BE49-F238E27FC236}">
                  <a16:creationId xmlns:a16="http://schemas.microsoft.com/office/drawing/2014/main" id="{6C4155C8-150E-49F6-9970-BBF992445E9E}"/>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480E1823-39C6-47E2-A0A8-D2A2CAFF0406}"/>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8" name="Title 1">
            <a:extLst>
              <a:ext uri="{FF2B5EF4-FFF2-40B4-BE49-F238E27FC236}">
                <a16:creationId xmlns:a16="http://schemas.microsoft.com/office/drawing/2014/main" id="{2D3AE0A5-3F24-49BE-9447-1DC6264229CD}"/>
              </a:ext>
            </a:extLst>
          </p:cNvPr>
          <p:cNvSpPr txBox="1">
            <a:spLocks/>
          </p:cNvSpPr>
          <p:nvPr/>
        </p:nvSpPr>
        <p:spPr>
          <a:xfrm>
            <a:off x="5196896" y="3648057"/>
            <a:ext cx="449310" cy="156948"/>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Test</a:t>
            </a:r>
          </a:p>
        </p:txBody>
      </p:sp>
      <p:sp>
        <p:nvSpPr>
          <p:cNvPr id="189" name="Title 1">
            <a:extLst>
              <a:ext uri="{FF2B5EF4-FFF2-40B4-BE49-F238E27FC236}">
                <a16:creationId xmlns:a16="http://schemas.microsoft.com/office/drawing/2014/main" id="{BFB3A512-EAD6-4DDB-BA15-5F02F252D75F}"/>
              </a:ext>
            </a:extLst>
          </p:cNvPr>
          <p:cNvSpPr txBox="1">
            <a:spLocks/>
          </p:cNvSpPr>
          <p:nvPr/>
        </p:nvSpPr>
        <p:spPr>
          <a:xfrm>
            <a:off x="5196896" y="4039991"/>
            <a:ext cx="449310" cy="156948"/>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Debug</a:t>
            </a:r>
          </a:p>
        </p:txBody>
      </p:sp>
      <p:sp>
        <p:nvSpPr>
          <p:cNvPr id="190" name="Title 1">
            <a:extLst>
              <a:ext uri="{FF2B5EF4-FFF2-40B4-BE49-F238E27FC236}">
                <a16:creationId xmlns:a16="http://schemas.microsoft.com/office/drawing/2014/main" id="{3BFD4D6B-7157-4C79-A6DD-C480A83A0B6B}"/>
              </a:ext>
            </a:extLst>
          </p:cNvPr>
          <p:cNvSpPr txBox="1">
            <a:spLocks/>
          </p:cNvSpPr>
          <p:nvPr/>
        </p:nvSpPr>
        <p:spPr>
          <a:xfrm>
            <a:off x="4570381" y="3354437"/>
            <a:ext cx="61346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Azure DevSpaces</a:t>
            </a:r>
          </a:p>
        </p:txBody>
      </p:sp>
      <p:sp>
        <p:nvSpPr>
          <p:cNvPr id="191" name="Title 1">
            <a:extLst>
              <a:ext uri="{FF2B5EF4-FFF2-40B4-BE49-F238E27FC236}">
                <a16:creationId xmlns:a16="http://schemas.microsoft.com/office/drawing/2014/main" id="{956527EE-0361-451E-B6DF-ED3E777225CB}"/>
              </a:ext>
            </a:extLst>
          </p:cNvPr>
          <p:cNvSpPr txBox="1">
            <a:spLocks/>
          </p:cNvSpPr>
          <p:nvPr/>
        </p:nvSpPr>
        <p:spPr>
          <a:xfrm>
            <a:off x="5693607" y="3354437"/>
            <a:ext cx="54421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sp>
        <p:nvSpPr>
          <p:cNvPr id="206" name="Rectangle: Rounded Corners 205">
            <a:extLst>
              <a:ext uri="{FF2B5EF4-FFF2-40B4-BE49-F238E27FC236}">
                <a16:creationId xmlns:a16="http://schemas.microsoft.com/office/drawing/2014/main" id="{BA70B9C5-F4A5-47E0-A90B-1E28FEEA45F5}"/>
              </a:ext>
            </a:extLst>
          </p:cNvPr>
          <p:cNvSpPr/>
          <p:nvPr/>
        </p:nvSpPr>
        <p:spPr bwMode="auto">
          <a:xfrm>
            <a:off x="4607740" y="3648057"/>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7" name="Graphic 206">
            <a:extLst>
              <a:ext uri="{FF2B5EF4-FFF2-40B4-BE49-F238E27FC236}">
                <a16:creationId xmlns:a16="http://schemas.microsoft.com/office/drawing/2014/main" id="{92DDE328-60B2-43DE-99FE-6CF67872D48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07314" y="3747631"/>
            <a:ext cx="345064" cy="345063"/>
          </a:xfrm>
          <a:prstGeom prst="rect">
            <a:avLst/>
          </a:prstGeom>
        </p:spPr>
      </p:pic>
      <p:sp>
        <p:nvSpPr>
          <p:cNvPr id="194" name="Rectangle: Rounded Corners 193">
            <a:extLst>
              <a:ext uri="{FF2B5EF4-FFF2-40B4-BE49-F238E27FC236}">
                <a16:creationId xmlns:a16="http://schemas.microsoft.com/office/drawing/2014/main" id="{D2755C2E-B98B-4EB2-9F35-7F914C0B0845}"/>
              </a:ext>
            </a:extLst>
          </p:cNvPr>
          <p:cNvSpPr/>
          <p:nvPr/>
        </p:nvSpPr>
        <p:spPr bwMode="auto">
          <a:xfrm>
            <a:off x="5693607" y="3648056"/>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Rectangle: Rounded Corners 184">
            <a:extLst>
              <a:ext uri="{FF2B5EF4-FFF2-40B4-BE49-F238E27FC236}">
                <a16:creationId xmlns:a16="http://schemas.microsoft.com/office/drawing/2014/main" id="{5AA20EA1-4F21-4559-B933-B30C4F1E2A3E}"/>
              </a:ext>
            </a:extLst>
          </p:cNvPr>
          <p:cNvSpPr/>
          <p:nvPr/>
        </p:nvSpPr>
        <p:spPr bwMode="auto">
          <a:xfrm>
            <a:off x="6792957" y="336947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34" name="Title 1">
            <a:extLst>
              <a:ext uri="{FF2B5EF4-FFF2-40B4-BE49-F238E27FC236}">
                <a16:creationId xmlns:a16="http://schemas.microsoft.com/office/drawing/2014/main" id="{474E326B-C59F-4715-98A0-E6BB5B826DC7}"/>
              </a:ext>
            </a:extLst>
          </p:cNvPr>
          <p:cNvSpPr txBox="1">
            <a:spLocks/>
          </p:cNvSpPr>
          <p:nvPr/>
        </p:nvSpPr>
        <p:spPr>
          <a:xfrm>
            <a:off x="7454037" y="5004379"/>
            <a:ext cx="1191309" cy="200055"/>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dirty="0">
                <a:solidFill>
                  <a:srgbClr val="000000"/>
                </a:solidFill>
                <a:latin typeface="Segoe UI Semibold"/>
                <a:cs typeface="Segoe UI Semibold"/>
              </a:rPr>
              <a:t>CI/CD Pipelines</a:t>
            </a:r>
          </a:p>
        </p:txBody>
      </p:sp>
      <p:sp>
        <p:nvSpPr>
          <p:cNvPr id="181" name="Rectangle: Rounded Corners 180">
            <a:extLst>
              <a:ext uri="{FF2B5EF4-FFF2-40B4-BE49-F238E27FC236}">
                <a16:creationId xmlns:a16="http://schemas.microsoft.com/office/drawing/2014/main" id="{A090493D-7DE5-4222-A687-79F9C3EE05BC}"/>
              </a:ext>
            </a:extLst>
          </p:cNvPr>
          <p:cNvSpPr/>
          <p:nvPr/>
        </p:nvSpPr>
        <p:spPr bwMode="auto">
          <a:xfrm>
            <a:off x="7613794" y="5244999"/>
            <a:ext cx="839342" cy="842555"/>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2" name="Freeform: Shape 181">
            <a:extLst>
              <a:ext uri="{FF2B5EF4-FFF2-40B4-BE49-F238E27FC236}">
                <a16:creationId xmlns:a16="http://schemas.microsoft.com/office/drawing/2014/main" id="{BE9869D6-3D01-48EE-B208-70D111BAF1CD}"/>
              </a:ext>
            </a:extLst>
          </p:cNvPr>
          <p:cNvSpPr>
            <a:spLocks noChangeAspect="1"/>
          </p:cNvSpPr>
          <p:nvPr/>
        </p:nvSpPr>
        <p:spPr bwMode="auto">
          <a:xfrm>
            <a:off x="7782005" y="5413977"/>
            <a:ext cx="502920" cy="50468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6" name="Title 1">
            <a:extLst>
              <a:ext uri="{FF2B5EF4-FFF2-40B4-BE49-F238E27FC236}">
                <a16:creationId xmlns:a16="http://schemas.microsoft.com/office/drawing/2014/main" id="{F6BB74FA-25DB-4848-A7FB-294103580110}"/>
              </a:ext>
            </a:extLst>
          </p:cNvPr>
          <p:cNvSpPr txBox="1">
            <a:spLocks/>
          </p:cNvSpPr>
          <p:nvPr/>
        </p:nvSpPr>
        <p:spPr>
          <a:xfrm>
            <a:off x="6792957" y="3166976"/>
            <a:ext cx="8393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GitHub repos</a:t>
            </a:r>
          </a:p>
        </p:txBody>
      </p:sp>
      <p:sp>
        <p:nvSpPr>
          <p:cNvPr id="177" name="Title 1">
            <a:extLst>
              <a:ext uri="{FF2B5EF4-FFF2-40B4-BE49-F238E27FC236}">
                <a16:creationId xmlns:a16="http://schemas.microsoft.com/office/drawing/2014/main" id="{5CF0D56A-5DA8-47AB-831D-449858409F51}"/>
              </a:ext>
            </a:extLst>
          </p:cNvPr>
          <p:cNvSpPr txBox="1">
            <a:spLocks/>
          </p:cNvSpPr>
          <p:nvPr/>
        </p:nvSpPr>
        <p:spPr>
          <a:xfrm>
            <a:off x="8573701" y="2859203"/>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Container Registry</a:t>
            </a:r>
          </a:p>
        </p:txBody>
      </p:sp>
      <p:grpSp>
        <p:nvGrpSpPr>
          <p:cNvPr id="178" name="Group 177">
            <a:extLst>
              <a:ext uri="{FF2B5EF4-FFF2-40B4-BE49-F238E27FC236}">
                <a16:creationId xmlns:a16="http://schemas.microsoft.com/office/drawing/2014/main" id="{C12A0232-56CD-4C97-848E-57ADF108AD05}"/>
              </a:ext>
            </a:extLst>
          </p:cNvPr>
          <p:cNvGrpSpPr/>
          <p:nvPr/>
        </p:nvGrpSpPr>
        <p:grpSpPr>
          <a:xfrm>
            <a:off x="8500966" y="3369481"/>
            <a:ext cx="839343" cy="839342"/>
            <a:chOff x="5824800" y="1539202"/>
            <a:chExt cx="822960" cy="822960"/>
          </a:xfrm>
        </p:grpSpPr>
        <p:sp>
          <p:nvSpPr>
            <p:cNvPr id="179" name="Rectangle: Rounded Corners 178">
              <a:extLst>
                <a:ext uri="{FF2B5EF4-FFF2-40B4-BE49-F238E27FC236}">
                  <a16:creationId xmlns:a16="http://schemas.microsoft.com/office/drawing/2014/main" id="{0E0C8EA8-1E4A-441C-9D80-F8652B1AE538}"/>
                </a:ext>
              </a:extLst>
            </p:cNvPr>
            <p:cNvSpPr/>
            <p:nvPr/>
          </p:nvSpPr>
          <p:spPr bwMode="auto">
            <a:xfrm>
              <a:off x="5824800" y="153920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80" name="Graphic 179">
              <a:extLst>
                <a:ext uri="{FF2B5EF4-FFF2-40B4-BE49-F238E27FC236}">
                  <a16:creationId xmlns:a16="http://schemas.microsoft.com/office/drawing/2014/main" id="{53BEC227-2D23-480E-B385-C942AF06BDD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30334" y="1644736"/>
              <a:ext cx="611893" cy="611893"/>
            </a:xfrm>
            <a:prstGeom prst="rect">
              <a:avLst/>
            </a:prstGeom>
          </p:spPr>
        </p:pic>
      </p:grpSp>
      <p:sp>
        <p:nvSpPr>
          <p:cNvPr id="173" name="Title 1">
            <a:extLst>
              <a:ext uri="{FF2B5EF4-FFF2-40B4-BE49-F238E27FC236}">
                <a16:creationId xmlns:a16="http://schemas.microsoft.com/office/drawing/2014/main" id="{C373FD24-6862-4A77-9112-82096F707FB5}"/>
              </a:ext>
            </a:extLst>
          </p:cNvPr>
          <p:cNvSpPr txBox="1">
            <a:spLocks/>
          </p:cNvSpPr>
          <p:nvPr/>
        </p:nvSpPr>
        <p:spPr>
          <a:xfrm>
            <a:off x="9142261" y="5184366"/>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grpSp>
        <p:nvGrpSpPr>
          <p:cNvPr id="174" name="Group 173">
            <a:extLst>
              <a:ext uri="{FF2B5EF4-FFF2-40B4-BE49-F238E27FC236}">
                <a16:creationId xmlns:a16="http://schemas.microsoft.com/office/drawing/2014/main" id="{A27319F6-1FA1-4073-9AAC-2CEAB5234365}"/>
              </a:ext>
            </a:extLst>
          </p:cNvPr>
          <p:cNvGrpSpPr/>
          <p:nvPr/>
        </p:nvGrpSpPr>
        <p:grpSpPr>
          <a:xfrm>
            <a:off x="9281601" y="5391138"/>
            <a:ext cx="548640" cy="548640"/>
            <a:chOff x="2544050" y="5011012"/>
            <a:chExt cx="548640" cy="548640"/>
          </a:xfrm>
        </p:grpSpPr>
        <p:sp>
          <p:nvSpPr>
            <p:cNvPr id="175" name="Rectangle: Rounded Corners 174">
              <a:extLst>
                <a:ext uri="{FF2B5EF4-FFF2-40B4-BE49-F238E27FC236}">
                  <a16:creationId xmlns:a16="http://schemas.microsoft.com/office/drawing/2014/main" id="{C78F783A-C40F-4AB4-8EB9-D591871C9EFB}"/>
                </a:ext>
              </a:extLst>
            </p:cNvPr>
            <p:cNvSpPr/>
            <p:nvPr/>
          </p:nvSpPr>
          <p:spPr bwMode="auto">
            <a:xfrm>
              <a:off x="2544050" y="5011012"/>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76" name="CRMArticles_EFF5" title="Icon of two documents stacked together with writing on them">
              <a:extLst>
                <a:ext uri="{FF2B5EF4-FFF2-40B4-BE49-F238E27FC236}">
                  <a16:creationId xmlns:a16="http://schemas.microsoft.com/office/drawing/2014/main" id="{8EDA9EB1-1F67-48F4-9812-FBE7001CF61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cxnSp>
        <p:nvCxnSpPr>
          <p:cNvPr id="139" name="Connector: Elbow 138">
            <a:extLst>
              <a:ext uri="{FF2B5EF4-FFF2-40B4-BE49-F238E27FC236}">
                <a16:creationId xmlns:a16="http://schemas.microsoft.com/office/drawing/2014/main" id="{1A1BCB92-FC37-47A6-89EE-6B6736D929AB}"/>
              </a:ext>
            </a:extLst>
          </p:cNvPr>
          <p:cNvCxnSpPr>
            <a:cxnSpLocks/>
            <a:stCxn id="134" idx="0"/>
            <a:endCxn id="179" idx="1"/>
          </p:cNvCxnSpPr>
          <p:nvPr/>
        </p:nvCxnSpPr>
        <p:spPr>
          <a:xfrm rot="5400000" flipH="1" flipV="1">
            <a:off x="7667716" y="4171129"/>
            <a:ext cx="1215227" cy="451274"/>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25E6205-80BC-4011-B531-2CDC2BD4E0AA}"/>
              </a:ext>
            </a:extLst>
          </p:cNvPr>
          <p:cNvCxnSpPr>
            <a:cxnSpLocks/>
            <a:stCxn id="175" idx="1"/>
            <a:endCxn id="181" idx="3"/>
          </p:cNvCxnSpPr>
          <p:nvPr/>
        </p:nvCxnSpPr>
        <p:spPr>
          <a:xfrm flipH="1">
            <a:off x="8453136" y="5665458"/>
            <a:ext cx="828465" cy="81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F221EAB6-4415-46E2-9FB2-FBEF85F3A233}"/>
              </a:ext>
            </a:extLst>
          </p:cNvPr>
          <p:cNvCxnSpPr>
            <a:cxnSpLocks/>
            <a:stCxn id="173" idx="0"/>
            <a:endCxn id="179" idx="3"/>
          </p:cNvCxnSpPr>
          <p:nvPr/>
        </p:nvCxnSpPr>
        <p:spPr>
          <a:xfrm rot="16200000" flipV="1">
            <a:off x="8853756" y="4482199"/>
            <a:ext cx="1188720" cy="215613"/>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0" name="Title 1">
            <a:extLst>
              <a:ext uri="{FF2B5EF4-FFF2-40B4-BE49-F238E27FC236}">
                <a16:creationId xmlns:a16="http://schemas.microsoft.com/office/drawing/2014/main" id="{54C730F8-697A-490E-9926-0D84C970226D}"/>
              </a:ext>
            </a:extLst>
          </p:cNvPr>
          <p:cNvSpPr txBox="1">
            <a:spLocks/>
          </p:cNvSpPr>
          <p:nvPr/>
        </p:nvSpPr>
        <p:spPr>
          <a:xfrm>
            <a:off x="7638310" y="3986775"/>
            <a:ext cx="832104" cy="400110"/>
          </a:xfrm>
          <a:prstGeom prst="rect">
            <a:avLst/>
          </a:prstGeom>
          <a:solidFill>
            <a:srgbClr val="F7F7F7"/>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Container image</a:t>
            </a:r>
          </a:p>
        </p:txBody>
      </p:sp>
      <p:sp>
        <p:nvSpPr>
          <p:cNvPr id="171" name="Rectangle: Rounded Corners 170">
            <a:extLst>
              <a:ext uri="{FF2B5EF4-FFF2-40B4-BE49-F238E27FC236}">
                <a16:creationId xmlns:a16="http://schemas.microsoft.com/office/drawing/2014/main" id="{FC7FBAA7-0F83-4171-8CBD-68BFF5B6DD4E}"/>
              </a:ext>
            </a:extLst>
          </p:cNvPr>
          <p:cNvSpPr/>
          <p:nvPr/>
        </p:nvSpPr>
        <p:spPr bwMode="auto">
          <a:xfrm>
            <a:off x="7780042" y="4346766"/>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2" name="Freeform: Shape 171">
            <a:extLst>
              <a:ext uri="{FF2B5EF4-FFF2-40B4-BE49-F238E27FC236}">
                <a16:creationId xmlns:a16="http://schemas.microsoft.com/office/drawing/2014/main" id="{1D8EFAFD-765B-4B19-83E0-3BF862C0BB45}"/>
              </a:ext>
            </a:extLst>
          </p:cNvPr>
          <p:cNvSpPr/>
          <p:nvPr/>
        </p:nvSpPr>
        <p:spPr>
          <a:xfrm>
            <a:off x="7855189" y="4479860"/>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cxnSp>
        <p:nvCxnSpPr>
          <p:cNvPr id="143" name="Connector: Elbow 142">
            <a:extLst>
              <a:ext uri="{FF2B5EF4-FFF2-40B4-BE49-F238E27FC236}">
                <a16:creationId xmlns:a16="http://schemas.microsoft.com/office/drawing/2014/main" id="{D5FD5516-3029-489B-B28A-A25F93122586}"/>
              </a:ext>
            </a:extLst>
          </p:cNvPr>
          <p:cNvCxnSpPr>
            <a:stCxn id="185" idx="2"/>
            <a:endCxn id="181" idx="1"/>
          </p:cNvCxnSpPr>
          <p:nvPr/>
        </p:nvCxnSpPr>
        <p:spPr>
          <a:xfrm rot="16200000" flipH="1">
            <a:off x="6684484" y="4736966"/>
            <a:ext cx="1457455" cy="40116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Title 1">
            <a:extLst>
              <a:ext uri="{FF2B5EF4-FFF2-40B4-BE49-F238E27FC236}">
                <a16:creationId xmlns:a16="http://schemas.microsoft.com/office/drawing/2014/main" id="{21C48091-8AB6-4853-8937-7A019CC7ED95}"/>
              </a:ext>
            </a:extLst>
          </p:cNvPr>
          <p:cNvSpPr txBox="1">
            <a:spLocks/>
          </p:cNvSpPr>
          <p:nvPr/>
        </p:nvSpPr>
        <p:spPr>
          <a:xfrm>
            <a:off x="10145372" y="2859203"/>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32384">
              <a:defRPr/>
            </a:pPr>
            <a:r>
              <a:rPr lang="en-US">
                <a:solidFill>
                  <a:srgbClr val="000000"/>
                </a:solidFill>
              </a:rPr>
              <a:t>AKS production cluster</a:t>
            </a:r>
          </a:p>
        </p:txBody>
      </p:sp>
      <p:sp>
        <p:nvSpPr>
          <p:cNvPr id="164" name="Rectangle: Rounded Corners 163">
            <a:extLst>
              <a:ext uri="{FF2B5EF4-FFF2-40B4-BE49-F238E27FC236}">
                <a16:creationId xmlns:a16="http://schemas.microsoft.com/office/drawing/2014/main" id="{7DCFF1DD-2BF3-4CB8-A446-42AB342E77AA}"/>
              </a:ext>
            </a:extLst>
          </p:cNvPr>
          <p:cNvSpPr/>
          <p:nvPr/>
        </p:nvSpPr>
        <p:spPr bwMode="auto">
          <a:xfrm>
            <a:off x="10145372" y="3369480"/>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cxnSp>
        <p:nvCxnSpPr>
          <p:cNvPr id="145" name="Straight Arrow Connector 144">
            <a:extLst>
              <a:ext uri="{FF2B5EF4-FFF2-40B4-BE49-F238E27FC236}">
                <a16:creationId xmlns:a16="http://schemas.microsoft.com/office/drawing/2014/main" id="{1FF9567B-E851-4B0B-9102-68986C66598E}"/>
              </a:ext>
            </a:extLst>
          </p:cNvPr>
          <p:cNvCxnSpPr>
            <a:cxnSpLocks/>
            <a:stCxn id="120" idx="3"/>
            <a:endCxn id="185" idx="1"/>
          </p:cNvCxnSpPr>
          <p:nvPr/>
        </p:nvCxnSpPr>
        <p:spPr>
          <a:xfrm flipV="1">
            <a:off x="6399162" y="3789151"/>
            <a:ext cx="39379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A2D5F7-7F1D-4792-970C-D3793D6CD336}"/>
              </a:ext>
            </a:extLst>
          </p:cNvPr>
          <p:cNvCxnSpPr>
            <a:cxnSpLocks/>
            <a:stCxn id="156" idx="1"/>
            <a:endCxn id="175" idx="3"/>
          </p:cNvCxnSpPr>
          <p:nvPr/>
        </p:nvCxnSpPr>
        <p:spPr>
          <a:xfrm flipH="1">
            <a:off x="9830241" y="5665458"/>
            <a:ext cx="25194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F686028-7033-4139-8935-71A8B3F5D7FE}"/>
              </a:ext>
            </a:extLst>
          </p:cNvPr>
          <p:cNvCxnSpPr>
            <a:cxnSpLocks/>
            <a:stCxn id="155" idx="0"/>
          </p:cNvCxnSpPr>
          <p:nvPr/>
        </p:nvCxnSpPr>
        <p:spPr>
          <a:xfrm flipV="1">
            <a:off x="10356504" y="4216198"/>
            <a:ext cx="0" cy="97124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32BCD3E-3518-41AC-AEF8-E66571EA5121}"/>
              </a:ext>
            </a:extLst>
          </p:cNvPr>
          <p:cNvCxnSpPr>
            <a:cxnSpLocks/>
            <a:stCxn id="179" idx="3"/>
            <a:endCxn id="164" idx="1"/>
          </p:cNvCxnSpPr>
          <p:nvPr/>
        </p:nvCxnSpPr>
        <p:spPr>
          <a:xfrm>
            <a:off x="9340309" y="3789152"/>
            <a:ext cx="80506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CE434BD-C39F-4A7D-A6C8-5172513DBDF1}"/>
              </a:ext>
            </a:extLst>
          </p:cNvPr>
          <p:cNvCxnSpPr>
            <a:cxnSpLocks/>
          </p:cNvCxnSpPr>
          <p:nvPr/>
        </p:nvCxnSpPr>
        <p:spPr>
          <a:xfrm rot="5400000" flipH="1" flipV="1">
            <a:off x="8476732" y="3786429"/>
            <a:ext cx="1883664" cy="2743200"/>
          </a:xfrm>
          <a:prstGeom prst="bentConnector3">
            <a:avLst>
              <a:gd name="adj1" fmla="val -407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Title 1">
            <a:extLst>
              <a:ext uri="{FF2B5EF4-FFF2-40B4-BE49-F238E27FC236}">
                <a16:creationId xmlns:a16="http://schemas.microsoft.com/office/drawing/2014/main" id="{14C2355B-CFD3-4A69-A983-997B8192BB51}"/>
              </a:ext>
            </a:extLst>
          </p:cNvPr>
          <p:cNvSpPr txBox="1">
            <a:spLocks/>
          </p:cNvSpPr>
          <p:nvPr/>
        </p:nvSpPr>
        <p:spPr>
          <a:xfrm>
            <a:off x="11442537" y="3391973"/>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Monitor</a:t>
            </a:r>
          </a:p>
        </p:txBody>
      </p:sp>
      <p:sp>
        <p:nvSpPr>
          <p:cNvPr id="161" name="Rectangle: Rounded Corners 160">
            <a:extLst>
              <a:ext uri="{FF2B5EF4-FFF2-40B4-BE49-F238E27FC236}">
                <a16:creationId xmlns:a16="http://schemas.microsoft.com/office/drawing/2014/main" id="{1B2BDAD4-D8AB-4D75-B224-F404F0E1339E}"/>
              </a:ext>
            </a:extLst>
          </p:cNvPr>
          <p:cNvSpPr/>
          <p:nvPr/>
        </p:nvSpPr>
        <p:spPr bwMode="auto">
          <a:xfrm>
            <a:off x="11581877" y="3749556"/>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62" name="Graphic 161">
            <a:extLst>
              <a:ext uri="{FF2B5EF4-FFF2-40B4-BE49-F238E27FC236}">
                <a16:creationId xmlns:a16="http://schemas.microsoft.com/office/drawing/2014/main" id="{A36DADF3-9D51-4DE7-AF2A-E40B79F8F6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667288" y="3834967"/>
            <a:ext cx="377819" cy="377819"/>
          </a:xfrm>
          <a:prstGeom prst="rect">
            <a:avLst/>
          </a:prstGeom>
        </p:spPr>
      </p:pic>
      <p:cxnSp>
        <p:nvCxnSpPr>
          <p:cNvPr id="151" name="Straight Arrow Connector 150">
            <a:extLst>
              <a:ext uri="{FF2B5EF4-FFF2-40B4-BE49-F238E27FC236}">
                <a16:creationId xmlns:a16="http://schemas.microsoft.com/office/drawing/2014/main" id="{55B9CB48-D90A-493F-A79A-ED5D8EB723AC}"/>
              </a:ext>
            </a:extLst>
          </p:cNvPr>
          <p:cNvCxnSpPr>
            <a:cxnSpLocks/>
            <a:stCxn id="161" idx="1"/>
          </p:cNvCxnSpPr>
          <p:nvPr/>
        </p:nvCxnSpPr>
        <p:spPr>
          <a:xfrm flipH="1">
            <a:off x="10983842" y="4023876"/>
            <a:ext cx="59803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Title 1">
            <a:extLst>
              <a:ext uri="{FF2B5EF4-FFF2-40B4-BE49-F238E27FC236}">
                <a16:creationId xmlns:a16="http://schemas.microsoft.com/office/drawing/2014/main" id="{3B1EF4AB-1661-40D6-8ECA-BD029520173C}"/>
              </a:ext>
            </a:extLst>
          </p:cNvPr>
          <p:cNvSpPr txBox="1">
            <a:spLocks/>
          </p:cNvSpPr>
          <p:nvPr/>
        </p:nvSpPr>
        <p:spPr>
          <a:xfrm>
            <a:off x="11168081" y="3286638"/>
            <a:ext cx="438969"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Scale</a:t>
            </a:r>
          </a:p>
        </p:txBody>
      </p:sp>
      <p:sp>
        <p:nvSpPr>
          <p:cNvPr id="158" name="Oval 157">
            <a:extLst>
              <a:ext uri="{FF2B5EF4-FFF2-40B4-BE49-F238E27FC236}">
                <a16:creationId xmlns:a16="http://schemas.microsoft.com/office/drawing/2014/main" id="{E772E814-3E53-47EF-89E0-04759F0CA97C}"/>
              </a:ext>
            </a:extLst>
          </p:cNvPr>
          <p:cNvSpPr/>
          <p:nvPr/>
        </p:nvSpPr>
        <p:spPr bwMode="auto">
          <a:xfrm>
            <a:off x="10777959" y="3155959"/>
            <a:ext cx="415221" cy="415221"/>
          </a:xfrm>
          <a:prstGeom prst="ellipse">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9" name="MiniExpand_E93A" title="Icon of a rectangle on the lower-left inside a larger rectangle with an arrow pointed to the upper-right corner">
            <a:extLst>
              <a:ext uri="{FF2B5EF4-FFF2-40B4-BE49-F238E27FC236}">
                <a16:creationId xmlns:a16="http://schemas.microsoft.com/office/drawing/2014/main" id="{B1825C8B-E0B9-413E-B35F-301484CE8256}"/>
              </a:ext>
            </a:extLst>
          </p:cNvPr>
          <p:cNvSpPr>
            <a:spLocks noChangeAspect="1" noEditPoints="1"/>
          </p:cNvSpPr>
          <p:nvPr/>
        </p:nvSpPr>
        <p:spPr bwMode="auto">
          <a:xfrm>
            <a:off x="10880304" y="3274465"/>
            <a:ext cx="210531" cy="178209"/>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sp>
        <p:nvSpPr>
          <p:cNvPr id="155" name="Title 1">
            <a:extLst>
              <a:ext uri="{FF2B5EF4-FFF2-40B4-BE49-F238E27FC236}">
                <a16:creationId xmlns:a16="http://schemas.microsoft.com/office/drawing/2014/main" id="{1F6D7561-CB37-4467-9C94-610E4AA43278}"/>
              </a:ext>
            </a:extLst>
          </p:cNvPr>
          <p:cNvSpPr txBox="1">
            <a:spLocks/>
          </p:cNvSpPr>
          <p:nvPr/>
        </p:nvSpPr>
        <p:spPr>
          <a:xfrm>
            <a:off x="9942843" y="5187444"/>
            <a:ext cx="8273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Terraform </a:t>
            </a:r>
          </a:p>
        </p:txBody>
      </p:sp>
      <p:sp>
        <p:nvSpPr>
          <p:cNvPr id="156" name="Rectangle: Rounded Corners 155">
            <a:extLst>
              <a:ext uri="{FF2B5EF4-FFF2-40B4-BE49-F238E27FC236}">
                <a16:creationId xmlns:a16="http://schemas.microsoft.com/office/drawing/2014/main" id="{CF94F7C8-E5A8-4985-8C36-F968F20CD673}"/>
              </a:ext>
            </a:extLst>
          </p:cNvPr>
          <p:cNvSpPr/>
          <p:nvPr/>
        </p:nvSpPr>
        <p:spPr bwMode="auto">
          <a:xfrm>
            <a:off x="10082183" y="5391138"/>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198">
              <a:solidFill>
                <a:srgbClr val="505050"/>
              </a:solidFill>
              <a:latin typeface="Segoe UI"/>
              <a:cs typeface="Segoe UI" pitchFamily="34" charset="0"/>
            </a:endParaRPr>
          </a:p>
        </p:txBody>
      </p:sp>
      <p:pic>
        <p:nvPicPr>
          <p:cNvPr id="157" name="Picture 2" descr="Image result for terraform logo black png">
            <a:extLst>
              <a:ext uri="{FF2B5EF4-FFF2-40B4-BE49-F238E27FC236}">
                <a16:creationId xmlns:a16="http://schemas.microsoft.com/office/drawing/2014/main" id="{5AB33880-C579-4519-8603-90D34B320B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90232" y="5478906"/>
            <a:ext cx="332542" cy="37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0EB22E4-4001-42F5-9A21-0A9C9E14560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40183" y="3516705"/>
            <a:ext cx="544890" cy="544890"/>
          </a:xfrm>
          <a:prstGeom prst="rect">
            <a:avLst/>
          </a:prstGeom>
        </p:spPr>
      </p:pic>
      <p:sp>
        <p:nvSpPr>
          <p:cNvPr id="212" name="Title 16">
            <a:extLst>
              <a:ext uri="{FF2B5EF4-FFF2-40B4-BE49-F238E27FC236}">
                <a16:creationId xmlns:a16="http://schemas.microsoft.com/office/drawing/2014/main" id="{96FDAD83-786B-4467-9121-61064493B4AD}"/>
              </a:ext>
            </a:extLst>
          </p:cNvPr>
          <p:cNvSpPr txBox="1">
            <a:spLocks/>
          </p:cNvSpPr>
          <p:nvPr/>
        </p:nvSpPr>
        <p:spPr>
          <a:xfrm>
            <a:off x="4409037" y="2193550"/>
            <a:ext cx="210485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Develop</a:t>
            </a:r>
          </a:p>
        </p:txBody>
      </p:sp>
      <p:sp>
        <p:nvSpPr>
          <p:cNvPr id="213" name="Title 16">
            <a:extLst>
              <a:ext uri="{FF2B5EF4-FFF2-40B4-BE49-F238E27FC236}">
                <a16:creationId xmlns:a16="http://schemas.microsoft.com/office/drawing/2014/main" id="{133E1AFC-7E72-4F8F-847B-2456DBA9C098}"/>
              </a:ext>
            </a:extLst>
          </p:cNvPr>
          <p:cNvSpPr txBox="1">
            <a:spLocks/>
          </p:cNvSpPr>
          <p:nvPr/>
        </p:nvSpPr>
        <p:spPr>
          <a:xfrm>
            <a:off x="7529695" y="2183183"/>
            <a:ext cx="184688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Deliver</a:t>
            </a:r>
          </a:p>
        </p:txBody>
      </p:sp>
      <p:sp>
        <p:nvSpPr>
          <p:cNvPr id="214" name="Title 16">
            <a:extLst>
              <a:ext uri="{FF2B5EF4-FFF2-40B4-BE49-F238E27FC236}">
                <a16:creationId xmlns:a16="http://schemas.microsoft.com/office/drawing/2014/main" id="{13A797A1-8FBF-49FE-A3B9-69C3363369BC}"/>
              </a:ext>
            </a:extLst>
          </p:cNvPr>
          <p:cNvSpPr txBox="1">
            <a:spLocks/>
          </p:cNvSpPr>
          <p:nvPr/>
        </p:nvSpPr>
        <p:spPr>
          <a:xfrm>
            <a:off x="9987249" y="2193550"/>
            <a:ext cx="214326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Operate</a:t>
            </a:r>
          </a:p>
        </p:txBody>
      </p:sp>
      <p:grpSp>
        <p:nvGrpSpPr>
          <p:cNvPr id="5" name="Group 4">
            <a:extLst>
              <a:ext uri="{FF2B5EF4-FFF2-40B4-BE49-F238E27FC236}">
                <a16:creationId xmlns:a16="http://schemas.microsoft.com/office/drawing/2014/main" id="{6CD24DC5-C6BA-4EAC-A523-E7FAD6913BD1}"/>
              </a:ext>
            </a:extLst>
          </p:cNvPr>
          <p:cNvGrpSpPr/>
          <p:nvPr/>
        </p:nvGrpSpPr>
        <p:grpSpPr>
          <a:xfrm>
            <a:off x="4575298" y="4367826"/>
            <a:ext cx="613461" cy="760886"/>
            <a:chOff x="4575298" y="4468685"/>
            <a:chExt cx="613461" cy="760886"/>
          </a:xfrm>
        </p:grpSpPr>
        <p:sp>
          <p:nvSpPr>
            <p:cNvPr id="95" name="Rectangle: Rounded Corners 94">
              <a:extLst>
                <a:ext uri="{FF2B5EF4-FFF2-40B4-BE49-F238E27FC236}">
                  <a16:creationId xmlns:a16="http://schemas.microsoft.com/office/drawing/2014/main" id="{B0B61264-EA18-4DF8-9425-CDC56960DF40}"/>
                </a:ext>
              </a:extLst>
            </p:cNvPr>
            <p:cNvSpPr/>
            <p:nvPr/>
          </p:nvSpPr>
          <p:spPr bwMode="auto">
            <a:xfrm>
              <a:off x="4607740" y="4685359"/>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7F25D212-B404-443D-9472-A00F8E476C44}"/>
                </a:ext>
              </a:extLst>
            </p:cNvPr>
            <p:cNvSpPr txBox="1">
              <a:spLocks/>
            </p:cNvSpPr>
            <p:nvPr/>
          </p:nvSpPr>
          <p:spPr>
            <a:xfrm>
              <a:off x="4575298" y="4468685"/>
              <a:ext cx="613461" cy="169277"/>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Boards</a:t>
              </a:r>
            </a:p>
          </p:txBody>
        </p:sp>
        <p:grpSp>
          <p:nvGrpSpPr>
            <p:cNvPr id="4" name="Group 3">
              <a:extLst>
                <a:ext uri="{FF2B5EF4-FFF2-40B4-BE49-F238E27FC236}">
                  <a16:creationId xmlns:a16="http://schemas.microsoft.com/office/drawing/2014/main" id="{5624019B-C18B-4096-AF5D-21118D3324D4}"/>
                </a:ext>
              </a:extLst>
            </p:cNvPr>
            <p:cNvGrpSpPr/>
            <p:nvPr/>
          </p:nvGrpSpPr>
          <p:grpSpPr>
            <a:xfrm>
              <a:off x="4687149" y="4763582"/>
              <a:ext cx="385394" cy="387766"/>
              <a:chOff x="4702236" y="4786725"/>
              <a:chExt cx="385394" cy="387766"/>
            </a:xfrm>
          </p:grpSpPr>
          <p:sp>
            <p:nvSpPr>
              <p:cNvPr id="99" name="Freeform: Shape 98">
                <a:extLst>
                  <a:ext uri="{FF2B5EF4-FFF2-40B4-BE49-F238E27FC236}">
                    <a16:creationId xmlns:a16="http://schemas.microsoft.com/office/drawing/2014/main" id="{D0AA5E87-3C1E-4DEB-B013-8C59E49D44F6}"/>
                  </a:ext>
                </a:extLst>
              </p:cNvPr>
              <p:cNvSpPr/>
              <p:nvPr/>
            </p:nvSpPr>
            <p:spPr bwMode="auto">
              <a:xfrm>
                <a:off x="4702236" y="4786725"/>
                <a:ext cx="342612" cy="285818"/>
              </a:xfrm>
              <a:custGeom>
                <a:avLst/>
                <a:gdLst>
                  <a:gd name="connsiteX0" fmla="*/ 195717 w 2423762"/>
                  <a:gd name="connsiteY0" fmla="*/ 1285740 h 2021983"/>
                  <a:gd name="connsiteX1" fmla="*/ 195717 w 2423762"/>
                  <a:gd name="connsiteY1" fmla="*/ 1627031 h 2021983"/>
                  <a:gd name="connsiteX2" fmla="*/ 736628 w 2423762"/>
                  <a:gd name="connsiteY2" fmla="*/ 1627031 h 2021983"/>
                  <a:gd name="connsiteX3" fmla="*/ 736628 w 2423762"/>
                  <a:gd name="connsiteY3" fmla="*/ 1285740 h 2021983"/>
                  <a:gd name="connsiteX4" fmla="*/ 940545 w 2423762"/>
                  <a:gd name="connsiteY4" fmla="*/ 744828 h 2021983"/>
                  <a:gd name="connsiteX5" fmla="*/ 940545 w 2423762"/>
                  <a:gd name="connsiteY5" fmla="*/ 1086119 h 2021983"/>
                  <a:gd name="connsiteX6" fmla="*/ 1481456 w 2423762"/>
                  <a:gd name="connsiteY6" fmla="*/ 1086119 h 2021983"/>
                  <a:gd name="connsiteX7" fmla="*/ 1481456 w 2423762"/>
                  <a:gd name="connsiteY7" fmla="*/ 744828 h 2021983"/>
                  <a:gd name="connsiteX8" fmla="*/ 195717 w 2423762"/>
                  <a:gd name="connsiteY8" fmla="*/ 744828 h 2021983"/>
                  <a:gd name="connsiteX9" fmla="*/ 195717 w 2423762"/>
                  <a:gd name="connsiteY9" fmla="*/ 1086119 h 2021983"/>
                  <a:gd name="connsiteX10" fmla="*/ 736628 w 2423762"/>
                  <a:gd name="connsiteY10" fmla="*/ 1086119 h 2021983"/>
                  <a:gd name="connsiteX11" fmla="*/ 736628 w 2423762"/>
                  <a:gd name="connsiteY11" fmla="*/ 744828 h 2021983"/>
                  <a:gd name="connsiteX12" fmla="*/ 1685373 w 2423762"/>
                  <a:gd name="connsiteY12" fmla="*/ 199622 h 2021983"/>
                  <a:gd name="connsiteX13" fmla="*/ 1685373 w 2423762"/>
                  <a:gd name="connsiteY13" fmla="*/ 540913 h 2021983"/>
                  <a:gd name="connsiteX14" fmla="*/ 2226284 w 2423762"/>
                  <a:gd name="connsiteY14" fmla="*/ 540913 h 2021983"/>
                  <a:gd name="connsiteX15" fmla="*/ 2226284 w 2423762"/>
                  <a:gd name="connsiteY15" fmla="*/ 199622 h 2021983"/>
                  <a:gd name="connsiteX16" fmla="*/ 940545 w 2423762"/>
                  <a:gd name="connsiteY16" fmla="*/ 199622 h 2021983"/>
                  <a:gd name="connsiteX17" fmla="*/ 940545 w 2423762"/>
                  <a:gd name="connsiteY17" fmla="*/ 540913 h 2021983"/>
                  <a:gd name="connsiteX18" fmla="*/ 1481456 w 2423762"/>
                  <a:gd name="connsiteY18" fmla="*/ 540913 h 2021983"/>
                  <a:gd name="connsiteX19" fmla="*/ 1481456 w 2423762"/>
                  <a:gd name="connsiteY19" fmla="*/ 199622 h 2021983"/>
                  <a:gd name="connsiteX20" fmla="*/ 195717 w 2423762"/>
                  <a:gd name="connsiteY20" fmla="*/ 199622 h 2021983"/>
                  <a:gd name="connsiteX21" fmla="*/ 195717 w 2423762"/>
                  <a:gd name="connsiteY21" fmla="*/ 540913 h 2021983"/>
                  <a:gd name="connsiteX22" fmla="*/ 736628 w 2423762"/>
                  <a:gd name="connsiteY22" fmla="*/ 540913 h 2021983"/>
                  <a:gd name="connsiteX23" fmla="*/ 736628 w 2423762"/>
                  <a:gd name="connsiteY23" fmla="*/ 199622 h 2021983"/>
                  <a:gd name="connsiteX24" fmla="*/ 98754 w 2423762"/>
                  <a:gd name="connsiteY24" fmla="*/ 0 h 2021983"/>
                  <a:gd name="connsiteX25" fmla="*/ 2325008 w 2423762"/>
                  <a:gd name="connsiteY25" fmla="*/ 0 h 2021983"/>
                  <a:gd name="connsiteX26" fmla="*/ 2423762 w 2423762"/>
                  <a:gd name="connsiteY26" fmla="*/ 98754 h 2021983"/>
                  <a:gd name="connsiteX27" fmla="*/ 2423762 w 2423762"/>
                  <a:gd name="connsiteY27" fmla="*/ 1923229 h 2021983"/>
                  <a:gd name="connsiteX28" fmla="*/ 2325008 w 2423762"/>
                  <a:gd name="connsiteY28" fmla="*/ 2021983 h 2021983"/>
                  <a:gd name="connsiteX29" fmla="*/ 98754 w 2423762"/>
                  <a:gd name="connsiteY29" fmla="*/ 2021983 h 2021983"/>
                  <a:gd name="connsiteX30" fmla="*/ 0 w 2423762"/>
                  <a:gd name="connsiteY30" fmla="*/ 1923229 h 2021983"/>
                  <a:gd name="connsiteX31" fmla="*/ 0 w 2423762"/>
                  <a:gd name="connsiteY31" fmla="*/ 98754 h 2021983"/>
                  <a:gd name="connsiteX32" fmla="*/ 98754 w 2423762"/>
                  <a:gd name="connsiteY32" fmla="*/ 0 h 202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23762" h="2021983">
                    <a:moveTo>
                      <a:pt x="195717" y="1285740"/>
                    </a:moveTo>
                    <a:lnTo>
                      <a:pt x="195717" y="1627031"/>
                    </a:lnTo>
                    <a:lnTo>
                      <a:pt x="736628" y="1627031"/>
                    </a:lnTo>
                    <a:lnTo>
                      <a:pt x="736628" y="1285740"/>
                    </a:lnTo>
                    <a:close/>
                    <a:moveTo>
                      <a:pt x="940545" y="744828"/>
                    </a:moveTo>
                    <a:lnTo>
                      <a:pt x="940545" y="1086119"/>
                    </a:lnTo>
                    <a:lnTo>
                      <a:pt x="1481456" y="1086119"/>
                    </a:lnTo>
                    <a:lnTo>
                      <a:pt x="1481456" y="744828"/>
                    </a:lnTo>
                    <a:close/>
                    <a:moveTo>
                      <a:pt x="195717" y="744828"/>
                    </a:moveTo>
                    <a:lnTo>
                      <a:pt x="195717" y="1086119"/>
                    </a:lnTo>
                    <a:lnTo>
                      <a:pt x="736628" y="1086119"/>
                    </a:lnTo>
                    <a:lnTo>
                      <a:pt x="736628" y="744828"/>
                    </a:lnTo>
                    <a:close/>
                    <a:moveTo>
                      <a:pt x="1685373" y="199622"/>
                    </a:moveTo>
                    <a:lnTo>
                      <a:pt x="1685373" y="540913"/>
                    </a:lnTo>
                    <a:lnTo>
                      <a:pt x="2226284" y="540913"/>
                    </a:lnTo>
                    <a:lnTo>
                      <a:pt x="2226284" y="199622"/>
                    </a:lnTo>
                    <a:close/>
                    <a:moveTo>
                      <a:pt x="940545" y="199622"/>
                    </a:moveTo>
                    <a:lnTo>
                      <a:pt x="940545" y="540913"/>
                    </a:lnTo>
                    <a:lnTo>
                      <a:pt x="1481456" y="540913"/>
                    </a:lnTo>
                    <a:lnTo>
                      <a:pt x="1481456" y="199622"/>
                    </a:lnTo>
                    <a:close/>
                    <a:moveTo>
                      <a:pt x="195717" y="199622"/>
                    </a:moveTo>
                    <a:lnTo>
                      <a:pt x="195717" y="540913"/>
                    </a:lnTo>
                    <a:lnTo>
                      <a:pt x="736628" y="540913"/>
                    </a:lnTo>
                    <a:lnTo>
                      <a:pt x="736628" y="199622"/>
                    </a:lnTo>
                    <a:close/>
                    <a:moveTo>
                      <a:pt x="98754" y="0"/>
                    </a:moveTo>
                    <a:lnTo>
                      <a:pt x="2325008" y="0"/>
                    </a:lnTo>
                    <a:cubicBezTo>
                      <a:pt x="2379548" y="0"/>
                      <a:pt x="2423762" y="44214"/>
                      <a:pt x="2423762" y="98754"/>
                    </a:cubicBezTo>
                    <a:lnTo>
                      <a:pt x="2423762" y="1923229"/>
                    </a:lnTo>
                    <a:cubicBezTo>
                      <a:pt x="2423762" y="1977769"/>
                      <a:pt x="2379548" y="2021983"/>
                      <a:pt x="2325008" y="2021983"/>
                    </a:cubicBezTo>
                    <a:lnTo>
                      <a:pt x="98754" y="2021983"/>
                    </a:lnTo>
                    <a:cubicBezTo>
                      <a:pt x="44214" y="2021983"/>
                      <a:pt x="0" y="1977769"/>
                      <a:pt x="0" y="1923229"/>
                    </a:cubicBezTo>
                    <a:lnTo>
                      <a:pt x="0" y="98754"/>
                    </a:lnTo>
                    <a:cubicBezTo>
                      <a:pt x="0" y="44214"/>
                      <a:pt x="44214" y="0"/>
                      <a:pt x="9875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76296EB0-C183-4388-8874-5786D4284457}"/>
                  </a:ext>
                </a:extLst>
              </p:cNvPr>
              <p:cNvSpPr/>
              <p:nvPr/>
            </p:nvSpPr>
            <p:spPr bwMode="auto">
              <a:xfrm>
                <a:off x="4875438" y="4962299"/>
                <a:ext cx="196821" cy="1968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Shape 100">
                <a:extLst>
                  <a:ext uri="{FF2B5EF4-FFF2-40B4-BE49-F238E27FC236}">
                    <a16:creationId xmlns:a16="http://schemas.microsoft.com/office/drawing/2014/main" id="{CEDC0E91-6F67-4C1E-9D21-848AFABC8BA5}"/>
                  </a:ext>
                </a:extLst>
              </p:cNvPr>
              <p:cNvSpPr/>
              <p:nvPr/>
            </p:nvSpPr>
            <p:spPr bwMode="auto">
              <a:xfrm>
                <a:off x="4860067" y="4946929"/>
                <a:ext cx="227563" cy="227562"/>
              </a:xfrm>
              <a:custGeom>
                <a:avLst/>
                <a:gdLst>
                  <a:gd name="connsiteX0" fmla="*/ 1184254 w 1609860"/>
                  <a:gd name="connsiteY0" fmla="*/ 398783 h 1609860"/>
                  <a:gd name="connsiteX1" fmla="*/ 698489 w 1609860"/>
                  <a:gd name="connsiteY1" fmla="*/ 888714 h 1609860"/>
                  <a:gd name="connsiteX2" fmla="*/ 450468 w 1609860"/>
                  <a:gd name="connsiteY2" fmla="*/ 638566 h 1609860"/>
                  <a:gd name="connsiteX3" fmla="*/ 306568 w 1609860"/>
                  <a:gd name="connsiteY3" fmla="*/ 781242 h 1609860"/>
                  <a:gd name="connsiteX4" fmla="*/ 710459 w 1609860"/>
                  <a:gd name="connsiteY4" fmla="*/ 1188597 h 1609860"/>
                  <a:gd name="connsiteX5" fmla="*/ 712042 w 1609860"/>
                  <a:gd name="connsiteY5" fmla="*/ 1187027 h 1609860"/>
                  <a:gd name="connsiteX6" fmla="*/ 713973 w 1609860"/>
                  <a:gd name="connsiteY6" fmla="*/ 1188941 h 1609860"/>
                  <a:gd name="connsiteX7" fmla="*/ 1342170 w 1609860"/>
                  <a:gd name="connsiteY7" fmla="*/ 555357 h 1609860"/>
                  <a:gd name="connsiteX8" fmla="*/ 804930 w 1609860"/>
                  <a:gd name="connsiteY8" fmla="*/ 0 h 1609860"/>
                  <a:gd name="connsiteX9" fmla="*/ 1609860 w 1609860"/>
                  <a:gd name="connsiteY9" fmla="*/ 804930 h 1609860"/>
                  <a:gd name="connsiteX10" fmla="*/ 804930 w 1609860"/>
                  <a:gd name="connsiteY10" fmla="*/ 1609860 h 1609860"/>
                  <a:gd name="connsiteX11" fmla="*/ 0 w 1609860"/>
                  <a:gd name="connsiteY11" fmla="*/ 804930 h 1609860"/>
                  <a:gd name="connsiteX12" fmla="*/ 804930 w 1609860"/>
                  <a:gd name="connsiteY12" fmla="*/ 0 h 16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9860" h="1609860">
                    <a:moveTo>
                      <a:pt x="1184254" y="398783"/>
                    </a:moveTo>
                    <a:lnTo>
                      <a:pt x="698489" y="888714"/>
                    </a:lnTo>
                    <a:lnTo>
                      <a:pt x="450468" y="638566"/>
                    </a:lnTo>
                    <a:lnTo>
                      <a:pt x="306568" y="781242"/>
                    </a:lnTo>
                    <a:lnTo>
                      <a:pt x="710459" y="1188597"/>
                    </a:lnTo>
                    <a:lnTo>
                      <a:pt x="712042" y="1187027"/>
                    </a:lnTo>
                    <a:lnTo>
                      <a:pt x="713973" y="1188941"/>
                    </a:lnTo>
                    <a:lnTo>
                      <a:pt x="1342170" y="555357"/>
                    </a:lnTo>
                    <a:close/>
                    <a:moveTo>
                      <a:pt x="804930" y="0"/>
                    </a:moveTo>
                    <a:cubicBezTo>
                      <a:pt x="1249481" y="0"/>
                      <a:pt x="1609860" y="360379"/>
                      <a:pt x="1609860" y="804930"/>
                    </a:cubicBezTo>
                    <a:cubicBezTo>
                      <a:pt x="1609860" y="1249481"/>
                      <a:pt x="1249481" y="1609860"/>
                      <a:pt x="804930" y="1609860"/>
                    </a:cubicBezTo>
                    <a:cubicBezTo>
                      <a:pt x="360379" y="1609860"/>
                      <a:pt x="0" y="1249481"/>
                      <a:pt x="0" y="804930"/>
                    </a:cubicBezTo>
                    <a:cubicBezTo>
                      <a:pt x="0" y="360379"/>
                      <a:pt x="360379" y="0"/>
                      <a:pt x="80493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04" name="Straight Arrow Connector 103">
            <a:extLst>
              <a:ext uri="{FF2B5EF4-FFF2-40B4-BE49-F238E27FC236}">
                <a16:creationId xmlns:a16="http://schemas.microsoft.com/office/drawing/2014/main" id="{030A9CEF-21AE-4D6F-8F5A-7F3CCB0B22F9}"/>
              </a:ext>
            </a:extLst>
          </p:cNvPr>
          <p:cNvCxnSpPr>
            <a:cxnSpLocks/>
            <a:stCxn id="94" idx="0"/>
            <a:endCxn id="206" idx="2"/>
          </p:cNvCxnSpPr>
          <p:nvPr/>
        </p:nvCxnSpPr>
        <p:spPr>
          <a:xfrm flipH="1" flipV="1">
            <a:off x="4879846" y="4192269"/>
            <a:ext cx="2183" cy="175557"/>
          </a:xfrm>
          <a:prstGeom prst="straightConnector1">
            <a:avLst/>
          </a:prstGeom>
          <a:ln w="12700">
            <a:solidFill>
              <a:srgbClr val="3C3C4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45C6E6B-199C-4649-A5EF-96222C06DE64}"/>
              </a:ext>
            </a:extLst>
          </p:cNvPr>
          <p:cNvGrpSpPr/>
          <p:nvPr/>
        </p:nvGrpSpPr>
        <p:grpSpPr>
          <a:xfrm>
            <a:off x="5771729" y="3749567"/>
            <a:ext cx="387969" cy="341190"/>
            <a:chOff x="6123276" y="1476345"/>
            <a:chExt cx="1434665" cy="1261681"/>
          </a:xfrm>
        </p:grpSpPr>
        <p:sp>
          <p:nvSpPr>
            <p:cNvPr id="7" name="Freeform: Shape 6">
              <a:extLst>
                <a:ext uri="{FF2B5EF4-FFF2-40B4-BE49-F238E27FC236}">
                  <a16:creationId xmlns:a16="http://schemas.microsoft.com/office/drawing/2014/main" id="{348B3D15-0ABC-48B0-961F-824A1DB89D77}"/>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F9DF6A7-1648-4274-876C-550C40327F1D}"/>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DDE1B36-124B-4F5F-B785-F46BD25C4FC9}"/>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B6F8743-828E-4839-8D22-8DF9B51F46AB}"/>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6AA82A-F60A-46D6-9FB7-6FF8B6D153A8}"/>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4B51DF8-7FCC-4F50-B4E5-7B2797B7062C}"/>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ADB95C-9C23-49FD-9843-302966BDF885}"/>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B95F3E4-591F-47E2-BD3E-2BA68EF29330}"/>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095FF72-75DE-4789-BE20-F9132CF351BD}"/>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4DB420-AEFD-48BF-A446-2B9464FA65AB}"/>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E97ED15-64F2-4B30-A36B-FF1F5A568295}"/>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D45DE40-1690-4CED-9CA8-A8E6E5033B95}"/>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1E83938-41C5-44C6-BDB7-B1E9510A363B}"/>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AE0EC42-82D1-402C-8D16-3E0104B43E65}"/>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F7C1FC5-7FA7-4B97-9687-AEE9AFF1D7E8}"/>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F7C7272-B7CA-48CD-8143-99261162722A}"/>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grpSp>
      <p:grpSp>
        <p:nvGrpSpPr>
          <p:cNvPr id="96" name="Group 95">
            <a:extLst>
              <a:ext uri="{FF2B5EF4-FFF2-40B4-BE49-F238E27FC236}">
                <a16:creationId xmlns:a16="http://schemas.microsoft.com/office/drawing/2014/main" id="{3A660F35-C79B-429A-9592-5B35CD762DF4}"/>
              </a:ext>
            </a:extLst>
          </p:cNvPr>
          <p:cNvGrpSpPr/>
          <p:nvPr/>
        </p:nvGrpSpPr>
        <p:grpSpPr>
          <a:xfrm>
            <a:off x="10308736" y="3558891"/>
            <a:ext cx="497604" cy="469143"/>
            <a:chOff x="6123276" y="1476345"/>
            <a:chExt cx="1434665" cy="1261681"/>
          </a:xfrm>
        </p:grpSpPr>
        <p:sp>
          <p:nvSpPr>
            <p:cNvPr id="97" name="Freeform: Shape 96">
              <a:extLst>
                <a:ext uri="{FF2B5EF4-FFF2-40B4-BE49-F238E27FC236}">
                  <a16:creationId xmlns:a16="http://schemas.microsoft.com/office/drawing/2014/main" id="{977575C8-019D-4F7C-A63D-6CF7F1A6F14A}"/>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436801D-425C-4979-9A08-6FCDDB790814}"/>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CC0404-B0AE-42E9-B961-7277BED02E35}"/>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E549DD-2DE5-4D5B-8EC8-A3AA1F06204C}"/>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1574808-E883-47C9-9D50-4FD9E442C0A7}"/>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A28FD51-B416-4D2C-A351-8D9158C9CFF3}"/>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FEB3B32-51FE-4085-A861-02AB03C924BA}"/>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745D3BC-01A1-4844-B447-420BAC24F5CD}"/>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B0C0239-4630-436F-8F45-162EA8DB6016}"/>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C1EF1FC-AD0F-4F4C-A4B0-CCD7C75620DE}"/>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3259E05-A8DF-488D-9D88-BFF864F3CEFB}"/>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E42A385-FFDF-4838-AE29-ABD5F8EFB1A2}"/>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AB82F9F-2096-453C-AE8A-AC9A204ED488}"/>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528EA2D-E203-4CC1-A38A-5CB69B09180E}"/>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604A37A5-5B84-45DB-BFC3-87C3B375036C}"/>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52EF8A8-8680-47BF-8C03-5686973850B6}"/>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grpSp>
    </p:spTree>
    <p:extLst>
      <p:ext uri="{BB962C8B-B14F-4D97-AF65-F5344CB8AC3E}">
        <p14:creationId xmlns:p14="http://schemas.microsoft.com/office/powerpoint/2010/main" val="4305599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0D528FCD-46C8-4299-95E1-B4694D12AC41}"/>
              </a:ext>
            </a:extLst>
          </p:cNvPr>
          <p:cNvGraphicFramePr>
            <a:graphicFrameLocks noGrp="1"/>
          </p:cNvGraphicFramePr>
          <p:nvPr>
            <p:extLst>
              <p:ext uri="{D42A27DB-BD31-4B8C-83A1-F6EECF244321}">
                <p14:modId xmlns:p14="http://schemas.microsoft.com/office/powerpoint/2010/main" val="1960616098"/>
              </p:ext>
            </p:extLst>
          </p:nvPr>
        </p:nvGraphicFramePr>
        <p:xfrm>
          <a:off x="497576" y="1460293"/>
          <a:ext cx="11252001" cy="5240417"/>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63040">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Inner loop development</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Set up a local dev environment using Minikube</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Determine the transitive closure of your dependencies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Identify behavior of dependencies for key test cases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Stub out dependent services with expected behavior</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Make local changes, check-in, and hope things work</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a:solidFill>
                            <a:schemeClr val="tx1"/>
                          </a:solidFill>
                          <a:latin typeface="+mn-lt"/>
                          <a:ea typeface="+mn-ea"/>
                          <a:cs typeface="+mn-cs"/>
                        </a:rPr>
                        <a:t>Use Dev Spaces to run and debug services locally while connected to existing services and dependencies without having to mock them</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463040">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Git repo</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build pipeline</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container registry</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Kubernetes cluster</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Configure build pipeline to push to container registry</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Configure build pipeline to deploy to Kubernetes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Define and set up deployment strategy </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Store source code on GitHub, then create a project on Azure Pipelines with Kubernetes/AKS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7158296"/>
                  </a:ext>
                </a:extLst>
              </a:tr>
              <a:tr h="795129">
                <a:tc>
                  <a:txBody>
                    <a:bodyPr/>
                    <a:lstStyle/>
                    <a:p>
                      <a:pPr marL="91440" algn="l" defTabSz="932742" rtl="0" eaLnBrk="1" latinLnBrk="0" hangingPunct="1">
                        <a:lnSpc>
                          <a:spcPct val="110000"/>
                        </a:lnSpc>
                        <a:spcAft>
                          <a:spcPts val="300"/>
                        </a:spcAft>
                      </a:pPr>
                      <a:r>
                        <a:rPr lang="en-US" sz="1000" kern="1200" dirty="0">
                          <a:solidFill>
                            <a:schemeClr val="tx1"/>
                          </a:solidFill>
                          <a:latin typeface="Segoe UI Semibold" panose="020B0702040204020203" pitchFamily="34" charset="0"/>
                          <a:ea typeface="+mn-ea"/>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Create a container registry in every region</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Configure build pipeline with multiple endpoints</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970620415"/>
                  </a:ext>
                </a:extLst>
              </a:tr>
              <a:tr h="836525">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Choose a logging solution</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Deploy log stack in your cluster or provision a service</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Checkbox enable monitoring with centralized tracking of logging and analytics</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0518970"/>
                  </a:ext>
                </a:extLst>
              </a:tr>
            </a:tbl>
          </a:graphicData>
        </a:graphic>
      </p:graphicFrame>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02614" y="1543607"/>
            <a:ext cx="231711" cy="268926"/>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27014" y="1543610"/>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425185" y="1543610"/>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Title 3">
            <a:extLst>
              <a:ext uri="{FF2B5EF4-FFF2-40B4-BE49-F238E27FC236}">
                <a16:creationId xmlns:a16="http://schemas.microsoft.com/office/drawing/2014/main" id="{35DE9E68-B169-4E7C-8F90-0E49E7343347}"/>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makes Kubernetes </a:t>
            </a:r>
            <a:r>
              <a:rPr lang="en-US" dirty="0"/>
              <a:t>easier</a:t>
            </a:r>
            <a:endParaRPr lang="en-US"/>
          </a:p>
        </p:txBody>
      </p:sp>
      <p:sp>
        <p:nvSpPr>
          <p:cNvPr id="17" name="Rectangle 16">
            <a:extLst>
              <a:ext uri="{FF2B5EF4-FFF2-40B4-BE49-F238E27FC236}">
                <a16:creationId xmlns:a16="http://schemas.microsoft.com/office/drawing/2014/main" id="{16E0FA46-8A0E-4205-8447-F3FCAEA60F5B}"/>
              </a:ext>
            </a:extLst>
          </p:cNvPr>
          <p:cNvSpPr/>
          <p:nvPr/>
        </p:nvSpPr>
        <p:spPr>
          <a:xfrm>
            <a:off x="465137" y="993501"/>
            <a:ext cx="11656105" cy="400110"/>
          </a:xfrm>
          <a:prstGeom prst="rect">
            <a:avLst/>
          </a:prstGeom>
        </p:spPr>
        <p:txBody>
          <a:bodyPr wrap="square" lIns="0">
            <a:spAutoFit/>
          </a:bodyPr>
          <a:lstStyle/>
          <a:p>
            <a:r>
              <a:rPr lang="en-US" sz="2000"/>
              <a:t>Accelerate containerized application development</a:t>
            </a:r>
          </a:p>
        </p:txBody>
      </p:sp>
    </p:spTree>
    <p:extLst>
      <p:ext uri="{BB962C8B-B14F-4D97-AF65-F5344CB8AC3E}">
        <p14:creationId xmlns:p14="http://schemas.microsoft.com/office/powerpoint/2010/main" val="41243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Build on an enterprise-grade, secure platform</a:t>
            </a:r>
          </a:p>
        </p:txBody>
      </p:sp>
      <p:sp>
        <p:nvSpPr>
          <p:cNvPr id="3" name="Oval 2">
            <a:extLst>
              <a:ext uri="{FF2B5EF4-FFF2-40B4-BE49-F238E27FC236}">
                <a16:creationId xmlns:a16="http://schemas.microsoft.com/office/drawing/2014/main" id="{7C2AF330-7A18-405C-BC6D-401E3F891D46}"/>
              </a:ext>
            </a:extLst>
          </p:cNvPr>
          <p:cNvSpPr/>
          <p:nvPr/>
        </p:nvSpPr>
        <p:spPr bwMode="auto">
          <a:xfrm rot="16200000">
            <a:off x="1420127"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a:stCxn id="3" idx="4"/>
            <a:endCxn id="6" idx="0"/>
          </p:cNvCxnSpPr>
          <p:nvPr/>
        </p:nvCxnSpPr>
        <p:spPr>
          <a:xfrm>
            <a:off x="1564151"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176"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6146225"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FB8ABB24-D491-4C4D-94D7-557404A5F414}"/>
              </a:ext>
            </a:extLst>
          </p:cNvPr>
          <p:cNvCxnSpPr>
            <a:cxnSpLocks/>
            <a:stCxn id="6" idx="4"/>
            <a:endCxn id="8" idx="0"/>
          </p:cNvCxnSpPr>
          <p:nvPr/>
        </p:nvCxnSpPr>
        <p:spPr>
          <a:xfrm>
            <a:off x="3927200"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9A88C5A-C0DB-4DF3-A7BE-34FE1B73AC43}"/>
              </a:ext>
            </a:extLst>
          </p:cNvPr>
          <p:cNvGrpSpPr/>
          <p:nvPr/>
        </p:nvGrpSpPr>
        <p:grpSpPr>
          <a:xfrm>
            <a:off x="7419823" y="2673106"/>
            <a:ext cx="2322926" cy="1913327"/>
            <a:chOff x="7245966" y="2673106"/>
            <a:chExt cx="2322926" cy="191332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8121601" y="2673106"/>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7245966" y="3558112"/>
              <a:ext cx="2322926" cy="1028321"/>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network policy</a:t>
              </a:r>
            </a:p>
          </p:txBody>
        </p:sp>
      </p:grpSp>
      <p:grpSp>
        <p:nvGrpSpPr>
          <p:cNvPr id="25" name="Group 24">
            <a:extLst>
              <a:ext uri="{FF2B5EF4-FFF2-40B4-BE49-F238E27FC236}">
                <a16:creationId xmlns:a16="http://schemas.microsoft.com/office/drawing/2014/main" id="{A133EA93-2FAC-4759-9118-5DB07E78B142}"/>
              </a:ext>
            </a:extLst>
          </p:cNvPr>
          <p:cNvGrpSpPr/>
          <p:nvPr/>
        </p:nvGrpSpPr>
        <p:grpSpPr>
          <a:xfrm>
            <a:off x="330676" y="2684436"/>
            <a:ext cx="2322926" cy="1717331"/>
            <a:chOff x="156819" y="2684436"/>
            <a:chExt cx="2322926" cy="1717331"/>
          </a:xfrm>
        </p:grpSpPr>
        <p:sp>
          <p:nvSpPr>
            <p:cNvPr id="15" name="TextBox 14">
              <a:extLst>
                <a:ext uri="{FF2B5EF4-FFF2-40B4-BE49-F238E27FC236}">
                  <a16:creationId xmlns:a16="http://schemas.microsoft.com/office/drawing/2014/main" id="{76E2E801-C53A-4BD8-849F-CB2895EB0EB3}"/>
                </a:ext>
              </a:extLst>
            </p:cNvPr>
            <p:cNvSpPr txBox="1"/>
            <p:nvPr/>
          </p:nvSpPr>
          <p:spPr>
            <a:xfrm>
              <a:off x="156819"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Control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through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971662" y="2684436"/>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68B1FB57-F596-4C8C-8D4D-4B6FDB4D75E5}"/>
              </a:ext>
            </a:extLst>
          </p:cNvPr>
          <p:cNvGrpSpPr/>
          <p:nvPr/>
        </p:nvGrpSpPr>
        <p:grpSpPr>
          <a:xfrm>
            <a:off x="5056774" y="2662222"/>
            <a:ext cx="2322926" cy="1739545"/>
            <a:chOff x="4882917" y="2662222"/>
            <a:chExt cx="2322926" cy="1739545"/>
          </a:xfrm>
        </p:grpSpPr>
        <p:sp>
          <p:nvSpPr>
            <p:cNvPr id="12" name="TextBox 11">
              <a:extLst>
                <a:ext uri="{FF2B5EF4-FFF2-40B4-BE49-F238E27FC236}">
                  <a16:creationId xmlns:a16="http://schemas.microsoft.com/office/drawing/2014/main" id="{E92AC923-3F09-4B8F-A47E-2E4D8D1F9E3B}"/>
                </a:ext>
              </a:extLst>
            </p:cNvPr>
            <p:cNvSpPr txBox="1"/>
            <p:nvPr/>
          </p:nvSpPr>
          <p:spPr>
            <a:xfrm>
              <a:off x="4882917"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Put guardrails in your development process with Azure Policy</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5758659" y="2662222"/>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BE0FFF70-0308-42BC-9036-3ED771A9622E}"/>
              </a:ext>
            </a:extLst>
          </p:cNvPr>
          <p:cNvGrpSpPr/>
          <p:nvPr/>
        </p:nvGrpSpPr>
        <p:grpSpPr>
          <a:xfrm>
            <a:off x="2693725" y="2746400"/>
            <a:ext cx="2322926" cy="2024699"/>
            <a:chOff x="2519868" y="2746400"/>
            <a:chExt cx="2322926" cy="2024699"/>
          </a:xfrm>
        </p:grpSpPr>
        <p:sp>
          <p:nvSpPr>
            <p:cNvPr id="22" name="scanner" title="Icon of a scanner">
              <a:extLst>
                <a:ext uri="{FF2B5EF4-FFF2-40B4-BE49-F238E27FC236}">
                  <a16:creationId xmlns:a16="http://schemas.microsoft.com/office/drawing/2014/main" id="{FD001289-04A1-416A-83BF-815BADFCAD6F}"/>
                </a:ext>
              </a:extLst>
            </p:cNvPr>
            <p:cNvSpPr>
              <a:spLocks noChangeAspect="1" noEditPoints="1"/>
            </p:cNvSpPr>
            <p:nvPr/>
          </p:nvSpPr>
          <p:spPr bwMode="auto">
            <a:xfrm>
              <a:off x="3310579" y="2746400"/>
              <a:ext cx="741505" cy="6108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89EB4B7-87CF-4045-BADC-234FAF665571}"/>
                </a:ext>
              </a:extLst>
            </p:cNvPr>
            <p:cNvSpPr txBox="1"/>
            <p:nvPr/>
          </p:nvSpPr>
          <p:spPr>
            <a:xfrm>
              <a:off x="2519868" y="3558112"/>
              <a:ext cx="2322926" cy="1212987"/>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Get runtime vulnerability scanning and auditing through Azure Security Center</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31" name="Oval 30">
            <a:extLst>
              <a:ext uri="{FF2B5EF4-FFF2-40B4-BE49-F238E27FC236}">
                <a16:creationId xmlns:a16="http://schemas.microsoft.com/office/drawing/2014/main" id="{087B2C0C-C550-49B4-8DEB-71A760C540E7}"/>
              </a:ext>
            </a:extLst>
          </p:cNvPr>
          <p:cNvSpPr/>
          <p:nvPr/>
        </p:nvSpPr>
        <p:spPr bwMode="auto">
          <a:xfrm rot="16200000">
            <a:off x="8509274" y="493684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16DA472D-BE47-4FC2-AEA8-D0F422944004}"/>
              </a:ext>
            </a:extLst>
          </p:cNvPr>
          <p:cNvCxnSpPr>
            <a:cxnSpLocks/>
            <a:stCxn id="8" idx="4"/>
            <a:endCxn id="31" idx="0"/>
          </p:cNvCxnSpPr>
          <p:nvPr/>
        </p:nvCxnSpPr>
        <p:spPr>
          <a:xfrm>
            <a:off x="6290249" y="5008853"/>
            <a:ext cx="2219025"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63B2EBD-F613-4BB0-B963-FB3162BCB8CE}"/>
              </a:ext>
            </a:extLst>
          </p:cNvPr>
          <p:cNvGrpSpPr/>
          <p:nvPr/>
        </p:nvGrpSpPr>
        <p:grpSpPr>
          <a:xfrm>
            <a:off x="9782872" y="2705523"/>
            <a:ext cx="2322926" cy="1880910"/>
            <a:chOff x="9609015" y="2705523"/>
            <a:chExt cx="2322926" cy="1880910"/>
          </a:xfrm>
        </p:grpSpPr>
        <p:sp>
          <p:nvSpPr>
            <p:cNvPr id="34" name="TextBox 33">
              <a:extLst>
                <a:ext uri="{FF2B5EF4-FFF2-40B4-BE49-F238E27FC236}">
                  <a16:creationId xmlns:a16="http://schemas.microsoft.com/office/drawing/2014/main" id="{F997B136-EC9F-4733-859F-FD00471C60C1}"/>
                </a:ext>
              </a:extLst>
            </p:cNvPr>
            <p:cNvSpPr txBox="1"/>
            <p:nvPr/>
          </p:nvSpPr>
          <p:spPr>
            <a:xfrm>
              <a:off x="9609015" y="3558112"/>
              <a:ext cx="2322926" cy="1028321"/>
            </a:xfrm>
            <a:prstGeom prst="rect">
              <a:avLst/>
            </a:prstGeom>
            <a:noFill/>
          </p:spPr>
          <p:txBody>
            <a:bodyPr wrap="square" lIns="143428" tIns="143428" rIns="143428" bIns="143428" rtlCol="0" anchor="t">
              <a:noAutofit/>
            </a:bodyPr>
            <a:lstStyle/>
            <a:p>
              <a:pPr lvl="0" algn="ctr" defTabSz="914314">
                <a:spcAft>
                  <a:spcPts val="588"/>
                </a:spcAft>
                <a:defRPr/>
              </a:pPr>
              <a:r>
                <a:rPr lang="en-US" sz="1200">
                  <a:solidFill>
                    <a:srgbClr val="000000"/>
                  </a:solidFill>
                  <a:latin typeface="Segoe UI" panose="020B0502040204020203" pitchFamily="34" charset="0"/>
                  <a:cs typeface="Segoe UI" panose="020B0502040204020203" pitchFamily="34" charset="0"/>
                </a:rPr>
                <a:t>Gain automated threat protection and best practice recommendations for Kubernetes clusters</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2D3AA709-F912-4E1D-A678-4C53B4A850BB}"/>
                </a:ext>
              </a:extLst>
            </p:cNvPr>
            <p:cNvGrpSpPr/>
            <p:nvPr/>
          </p:nvGrpSpPr>
          <p:grpSpPr>
            <a:xfrm>
              <a:off x="10417438" y="2705523"/>
              <a:ext cx="706080" cy="692587"/>
              <a:chOff x="10079680" y="2012759"/>
              <a:chExt cx="786902" cy="771864"/>
            </a:xfrm>
          </p:grpSpPr>
          <p:sp>
            <p:nvSpPr>
              <p:cNvPr id="35" name="magnify" title="Icon of a magnifying glass">
                <a:extLst>
                  <a:ext uri="{FF2B5EF4-FFF2-40B4-BE49-F238E27FC236}">
                    <a16:creationId xmlns:a16="http://schemas.microsoft.com/office/drawing/2014/main" id="{3F313A9C-918F-45A2-875D-27B7011C0611}"/>
                  </a:ext>
                </a:extLst>
              </p:cNvPr>
              <p:cNvSpPr>
                <a:spLocks noChangeAspect="1" noEditPoints="1"/>
              </p:cNvSpPr>
              <p:nvPr/>
            </p:nvSpPr>
            <p:spPr bwMode="auto">
              <a:xfrm flipH="1">
                <a:off x="10079680" y="2012759"/>
                <a:ext cx="786902" cy="7718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Shape 41">
                <a:extLst>
                  <a:ext uri="{FF2B5EF4-FFF2-40B4-BE49-F238E27FC236}">
                    <a16:creationId xmlns:a16="http://schemas.microsoft.com/office/drawing/2014/main" id="{935D7307-2E9E-4D6F-8184-55F9559B83B0}"/>
                  </a:ext>
                </a:extLst>
              </p:cNvPr>
              <p:cNvSpPr/>
              <p:nvPr/>
            </p:nvSpPr>
            <p:spPr bwMode="auto">
              <a:xfrm>
                <a:off x="10468023" y="2124364"/>
                <a:ext cx="280929" cy="283656"/>
              </a:xfrm>
              <a:custGeom>
                <a:avLst/>
                <a:gdLst>
                  <a:gd name="connsiteX0" fmla="*/ 501255 w 735806"/>
                  <a:gd name="connsiteY0" fmla="*/ 157161 h 742948"/>
                  <a:gd name="connsiteX1" fmla="*/ 402433 w 735806"/>
                  <a:gd name="connsiteY1" fmla="*/ 255983 h 742948"/>
                  <a:gd name="connsiteX2" fmla="*/ 501255 w 735806"/>
                  <a:gd name="connsiteY2" fmla="*/ 354805 h 742948"/>
                  <a:gd name="connsiteX3" fmla="*/ 600077 w 735806"/>
                  <a:gd name="connsiteY3" fmla="*/ 255983 h 742948"/>
                  <a:gd name="connsiteX4" fmla="*/ 501255 w 735806"/>
                  <a:gd name="connsiteY4" fmla="*/ 157161 h 742948"/>
                  <a:gd name="connsiteX5" fmla="*/ 234555 w 735806"/>
                  <a:gd name="connsiteY5" fmla="*/ 157161 h 742948"/>
                  <a:gd name="connsiteX6" fmla="*/ 135733 w 735806"/>
                  <a:gd name="connsiteY6" fmla="*/ 255983 h 742948"/>
                  <a:gd name="connsiteX7" fmla="*/ 234555 w 735806"/>
                  <a:gd name="connsiteY7" fmla="*/ 354805 h 742948"/>
                  <a:gd name="connsiteX8" fmla="*/ 333377 w 735806"/>
                  <a:gd name="connsiteY8" fmla="*/ 255983 h 742948"/>
                  <a:gd name="connsiteX9" fmla="*/ 234555 w 735806"/>
                  <a:gd name="connsiteY9" fmla="*/ 157161 h 742948"/>
                  <a:gd name="connsiteX10" fmla="*/ 367903 w 735806"/>
                  <a:gd name="connsiteY10" fmla="*/ 0 h 742948"/>
                  <a:gd name="connsiteX11" fmla="*/ 735806 w 735806"/>
                  <a:gd name="connsiteY11" fmla="*/ 283368 h 742948"/>
                  <a:gd name="connsiteX12" fmla="*/ 573601 w 735806"/>
                  <a:gd name="connsiteY12" fmla="*/ 518341 h 742948"/>
                  <a:gd name="connsiteX13" fmla="*/ 570310 w 735806"/>
                  <a:gd name="connsiteY13" fmla="*/ 519717 h 742948"/>
                  <a:gd name="connsiteX14" fmla="*/ 570310 w 735806"/>
                  <a:gd name="connsiteY14" fmla="*/ 599426 h 742948"/>
                  <a:gd name="connsiteX15" fmla="*/ 426788 w 735806"/>
                  <a:gd name="connsiteY15" fmla="*/ 742948 h 742948"/>
                  <a:gd name="connsiteX16" fmla="*/ 309019 w 735806"/>
                  <a:gd name="connsiteY16" fmla="*/ 742948 h 742948"/>
                  <a:gd name="connsiteX17" fmla="*/ 165497 w 735806"/>
                  <a:gd name="connsiteY17" fmla="*/ 599426 h 742948"/>
                  <a:gd name="connsiteX18" fmla="*/ 165497 w 735806"/>
                  <a:gd name="connsiteY18" fmla="*/ 519718 h 742948"/>
                  <a:gd name="connsiteX19" fmla="*/ 162205 w 735806"/>
                  <a:gd name="connsiteY19" fmla="*/ 518341 h 742948"/>
                  <a:gd name="connsiteX20" fmla="*/ 0 w 735806"/>
                  <a:gd name="connsiteY20" fmla="*/ 283368 h 742948"/>
                  <a:gd name="connsiteX21" fmla="*/ 367903 w 735806"/>
                  <a:gd name="connsiteY21" fmla="*/ 0 h 7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806" h="742948">
                    <a:moveTo>
                      <a:pt x="501255" y="157161"/>
                    </a:moveTo>
                    <a:cubicBezTo>
                      <a:pt x="446677" y="157161"/>
                      <a:pt x="402433" y="201405"/>
                      <a:pt x="402433" y="255983"/>
                    </a:cubicBezTo>
                    <a:cubicBezTo>
                      <a:pt x="402433" y="310561"/>
                      <a:pt x="446677" y="354805"/>
                      <a:pt x="501255" y="354805"/>
                    </a:cubicBezTo>
                    <a:cubicBezTo>
                      <a:pt x="555833" y="354805"/>
                      <a:pt x="600077" y="310561"/>
                      <a:pt x="600077" y="255983"/>
                    </a:cubicBezTo>
                    <a:cubicBezTo>
                      <a:pt x="600077" y="201405"/>
                      <a:pt x="555833" y="157161"/>
                      <a:pt x="501255" y="157161"/>
                    </a:cubicBezTo>
                    <a:close/>
                    <a:moveTo>
                      <a:pt x="234555" y="157161"/>
                    </a:moveTo>
                    <a:cubicBezTo>
                      <a:pt x="179977" y="157161"/>
                      <a:pt x="135733" y="201405"/>
                      <a:pt x="135733" y="255983"/>
                    </a:cubicBezTo>
                    <a:cubicBezTo>
                      <a:pt x="135733" y="310561"/>
                      <a:pt x="179977" y="354805"/>
                      <a:pt x="234555" y="354805"/>
                    </a:cubicBezTo>
                    <a:cubicBezTo>
                      <a:pt x="289133" y="354805"/>
                      <a:pt x="333377" y="310561"/>
                      <a:pt x="333377" y="255983"/>
                    </a:cubicBezTo>
                    <a:cubicBezTo>
                      <a:pt x="333377" y="201405"/>
                      <a:pt x="289133" y="157161"/>
                      <a:pt x="234555" y="157161"/>
                    </a:cubicBezTo>
                    <a:close/>
                    <a:moveTo>
                      <a:pt x="367903" y="0"/>
                    </a:moveTo>
                    <a:cubicBezTo>
                      <a:pt x="571090" y="0"/>
                      <a:pt x="735806" y="126868"/>
                      <a:pt x="735806" y="283368"/>
                    </a:cubicBezTo>
                    <a:cubicBezTo>
                      <a:pt x="735806" y="381181"/>
                      <a:pt x="671464" y="467418"/>
                      <a:pt x="573601" y="518341"/>
                    </a:cubicBezTo>
                    <a:lnTo>
                      <a:pt x="570310" y="519717"/>
                    </a:lnTo>
                    <a:lnTo>
                      <a:pt x="570310" y="599426"/>
                    </a:lnTo>
                    <a:cubicBezTo>
                      <a:pt x="570310" y="678691"/>
                      <a:pt x="506053" y="742948"/>
                      <a:pt x="426788" y="742948"/>
                    </a:cubicBezTo>
                    <a:lnTo>
                      <a:pt x="309019" y="742948"/>
                    </a:lnTo>
                    <a:cubicBezTo>
                      <a:pt x="229754" y="742948"/>
                      <a:pt x="165497" y="678691"/>
                      <a:pt x="165497" y="599426"/>
                    </a:cubicBezTo>
                    <a:lnTo>
                      <a:pt x="165497" y="519718"/>
                    </a:lnTo>
                    <a:lnTo>
                      <a:pt x="162205" y="518341"/>
                    </a:lnTo>
                    <a:cubicBezTo>
                      <a:pt x="64342" y="467418"/>
                      <a:pt x="0" y="381181"/>
                      <a:pt x="0" y="283368"/>
                    </a:cubicBezTo>
                    <a:cubicBezTo>
                      <a:pt x="0" y="126868"/>
                      <a:pt x="164716" y="0"/>
                      <a:pt x="367903"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sp>
        <p:nvSpPr>
          <p:cNvPr id="51" name="Oval 50">
            <a:extLst>
              <a:ext uri="{FF2B5EF4-FFF2-40B4-BE49-F238E27FC236}">
                <a16:creationId xmlns:a16="http://schemas.microsoft.com/office/drawing/2014/main" id="{F598513D-2198-43BA-9C98-25900C2CCA20}"/>
              </a:ext>
            </a:extLst>
          </p:cNvPr>
          <p:cNvSpPr/>
          <p:nvPr/>
        </p:nvSpPr>
        <p:spPr bwMode="auto">
          <a:xfrm rot="16200000">
            <a:off x="10872323" y="491836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D3505887-0A2C-401F-B3A0-E109DA3AFCDB}"/>
              </a:ext>
            </a:extLst>
          </p:cNvPr>
          <p:cNvCxnSpPr>
            <a:cxnSpLocks/>
            <a:stCxn id="31" idx="4"/>
            <a:endCxn id="51" idx="0"/>
          </p:cNvCxnSpPr>
          <p:nvPr/>
        </p:nvCxnSpPr>
        <p:spPr>
          <a:xfrm flipV="1">
            <a:off x="8653298" y="4990381"/>
            <a:ext cx="2219025" cy="184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7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22" presetClass="entr" presetSubtype="8"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p:cTn id="58" dur="500" fill="hold"/>
                                        <p:tgtEl>
                                          <p:spTgt spid="51"/>
                                        </p:tgtEl>
                                        <p:attrNameLst>
                                          <p:attrName>ppt_w</p:attrName>
                                        </p:attrNameLst>
                                      </p:cBhvr>
                                      <p:tavLst>
                                        <p:tav tm="0">
                                          <p:val>
                                            <p:fltVal val="0"/>
                                          </p:val>
                                        </p:tav>
                                        <p:tav tm="100000">
                                          <p:val>
                                            <p:strVal val="#ppt_w"/>
                                          </p:val>
                                        </p:tav>
                                      </p:tavLst>
                                    </p:anim>
                                    <p:anim calcmode="lin" valueType="num">
                                      <p:cBhvr>
                                        <p:cTn id="59" dur="500" fill="hold"/>
                                        <p:tgtEl>
                                          <p:spTgt spid="51"/>
                                        </p:tgtEl>
                                        <p:attrNameLst>
                                          <p:attrName>ppt_h</p:attrName>
                                        </p:attrNameLst>
                                      </p:cBhvr>
                                      <p:tavLst>
                                        <p:tav tm="0">
                                          <p:val>
                                            <p:fltVal val="0"/>
                                          </p:val>
                                        </p:tav>
                                        <p:tav tm="100000">
                                          <p:val>
                                            <p:strVal val="#ppt_h"/>
                                          </p:val>
                                        </p:tav>
                                      </p:tavLst>
                                    </p:anim>
                                    <p:animEffect transition="in" filter="fade">
                                      <p:cBhvr>
                                        <p:cTn id="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31"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Bracket 12">
            <a:extLst>
              <a:ext uri="{FF2B5EF4-FFF2-40B4-BE49-F238E27FC236}">
                <a16:creationId xmlns:a16="http://schemas.microsoft.com/office/drawing/2014/main" id="{42A749F1-D8E6-436D-AB3E-0B53599EA20D}"/>
              </a:ext>
            </a:extLst>
          </p:cNvPr>
          <p:cNvSpPr/>
          <p:nvPr/>
        </p:nvSpPr>
        <p:spPr>
          <a:xfrm>
            <a:off x="10038678" y="2519156"/>
            <a:ext cx="201478" cy="3657600"/>
          </a:xfrm>
          <a:prstGeom prst="rightBracket">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F2830B-F2AC-46BB-ACB6-B8BA82AFE733}"/>
              </a:ext>
            </a:extLst>
          </p:cNvPr>
          <p:cNvSpPr/>
          <p:nvPr/>
        </p:nvSpPr>
        <p:spPr bwMode="auto">
          <a:xfrm>
            <a:off x="9984378" y="4132945"/>
            <a:ext cx="531223" cy="600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A5536DA5-6654-4558-B268-D6EC89B657E3}"/>
              </a:ext>
            </a:extLst>
          </p:cNvPr>
          <p:cNvCxnSpPr>
            <a:cxnSpLocks/>
          </p:cNvCxnSpPr>
          <p:nvPr/>
        </p:nvCxnSpPr>
        <p:spPr>
          <a:xfrm>
            <a:off x="2313226" y="4510077"/>
            <a:ext cx="2955957" cy="0"/>
          </a:xfrm>
          <a:prstGeom prst="straightConnector1">
            <a:avLst/>
          </a:prstGeom>
          <a:ln w="127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E110C6B-94FA-4E93-8967-24D2A288ED0A}"/>
              </a:ext>
            </a:extLst>
          </p:cNvPr>
          <p:cNvSpPr/>
          <p:nvPr/>
        </p:nvSpPr>
        <p:spPr bwMode="auto">
          <a:xfrm>
            <a:off x="4271914" y="3420072"/>
            <a:ext cx="4033335" cy="230340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28" name="Title 1">
            <a:extLst>
              <a:ext uri="{FF2B5EF4-FFF2-40B4-BE49-F238E27FC236}">
                <a16:creationId xmlns:a16="http://schemas.microsoft.com/office/drawing/2014/main" id="{CCA543F5-6271-43C2-A1D5-062D09B91EB5}"/>
              </a:ext>
            </a:extLst>
          </p:cNvPr>
          <p:cNvSpPr txBox="1">
            <a:spLocks/>
          </p:cNvSpPr>
          <p:nvPr/>
        </p:nvSpPr>
        <p:spPr>
          <a:xfrm>
            <a:off x="4271914" y="3161995"/>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AKS with RBAC</a:t>
            </a:r>
          </a:p>
        </p:txBody>
      </p:sp>
      <p:sp>
        <p:nvSpPr>
          <p:cNvPr id="34" name="Oval 33">
            <a:extLst>
              <a:ext uri="{FF2B5EF4-FFF2-40B4-BE49-F238E27FC236}">
                <a16:creationId xmlns:a16="http://schemas.microsoft.com/office/drawing/2014/main" id="{03823C5B-DA7C-44CF-96F4-243284DC4628}"/>
              </a:ext>
            </a:extLst>
          </p:cNvPr>
          <p:cNvSpPr/>
          <p:nvPr/>
        </p:nvSpPr>
        <p:spPr bwMode="auto">
          <a:xfrm>
            <a:off x="2075245" y="3683252"/>
            <a:ext cx="498641" cy="498641"/>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8" name="Straight Arrow Connector 137">
            <a:extLst>
              <a:ext uri="{FF2B5EF4-FFF2-40B4-BE49-F238E27FC236}">
                <a16:creationId xmlns:a16="http://schemas.microsoft.com/office/drawing/2014/main" id="{88EA6539-63D3-44A9-91FF-11C2C0F6F50E}"/>
              </a:ext>
            </a:extLst>
          </p:cNvPr>
          <p:cNvCxnSpPr>
            <a:cxnSpLocks/>
          </p:cNvCxnSpPr>
          <p:nvPr/>
        </p:nvCxnSpPr>
        <p:spPr>
          <a:xfrm rot="16200000">
            <a:off x="8565245" y="4318153"/>
            <a:ext cx="0" cy="509255"/>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A508316A-561C-4C18-84F3-F37372AD4C22}"/>
              </a:ext>
            </a:extLst>
          </p:cNvPr>
          <p:cNvCxnSpPr>
            <a:cxnSpLocks/>
          </p:cNvCxnSpPr>
          <p:nvPr/>
        </p:nvCxnSpPr>
        <p:spPr>
          <a:xfrm flipH="1" flipV="1">
            <a:off x="8805547" y="3450689"/>
            <a:ext cx="14325"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2E92C2FD-6311-484F-9D4B-C041455D73BE}"/>
              </a:ext>
            </a:extLst>
          </p:cNvPr>
          <p:cNvSpPr txBox="1">
            <a:spLocks/>
          </p:cNvSpPr>
          <p:nvPr/>
        </p:nvSpPr>
        <p:spPr>
          <a:xfrm>
            <a:off x="8662021" y="2716724"/>
            <a:ext cx="96282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Storage</a:t>
            </a:r>
          </a:p>
        </p:txBody>
      </p:sp>
      <p:sp>
        <p:nvSpPr>
          <p:cNvPr id="136" name="Rectangle: Rounded Corners 68">
            <a:extLst>
              <a:ext uri="{FF2B5EF4-FFF2-40B4-BE49-F238E27FC236}">
                <a16:creationId xmlns:a16="http://schemas.microsoft.com/office/drawing/2014/main" id="{35B59E70-33B3-4C91-A87C-339B7544E65F}"/>
              </a:ext>
            </a:extLst>
          </p:cNvPr>
          <p:cNvSpPr/>
          <p:nvPr/>
        </p:nvSpPr>
        <p:spPr bwMode="auto">
          <a:xfrm>
            <a:off x="8833068" y="297321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37" name="Freeform: Shape 136">
            <a:extLst>
              <a:ext uri="{FF2B5EF4-FFF2-40B4-BE49-F238E27FC236}">
                <a16:creationId xmlns:a16="http://schemas.microsoft.com/office/drawing/2014/main" id="{26C25550-4664-484F-8078-88DEFB398937}"/>
              </a:ext>
            </a:extLst>
          </p:cNvPr>
          <p:cNvSpPr/>
          <p:nvPr/>
        </p:nvSpPr>
        <p:spPr>
          <a:xfrm>
            <a:off x="8935734" y="3104389"/>
            <a:ext cx="415393" cy="358379"/>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sp>
        <p:nvSpPr>
          <p:cNvPr id="44" name="Title 1">
            <a:extLst>
              <a:ext uri="{FF2B5EF4-FFF2-40B4-BE49-F238E27FC236}">
                <a16:creationId xmlns:a16="http://schemas.microsoft.com/office/drawing/2014/main" id="{C20D6F85-9E08-4D9B-B249-48422BC178A0}"/>
              </a:ext>
            </a:extLst>
          </p:cNvPr>
          <p:cNvSpPr txBox="1">
            <a:spLocks/>
          </p:cNvSpPr>
          <p:nvPr/>
        </p:nvSpPr>
        <p:spPr>
          <a:xfrm>
            <a:off x="8662021" y="3830717"/>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SQL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Database</a:t>
            </a:r>
          </a:p>
        </p:txBody>
      </p:sp>
      <p:sp>
        <p:nvSpPr>
          <p:cNvPr id="131" name="Rectangle: Rounded Corners 68">
            <a:extLst>
              <a:ext uri="{FF2B5EF4-FFF2-40B4-BE49-F238E27FC236}">
                <a16:creationId xmlns:a16="http://schemas.microsoft.com/office/drawing/2014/main" id="{57936E1A-A6F2-436F-8830-66A654D2F814}"/>
              </a:ext>
            </a:extLst>
          </p:cNvPr>
          <p:cNvSpPr/>
          <p:nvPr/>
        </p:nvSpPr>
        <p:spPr bwMode="auto">
          <a:xfrm>
            <a:off x="8833068" y="427187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33" name="Group 132">
            <a:extLst>
              <a:ext uri="{FF2B5EF4-FFF2-40B4-BE49-F238E27FC236}">
                <a16:creationId xmlns:a16="http://schemas.microsoft.com/office/drawing/2014/main" id="{B3B40E15-E650-4BCA-AEC4-1FAC368E7E75}"/>
              </a:ext>
            </a:extLst>
          </p:cNvPr>
          <p:cNvGrpSpPr/>
          <p:nvPr/>
        </p:nvGrpSpPr>
        <p:grpSpPr>
          <a:xfrm>
            <a:off x="8988948" y="4376283"/>
            <a:ext cx="308933" cy="411912"/>
            <a:chOff x="10412571" y="917416"/>
            <a:chExt cx="285750" cy="381000"/>
          </a:xfrm>
        </p:grpSpPr>
        <p:sp>
          <p:nvSpPr>
            <p:cNvPr id="134" name="Freeform: Shape 133">
              <a:extLst>
                <a:ext uri="{FF2B5EF4-FFF2-40B4-BE49-F238E27FC236}">
                  <a16:creationId xmlns:a16="http://schemas.microsoft.com/office/drawing/2014/main" id="{9FC4CB33-6C2E-4397-99A1-E24261E4E6D6}"/>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sz="1200"/>
            </a:p>
          </p:txBody>
        </p:sp>
        <p:sp>
          <p:nvSpPr>
            <p:cNvPr id="135" name="Freeform: Shape 134">
              <a:extLst>
                <a:ext uri="{FF2B5EF4-FFF2-40B4-BE49-F238E27FC236}">
                  <a16:creationId xmlns:a16="http://schemas.microsoft.com/office/drawing/2014/main" id="{DE7035B5-D164-4297-A432-8BD8A6818AC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sz="1200"/>
            </a:p>
          </p:txBody>
        </p:sp>
      </p:grpSp>
      <p:sp>
        <p:nvSpPr>
          <p:cNvPr id="46" name="Title 1">
            <a:extLst>
              <a:ext uri="{FF2B5EF4-FFF2-40B4-BE49-F238E27FC236}">
                <a16:creationId xmlns:a16="http://schemas.microsoft.com/office/drawing/2014/main" id="{D0FA62D1-CA4B-4FB7-AEA2-A40E3E74754D}"/>
              </a:ext>
            </a:extLst>
          </p:cNvPr>
          <p:cNvSpPr txBox="1">
            <a:spLocks/>
          </p:cNvSpPr>
          <p:nvPr/>
        </p:nvSpPr>
        <p:spPr>
          <a:xfrm>
            <a:off x="8662021" y="5101973"/>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Cosmos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DB</a:t>
            </a:r>
          </a:p>
        </p:txBody>
      </p:sp>
      <p:sp>
        <p:nvSpPr>
          <p:cNvPr id="120" name="Rectangle: Rounded Corners 68">
            <a:extLst>
              <a:ext uri="{FF2B5EF4-FFF2-40B4-BE49-F238E27FC236}">
                <a16:creationId xmlns:a16="http://schemas.microsoft.com/office/drawing/2014/main" id="{26366E05-D8A4-4487-87AC-BA7490E27A61}"/>
              </a:ext>
            </a:extLst>
          </p:cNvPr>
          <p:cNvSpPr/>
          <p:nvPr/>
        </p:nvSpPr>
        <p:spPr bwMode="auto">
          <a:xfrm>
            <a:off x="8833068" y="5543130"/>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21" name="Graphic 127">
            <a:extLst>
              <a:ext uri="{FF2B5EF4-FFF2-40B4-BE49-F238E27FC236}">
                <a16:creationId xmlns:a16="http://schemas.microsoft.com/office/drawing/2014/main" id="{7B6E5301-93FC-46D0-919E-3A12BE663623}"/>
              </a:ext>
            </a:extLst>
          </p:cNvPr>
          <p:cNvGrpSpPr/>
          <p:nvPr/>
        </p:nvGrpSpPr>
        <p:grpSpPr>
          <a:xfrm>
            <a:off x="8891927" y="5601975"/>
            <a:ext cx="499334" cy="499283"/>
            <a:chOff x="10248501" y="926701"/>
            <a:chExt cx="1447391" cy="1447247"/>
          </a:xfrm>
        </p:grpSpPr>
        <p:sp>
          <p:nvSpPr>
            <p:cNvPr id="122" name="Freeform: Shape 121">
              <a:extLst>
                <a:ext uri="{FF2B5EF4-FFF2-40B4-BE49-F238E27FC236}">
                  <a16:creationId xmlns:a16="http://schemas.microsoft.com/office/drawing/2014/main" id="{C52AC88D-108F-464D-BD4E-0BA3D923F503}"/>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sz="1200"/>
            </a:p>
          </p:txBody>
        </p:sp>
        <p:sp>
          <p:nvSpPr>
            <p:cNvPr id="123" name="Freeform: Shape 122">
              <a:extLst>
                <a:ext uri="{FF2B5EF4-FFF2-40B4-BE49-F238E27FC236}">
                  <a16:creationId xmlns:a16="http://schemas.microsoft.com/office/drawing/2014/main" id="{76968892-0520-438D-9ED3-C30CB7AB18C7}"/>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sz="1200"/>
            </a:p>
          </p:txBody>
        </p:sp>
        <p:sp>
          <p:nvSpPr>
            <p:cNvPr id="124" name="Freeform: Shape 123">
              <a:extLst>
                <a:ext uri="{FF2B5EF4-FFF2-40B4-BE49-F238E27FC236}">
                  <a16:creationId xmlns:a16="http://schemas.microsoft.com/office/drawing/2014/main" id="{1B1F28C0-3FE6-4B2E-80C3-4E0F8F02E013}"/>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sz="1200"/>
            </a:p>
          </p:txBody>
        </p:sp>
        <p:sp>
          <p:nvSpPr>
            <p:cNvPr id="125" name="Freeform: Shape 124">
              <a:extLst>
                <a:ext uri="{FF2B5EF4-FFF2-40B4-BE49-F238E27FC236}">
                  <a16:creationId xmlns:a16="http://schemas.microsoft.com/office/drawing/2014/main" id="{0CF079AB-E653-4671-A46F-25981300D81C}"/>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sz="1200"/>
            </a:p>
          </p:txBody>
        </p:sp>
        <p:sp>
          <p:nvSpPr>
            <p:cNvPr id="126" name="Freeform: Shape 125">
              <a:extLst>
                <a:ext uri="{FF2B5EF4-FFF2-40B4-BE49-F238E27FC236}">
                  <a16:creationId xmlns:a16="http://schemas.microsoft.com/office/drawing/2014/main" id="{DCD757C5-3768-460D-B20B-A0D168079C7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sz="1200"/>
            </a:p>
          </p:txBody>
        </p:sp>
        <p:sp>
          <p:nvSpPr>
            <p:cNvPr id="127" name="Freeform: Shape 126">
              <a:extLst>
                <a:ext uri="{FF2B5EF4-FFF2-40B4-BE49-F238E27FC236}">
                  <a16:creationId xmlns:a16="http://schemas.microsoft.com/office/drawing/2014/main" id="{0AC3B92D-F334-4688-989D-807C411DD26B}"/>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sz="1200"/>
            </a:p>
          </p:txBody>
        </p:sp>
        <p:sp>
          <p:nvSpPr>
            <p:cNvPr id="128" name="Freeform: Shape 127">
              <a:extLst>
                <a:ext uri="{FF2B5EF4-FFF2-40B4-BE49-F238E27FC236}">
                  <a16:creationId xmlns:a16="http://schemas.microsoft.com/office/drawing/2014/main" id="{BEFD8468-0EE4-428A-88BE-208B5306F4C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sz="1200"/>
            </a:p>
          </p:txBody>
        </p:sp>
        <p:sp>
          <p:nvSpPr>
            <p:cNvPr id="129" name="Freeform: Shape 128">
              <a:extLst>
                <a:ext uri="{FF2B5EF4-FFF2-40B4-BE49-F238E27FC236}">
                  <a16:creationId xmlns:a16="http://schemas.microsoft.com/office/drawing/2014/main" id="{F721D3D7-04D9-4C02-BE70-85A77C021384}"/>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sz="1200"/>
            </a:p>
          </p:txBody>
        </p:sp>
        <p:sp>
          <p:nvSpPr>
            <p:cNvPr id="130" name="Freeform: Shape 129">
              <a:extLst>
                <a:ext uri="{FF2B5EF4-FFF2-40B4-BE49-F238E27FC236}">
                  <a16:creationId xmlns:a16="http://schemas.microsoft.com/office/drawing/2014/main" id="{BCAE7E73-4BAB-4233-9A41-9DCAE572A26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sz="1200"/>
            </a:p>
          </p:txBody>
        </p:sp>
      </p:grpSp>
      <p:sp>
        <p:nvSpPr>
          <p:cNvPr id="48" name="Rectangle: Rounded Corners 68">
            <a:extLst>
              <a:ext uri="{FF2B5EF4-FFF2-40B4-BE49-F238E27FC236}">
                <a16:creationId xmlns:a16="http://schemas.microsoft.com/office/drawing/2014/main" id="{517D1C8C-D085-4CB3-9798-89967DD1C6CD}"/>
              </a:ext>
            </a:extLst>
          </p:cNvPr>
          <p:cNvSpPr/>
          <p:nvPr/>
        </p:nvSpPr>
        <p:spPr bwMode="auto">
          <a:xfrm>
            <a:off x="4459468" y="3862542"/>
            <a:ext cx="3658227" cy="1751995"/>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49" name="Title 1">
            <a:extLst>
              <a:ext uri="{FF2B5EF4-FFF2-40B4-BE49-F238E27FC236}">
                <a16:creationId xmlns:a16="http://schemas.microsoft.com/office/drawing/2014/main" id="{EEF1D79B-8E8F-44C1-9075-EDC2DD15FE8B}"/>
              </a:ext>
            </a:extLst>
          </p:cNvPr>
          <p:cNvSpPr txBox="1">
            <a:spLocks/>
          </p:cNvSpPr>
          <p:nvPr/>
        </p:nvSpPr>
        <p:spPr>
          <a:xfrm>
            <a:off x="4459468" y="3604456"/>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err="1">
                <a:solidFill>
                  <a:srgbClr val="000000"/>
                </a:solidFill>
              </a:rPr>
              <a:t>VNet</a:t>
            </a:r>
            <a:endParaRPr lang="en-US" sz="1200">
              <a:solidFill>
                <a:srgbClr val="000000"/>
              </a:solidFill>
            </a:endParaRPr>
          </a:p>
        </p:txBody>
      </p:sp>
      <p:sp>
        <p:nvSpPr>
          <p:cNvPr id="50" name="Rectangle: Rounded Corners 68">
            <a:extLst>
              <a:ext uri="{FF2B5EF4-FFF2-40B4-BE49-F238E27FC236}">
                <a16:creationId xmlns:a16="http://schemas.microsoft.com/office/drawing/2014/main" id="{14837588-50E8-4486-9A38-280BCD448240}"/>
              </a:ext>
            </a:extLst>
          </p:cNvPr>
          <p:cNvSpPr/>
          <p:nvPr/>
        </p:nvSpPr>
        <p:spPr bwMode="auto">
          <a:xfrm>
            <a:off x="4574552" y="4284018"/>
            <a:ext cx="1549530"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 name="Title 1">
            <a:extLst>
              <a:ext uri="{FF2B5EF4-FFF2-40B4-BE49-F238E27FC236}">
                <a16:creationId xmlns:a16="http://schemas.microsoft.com/office/drawing/2014/main" id="{0D01A2DE-3C1C-4718-A5C5-38AD6711E92C}"/>
              </a:ext>
            </a:extLst>
          </p:cNvPr>
          <p:cNvSpPr txBox="1">
            <a:spLocks/>
          </p:cNvSpPr>
          <p:nvPr/>
        </p:nvSpPr>
        <p:spPr>
          <a:xfrm>
            <a:off x="4779461"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2" name="Rectangle: Rounded Corners 68">
            <a:extLst>
              <a:ext uri="{FF2B5EF4-FFF2-40B4-BE49-F238E27FC236}">
                <a16:creationId xmlns:a16="http://schemas.microsoft.com/office/drawing/2014/main" id="{EFB6136F-846B-43E0-95F7-05813D9F7B63}"/>
              </a:ext>
            </a:extLst>
          </p:cNvPr>
          <p:cNvSpPr/>
          <p:nvPr/>
        </p:nvSpPr>
        <p:spPr bwMode="auto">
          <a:xfrm>
            <a:off x="6452767" y="4284018"/>
            <a:ext cx="1549842"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F43307E4-1086-48A0-B0E3-0A94B7A69318}"/>
              </a:ext>
            </a:extLst>
          </p:cNvPr>
          <p:cNvSpPr txBox="1">
            <a:spLocks/>
          </p:cNvSpPr>
          <p:nvPr/>
        </p:nvSpPr>
        <p:spPr>
          <a:xfrm>
            <a:off x="6608852"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4" name="Rectangle: Rounded Corners 68">
            <a:extLst>
              <a:ext uri="{FF2B5EF4-FFF2-40B4-BE49-F238E27FC236}">
                <a16:creationId xmlns:a16="http://schemas.microsoft.com/office/drawing/2014/main" id="{19336AEF-3D46-4843-80F7-C962E963BA92}"/>
              </a:ext>
            </a:extLst>
          </p:cNvPr>
          <p:cNvSpPr/>
          <p:nvPr/>
        </p:nvSpPr>
        <p:spPr bwMode="auto">
          <a:xfrm>
            <a:off x="4943929" y="4660935"/>
            <a:ext cx="1106482"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5" name="Title 1">
            <a:extLst>
              <a:ext uri="{FF2B5EF4-FFF2-40B4-BE49-F238E27FC236}">
                <a16:creationId xmlns:a16="http://schemas.microsoft.com/office/drawing/2014/main" id="{4A231E16-7B9E-47B5-9095-4E9D0D6FF062}"/>
              </a:ext>
            </a:extLst>
          </p:cNvPr>
          <p:cNvSpPr txBox="1">
            <a:spLocks/>
          </p:cNvSpPr>
          <p:nvPr/>
        </p:nvSpPr>
        <p:spPr>
          <a:xfrm>
            <a:off x="5259703" y="4403652"/>
            <a:ext cx="47493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6" name="Rectangle: Rounded Corners 68">
            <a:extLst>
              <a:ext uri="{FF2B5EF4-FFF2-40B4-BE49-F238E27FC236}">
                <a16:creationId xmlns:a16="http://schemas.microsoft.com/office/drawing/2014/main" id="{6013D8BE-617E-407F-8AA9-5F7586F1FEBF}"/>
              </a:ext>
            </a:extLst>
          </p:cNvPr>
          <p:cNvSpPr/>
          <p:nvPr/>
        </p:nvSpPr>
        <p:spPr bwMode="auto">
          <a:xfrm>
            <a:off x="6533504" y="4660935"/>
            <a:ext cx="1388369"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FD288B66-4FE1-4F82-8978-3C892EA78FC8}"/>
              </a:ext>
            </a:extLst>
          </p:cNvPr>
          <p:cNvSpPr txBox="1">
            <a:spLocks/>
          </p:cNvSpPr>
          <p:nvPr/>
        </p:nvSpPr>
        <p:spPr>
          <a:xfrm>
            <a:off x="6990467" y="4403652"/>
            <a:ext cx="47444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8" name="Rectangle: Rounded Corners 68">
            <a:extLst>
              <a:ext uri="{FF2B5EF4-FFF2-40B4-BE49-F238E27FC236}">
                <a16:creationId xmlns:a16="http://schemas.microsoft.com/office/drawing/2014/main" id="{CDADEEC4-4C85-42C6-B654-4B9A540A86C4}"/>
              </a:ext>
            </a:extLst>
          </p:cNvPr>
          <p:cNvSpPr/>
          <p:nvPr/>
        </p:nvSpPr>
        <p:spPr bwMode="auto">
          <a:xfrm>
            <a:off x="4656931" y="4841847"/>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17" name="Freeform: Shape 93">
            <a:extLst>
              <a:ext uri="{FF2B5EF4-FFF2-40B4-BE49-F238E27FC236}">
                <a16:creationId xmlns:a16="http://schemas.microsoft.com/office/drawing/2014/main" id="{40151F74-AC28-4A9D-B05E-FE8F845C19DF}"/>
              </a:ext>
            </a:extLst>
          </p:cNvPr>
          <p:cNvSpPr/>
          <p:nvPr/>
        </p:nvSpPr>
        <p:spPr>
          <a:xfrm>
            <a:off x="4787371" y="4997214"/>
            <a:ext cx="58850" cy="102988"/>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8" name="Freeform: Shape 108">
            <a:extLst>
              <a:ext uri="{FF2B5EF4-FFF2-40B4-BE49-F238E27FC236}">
                <a16:creationId xmlns:a16="http://schemas.microsoft.com/office/drawing/2014/main" id="{496CAD16-BFE0-4E6B-B7E0-7E5D506FAAC3}"/>
              </a:ext>
            </a:extLst>
          </p:cNvPr>
          <p:cNvSpPr/>
          <p:nvPr/>
        </p:nvSpPr>
        <p:spPr>
          <a:xfrm>
            <a:off x="4852452" y="4996506"/>
            <a:ext cx="58850" cy="102988"/>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9" name="Freeform: Shape 109">
            <a:extLst>
              <a:ext uri="{FF2B5EF4-FFF2-40B4-BE49-F238E27FC236}">
                <a16:creationId xmlns:a16="http://schemas.microsoft.com/office/drawing/2014/main" id="{FDF33FA8-6681-44C7-97E3-477AEABE7F61}"/>
              </a:ext>
            </a:extLst>
          </p:cNvPr>
          <p:cNvSpPr/>
          <p:nvPr/>
        </p:nvSpPr>
        <p:spPr>
          <a:xfrm>
            <a:off x="4698805" y="4883722"/>
            <a:ext cx="301607" cy="301606"/>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cxnSp>
        <p:nvCxnSpPr>
          <p:cNvPr id="60" name="Straight Connector 59">
            <a:extLst>
              <a:ext uri="{FF2B5EF4-FFF2-40B4-BE49-F238E27FC236}">
                <a16:creationId xmlns:a16="http://schemas.microsoft.com/office/drawing/2014/main" id="{3B71B5F8-5008-4DDC-B7D8-41D5CFE5C4B5}"/>
              </a:ext>
            </a:extLst>
          </p:cNvPr>
          <p:cNvCxnSpPr>
            <a:cxnSpLocks/>
          </p:cNvCxnSpPr>
          <p:nvPr/>
        </p:nvCxnSpPr>
        <p:spPr>
          <a:xfrm>
            <a:off x="3849600" y="5034533"/>
            <a:ext cx="806747"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F47FA2F1-8FC5-40A9-A041-80AEDF74B41E}"/>
              </a:ext>
            </a:extLst>
          </p:cNvPr>
          <p:cNvSpPr txBox="1">
            <a:spLocks/>
          </p:cNvSpPr>
          <p:nvPr/>
        </p:nvSpPr>
        <p:spPr>
          <a:xfrm>
            <a:off x="2545366" y="494220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err="1">
                <a:solidFill>
                  <a:srgbClr val="000000"/>
                </a:solidFill>
              </a:rPr>
              <a:t>AAD</a:t>
            </a:r>
            <a:r>
              <a:rPr lang="en-US" sz="1200">
                <a:solidFill>
                  <a:srgbClr val="000000"/>
                </a:solidFill>
              </a:rPr>
              <a:t> Pod Identity</a:t>
            </a:r>
          </a:p>
        </p:txBody>
      </p:sp>
      <p:cxnSp>
        <p:nvCxnSpPr>
          <p:cNvPr id="62" name="Connector: Elbow 61">
            <a:extLst>
              <a:ext uri="{FF2B5EF4-FFF2-40B4-BE49-F238E27FC236}">
                <a16:creationId xmlns:a16="http://schemas.microsoft.com/office/drawing/2014/main" id="{58C2579A-770E-4AA9-8B7A-AA42E846D397}"/>
              </a:ext>
            </a:extLst>
          </p:cNvPr>
          <p:cNvCxnSpPr>
            <a:cxnSpLocks/>
            <a:stCxn id="113" idx="3"/>
            <a:endCxn id="58" idx="2"/>
          </p:cNvCxnSpPr>
          <p:nvPr/>
        </p:nvCxnSpPr>
        <p:spPr>
          <a:xfrm flipV="1">
            <a:off x="4494837" y="5227219"/>
            <a:ext cx="354780" cy="640080"/>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EA2FC-9346-4952-9D0B-40E9CFE7E391}"/>
              </a:ext>
            </a:extLst>
          </p:cNvPr>
          <p:cNvCxnSpPr>
            <a:cxnSpLocks/>
            <a:stCxn id="50" idx="3"/>
            <a:endCxn id="52" idx="1"/>
          </p:cNvCxnSpPr>
          <p:nvPr/>
        </p:nvCxnSpPr>
        <p:spPr>
          <a:xfrm>
            <a:off x="6124082" y="4888172"/>
            <a:ext cx="328685"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0C8FC0-D504-4677-9201-37393E2D2BA7}"/>
              </a:ext>
            </a:extLst>
          </p:cNvPr>
          <p:cNvSpPr/>
          <p:nvPr/>
        </p:nvSpPr>
        <p:spPr bwMode="auto">
          <a:xfrm>
            <a:off x="4006020" y="5469912"/>
            <a:ext cx="523026" cy="523026"/>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Picture 112" descr="A close up of a sign&#10;&#10;Description automatically generated">
            <a:extLst>
              <a:ext uri="{FF2B5EF4-FFF2-40B4-BE49-F238E27FC236}">
                <a16:creationId xmlns:a16="http://schemas.microsoft.com/office/drawing/2014/main" id="{164B0E73-63FE-4860-B1DB-FDBD3F90B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271" y="5500501"/>
            <a:ext cx="445571" cy="445571"/>
          </a:xfrm>
          <a:prstGeom prst="rect">
            <a:avLst/>
          </a:prstGeom>
        </p:spPr>
      </p:pic>
      <p:sp>
        <p:nvSpPr>
          <p:cNvPr id="114" name="Title 1">
            <a:extLst>
              <a:ext uri="{FF2B5EF4-FFF2-40B4-BE49-F238E27FC236}">
                <a16:creationId xmlns:a16="http://schemas.microsoft.com/office/drawing/2014/main" id="{2B0B11B9-0CF6-4CDA-8C78-7C6A72532DDD}"/>
              </a:ext>
            </a:extLst>
          </p:cNvPr>
          <p:cNvSpPr txBox="1">
            <a:spLocks/>
          </p:cNvSpPr>
          <p:nvPr/>
        </p:nvSpPr>
        <p:spPr>
          <a:xfrm>
            <a:off x="2947013" y="5637102"/>
            <a:ext cx="101886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a:solidFill>
                  <a:srgbClr val="000000"/>
                </a:solidFill>
              </a:rPr>
              <a:t> Key Vault</a:t>
            </a:r>
          </a:p>
        </p:txBody>
      </p:sp>
      <p:grpSp>
        <p:nvGrpSpPr>
          <p:cNvPr id="14" name="Group 13">
            <a:extLst>
              <a:ext uri="{FF2B5EF4-FFF2-40B4-BE49-F238E27FC236}">
                <a16:creationId xmlns:a16="http://schemas.microsoft.com/office/drawing/2014/main" id="{84331879-48C0-47FF-B204-B4F9B30D2457}"/>
              </a:ext>
            </a:extLst>
          </p:cNvPr>
          <p:cNvGrpSpPr/>
          <p:nvPr/>
        </p:nvGrpSpPr>
        <p:grpSpPr>
          <a:xfrm>
            <a:off x="2914857" y="3633500"/>
            <a:ext cx="962821" cy="1061373"/>
            <a:chOff x="3136057" y="3599129"/>
            <a:chExt cx="962821" cy="1061373"/>
          </a:xfrm>
        </p:grpSpPr>
        <p:sp>
          <p:nvSpPr>
            <p:cNvPr id="67" name="Title 1">
              <a:extLst>
                <a:ext uri="{FF2B5EF4-FFF2-40B4-BE49-F238E27FC236}">
                  <a16:creationId xmlns:a16="http://schemas.microsoft.com/office/drawing/2014/main" id="{3D0698E1-7341-4AF1-BAED-06E3412A4B41}"/>
                </a:ext>
              </a:extLst>
            </p:cNvPr>
            <p:cNvSpPr txBox="1">
              <a:spLocks/>
            </p:cNvSpPr>
            <p:nvPr/>
          </p:nvSpPr>
          <p:spPr>
            <a:xfrm>
              <a:off x="3136057" y="3599129"/>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sp>
          <p:nvSpPr>
            <p:cNvPr id="108" name="Rectangle: Rounded Corners 68">
              <a:extLst>
                <a:ext uri="{FF2B5EF4-FFF2-40B4-BE49-F238E27FC236}">
                  <a16:creationId xmlns:a16="http://schemas.microsoft.com/office/drawing/2014/main" id="{7C26A669-0F4D-4B3D-90C2-6C37D139E1DB}"/>
                </a:ext>
              </a:extLst>
            </p:cNvPr>
            <p:cNvSpPr/>
            <p:nvPr/>
          </p:nvSpPr>
          <p:spPr bwMode="auto">
            <a:xfrm>
              <a:off x="3308049" y="4041669"/>
              <a:ext cx="618837" cy="61883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09" name="Group 108">
              <a:extLst>
                <a:ext uri="{FF2B5EF4-FFF2-40B4-BE49-F238E27FC236}">
                  <a16:creationId xmlns:a16="http://schemas.microsoft.com/office/drawing/2014/main" id="{973C1388-B1B6-4CDF-A91D-23AF97EFF422}"/>
                </a:ext>
              </a:extLst>
            </p:cNvPr>
            <p:cNvGrpSpPr/>
            <p:nvPr/>
          </p:nvGrpSpPr>
          <p:grpSpPr>
            <a:xfrm>
              <a:off x="3392506" y="4126160"/>
              <a:ext cx="449831" cy="449828"/>
              <a:chOff x="8048290" y="2866510"/>
              <a:chExt cx="390525" cy="390525"/>
            </a:xfrm>
            <a:solidFill>
              <a:srgbClr val="0078D4"/>
            </a:solidFill>
          </p:grpSpPr>
          <p:sp>
            <p:nvSpPr>
              <p:cNvPr id="110" name="Freeform: Shape 93">
                <a:extLst>
                  <a:ext uri="{FF2B5EF4-FFF2-40B4-BE49-F238E27FC236}">
                    <a16:creationId xmlns:a16="http://schemas.microsoft.com/office/drawing/2014/main" id="{EA9B3C14-4751-4F39-A154-D62249747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1" name="Freeform: Shape 108">
                <a:extLst>
                  <a:ext uri="{FF2B5EF4-FFF2-40B4-BE49-F238E27FC236}">
                    <a16:creationId xmlns:a16="http://schemas.microsoft.com/office/drawing/2014/main" id="{6B04BAC8-ED73-477E-B428-A4A098CE7C0F}"/>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2" name="Freeform: Shape 109">
                <a:extLst>
                  <a:ext uri="{FF2B5EF4-FFF2-40B4-BE49-F238E27FC236}">
                    <a16:creationId xmlns:a16="http://schemas.microsoft.com/office/drawing/2014/main" id="{76552B56-6806-419C-A578-0B9900357FB1}"/>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grpSp>
      <p:grpSp>
        <p:nvGrpSpPr>
          <p:cNvPr id="100" name="Group 99">
            <a:extLst>
              <a:ext uri="{FF2B5EF4-FFF2-40B4-BE49-F238E27FC236}">
                <a16:creationId xmlns:a16="http://schemas.microsoft.com/office/drawing/2014/main" id="{6DC185FB-F6B2-4F65-84B2-9B8B0D8F19A8}"/>
              </a:ext>
            </a:extLst>
          </p:cNvPr>
          <p:cNvGrpSpPr/>
          <p:nvPr/>
        </p:nvGrpSpPr>
        <p:grpSpPr>
          <a:xfrm>
            <a:off x="5136475" y="4758998"/>
            <a:ext cx="803649" cy="229668"/>
            <a:chOff x="7899021" y="3959655"/>
            <a:chExt cx="698483" cy="199613"/>
          </a:xfrm>
        </p:grpSpPr>
        <p:sp>
          <p:nvSpPr>
            <p:cNvPr id="105" name="Freeform: Shape 104">
              <a:extLst>
                <a:ext uri="{FF2B5EF4-FFF2-40B4-BE49-F238E27FC236}">
                  <a16:creationId xmlns:a16="http://schemas.microsoft.com/office/drawing/2014/main" id="{BE5DA9C0-0BBC-4ABF-8346-C7BACEE372C9}"/>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6" name="Freeform: Shape 105">
              <a:extLst>
                <a:ext uri="{FF2B5EF4-FFF2-40B4-BE49-F238E27FC236}">
                  <a16:creationId xmlns:a16="http://schemas.microsoft.com/office/drawing/2014/main" id="{1162B449-46F6-4169-896B-50B6CC082615}"/>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7" name="Freeform: Shape 106">
              <a:extLst>
                <a:ext uri="{FF2B5EF4-FFF2-40B4-BE49-F238E27FC236}">
                  <a16:creationId xmlns:a16="http://schemas.microsoft.com/office/drawing/2014/main" id="{D025D739-BB81-41EB-A9C7-2D0BC24C470B}"/>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101" name="Group 100">
            <a:extLst>
              <a:ext uri="{FF2B5EF4-FFF2-40B4-BE49-F238E27FC236}">
                <a16:creationId xmlns:a16="http://schemas.microsoft.com/office/drawing/2014/main" id="{A0D21BE0-C06F-4287-A517-32FD5B5BE007}"/>
              </a:ext>
            </a:extLst>
          </p:cNvPr>
          <p:cNvGrpSpPr/>
          <p:nvPr/>
        </p:nvGrpSpPr>
        <p:grpSpPr>
          <a:xfrm>
            <a:off x="5136475" y="5054732"/>
            <a:ext cx="803649" cy="229668"/>
            <a:chOff x="7899021" y="3959655"/>
            <a:chExt cx="698483" cy="199613"/>
          </a:xfrm>
        </p:grpSpPr>
        <p:sp>
          <p:nvSpPr>
            <p:cNvPr id="102" name="Freeform: Shape 101">
              <a:extLst>
                <a:ext uri="{FF2B5EF4-FFF2-40B4-BE49-F238E27FC236}">
                  <a16:creationId xmlns:a16="http://schemas.microsoft.com/office/drawing/2014/main" id="{B7B0C1D0-1A7A-4608-A8AB-9DC01E5CB997}"/>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3" name="Freeform: Shape 102">
              <a:extLst>
                <a:ext uri="{FF2B5EF4-FFF2-40B4-BE49-F238E27FC236}">
                  <a16:creationId xmlns:a16="http://schemas.microsoft.com/office/drawing/2014/main" id="{FF9C1197-8A6A-4824-8373-BB83DF20EF1C}"/>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4" name="Freeform: Shape 103">
              <a:extLst>
                <a:ext uri="{FF2B5EF4-FFF2-40B4-BE49-F238E27FC236}">
                  <a16:creationId xmlns:a16="http://schemas.microsoft.com/office/drawing/2014/main" id="{5E09AE38-4B6D-4F61-9DD7-9E012C4A860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89" name="Group 88">
            <a:extLst>
              <a:ext uri="{FF2B5EF4-FFF2-40B4-BE49-F238E27FC236}">
                <a16:creationId xmlns:a16="http://schemas.microsoft.com/office/drawing/2014/main" id="{CEE957E9-AFA3-4A9B-92B3-19B4F6FE84D9}"/>
              </a:ext>
            </a:extLst>
          </p:cNvPr>
          <p:cNvGrpSpPr/>
          <p:nvPr/>
        </p:nvGrpSpPr>
        <p:grpSpPr>
          <a:xfrm>
            <a:off x="6825855" y="4758998"/>
            <a:ext cx="803649" cy="229668"/>
            <a:chOff x="7899021" y="3959655"/>
            <a:chExt cx="698483" cy="199613"/>
          </a:xfrm>
        </p:grpSpPr>
        <p:sp>
          <p:nvSpPr>
            <p:cNvPr id="94" name="Freeform: Shape 93">
              <a:extLst>
                <a:ext uri="{FF2B5EF4-FFF2-40B4-BE49-F238E27FC236}">
                  <a16:creationId xmlns:a16="http://schemas.microsoft.com/office/drawing/2014/main" id="{5C369BA8-DA32-40C3-9F9A-691223600B52}"/>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5" name="Freeform: Shape 94">
              <a:extLst>
                <a:ext uri="{FF2B5EF4-FFF2-40B4-BE49-F238E27FC236}">
                  <a16:creationId xmlns:a16="http://schemas.microsoft.com/office/drawing/2014/main" id="{4D94601E-6133-40EC-AA8F-45484DDFF683}"/>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6" name="Freeform: Shape 95">
              <a:extLst>
                <a:ext uri="{FF2B5EF4-FFF2-40B4-BE49-F238E27FC236}">
                  <a16:creationId xmlns:a16="http://schemas.microsoft.com/office/drawing/2014/main" id="{44973F46-1DA0-40DB-956F-B5376E23FB90}"/>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90" name="Group 89">
            <a:extLst>
              <a:ext uri="{FF2B5EF4-FFF2-40B4-BE49-F238E27FC236}">
                <a16:creationId xmlns:a16="http://schemas.microsoft.com/office/drawing/2014/main" id="{5FEEF85C-A9BA-4FD3-A7B7-2424FCE1FEEE}"/>
              </a:ext>
            </a:extLst>
          </p:cNvPr>
          <p:cNvGrpSpPr/>
          <p:nvPr/>
        </p:nvGrpSpPr>
        <p:grpSpPr>
          <a:xfrm>
            <a:off x="6825855" y="5054732"/>
            <a:ext cx="803649" cy="229668"/>
            <a:chOff x="7899021" y="3959655"/>
            <a:chExt cx="698483" cy="199613"/>
          </a:xfrm>
        </p:grpSpPr>
        <p:sp>
          <p:nvSpPr>
            <p:cNvPr id="91" name="Freeform: Shape 90">
              <a:extLst>
                <a:ext uri="{FF2B5EF4-FFF2-40B4-BE49-F238E27FC236}">
                  <a16:creationId xmlns:a16="http://schemas.microsoft.com/office/drawing/2014/main" id="{BDFECE72-9F97-4242-95B2-574876C0C4FC}"/>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2" name="Freeform: Shape 91">
              <a:extLst>
                <a:ext uri="{FF2B5EF4-FFF2-40B4-BE49-F238E27FC236}">
                  <a16:creationId xmlns:a16="http://schemas.microsoft.com/office/drawing/2014/main" id="{52095F37-F361-43F6-A22F-B286022AD2BF}"/>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3" name="Freeform: Shape 92">
              <a:extLst>
                <a:ext uri="{FF2B5EF4-FFF2-40B4-BE49-F238E27FC236}">
                  <a16:creationId xmlns:a16="http://schemas.microsoft.com/office/drawing/2014/main" id="{1C813528-0AB9-4C20-AB70-C5D04E0AF53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sp>
        <p:nvSpPr>
          <p:cNvPr id="144" name="Title 1">
            <a:extLst>
              <a:ext uri="{FF2B5EF4-FFF2-40B4-BE49-F238E27FC236}">
                <a16:creationId xmlns:a16="http://schemas.microsoft.com/office/drawing/2014/main" id="{67FFF01C-FA19-4CCC-AB2C-256FCC1A4968}"/>
              </a:ext>
            </a:extLst>
          </p:cNvPr>
          <p:cNvSpPr txBox="1">
            <a:spLocks/>
          </p:cNvSpPr>
          <p:nvPr/>
        </p:nvSpPr>
        <p:spPr>
          <a:xfrm>
            <a:off x="9761494" y="3645509"/>
            <a:ext cx="962821" cy="646331"/>
          </a:xfrm>
          <a:prstGeom prst="rect">
            <a:avLst/>
          </a:prstGeom>
          <a:solidFill>
            <a:schemeClr val="bg1"/>
          </a:solidFill>
        </p:spPr>
        <p:txBody>
          <a:bodyPr vert="horz" wrap="square" lIns="0" tIns="91440" rIns="0" bIns="18288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46" name="Group 145">
            <a:extLst>
              <a:ext uri="{FF2B5EF4-FFF2-40B4-BE49-F238E27FC236}">
                <a16:creationId xmlns:a16="http://schemas.microsoft.com/office/drawing/2014/main" id="{8DEF4887-F3B6-4FCF-8F98-102151058DDA}"/>
              </a:ext>
            </a:extLst>
          </p:cNvPr>
          <p:cNvGrpSpPr/>
          <p:nvPr/>
        </p:nvGrpSpPr>
        <p:grpSpPr>
          <a:xfrm>
            <a:off x="10016363" y="4178888"/>
            <a:ext cx="449831" cy="449828"/>
            <a:chOff x="8048288" y="2866512"/>
            <a:chExt cx="390525" cy="390525"/>
          </a:xfrm>
          <a:solidFill>
            <a:srgbClr val="0078D4"/>
          </a:solidFill>
        </p:grpSpPr>
        <p:sp>
          <p:nvSpPr>
            <p:cNvPr id="147" name="Freeform: Shape 93">
              <a:extLst>
                <a:ext uri="{FF2B5EF4-FFF2-40B4-BE49-F238E27FC236}">
                  <a16:creationId xmlns:a16="http://schemas.microsoft.com/office/drawing/2014/main" id="{79B8B15B-9B9A-410C-85CE-B7395786F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8" name="Freeform: Shape 108">
              <a:extLst>
                <a:ext uri="{FF2B5EF4-FFF2-40B4-BE49-F238E27FC236}">
                  <a16:creationId xmlns:a16="http://schemas.microsoft.com/office/drawing/2014/main" id="{AC8BF131-8AEF-405D-90AF-07386D2B877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9" name="Freeform: Shape 109">
              <a:extLst>
                <a:ext uri="{FF2B5EF4-FFF2-40B4-BE49-F238E27FC236}">
                  <a16:creationId xmlns:a16="http://schemas.microsoft.com/office/drawing/2014/main" id="{BE4B77CA-707F-4189-A26D-E9AC938C3440}"/>
                </a:ext>
              </a:extLst>
            </p:cNvPr>
            <p:cNvSpPr/>
            <p:nvPr/>
          </p:nvSpPr>
          <p:spPr>
            <a:xfrm>
              <a:off x="8048288" y="2866512"/>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sp>
        <p:nvSpPr>
          <p:cNvPr id="15" name="TextBox 14">
            <a:extLst>
              <a:ext uri="{FF2B5EF4-FFF2-40B4-BE49-F238E27FC236}">
                <a16:creationId xmlns:a16="http://schemas.microsoft.com/office/drawing/2014/main" id="{6ACF1CA9-E6E3-4528-9612-A7DB99C6C8CF}"/>
              </a:ext>
            </a:extLst>
          </p:cNvPr>
          <p:cNvSpPr txBox="1"/>
          <p:nvPr/>
        </p:nvSpPr>
        <p:spPr>
          <a:xfrm rot="5400000">
            <a:off x="10002664" y="4127511"/>
            <a:ext cx="1672045" cy="440890"/>
          </a:xfrm>
          <a:prstGeom prst="rect">
            <a:avLst/>
          </a:prstGeom>
          <a:noFill/>
        </p:spPr>
        <p:txBody>
          <a:bodyPr wrap="square" lIns="182880" tIns="146304" rIns="182880" bIns="146304" rtlCol="0">
            <a:spAutoFit/>
          </a:bodyPr>
          <a:lstStyle/>
          <a:p>
            <a:pPr algn="ctr">
              <a:lnSpc>
                <a:spcPct val="90000"/>
              </a:lnSpc>
              <a:spcAft>
                <a:spcPts val="600"/>
              </a:spcAft>
            </a:pPr>
            <a:r>
              <a:rPr lang="en-US" sz="1000" i="1">
                <a:gradFill>
                  <a:gsLst>
                    <a:gs pos="2917">
                      <a:schemeClr val="tx1"/>
                    </a:gs>
                    <a:gs pos="30000">
                      <a:schemeClr val="tx1"/>
                    </a:gs>
                  </a:gsLst>
                  <a:lin ang="5400000" scaled="0"/>
                </a:gradFill>
              </a:rPr>
              <a:t>Synced identity</a:t>
            </a:r>
          </a:p>
        </p:txBody>
      </p:sp>
      <p:sp>
        <p:nvSpPr>
          <p:cNvPr id="97" name="Title 3">
            <a:extLst>
              <a:ext uri="{FF2B5EF4-FFF2-40B4-BE49-F238E27FC236}">
                <a16:creationId xmlns:a16="http://schemas.microsoft.com/office/drawing/2014/main" id="{F52867FB-9993-4E83-8A23-236902BA767B}"/>
              </a:ext>
            </a:extLst>
          </p:cNvPr>
          <p:cNvSpPr txBox="1">
            <a:spLocks/>
          </p:cNvSpPr>
          <p:nvPr/>
        </p:nvSpPr>
        <p:spPr>
          <a:xfrm>
            <a:off x="465138" y="632779"/>
            <a:ext cx="115331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Identity</a:t>
            </a:r>
          </a:p>
        </p:txBody>
      </p:sp>
      <p:sp>
        <p:nvSpPr>
          <p:cNvPr id="98" name="Rectangle 97">
            <a:extLst>
              <a:ext uri="{FF2B5EF4-FFF2-40B4-BE49-F238E27FC236}">
                <a16:creationId xmlns:a16="http://schemas.microsoft.com/office/drawing/2014/main" id="{E21DE58B-3E18-435D-98AD-AE7C7A4CE526}"/>
              </a:ext>
            </a:extLst>
          </p:cNvPr>
          <p:cNvSpPr/>
          <p:nvPr/>
        </p:nvSpPr>
        <p:spPr>
          <a:xfrm>
            <a:off x="465137" y="993501"/>
            <a:ext cx="11656105" cy="707886"/>
          </a:xfrm>
          <a:prstGeom prst="rect">
            <a:avLst/>
          </a:prstGeom>
        </p:spPr>
        <p:txBody>
          <a:bodyPr wrap="square" lIns="0">
            <a:spAutoFit/>
          </a:bodyPr>
          <a:lstStyle/>
          <a:p>
            <a:r>
              <a:rPr lang="en-US" sz="2000"/>
              <a:t>Use familiar tools like </a:t>
            </a:r>
            <a:r>
              <a:rPr lang="en-US" sz="2000">
                <a:hlinkClick r:id="rId3"/>
              </a:rPr>
              <a:t>AAD</a:t>
            </a:r>
            <a:r>
              <a:rPr lang="en-US" sz="2000"/>
              <a:t> for fine-grained identity and access control to Kubernetes resources from cluster to containers</a:t>
            </a:r>
          </a:p>
        </p:txBody>
      </p:sp>
      <p:sp>
        <p:nvSpPr>
          <p:cNvPr id="99" name="Rectangle: Rounded Corners 98">
            <a:extLst>
              <a:ext uri="{FF2B5EF4-FFF2-40B4-BE49-F238E27FC236}">
                <a16:creationId xmlns:a16="http://schemas.microsoft.com/office/drawing/2014/main" id="{EE2946F7-80A5-475F-96ED-82A2348ED91D}"/>
              </a:ext>
            </a:extLst>
          </p:cNvPr>
          <p:cNvSpPr/>
          <p:nvPr/>
        </p:nvSpPr>
        <p:spPr bwMode="auto">
          <a:xfrm>
            <a:off x="1769067" y="4132945"/>
            <a:ext cx="537855" cy="537855"/>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5" name="people_4" title="Icon of a person">
            <a:extLst>
              <a:ext uri="{FF2B5EF4-FFF2-40B4-BE49-F238E27FC236}">
                <a16:creationId xmlns:a16="http://schemas.microsoft.com/office/drawing/2014/main" id="{EA0A1DCC-16A8-4804-A2ED-921BD75177A4}"/>
              </a:ext>
            </a:extLst>
          </p:cNvPr>
          <p:cNvSpPr>
            <a:spLocks noChangeAspect="1" noEditPoints="1"/>
          </p:cNvSpPr>
          <p:nvPr/>
        </p:nvSpPr>
        <p:spPr bwMode="auto">
          <a:xfrm>
            <a:off x="1883441" y="4229085"/>
            <a:ext cx="309107" cy="3455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Tree>
    <p:extLst>
      <p:ext uri="{BB962C8B-B14F-4D97-AF65-F5344CB8AC3E}">
        <p14:creationId xmlns:p14="http://schemas.microsoft.com/office/powerpoint/2010/main" val="28890140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Image Security</a:t>
            </a:r>
          </a:p>
        </p:txBody>
      </p:sp>
      <p:sp>
        <p:nvSpPr>
          <p:cNvPr id="80" name="Rectangle: Rounded Corners 79">
            <a:extLst>
              <a:ext uri="{FF2B5EF4-FFF2-40B4-BE49-F238E27FC236}">
                <a16:creationId xmlns:a16="http://schemas.microsoft.com/office/drawing/2014/main" id="{5EF62C3D-4D99-4260-894C-E9BAC8CBC832}"/>
              </a:ext>
            </a:extLst>
          </p:cNvPr>
          <p:cNvSpPr/>
          <p:nvPr/>
        </p:nvSpPr>
        <p:spPr bwMode="auto">
          <a:xfrm>
            <a:off x="3699265" y="2749758"/>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539394F5-D53E-4C70-8A64-28AB369A9E09}"/>
              </a:ext>
            </a:extLst>
          </p:cNvPr>
          <p:cNvSpPr txBox="1">
            <a:spLocks/>
          </p:cNvSpPr>
          <p:nvPr/>
        </p:nvSpPr>
        <p:spPr>
          <a:xfrm>
            <a:off x="2652738" y="2484775"/>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0" name="Rectangle: Rounded Corners 189">
            <a:extLst>
              <a:ext uri="{FF2B5EF4-FFF2-40B4-BE49-F238E27FC236}">
                <a16:creationId xmlns:a16="http://schemas.microsoft.com/office/drawing/2014/main" id="{F94EBFCA-5628-4576-9EC4-EF62000D44FB}"/>
              </a:ext>
            </a:extLst>
          </p:cNvPr>
          <p:cNvSpPr/>
          <p:nvPr/>
        </p:nvSpPr>
        <p:spPr bwMode="auto">
          <a:xfrm>
            <a:off x="2737208" y="273227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1" name="people_4" title="Icon of a person">
            <a:extLst>
              <a:ext uri="{FF2B5EF4-FFF2-40B4-BE49-F238E27FC236}">
                <a16:creationId xmlns:a16="http://schemas.microsoft.com/office/drawing/2014/main" id="{C1C5E6D7-7874-4E8D-8EEF-91E968B660A9}"/>
              </a:ext>
            </a:extLst>
          </p:cNvPr>
          <p:cNvSpPr>
            <a:spLocks noChangeAspect="1" noEditPoints="1"/>
          </p:cNvSpPr>
          <p:nvPr/>
        </p:nvSpPr>
        <p:spPr bwMode="auto">
          <a:xfrm>
            <a:off x="2853876" y="283033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115032"/>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7181" y="3274876"/>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a:cs typeface="Segoe UI Semibold"/>
              </a:rPr>
              <a:t>CI/CD</a:t>
            </a:r>
            <a:r>
              <a:rPr kumimoji="0" lang="en-US" sz="1200" b="0" i="0" u="none" strike="noStrike" kern="1200" cap="none" spc="0" normalizeH="0" baseline="0" noProof="0" dirty="0">
                <a:ln w="3175">
                  <a:noFill/>
                </a:ln>
                <a:solidFill>
                  <a:srgbClr val="000000"/>
                </a:solidFill>
                <a:effectLst/>
                <a:uLnTx/>
                <a:uFillTx/>
                <a:latin typeface="Segoe UI Semibold"/>
                <a:cs typeface="Segoe UI Semibold"/>
              </a:rPr>
              <a:t> Pipelines</a:t>
            </a: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703552"/>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5" name="Freeform: Shape 84">
            <a:extLst>
              <a:ext uri="{FF2B5EF4-FFF2-40B4-BE49-F238E27FC236}">
                <a16:creationId xmlns:a16="http://schemas.microsoft.com/office/drawing/2014/main" id="{0D8166D1-660E-4326-9F0E-923C3FA1BC38}"/>
              </a:ext>
            </a:extLst>
          </p:cNvPr>
          <p:cNvSpPr>
            <a:spLocks noChangeAspect="1"/>
          </p:cNvSpPr>
          <p:nvPr/>
        </p:nvSpPr>
        <p:spPr bwMode="auto">
          <a:xfrm>
            <a:off x="7932574" y="3866534"/>
            <a:ext cx="497157" cy="49699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6" name="Title 1">
            <a:extLst>
              <a:ext uri="{FF2B5EF4-FFF2-40B4-BE49-F238E27FC236}">
                <a16:creationId xmlns:a16="http://schemas.microsoft.com/office/drawing/2014/main" id="{4FE59E12-3319-426D-9A2F-63CFE8AD463A}"/>
              </a:ext>
            </a:extLst>
          </p:cNvPr>
          <p:cNvSpPr txBox="1">
            <a:spLocks/>
          </p:cNvSpPr>
          <p:nvPr/>
        </p:nvSpPr>
        <p:spPr>
          <a:xfrm>
            <a:off x="3699265" y="2504190"/>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87" name="Freeform: Shape 86">
            <a:extLst>
              <a:ext uri="{FF2B5EF4-FFF2-40B4-BE49-F238E27FC236}">
                <a16:creationId xmlns:a16="http://schemas.microsoft.com/office/drawing/2014/main" id="{132FACD0-C2F9-4AED-AF5A-9F70622D1350}"/>
              </a:ext>
            </a:extLst>
          </p:cNvPr>
          <p:cNvSpPr/>
          <p:nvPr/>
        </p:nvSpPr>
        <p:spPr>
          <a:xfrm>
            <a:off x="5193504" y="290498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3090210"/>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70355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5" name="Freeform: Shape 184">
            <a:extLst>
              <a:ext uri="{FF2B5EF4-FFF2-40B4-BE49-F238E27FC236}">
                <a16:creationId xmlns:a16="http://schemas.microsoft.com/office/drawing/2014/main" id="{4B1A436B-1661-4AFB-9116-A4DEA3F58171}"/>
              </a:ext>
            </a:extLst>
          </p:cNvPr>
          <p:cNvSpPr/>
          <p:nvPr/>
        </p:nvSpPr>
        <p:spPr>
          <a:xfrm>
            <a:off x="9084147" y="3831356"/>
            <a:ext cx="576218" cy="567352"/>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4000207"/>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168197"/>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8" name="Freeform: Shape 187">
            <a:extLst>
              <a:ext uri="{FF2B5EF4-FFF2-40B4-BE49-F238E27FC236}">
                <a16:creationId xmlns:a16="http://schemas.microsoft.com/office/drawing/2014/main" id="{A8C52132-8FF2-4203-A8CD-96D88F6030F9}"/>
              </a:ext>
            </a:extLst>
          </p:cNvPr>
          <p:cNvSpPr/>
          <p:nvPr/>
        </p:nvSpPr>
        <p:spPr>
          <a:xfrm>
            <a:off x="9161260" y="3905353"/>
            <a:ext cx="425515" cy="416649"/>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3" name="Oval 182">
            <a:extLst>
              <a:ext uri="{FF2B5EF4-FFF2-40B4-BE49-F238E27FC236}">
                <a16:creationId xmlns:a16="http://schemas.microsoft.com/office/drawing/2014/main" id="{D2DBED3E-B7FB-4D4D-8D62-0792ABE9BB6A}"/>
              </a:ext>
            </a:extLst>
          </p:cNvPr>
          <p:cNvSpPr/>
          <p:nvPr/>
        </p:nvSpPr>
        <p:spPr bwMode="auto">
          <a:xfrm>
            <a:off x="3543819" y="2850562"/>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4" name="Graphic 183">
            <a:extLst>
              <a:ext uri="{FF2B5EF4-FFF2-40B4-BE49-F238E27FC236}">
                <a16:creationId xmlns:a16="http://schemas.microsoft.com/office/drawing/2014/main" id="{DF16A2E0-49C3-42FD-8A8E-C3A48712120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86328" y="2893071"/>
            <a:ext cx="227041" cy="227041"/>
          </a:xfrm>
          <a:prstGeom prst="rect">
            <a:avLst/>
          </a:prstGeom>
        </p:spPr>
      </p:pic>
      <p:cxnSp>
        <p:nvCxnSpPr>
          <p:cNvPr id="142" name="Straight Connector 141">
            <a:extLst>
              <a:ext uri="{FF2B5EF4-FFF2-40B4-BE49-F238E27FC236}">
                <a16:creationId xmlns:a16="http://schemas.microsoft.com/office/drawing/2014/main" id="{AD01EEEF-2C49-458E-BCF6-40AA43B340A9}"/>
              </a:ext>
            </a:extLst>
          </p:cNvPr>
          <p:cNvCxnSpPr>
            <a:cxnSpLocks/>
          </p:cNvCxnSpPr>
          <p:nvPr/>
        </p:nvCxnSpPr>
        <p:spPr>
          <a:xfrm>
            <a:off x="5348352" y="3295575"/>
            <a:ext cx="0" cy="598463"/>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00F481B0-725C-4543-A9E4-2ADFB2822F28}"/>
              </a:ext>
            </a:extLst>
          </p:cNvPr>
          <p:cNvSpPr txBox="1">
            <a:spLocks/>
          </p:cNvSpPr>
          <p:nvPr/>
        </p:nvSpPr>
        <p:spPr>
          <a:xfrm>
            <a:off x="4850105" y="3468457"/>
            <a:ext cx="1946064" cy="246221"/>
          </a:xfrm>
          <a:prstGeom prst="rect">
            <a:avLst/>
          </a:prstGeom>
          <a:solidFill>
            <a:srgbClr val="FCFDFE"/>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Image scanning</a:t>
            </a:r>
          </a:p>
        </p:txBody>
      </p:sp>
      <p:sp>
        <p:nvSpPr>
          <p:cNvPr id="144" name="Rectangle: Rounded Corners 143">
            <a:extLst>
              <a:ext uri="{FF2B5EF4-FFF2-40B4-BE49-F238E27FC236}">
                <a16:creationId xmlns:a16="http://schemas.microsoft.com/office/drawing/2014/main" id="{8F9C1C58-1676-4566-8D0C-B31C09C4681B}"/>
              </a:ext>
            </a:extLst>
          </p:cNvPr>
          <p:cNvSpPr/>
          <p:nvPr/>
        </p:nvSpPr>
        <p:spPr bwMode="auto">
          <a:xfrm>
            <a:off x="4056916" y="3672582"/>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4090986B-FB86-4C71-8BB8-5AE50EED1DF8}"/>
              </a:ext>
            </a:extLst>
          </p:cNvPr>
          <p:cNvSpPr/>
          <p:nvPr/>
        </p:nvSpPr>
        <p:spPr>
          <a:xfrm>
            <a:off x="5193504" y="3945140"/>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itle 1">
            <a:extLst>
              <a:ext uri="{FF2B5EF4-FFF2-40B4-BE49-F238E27FC236}">
                <a16:creationId xmlns:a16="http://schemas.microsoft.com/office/drawing/2014/main" id="{D3A12D6D-43B3-4842-992A-AA068C60BA1C}"/>
              </a:ext>
            </a:extLst>
          </p:cNvPr>
          <p:cNvSpPr txBox="1">
            <a:spLocks/>
          </p:cNvSpPr>
          <p:nvPr/>
        </p:nvSpPr>
        <p:spPr>
          <a:xfrm>
            <a:off x="4328140"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Fail</a:t>
            </a: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115032"/>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3941514"/>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Title 1">
            <a:extLst>
              <a:ext uri="{FF2B5EF4-FFF2-40B4-BE49-F238E27FC236}">
                <a16:creationId xmlns:a16="http://schemas.microsoft.com/office/drawing/2014/main" id="{2DCBC7B6-CF7B-4A4A-9EEE-E042B20F1FC1}"/>
              </a:ext>
            </a:extLst>
          </p:cNvPr>
          <p:cNvSpPr txBox="1">
            <a:spLocks/>
          </p:cNvSpPr>
          <p:nvPr/>
        </p:nvSpPr>
        <p:spPr>
          <a:xfrm>
            <a:off x="5978009"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Pass</a:t>
            </a:r>
          </a:p>
        </p:txBody>
      </p:sp>
      <p:cxnSp>
        <p:nvCxnSpPr>
          <p:cNvPr id="154" name="Straight Connector 153">
            <a:extLst>
              <a:ext uri="{FF2B5EF4-FFF2-40B4-BE49-F238E27FC236}">
                <a16:creationId xmlns:a16="http://schemas.microsoft.com/office/drawing/2014/main" id="{5C49C494-FC2B-4D0A-BDCF-0CA224744B8A}"/>
              </a:ext>
            </a:extLst>
          </p:cNvPr>
          <p:cNvCxnSpPr>
            <a:cxnSpLocks/>
            <a:stCxn id="190" idx="3"/>
            <a:endCxn id="183" idx="2"/>
          </p:cNvCxnSpPr>
          <p:nvPr/>
        </p:nvCxnSpPr>
        <p:spPr>
          <a:xfrm>
            <a:off x="3285848" y="3006591"/>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3E403A7-9255-43A9-B7B4-398F6154F4C6}"/>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 pos="68580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Your </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4"/>
              </a:rPr>
              <a:t>private registry</a:t>
            </a:r>
            <a:r>
              <a:rPr lang="en-US" sz="2000">
                <a:latin typeface="Segoe UI" panose="020B0502040204020203" pitchFamily="34" charset="0"/>
                <a:ea typeface="Malgun Gothic" panose="020B0503020000020004" pitchFamily="34" charset="-127"/>
                <a:cs typeface="Times New Roman" panose="02020603050405020304" pitchFamily="18" charset="0"/>
              </a:rPr>
              <a:t>, with built-in Helm chart support, only deploys validated images and can be automatically geo-replicated to the data center close to where your users are </a:t>
            </a:r>
          </a:p>
        </p:txBody>
      </p:sp>
      <p:cxnSp>
        <p:nvCxnSpPr>
          <p:cNvPr id="63" name="Straight Connector 62">
            <a:extLst>
              <a:ext uri="{FF2B5EF4-FFF2-40B4-BE49-F238E27FC236}">
                <a16:creationId xmlns:a16="http://schemas.microsoft.com/office/drawing/2014/main" id="{C605D01B-4D57-481A-B8C3-1C1DE0EEE58D}"/>
              </a:ext>
            </a:extLst>
          </p:cNvPr>
          <p:cNvCxnSpPr>
            <a:cxnSpLocks/>
            <a:endCxn id="150" idx="3"/>
          </p:cNvCxnSpPr>
          <p:nvPr/>
        </p:nvCxnSpPr>
        <p:spPr>
          <a:xfrm flipH="1" flipV="1">
            <a:off x="4702464" y="4114266"/>
            <a:ext cx="423959" cy="766"/>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7816E7D-8AAF-41CD-A611-A80AC98F7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831" y="3476562"/>
            <a:ext cx="367112" cy="438744"/>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FC4A9BC2-9E4C-4E1A-A251-7BE0BC10FC0A}"/>
              </a:ext>
            </a:extLst>
          </p:cNvPr>
          <p:cNvSpPr/>
          <p:nvPr/>
        </p:nvSpPr>
        <p:spPr bwMode="auto">
          <a:xfrm>
            <a:off x="4077231" y="49939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scanner" title="Icon of a scanner">
            <a:extLst>
              <a:ext uri="{FF2B5EF4-FFF2-40B4-BE49-F238E27FC236}">
                <a16:creationId xmlns:a16="http://schemas.microsoft.com/office/drawing/2014/main" id="{AA6B58D1-7E01-47D3-B6B6-40AEEAC9D3AF}"/>
              </a:ext>
            </a:extLst>
          </p:cNvPr>
          <p:cNvSpPr>
            <a:spLocks noChangeAspect="1" noEditPoints="1"/>
          </p:cNvSpPr>
          <p:nvPr/>
        </p:nvSpPr>
        <p:spPr bwMode="auto">
          <a:xfrm>
            <a:off x="4210624" y="5160268"/>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9A77985-AD4D-404D-B802-E770CABFF6E6}"/>
              </a:ext>
            </a:extLst>
          </p:cNvPr>
          <p:cNvSpPr/>
          <p:nvPr/>
        </p:nvSpPr>
        <p:spPr>
          <a:xfrm>
            <a:off x="4769196" y="4887465"/>
            <a:ext cx="1465064" cy="400110"/>
          </a:xfrm>
          <a:prstGeom prst="rect">
            <a:avLst/>
          </a:prstGeom>
        </p:spPr>
        <p:txBody>
          <a:bodyPr wrap="square">
            <a:spAutoFit/>
          </a:bodyPr>
          <a:lstStyle/>
          <a:p>
            <a:r>
              <a:rPr lang="en-US" sz="1000">
                <a:solidFill>
                  <a:srgbClr val="000000"/>
                </a:solidFill>
              </a:rPr>
              <a:t>Vulnerability </a:t>
            </a:r>
            <a:br>
              <a:rPr lang="en-US" sz="1000">
                <a:solidFill>
                  <a:srgbClr val="000000"/>
                </a:solidFill>
              </a:rPr>
            </a:br>
            <a:r>
              <a:rPr lang="en-US" sz="1000">
                <a:solidFill>
                  <a:srgbClr val="000000"/>
                </a:solidFill>
              </a:rPr>
              <a:t>scanning</a:t>
            </a:r>
          </a:p>
        </p:txBody>
      </p:sp>
      <p:sp>
        <p:nvSpPr>
          <p:cNvPr id="67" name="Rectangle 66">
            <a:extLst>
              <a:ext uri="{FF2B5EF4-FFF2-40B4-BE49-F238E27FC236}">
                <a16:creationId xmlns:a16="http://schemas.microsoft.com/office/drawing/2014/main" id="{34BD735C-9AE4-44CC-B67A-BF36C6105B46}"/>
              </a:ext>
            </a:extLst>
          </p:cNvPr>
          <p:cNvSpPr/>
          <p:nvPr/>
        </p:nvSpPr>
        <p:spPr>
          <a:xfrm>
            <a:off x="4753173" y="5341167"/>
            <a:ext cx="1465064" cy="414353"/>
          </a:xfrm>
          <a:prstGeom prst="rect">
            <a:avLst/>
          </a:prstGeom>
        </p:spPr>
        <p:txBody>
          <a:bodyPr wrap="square">
            <a:spAutoFit/>
          </a:bodyPr>
          <a:lstStyle/>
          <a:p>
            <a:r>
              <a:rPr lang="en-US" sz="1000">
                <a:solidFill>
                  <a:srgbClr val="000000"/>
                </a:solidFill>
              </a:rPr>
              <a:t>Actionable recommendations</a:t>
            </a:r>
          </a:p>
        </p:txBody>
      </p:sp>
      <p:grpSp>
        <p:nvGrpSpPr>
          <p:cNvPr id="13" name="Group 12">
            <a:extLst>
              <a:ext uri="{FF2B5EF4-FFF2-40B4-BE49-F238E27FC236}">
                <a16:creationId xmlns:a16="http://schemas.microsoft.com/office/drawing/2014/main" id="{39C1C647-E4D4-4D05-AF8B-CA6BD5D9E42B}"/>
              </a:ext>
            </a:extLst>
          </p:cNvPr>
          <p:cNvGrpSpPr/>
          <p:nvPr/>
        </p:nvGrpSpPr>
        <p:grpSpPr>
          <a:xfrm>
            <a:off x="2652738" y="4785565"/>
            <a:ext cx="717581" cy="796136"/>
            <a:chOff x="2652799" y="5112247"/>
            <a:chExt cx="717581" cy="796136"/>
          </a:xfrm>
        </p:grpSpPr>
        <p:sp>
          <p:nvSpPr>
            <p:cNvPr id="68" name="people_4" title="Icon of a person">
              <a:extLst>
                <a:ext uri="{FF2B5EF4-FFF2-40B4-BE49-F238E27FC236}">
                  <a16:creationId xmlns:a16="http://schemas.microsoft.com/office/drawing/2014/main" id="{1A796052-8F4C-4A87-8EA8-C46ACD041C73}"/>
                </a:ext>
              </a:extLst>
            </p:cNvPr>
            <p:cNvSpPr>
              <a:spLocks noChangeAspect="1" noEditPoints="1"/>
            </p:cNvSpPr>
            <p:nvPr/>
          </p:nvSpPr>
          <p:spPr bwMode="auto">
            <a:xfrm>
              <a:off x="2853876" y="546777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Title 1">
              <a:extLst>
                <a:ext uri="{FF2B5EF4-FFF2-40B4-BE49-F238E27FC236}">
                  <a16:creationId xmlns:a16="http://schemas.microsoft.com/office/drawing/2014/main" id="{192CCB9F-CE68-42D1-888D-F18A862683B0}"/>
                </a:ext>
              </a:extLst>
            </p:cNvPr>
            <p:cNvSpPr txBox="1">
              <a:spLocks/>
            </p:cNvSpPr>
            <p:nvPr/>
          </p:nvSpPr>
          <p:spPr>
            <a:xfrm>
              <a:off x="2652799" y="511224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Admin</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Rectangle: Rounded Corners 69">
              <a:extLst>
                <a:ext uri="{FF2B5EF4-FFF2-40B4-BE49-F238E27FC236}">
                  <a16:creationId xmlns:a16="http://schemas.microsoft.com/office/drawing/2014/main" id="{C8926269-7E6D-4DE0-BE90-BBDF44D28C3D}"/>
                </a:ext>
              </a:extLst>
            </p:cNvPr>
            <p:cNvSpPr/>
            <p:nvPr/>
          </p:nvSpPr>
          <p:spPr bwMode="auto">
            <a:xfrm>
              <a:off x="2737269" y="5359743"/>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9" name="Straight Connector 8">
            <a:extLst>
              <a:ext uri="{FF2B5EF4-FFF2-40B4-BE49-F238E27FC236}">
                <a16:creationId xmlns:a16="http://schemas.microsoft.com/office/drawing/2014/main" id="{03FF2E6C-43CA-4A9D-B487-7E9F08DADE5D}"/>
              </a:ext>
            </a:extLst>
          </p:cNvPr>
          <p:cNvCxnSpPr>
            <a:cxnSpLocks/>
            <a:stCxn id="70" idx="3"/>
            <a:endCxn id="64" idx="2"/>
          </p:cNvCxnSpPr>
          <p:nvPr/>
        </p:nvCxnSpPr>
        <p:spPr>
          <a:xfrm>
            <a:off x="3285848" y="5307381"/>
            <a:ext cx="791383" cy="6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AAB496-97CF-43DC-8DF4-FF55FB4DEB6B}"/>
              </a:ext>
            </a:extLst>
          </p:cNvPr>
          <p:cNvCxnSpPr>
            <a:cxnSpLocks/>
            <a:endCxn id="64" idx="0"/>
          </p:cNvCxnSpPr>
          <p:nvPr/>
        </p:nvCxnSpPr>
        <p:spPr>
          <a:xfrm>
            <a:off x="4397271" y="4557484"/>
            <a:ext cx="0" cy="436499"/>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215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Networking</a:t>
            </a:r>
          </a:p>
        </p:txBody>
      </p:sp>
      <p:sp>
        <p:nvSpPr>
          <p:cNvPr id="72" name="Rectangle 71">
            <a:extLst>
              <a:ext uri="{FF2B5EF4-FFF2-40B4-BE49-F238E27FC236}">
                <a16:creationId xmlns:a16="http://schemas.microsoft.com/office/drawing/2014/main" id="{D320A34E-B0E7-4621-BE27-A9DD756290DB}"/>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Secure your Kubernetes workloads with </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virtual network</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rPr>
              <a:t> </a:t>
            </a:r>
            <a:r>
              <a:rPr lang="en-US" sz="2000">
                <a:latin typeface="Segoe UI" panose="020B0502040204020203" pitchFamily="34" charset="0"/>
                <a:ea typeface="Calibri" panose="020F0502020204030204" pitchFamily="34" charset="0"/>
                <a:cs typeface="Times New Roman" panose="02020603050405020304" pitchFamily="18" charset="0"/>
              </a:rPr>
              <a:t>and policy-driven communication paths between resources </a:t>
            </a:r>
          </a:p>
        </p:txBody>
      </p:sp>
      <p:grpSp>
        <p:nvGrpSpPr>
          <p:cNvPr id="26" name="Group 25">
            <a:extLst>
              <a:ext uri="{FF2B5EF4-FFF2-40B4-BE49-F238E27FC236}">
                <a16:creationId xmlns:a16="http://schemas.microsoft.com/office/drawing/2014/main" id="{0AB51F28-97CE-4CF5-9C07-6047E123E9FA}"/>
              </a:ext>
            </a:extLst>
          </p:cNvPr>
          <p:cNvGrpSpPr/>
          <p:nvPr/>
        </p:nvGrpSpPr>
        <p:grpSpPr>
          <a:xfrm>
            <a:off x="3249703" y="2280896"/>
            <a:ext cx="8201247" cy="4295239"/>
            <a:chOff x="3249703" y="2438064"/>
            <a:chExt cx="8201247" cy="4295239"/>
          </a:xfrm>
        </p:grpSpPr>
        <p:cxnSp>
          <p:nvCxnSpPr>
            <p:cNvPr id="91" name="Straight Arrow Connector 90">
              <a:extLst>
                <a:ext uri="{FF2B5EF4-FFF2-40B4-BE49-F238E27FC236}">
                  <a16:creationId xmlns:a16="http://schemas.microsoft.com/office/drawing/2014/main" id="{046EC13F-6C10-45E4-9146-A4510554DBC7}"/>
                </a:ext>
              </a:extLst>
            </p:cNvPr>
            <p:cNvCxnSpPr>
              <a:cxnSpLocks/>
              <a:stCxn id="70" idx="0"/>
              <a:endCxn id="125" idx="3"/>
            </p:cNvCxnSpPr>
            <p:nvPr/>
          </p:nvCxnSpPr>
          <p:spPr>
            <a:xfrm flipH="1" flipV="1">
              <a:off x="9186771" y="4716821"/>
              <a:ext cx="1913770" cy="3406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globe_2" title="Icon of a sphere made of lines">
              <a:extLst>
                <a:ext uri="{FF2B5EF4-FFF2-40B4-BE49-F238E27FC236}">
                  <a16:creationId xmlns:a16="http://schemas.microsoft.com/office/drawing/2014/main" id="{00ECBA24-A10C-4CD6-B436-5C92093F2350}"/>
                </a:ext>
              </a:extLst>
            </p:cNvPr>
            <p:cNvSpPr>
              <a:spLocks noChangeAspect="1" noEditPoints="1"/>
            </p:cNvSpPr>
            <p:nvPr/>
          </p:nvSpPr>
          <p:spPr bwMode="auto">
            <a:xfrm>
              <a:off x="11100541" y="4575163"/>
              <a:ext cx="350409" cy="3504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Rectangle: Rounded Corners 124">
              <a:extLst>
                <a:ext uri="{FF2B5EF4-FFF2-40B4-BE49-F238E27FC236}">
                  <a16:creationId xmlns:a16="http://schemas.microsoft.com/office/drawing/2014/main" id="{CA505A20-6046-4DE2-81FC-BB4E6C40DEAA}"/>
                </a:ext>
              </a:extLst>
            </p:cNvPr>
            <p:cNvSpPr/>
            <p:nvPr/>
          </p:nvSpPr>
          <p:spPr bwMode="auto">
            <a:xfrm>
              <a:off x="3249703" y="2700338"/>
              <a:ext cx="5937068" cy="4032965"/>
            </a:xfrm>
            <a:prstGeom prst="roundRect">
              <a:avLst>
                <a:gd name="adj" fmla="val 2052"/>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6" name="Title 1">
              <a:extLst>
                <a:ext uri="{FF2B5EF4-FFF2-40B4-BE49-F238E27FC236}">
                  <a16:creationId xmlns:a16="http://schemas.microsoft.com/office/drawing/2014/main" id="{3C956D26-9B83-4984-B773-2A4981292AE0}"/>
                </a:ext>
              </a:extLst>
            </p:cNvPr>
            <p:cNvSpPr txBox="1">
              <a:spLocks/>
            </p:cNvSpPr>
            <p:nvPr/>
          </p:nvSpPr>
          <p:spPr>
            <a:xfrm>
              <a:off x="3249703" y="2438064"/>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Kubernetes cluster:</a:t>
              </a:r>
              <a:r>
                <a:rPr lang="en-US" sz="1200" spc="0">
                  <a:solidFill>
                    <a:schemeClr val="tx1"/>
                  </a:solidFill>
                  <a:latin typeface="Segoe UI Semibold" panose="020B0702040204020203" pitchFamily="34" charset="0"/>
                  <a:cs typeface="Segoe UI Semibold" panose="020B0702040204020203" pitchFamily="34" charset="0"/>
                </a:rPr>
                <a:t> </a:t>
              </a:r>
              <a:r>
                <a:rPr lang="en-US" sz="1200" spc="0">
                  <a:solidFill>
                    <a:srgbClr val="0078D4"/>
                  </a:solidFill>
                  <a:latin typeface="Segoe UI Semibold" panose="020B0702040204020203" pitchFamily="34" charset="0"/>
                  <a:cs typeface="Segoe UI Semibold" panose="020B0702040204020203" pitchFamily="34" charset="0"/>
                </a:rPr>
                <a:t>Azure VNET</a:t>
              </a:r>
            </a:p>
          </p:txBody>
        </p:sp>
        <p:grpSp>
          <p:nvGrpSpPr>
            <p:cNvPr id="30" name="Group 29">
              <a:extLst>
                <a:ext uri="{FF2B5EF4-FFF2-40B4-BE49-F238E27FC236}">
                  <a16:creationId xmlns:a16="http://schemas.microsoft.com/office/drawing/2014/main" id="{350C7A6B-1BD7-44AA-96D2-9767F14CBB50}"/>
                </a:ext>
              </a:extLst>
            </p:cNvPr>
            <p:cNvGrpSpPr/>
            <p:nvPr/>
          </p:nvGrpSpPr>
          <p:grpSpPr>
            <a:xfrm>
              <a:off x="3449129" y="2796921"/>
              <a:ext cx="5538217" cy="3752167"/>
              <a:chOff x="3587616" y="2981693"/>
              <a:chExt cx="5538217" cy="3752167"/>
            </a:xfrm>
          </p:grpSpPr>
          <p:sp>
            <p:nvSpPr>
              <p:cNvPr id="128" name="Rectangle: Rounded Corners 127">
                <a:extLst>
                  <a:ext uri="{FF2B5EF4-FFF2-40B4-BE49-F238E27FC236}">
                    <a16:creationId xmlns:a16="http://schemas.microsoft.com/office/drawing/2014/main" id="{49559AFB-38FA-4555-8EC3-DC399CDB1FDE}"/>
                  </a:ext>
                </a:extLst>
              </p:cNvPr>
              <p:cNvSpPr/>
              <p:nvPr/>
            </p:nvSpPr>
            <p:spPr bwMode="auto">
              <a:xfrm>
                <a:off x="4383474" y="5116667"/>
                <a:ext cx="3513066" cy="1222095"/>
              </a:xfrm>
              <a:prstGeom prst="roundRect">
                <a:avLst>
                  <a:gd name="adj" fmla="val 6960"/>
                </a:avLst>
              </a:prstGeom>
              <a:noFill/>
              <a:ln w="127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554BD83D-031A-4BEF-9B68-75D353821916}"/>
                  </a:ext>
                </a:extLst>
              </p:cNvPr>
              <p:cNvSpPr/>
              <p:nvPr/>
            </p:nvSpPr>
            <p:spPr bwMode="auto">
              <a:xfrm>
                <a:off x="3587616" y="4851928"/>
                <a:ext cx="2331761" cy="1881932"/>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Title 1">
                <a:extLst>
                  <a:ext uri="{FF2B5EF4-FFF2-40B4-BE49-F238E27FC236}">
                    <a16:creationId xmlns:a16="http://schemas.microsoft.com/office/drawing/2014/main" id="{64AA1C53-1ED7-4607-B3D6-C36FF13A10CA}"/>
                  </a:ext>
                </a:extLst>
              </p:cNvPr>
              <p:cNvSpPr txBox="1">
                <a:spLocks/>
              </p:cNvSpPr>
              <p:nvPr/>
            </p:nvSpPr>
            <p:spPr>
              <a:xfrm>
                <a:off x="3587616"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8" name="Group 7">
                <a:extLst>
                  <a:ext uri="{FF2B5EF4-FFF2-40B4-BE49-F238E27FC236}">
                    <a16:creationId xmlns:a16="http://schemas.microsoft.com/office/drawing/2014/main" id="{CBD7139E-EE70-4A06-AC51-B821830A0683}"/>
                  </a:ext>
                </a:extLst>
              </p:cNvPr>
              <p:cNvGrpSpPr/>
              <p:nvPr/>
            </p:nvGrpSpPr>
            <p:grpSpPr>
              <a:xfrm>
                <a:off x="4532344" y="5272519"/>
                <a:ext cx="1270632" cy="910390"/>
                <a:chOff x="4477842" y="4850466"/>
                <a:chExt cx="1270632" cy="910390"/>
              </a:xfrm>
            </p:grpSpPr>
            <p:sp>
              <p:nvSpPr>
                <p:cNvPr id="129" name="Rectangle: Rounded Corners 128">
                  <a:extLst>
                    <a:ext uri="{FF2B5EF4-FFF2-40B4-BE49-F238E27FC236}">
                      <a16:creationId xmlns:a16="http://schemas.microsoft.com/office/drawing/2014/main" id="{79A1DBFA-1C32-4AED-89D6-A415018AFFFD}"/>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11E869E8-7F1D-4869-9245-F548DC13130D}"/>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7" name="Group 6">
                  <a:extLst>
                    <a:ext uri="{FF2B5EF4-FFF2-40B4-BE49-F238E27FC236}">
                      <a16:creationId xmlns:a16="http://schemas.microsoft.com/office/drawing/2014/main" id="{B3440041-F59E-4BFE-A7A1-5CAFF38147AB}"/>
                    </a:ext>
                  </a:extLst>
                </p:cNvPr>
                <p:cNvGrpSpPr/>
                <p:nvPr/>
              </p:nvGrpSpPr>
              <p:grpSpPr>
                <a:xfrm>
                  <a:off x="4626516" y="5152929"/>
                  <a:ext cx="973285" cy="535040"/>
                  <a:chOff x="4520542" y="5151982"/>
                  <a:chExt cx="973285" cy="535040"/>
                </a:xfrm>
              </p:grpSpPr>
              <p:sp>
                <p:nvSpPr>
                  <p:cNvPr id="134" name="Title 1">
                    <a:extLst>
                      <a:ext uri="{FF2B5EF4-FFF2-40B4-BE49-F238E27FC236}">
                        <a16:creationId xmlns:a16="http://schemas.microsoft.com/office/drawing/2014/main" id="{0DA5F123-775C-4185-A618-42B2EE0681F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5" name="Group 4">
                    <a:extLst>
                      <a:ext uri="{FF2B5EF4-FFF2-40B4-BE49-F238E27FC236}">
                        <a16:creationId xmlns:a16="http://schemas.microsoft.com/office/drawing/2014/main" id="{986A8A88-C31F-4F4F-A5D6-0976CB96B8F8}"/>
                      </a:ext>
                    </a:extLst>
                  </p:cNvPr>
                  <p:cNvGrpSpPr/>
                  <p:nvPr/>
                </p:nvGrpSpPr>
                <p:grpSpPr>
                  <a:xfrm>
                    <a:off x="4520542" y="5401786"/>
                    <a:ext cx="973285" cy="285236"/>
                    <a:chOff x="4493108" y="5401786"/>
                    <a:chExt cx="973285" cy="285236"/>
                  </a:xfrm>
                </p:grpSpPr>
                <p:sp>
                  <p:nvSpPr>
                    <p:cNvPr id="136" name="Freeform: Shape 135">
                      <a:extLst>
                        <a:ext uri="{FF2B5EF4-FFF2-40B4-BE49-F238E27FC236}">
                          <a16:creationId xmlns:a16="http://schemas.microsoft.com/office/drawing/2014/main" id="{62CFF6DE-58A2-45FD-BBE2-C74B5C9C2336}"/>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B395E21B-A985-4EDF-A39A-690039EF01D1}"/>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39D992F8-2A46-4A14-8300-8726A9985191}"/>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4" name="Group 3">
                <a:extLst>
                  <a:ext uri="{FF2B5EF4-FFF2-40B4-BE49-F238E27FC236}">
                    <a16:creationId xmlns:a16="http://schemas.microsoft.com/office/drawing/2014/main" id="{0D5A0174-8C17-49B7-A500-B946935CFF7D}"/>
                  </a:ext>
                </a:extLst>
              </p:cNvPr>
              <p:cNvGrpSpPr/>
              <p:nvPr/>
            </p:nvGrpSpPr>
            <p:grpSpPr>
              <a:xfrm>
                <a:off x="3682619" y="5336984"/>
                <a:ext cx="601487" cy="766071"/>
                <a:chOff x="2277712" y="4505904"/>
                <a:chExt cx="601487" cy="766071"/>
              </a:xfrm>
            </p:grpSpPr>
            <p:grpSp>
              <p:nvGrpSpPr>
                <p:cNvPr id="2" name="Group 1">
                  <a:extLst>
                    <a:ext uri="{FF2B5EF4-FFF2-40B4-BE49-F238E27FC236}">
                      <a16:creationId xmlns:a16="http://schemas.microsoft.com/office/drawing/2014/main" id="{5035B468-1B3A-462A-956F-33DA83F5558D}"/>
                    </a:ext>
                  </a:extLst>
                </p:cNvPr>
                <p:cNvGrpSpPr/>
                <p:nvPr/>
              </p:nvGrpSpPr>
              <p:grpSpPr>
                <a:xfrm>
                  <a:off x="2311661" y="4738386"/>
                  <a:ext cx="533589" cy="533589"/>
                  <a:chOff x="2334501" y="4738386"/>
                  <a:chExt cx="533589" cy="533589"/>
                </a:xfrm>
              </p:grpSpPr>
              <p:sp>
                <p:nvSpPr>
                  <p:cNvPr id="122" name="Rectangle: Rounded Corners 121">
                    <a:extLst>
                      <a:ext uri="{FF2B5EF4-FFF2-40B4-BE49-F238E27FC236}">
                        <a16:creationId xmlns:a16="http://schemas.microsoft.com/office/drawing/2014/main" id="{E10A422B-9C9B-4959-ABE7-54BDEDB22AE7}"/>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IoT_Hub" title="Icon of circles connecting to a center circle surrounded by brackets">
                    <a:extLst>
                      <a:ext uri="{FF2B5EF4-FFF2-40B4-BE49-F238E27FC236}">
                        <a16:creationId xmlns:a16="http://schemas.microsoft.com/office/drawing/2014/main" id="{8E81E01F-E7D5-4CCF-B338-018AF75C3A36}"/>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Title 1">
                  <a:extLst>
                    <a:ext uri="{FF2B5EF4-FFF2-40B4-BE49-F238E27FC236}">
                      <a16:creationId xmlns:a16="http://schemas.microsoft.com/office/drawing/2014/main" id="{3CF5F66D-85AF-4325-9AEA-FBBEE17C12A3}"/>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90" name="Rectangle 89">
                <a:extLst>
                  <a:ext uri="{FF2B5EF4-FFF2-40B4-BE49-F238E27FC236}">
                    <a16:creationId xmlns:a16="http://schemas.microsoft.com/office/drawing/2014/main" id="{674165C9-7740-4D36-A0C6-8F01F6CB1F68}"/>
                  </a:ext>
                </a:extLst>
              </p:cNvPr>
              <p:cNvSpPr/>
              <p:nvPr/>
            </p:nvSpPr>
            <p:spPr bwMode="auto">
              <a:xfrm>
                <a:off x="3587616" y="3914964"/>
                <a:ext cx="5538217" cy="590425"/>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100">
                    <a:ln w="3175">
                      <a:noFill/>
                    </a:ln>
                    <a:solidFill>
                      <a:sysClr val="windowText" lastClr="000000"/>
                    </a:solidFill>
                    <a:latin typeface="Segoe UI Semibold" panose="020B0702040204020203" pitchFamily="34" charset="0"/>
                    <a:cs typeface="Segoe UI Semibold" panose="020B0702040204020203" pitchFamily="34" charset="0"/>
                  </a:rPr>
                  <a:t>Control plane</a:t>
                </a:r>
              </a:p>
            </p:txBody>
          </p:sp>
          <p:grpSp>
            <p:nvGrpSpPr>
              <p:cNvPr id="93" name="Group 92">
                <a:extLst>
                  <a:ext uri="{FF2B5EF4-FFF2-40B4-BE49-F238E27FC236}">
                    <a16:creationId xmlns:a16="http://schemas.microsoft.com/office/drawing/2014/main" id="{3EF10FA3-E863-46DB-A85C-0A19786F20FA}"/>
                  </a:ext>
                </a:extLst>
              </p:cNvPr>
              <p:cNvGrpSpPr/>
              <p:nvPr/>
            </p:nvGrpSpPr>
            <p:grpSpPr>
              <a:xfrm>
                <a:off x="5800367" y="2981693"/>
                <a:ext cx="1112707" cy="776526"/>
                <a:chOff x="6849811" y="1490843"/>
                <a:chExt cx="1774521" cy="1309070"/>
              </a:xfrm>
            </p:grpSpPr>
            <p:grpSp>
              <p:nvGrpSpPr>
                <p:cNvPr id="113" name="Group 112">
                  <a:extLst>
                    <a:ext uri="{FF2B5EF4-FFF2-40B4-BE49-F238E27FC236}">
                      <a16:creationId xmlns:a16="http://schemas.microsoft.com/office/drawing/2014/main" id="{8C83FA99-4C79-494B-A761-30599CA92522}"/>
                    </a:ext>
                  </a:extLst>
                </p:cNvPr>
                <p:cNvGrpSpPr/>
                <p:nvPr/>
              </p:nvGrpSpPr>
              <p:grpSpPr>
                <a:xfrm>
                  <a:off x="7445420" y="2183313"/>
                  <a:ext cx="583306" cy="616600"/>
                  <a:chOff x="5760882" y="473048"/>
                  <a:chExt cx="874959" cy="924900"/>
                </a:xfrm>
              </p:grpSpPr>
              <p:sp>
                <p:nvSpPr>
                  <p:cNvPr id="117" name="Rectangle: Rounded Corners 68">
                    <a:extLst>
                      <a:ext uri="{FF2B5EF4-FFF2-40B4-BE49-F238E27FC236}">
                        <a16:creationId xmlns:a16="http://schemas.microsoft.com/office/drawing/2014/main" id="{4ECC7833-AF55-44AA-8E3F-E2AA9025A302}"/>
                      </a:ext>
                    </a:extLst>
                  </p:cNvPr>
                  <p:cNvSpPr/>
                  <p:nvPr/>
                </p:nvSpPr>
                <p:spPr bwMode="auto">
                  <a:xfrm>
                    <a:off x="5760882" y="473048"/>
                    <a:ext cx="874959" cy="9249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Freeform: Shape 117">
                    <a:extLst>
                      <a:ext uri="{FF2B5EF4-FFF2-40B4-BE49-F238E27FC236}">
                        <a16:creationId xmlns:a16="http://schemas.microsoft.com/office/drawing/2014/main" id="{277F04D3-3C35-44BF-972C-E3BAEB75E34A}"/>
                      </a:ext>
                    </a:extLst>
                  </p:cNvPr>
                  <p:cNvSpPr/>
                  <p:nvPr/>
                </p:nvSpPr>
                <p:spPr>
                  <a:xfrm>
                    <a:off x="5877725" y="717708"/>
                    <a:ext cx="641271" cy="43558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sp>
              <p:nvSpPr>
                <p:cNvPr id="114" name="Title 1">
                  <a:extLst>
                    <a:ext uri="{FF2B5EF4-FFF2-40B4-BE49-F238E27FC236}">
                      <a16:creationId xmlns:a16="http://schemas.microsoft.com/office/drawing/2014/main" id="{8997D134-60C8-4656-A6DD-65C0C34B962C}"/>
                    </a:ext>
                  </a:extLst>
                </p:cNvPr>
                <p:cNvSpPr txBox="1">
                  <a:spLocks/>
                </p:cNvSpPr>
                <p:nvPr/>
              </p:nvSpPr>
              <p:spPr>
                <a:xfrm>
                  <a:off x="6849811" y="1490843"/>
                  <a:ext cx="1774521" cy="622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chemeClr val="tx2"/>
                      </a:solidFill>
                      <a:latin typeface="Segoe UI Semibold" panose="020B0702040204020203" pitchFamily="34" charset="0"/>
                      <a:cs typeface="Segoe UI Semibold" panose="020B0702040204020203" pitchFamily="34" charset="0"/>
                    </a:rPr>
                    <a:t>Internal </a:t>
                  </a:r>
                  <a:br>
                    <a:rPr lang="en-US" sz="1200" spc="0">
                      <a:solidFill>
                        <a:schemeClr val="tx2"/>
                      </a:solidFill>
                      <a:latin typeface="Segoe UI Semibold" panose="020B0702040204020203" pitchFamily="34" charset="0"/>
                      <a:cs typeface="Segoe UI Semibold" panose="020B0702040204020203" pitchFamily="34" charset="0"/>
                    </a:rPr>
                  </a:br>
                  <a:r>
                    <a:rPr lang="en-US" sz="1200" spc="0">
                      <a:solidFill>
                        <a:schemeClr val="tx2"/>
                      </a:solidFill>
                      <a:latin typeface="Segoe UI Semibold" panose="020B0702040204020203" pitchFamily="34" charset="0"/>
                      <a:cs typeface="Segoe UI Semibold" panose="020B0702040204020203" pitchFamily="34" charset="0"/>
                    </a:rPr>
                    <a:t>Load Balancer</a:t>
                  </a:r>
                </a:p>
              </p:txBody>
            </p:sp>
          </p:grpSp>
          <p:grpSp>
            <p:nvGrpSpPr>
              <p:cNvPr id="95" name="Group 94">
                <a:extLst>
                  <a:ext uri="{FF2B5EF4-FFF2-40B4-BE49-F238E27FC236}">
                    <a16:creationId xmlns:a16="http://schemas.microsoft.com/office/drawing/2014/main" id="{FB56AC4C-7E22-4527-BD18-9823C2D06608}"/>
                  </a:ext>
                </a:extLst>
              </p:cNvPr>
              <p:cNvGrpSpPr/>
              <p:nvPr/>
            </p:nvGrpSpPr>
            <p:grpSpPr>
              <a:xfrm>
                <a:off x="5965037" y="4027590"/>
                <a:ext cx="783375" cy="365173"/>
                <a:chOff x="8324830" y="3058745"/>
                <a:chExt cx="723636" cy="372495"/>
              </a:xfrm>
            </p:grpSpPr>
            <p:sp>
              <p:nvSpPr>
                <p:cNvPr id="111" name="Rectangle: Rounded Corners 110">
                  <a:extLst>
                    <a:ext uri="{FF2B5EF4-FFF2-40B4-BE49-F238E27FC236}">
                      <a16:creationId xmlns:a16="http://schemas.microsoft.com/office/drawing/2014/main" id="{CF946460-F83F-4443-BFD9-EECD3AD9A818}"/>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12" name="Title 1">
                  <a:extLst>
                    <a:ext uri="{FF2B5EF4-FFF2-40B4-BE49-F238E27FC236}">
                      <a16:creationId xmlns:a16="http://schemas.microsoft.com/office/drawing/2014/main" id="{52B28B75-C7B1-4B68-88FB-1816B423BB80}"/>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Ingress Controller</a:t>
                  </a:r>
                </a:p>
              </p:txBody>
            </p:sp>
          </p:grpSp>
          <p:cxnSp>
            <p:nvCxnSpPr>
              <p:cNvPr id="102" name="Connector: Elbow 101">
                <a:extLst>
                  <a:ext uri="{FF2B5EF4-FFF2-40B4-BE49-F238E27FC236}">
                    <a16:creationId xmlns:a16="http://schemas.microsoft.com/office/drawing/2014/main" id="{F2C5D93A-9C97-4DD1-A14C-C7F0CB886B36}"/>
                  </a:ext>
                </a:extLst>
              </p:cNvPr>
              <p:cNvCxnSpPr>
                <a:cxnSpLocks/>
                <a:stCxn id="111" idx="3"/>
                <a:endCxn id="116" idx="2"/>
              </p:cNvCxnSpPr>
              <p:nvPr/>
            </p:nvCxnSpPr>
            <p:spPr>
              <a:xfrm flipV="1">
                <a:off x="6748412" y="3794264"/>
                <a:ext cx="809851" cy="41591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2E89082-F15F-40AA-8994-EFAFA03687BA}"/>
                  </a:ext>
                </a:extLst>
              </p:cNvPr>
              <p:cNvSpPr/>
              <p:nvPr/>
            </p:nvSpPr>
            <p:spPr bwMode="auto">
              <a:xfrm>
                <a:off x="6343937" y="4851927"/>
                <a:ext cx="2331761" cy="1881931"/>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Title 1">
                <a:extLst>
                  <a:ext uri="{FF2B5EF4-FFF2-40B4-BE49-F238E27FC236}">
                    <a16:creationId xmlns:a16="http://schemas.microsoft.com/office/drawing/2014/main" id="{D3DD1E1E-AD66-4392-BD54-388854258782}"/>
                  </a:ext>
                </a:extLst>
              </p:cNvPr>
              <p:cNvSpPr txBox="1">
                <a:spLocks/>
              </p:cNvSpPr>
              <p:nvPr/>
            </p:nvSpPr>
            <p:spPr>
              <a:xfrm>
                <a:off x="6343937"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68" name="Group 67">
                <a:extLst>
                  <a:ext uri="{FF2B5EF4-FFF2-40B4-BE49-F238E27FC236}">
                    <a16:creationId xmlns:a16="http://schemas.microsoft.com/office/drawing/2014/main" id="{FD5A7D2F-A498-4922-BC56-D79C4C88212B}"/>
                  </a:ext>
                </a:extLst>
              </p:cNvPr>
              <p:cNvGrpSpPr/>
              <p:nvPr/>
            </p:nvGrpSpPr>
            <p:grpSpPr>
              <a:xfrm>
                <a:off x="6468129" y="5272519"/>
                <a:ext cx="1270632" cy="910390"/>
                <a:chOff x="4477842" y="4850466"/>
                <a:chExt cx="1270632" cy="910390"/>
              </a:xfrm>
            </p:grpSpPr>
            <p:sp>
              <p:nvSpPr>
                <p:cNvPr id="83" name="Rectangle: Rounded Corners 82">
                  <a:extLst>
                    <a:ext uri="{FF2B5EF4-FFF2-40B4-BE49-F238E27FC236}">
                      <a16:creationId xmlns:a16="http://schemas.microsoft.com/office/drawing/2014/main" id="{48720809-2355-40DF-BDA8-192E23D5D7B9}"/>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Title 1">
                  <a:extLst>
                    <a:ext uri="{FF2B5EF4-FFF2-40B4-BE49-F238E27FC236}">
                      <a16:creationId xmlns:a16="http://schemas.microsoft.com/office/drawing/2014/main" id="{730B426A-4456-4863-8EA3-A231FAB2AC0E}"/>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85" name="Group 84">
                  <a:extLst>
                    <a:ext uri="{FF2B5EF4-FFF2-40B4-BE49-F238E27FC236}">
                      <a16:creationId xmlns:a16="http://schemas.microsoft.com/office/drawing/2014/main" id="{9E434183-D395-40C3-A216-B70B80E54818}"/>
                    </a:ext>
                  </a:extLst>
                </p:cNvPr>
                <p:cNvGrpSpPr/>
                <p:nvPr/>
              </p:nvGrpSpPr>
              <p:grpSpPr>
                <a:xfrm>
                  <a:off x="4626516" y="5152929"/>
                  <a:ext cx="973285" cy="535040"/>
                  <a:chOff x="4520542" y="5151982"/>
                  <a:chExt cx="973285" cy="535040"/>
                </a:xfrm>
              </p:grpSpPr>
              <p:sp>
                <p:nvSpPr>
                  <p:cNvPr id="86" name="Title 1">
                    <a:extLst>
                      <a:ext uri="{FF2B5EF4-FFF2-40B4-BE49-F238E27FC236}">
                        <a16:creationId xmlns:a16="http://schemas.microsoft.com/office/drawing/2014/main" id="{056D52B2-1926-4A03-9EF2-3FFF4A28656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87" name="Group 86">
                    <a:extLst>
                      <a:ext uri="{FF2B5EF4-FFF2-40B4-BE49-F238E27FC236}">
                        <a16:creationId xmlns:a16="http://schemas.microsoft.com/office/drawing/2014/main" id="{7F20E573-06E3-4B80-84B2-93DE36884B33}"/>
                      </a:ext>
                    </a:extLst>
                  </p:cNvPr>
                  <p:cNvGrpSpPr/>
                  <p:nvPr/>
                </p:nvGrpSpPr>
                <p:grpSpPr>
                  <a:xfrm>
                    <a:off x="4520542" y="5401786"/>
                    <a:ext cx="973285" cy="285236"/>
                    <a:chOff x="4493108" y="5401786"/>
                    <a:chExt cx="973285" cy="285236"/>
                  </a:xfrm>
                </p:grpSpPr>
                <p:sp>
                  <p:nvSpPr>
                    <p:cNvPr id="97" name="Freeform: Shape 96">
                      <a:extLst>
                        <a:ext uri="{FF2B5EF4-FFF2-40B4-BE49-F238E27FC236}">
                          <a16:creationId xmlns:a16="http://schemas.microsoft.com/office/drawing/2014/main" id="{F1CA9AC0-BC68-44C2-A7DD-C12E41A8A89D}"/>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65E28C67-9E04-474B-B99F-CB5372C095DD}"/>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F96E7934-5AB5-451C-BBAB-F13A249C34A0}"/>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69" name="Group 68">
                <a:extLst>
                  <a:ext uri="{FF2B5EF4-FFF2-40B4-BE49-F238E27FC236}">
                    <a16:creationId xmlns:a16="http://schemas.microsoft.com/office/drawing/2014/main" id="{1D756700-AF78-4121-B8A7-F5E726DFAF9F}"/>
                  </a:ext>
                </a:extLst>
              </p:cNvPr>
              <p:cNvGrpSpPr/>
              <p:nvPr/>
            </p:nvGrpSpPr>
            <p:grpSpPr>
              <a:xfrm>
                <a:off x="7983124" y="5336984"/>
                <a:ext cx="601487" cy="766071"/>
                <a:chOff x="2277712" y="4505904"/>
                <a:chExt cx="601487" cy="766071"/>
              </a:xfrm>
            </p:grpSpPr>
            <p:grpSp>
              <p:nvGrpSpPr>
                <p:cNvPr id="71" name="Group 70">
                  <a:extLst>
                    <a:ext uri="{FF2B5EF4-FFF2-40B4-BE49-F238E27FC236}">
                      <a16:creationId xmlns:a16="http://schemas.microsoft.com/office/drawing/2014/main" id="{8552D90D-2B2F-402C-B1E8-18E76FD50AB6}"/>
                    </a:ext>
                  </a:extLst>
                </p:cNvPr>
                <p:cNvGrpSpPr/>
                <p:nvPr/>
              </p:nvGrpSpPr>
              <p:grpSpPr>
                <a:xfrm>
                  <a:off x="2311661" y="4738386"/>
                  <a:ext cx="533589" cy="533589"/>
                  <a:chOff x="2334501" y="4738386"/>
                  <a:chExt cx="533589" cy="533589"/>
                </a:xfrm>
              </p:grpSpPr>
              <p:sp>
                <p:nvSpPr>
                  <p:cNvPr id="81" name="Rectangle: Rounded Corners 80">
                    <a:extLst>
                      <a:ext uri="{FF2B5EF4-FFF2-40B4-BE49-F238E27FC236}">
                        <a16:creationId xmlns:a16="http://schemas.microsoft.com/office/drawing/2014/main" id="{80249BD8-2113-4671-A3F8-38A1A03DA361}"/>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2" name="IoT_Hub" title="Icon of circles connecting to a center circle surrounded by brackets">
                    <a:extLst>
                      <a:ext uri="{FF2B5EF4-FFF2-40B4-BE49-F238E27FC236}">
                        <a16:creationId xmlns:a16="http://schemas.microsoft.com/office/drawing/2014/main" id="{7C872CF5-388F-4903-9209-CB29B2B8727E}"/>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0" name="Title 1">
                  <a:extLst>
                    <a:ext uri="{FF2B5EF4-FFF2-40B4-BE49-F238E27FC236}">
                      <a16:creationId xmlns:a16="http://schemas.microsoft.com/office/drawing/2014/main" id="{C07DE981-57B1-4EB5-974B-F27C259192CB}"/>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10" name="Picture 9">
                <a:extLst>
                  <a:ext uri="{FF2B5EF4-FFF2-40B4-BE49-F238E27FC236}">
                    <a16:creationId xmlns:a16="http://schemas.microsoft.com/office/drawing/2014/main" id="{3C51F2A6-CEB0-42F7-91DA-32110051504D}"/>
                  </a:ext>
                </a:extLst>
              </p:cNvPr>
              <p:cNvPicPr>
                <a:picLocks noChangeAspect="1"/>
              </p:cNvPicPr>
              <p:nvPr/>
            </p:nvPicPr>
            <p:blipFill rotWithShape="1">
              <a:blip r:embed="rId3"/>
              <a:srcRect l="28257" t="44381" r="27588" b="29158"/>
              <a:stretch/>
            </p:blipFill>
            <p:spPr>
              <a:xfrm>
                <a:off x="8807912" y="5714169"/>
                <a:ext cx="317921" cy="157446"/>
              </a:xfrm>
              <a:prstGeom prst="rect">
                <a:avLst/>
              </a:prstGeom>
            </p:spPr>
          </p:pic>
          <p:cxnSp>
            <p:nvCxnSpPr>
              <p:cNvPr id="104" name="Straight Arrow Connector 103">
                <a:extLst>
                  <a:ext uri="{FF2B5EF4-FFF2-40B4-BE49-F238E27FC236}">
                    <a16:creationId xmlns:a16="http://schemas.microsoft.com/office/drawing/2014/main" id="{F1F9D952-3DF7-4997-8EBC-744ADE5F5B84}"/>
                  </a:ext>
                </a:extLst>
              </p:cNvPr>
              <p:cNvCxnSpPr>
                <a:cxnSpLocks/>
              </p:cNvCxnSpPr>
              <p:nvPr/>
            </p:nvCxnSpPr>
            <p:spPr>
              <a:xfrm>
                <a:off x="5806003" y="5853427"/>
                <a:ext cx="655353"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7E509CEF-1C01-4733-A1B8-ABBBEC949C98}"/>
                  </a:ext>
                </a:extLst>
              </p:cNvPr>
              <p:cNvSpPr txBox="1">
                <a:spLocks/>
              </p:cNvSpPr>
              <p:nvPr/>
            </p:nvSpPr>
            <p:spPr>
              <a:xfrm>
                <a:off x="5624442" y="6396196"/>
                <a:ext cx="1014431" cy="276999"/>
              </a:xfrm>
              <a:prstGeom prst="rect">
                <a:avLst/>
              </a:prstGeom>
              <a:solidFill>
                <a:schemeClr val="bg1"/>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Namespace</a:t>
                </a:r>
              </a:p>
            </p:txBody>
          </p:sp>
          <p:grpSp>
            <p:nvGrpSpPr>
              <p:cNvPr id="115" name="Group 114">
                <a:extLst>
                  <a:ext uri="{FF2B5EF4-FFF2-40B4-BE49-F238E27FC236}">
                    <a16:creationId xmlns:a16="http://schemas.microsoft.com/office/drawing/2014/main" id="{92D2435B-8CC1-4F86-B536-DA5C3116F3F1}"/>
                  </a:ext>
                </a:extLst>
              </p:cNvPr>
              <p:cNvGrpSpPr/>
              <p:nvPr/>
            </p:nvGrpSpPr>
            <p:grpSpPr>
              <a:xfrm>
                <a:off x="7166575" y="3429091"/>
                <a:ext cx="783375" cy="365173"/>
                <a:chOff x="8324830" y="3058745"/>
                <a:chExt cx="723636" cy="372495"/>
              </a:xfrm>
            </p:grpSpPr>
            <p:sp>
              <p:nvSpPr>
                <p:cNvPr id="116" name="Rectangle: Rounded Corners 115">
                  <a:extLst>
                    <a:ext uri="{FF2B5EF4-FFF2-40B4-BE49-F238E27FC236}">
                      <a16:creationId xmlns:a16="http://schemas.microsoft.com/office/drawing/2014/main" id="{26E7D604-C0EC-469E-941C-9219B5EC9E99}"/>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5" name="Title 1">
                  <a:extLst>
                    <a:ext uri="{FF2B5EF4-FFF2-40B4-BE49-F238E27FC236}">
                      <a16:creationId xmlns:a16="http://schemas.microsoft.com/office/drawing/2014/main" id="{07DA6BC7-AB1F-4D69-9A13-B5A40801D29A}"/>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External</a:t>
                  </a:r>
                  <a:br>
                    <a:rPr lang="en-US" sz="1000" spc="0">
                      <a:solidFill>
                        <a:schemeClr val="tx2"/>
                      </a:solidFill>
                      <a:latin typeface="Segoe UI Semibold" panose="020B0702040204020203" pitchFamily="34" charset="0"/>
                      <a:cs typeface="Segoe UI Semibold" panose="020B0702040204020203" pitchFamily="34" charset="0"/>
                    </a:rPr>
                  </a:br>
                  <a:r>
                    <a:rPr lang="en-US" sz="1000" spc="0">
                      <a:solidFill>
                        <a:schemeClr val="tx2"/>
                      </a:solidFill>
                      <a:latin typeface="Segoe UI Semibold" panose="020B0702040204020203" pitchFamily="34" charset="0"/>
                      <a:cs typeface="Segoe UI Semibold" panose="020B0702040204020203" pitchFamily="34" charset="0"/>
                    </a:rPr>
                    <a:t>DNS</a:t>
                  </a:r>
                </a:p>
              </p:txBody>
            </p:sp>
          </p:grpSp>
          <p:cxnSp>
            <p:nvCxnSpPr>
              <p:cNvPr id="27" name="Straight Arrow Connector 26">
                <a:extLst>
                  <a:ext uri="{FF2B5EF4-FFF2-40B4-BE49-F238E27FC236}">
                    <a16:creationId xmlns:a16="http://schemas.microsoft.com/office/drawing/2014/main" id="{9981C635-A37D-4594-B3D3-CBCEC506BE0C}"/>
                  </a:ext>
                </a:extLst>
              </p:cNvPr>
              <p:cNvCxnSpPr>
                <a:stCxn id="117" idx="2"/>
                <a:endCxn id="111" idx="0"/>
              </p:cNvCxnSpPr>
              <p:nvPr/>
            </p:nvCxnSpPr>
            <p:spPr>
              <a:xfrm>
                <a:off x="6356721" y="3758219"/>
                <a:ext cx="4" cy="2693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 name="Connector: Elbow 5">
              <a:extLst>
                <a:ext uri="{FF2B5EF4-FFF2-40B4-BE49-F238E27FC236}">
                  <a16:creationId xmlns:a16="http://schemas.microsoft.com/office/drawing/2014/main" id="{1CCCAC31-4EE6-4854-82D7-05107CF45F8E}"/>
                </a:ext>
              </a:extLst>
            </p:cNvPr>
            <p:cNvCxnSpPr>
              <a:cxnSpLocks/>
            </p:cNvCxnSpPr>
            <p:nvPr/>
          </p:nvCxnSpPr>
          <p:spPr>
            <a:xfrm>
              <a:off x="9197504" y="3359843"/>
              <a:ext cx="2078242" cy="12116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C5C20A4-DD06-4E64-995A-BF2DED0D78A9}"/>
                </a:ext>
              </a:extLst>
            </p:cNvPr>
            <p:cNvGrpSpPr/>
            <p:nvPr/>
          </p:nvGrpSpPr>
          <p:grpSpPr>
            <a:xfrm>
              <a:off x="10163513" y="4155197"/>
              <a:ext cx="735979" cy="763439"/>
              <a:chOff x="10163513" y="4155197"/>
              <a:chExt cx="735979" cy="763439"/>
            </a:xfrm>
          </p:grpSpPr>
          <p:sp>
            <p:nvSpPr>
              <p:cNvPr id="17" name="Rectangle 16">
                <a:extLst>
                  <a:ext uri="{FF2B5EF4-FFF2-40B4-BE49-F238E27FC236}">
                    <a16:creationId xmlns:a16="http://schemas.microsoft.com/office/drawing/2014/main" id="{1C03ADC1-DE79-44DC-BABF-C74D5598A1B4}"/>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A898763-6625-492C-AC1A-C2F2F1CDE92D}"/>
                  </a:ext>
                </a:extLst>
              </p:cNvPr>
              <p:cNvGrpSpPr/>
              <p:nvPr/>
            </p:nvGrpSpPr>
            <p:grpSpPr>
              <a:xfrm>
                <a:off x="10163513" y="4155197"/>
                <a:ext cx="735979" cy="723475"/>
                <a:chOff x="10549279" y="4155197"/>
                <a:chExt cx="735979" cy="723475"/>
              </a:xfrm>
            </p:grpSpPr>
            <p:sp>
              <p:nvSpPr>
                <p:cNvPr id="76" name="Lock" title="Icon of a padlock">
                  <a:extLst>
                    <a:ext uri="{FF2B5EF4-FFF2-40B4-BE49-F238E27FC236}">
                      <a16:creationId xmlns:a16="http://schemas.microsoft.com/office/drawing/2014/main" id="{67DE7CCF-7CB3-4E68-A232-C41B63A5E669}"/>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Title 1">
                  <a:extLst>
                    <a:ext uri="{FF2B5EF4-FFF2-40B4-BE49-F238E27FC236}">
                      <a16:creationId xmlns:a16="http://schemas.microsoft.com/office/drawing/2014/main" id="{EA93A778-8F5C-466D-B8BF-96BBBFCF9F63}"/>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Private </a:t>
                  </a:r>
                  <a:br>
                    <a:rPr lang="en-US" sz="1200" spc="0">
                      <a:solidFill>
                        <a:srgbClr val="000000"/>
                      </a:solidFill>
                      <a:latin typeface="Segoe UI" panose="020B0502040204020203" pitchFamily="34" charset="0"/>
                    </a:rPr>
                  </a:br>
                  <a:r>
                    <a:rPr lang="en-US" sz="1200" spc="0">
                      <a:solidFill>
                        <a:srgbClr val="000000"/>
                      </a:solidFill>
                      <a:latin typeface="Segoe UI" panose="020B0502040204020203" pitchFamily="34" charset="0"/>
                    </a:rPr>
                    <a:t>cluster</a:t>
                  </a:r>
                </a:p>
              </p:txBody>
            </p:sp>
          </p:grpSp>
        </p:grpSp>
        <p:grpSp>
          <p:nvGrpSpPr>
            <p:cNvPr id="16" name="Group 15">
              <a:extLst>
                <a:ext uri="{FF2B5EF4-FFF2-40B4-BE49-F238E27FC236}">
                  <a16:creationId xmlns:a16="http://schemas.microsoft.com/office/drawing/2014/main" id="{2F1B3959-ED4B-4EB0-B410-155783EB38B8}"/>
                </a:ext>
              </a:extLst>
            </p:cNvPr>
            <p:cNvGrpSpPr/>
            <p:nvPr/>
          </p:nvGrpSpPr>
          <p:grpSpPr>
            <a:xfrm>
              <a:off x="9230689" y="4155197"/>
              <a:ext cx="1112707" cy="778051"/>
              <a:chOff x="9230689" y="4155197"/>
              <a:chExt cx="1112707" cy="778051"/>
            </a:xfrm>
          </p:grpSpPr>
          <p:sp>
            <p:nvSpPr>
              <p:cNvPr id="79" name="Title 1">
                <a:extLst>
                  <a:ext uri="{FF2B5EF4-FFF2-40B4-BE49-F238E27FC236}">
                    <a16:creationId xmlns:a16="http://schemas.microsoft.com/office/drawing/2014/main" id="{08ABC1A5-C533-4371-8035-52A7084EB4FD}"/>
                  </a:ext>
                </a:extLst>
              </p:cNvPr>
              <p:cNvSpPr txBox="1">
                <a:spLocks/>
              </p:cNvSpPr>
              <p:nvPr/>
            </p:nvSpPr>
            <p:spPr>
              <a:xfrm>
                <a:off x="9230689" y="4155197"/>
                <a:ext cx="111270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App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Gateway</a:t>
                </a:r>
              </a:p>
            </p:txBody>
          </p:sp>
          <p:grpSp>
            <p:nvGrpSpPr>
              <p:cNvPr id="9" name="Group 8">
                <a:extLst>
                  <a:ext uri="{FF2B5EF4-FFF2-40B4-BE49-F238E27FC236}">
                    <a16:creationId xmlns:a16="http://schemas.microsoft.com/office/drawing/2014/main" id="{F2859E1E-2256-4B1A-9CCF-EF6722901B87}"/>
                  </a:ext>
                </a:extLst>
              </p:cNvPr>
              <p:cNvGrpSpPr/>
              <p:nvPr/>
            </p:nvGrpSpPr>
            <p:grpSpPr>
              <a:xfrm>
                <a:off x="9604163" y="4567487"/>
                <a:ext cx="365760" cy="365761"/>
                <a:chOff x="9961360" y="4372973"/>
                <a:chExt cx="365760" cy="365761"/>
              </a:xfrm>
            </p:grpSpPr>
            <p:sp>
              <p:nvSpPr>
                <p:cNvPr id="78" name="Rectangle: Rounded Corners 68">
                  <a:extLst>
                    <a:ext uri="{FF2B5EF4-FFF2-40B4-BE49-F238E27FC236}">
                      <a16:creationId xmlns:a16="http://schemas.microsoft.com/office/drawing/2014/main" id="{8770C83B-AD74-4A21-A3AD-79E92525D458}"/>
                    </a:ext>
                  </a:extLst>
                </p:cNvPr>
                <p:cNvSpPr/>
                <p:nvPr/>
              </p:nvSpPr>
              <p:spPr bwMode="auto">
                <a:xfrm>
                  <a:off x="9961360" y="4372973"/>
                  <a:ext cx="365760" cy="365761"/>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10" name="Picture 109" descr="A sign on a pole&#10;&#10;Description automatically generated">
                  <a:extLst>
                    <a:ext uri="{FF2B5EF4-FFF2-40B4-BE49-F238E27FC236}">
                      <a16:creationId xmlns:a16="http://schemas.microsoft.com/office/drawing/2014/main" id="{32255815-E196-471D-930D-D0398AA92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909" y="4430522"/>
                  <a:ext cx="250662" cy="250662"/>
                </a:xfrm>
                <a:prstGeom prst="rect">
                  <a:avLst/>
                </a:prstGeom>
              </p:spPr>
            </p:pic>
          </p:grpSp>
        </p:grpSp>
        <p:grpSp>
          <p:nvGrpSpPr>
            <p:cNvPr id="88" name="Group 87">
              <a:extLst>
                <a:ext uri="{FF2B5EF4-FFF2-40B4-BE49-F238E27FC236}">
                  <a16:creationId xmlns:a16="http://schemas.microsoft.com/office/drawing/2014/main" id="{FACDDE47-A7E0-44F7-8985-A5278B047CA1}"/>
                </a:ext>
              </a:extLst>
            </p:cNvPr>
            <p:cNvGrpSpPr/>
            <p:nvPr/>
          </p:nvGrpSpPr>
          <p:grpSpPr>
            <a:xfrm>
              <a:off x="9419053" y="2764543"/>
              <a:ext cx="735979" cy="763439"/>
              <a:chOff x="10163513" y="4155197"/>
              <a:chExt cx="735979" cy="763439"/>
            </a:xfrm>
          </p:grpSpPr>
          <p:sp>
            <p:nvSpPr>
              <p:cNvPr id="89" name="Rectangle 88">
                <a:extLst>
                  <a:ext uri="{FF2B5EF4-FFF2-40B4-BE49-F238E27FC236}">
                    <a16:creationId xmlns:a16="http://schemas.microsoft.com/office/drawing/2014/main" id="{F3844609-1474-407F-B8A0-4BAF16D8DA56}"/>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a:extLst>
                  <a:ext uri="{FF2B5EF4-FFF2-40B4-BE49-F238E27FC236}">
                    <a16:creationId xmlns:a16="http://schemas.microsoft.com/office/drawing/2014/main" id="{B4C6FE4E-5468-4AD4-BCE7-F6DB77A72E51}"/>
                  </a:ext>
                </a:extLst>
              </p:cNvPr>
              <p:cNvGrpSpPr/>
              <p:nvPr/>
            </p:nvGrpSpPr>
            <p:grpSpPr>
              <a:xfrm>
                <a:off x="10163513" y="4155197"/>
                <a:ext cx="735979" cy="723475"/>
                <a:chOff x="10549279" y="4155197"/>
                <a:chExt cx="735979" cy="723475"/>
              </a:xfrm>
            </p:grpSpPr>
            <p:sp>
              <p:nvSpPr>
                <p:cNvPr id="94" name="Lock" title="Icon of a padlock">
                  <a:extLst>
                    <a:ext uri="{FF2B5EF4-FFF2-40B4-BE49-F238E27FC236}">
                      <a16:creationId xmlns:a16="http://schemas.microsoft.com/office/drawing/2014/main" id="{CE7ED7B3-11C1-4961-BEA0-2DE0DED4891C}"/>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Title 1">
                  <a:extLst>
                    <a:ext uri="{FF2B5EF4-FFF2-40B4-BE49-F238E27FC236}">
                      <a16:creationId xmlns:a16="http://schemas.microsoft.com/office/drawing/2014/main" id="{4F616230-454A-43C2-8472-E3CEDB361E02}"/>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Egress lockdown</a:t>
                  </a:r>
                </a:p>
              </p:txBody>
            </p:sp>
          </p:grpSp>
        </p:grpSp>
      </p:grpSp>
    </p:spTree>
    <p:extLst>
      <p:ext uri="{BB962C8B-B14F-4D97-AF65-F5344CB8AC3E}">
        <p14:creationId xmlns:p14="http://schemas.microsoft.com/office/powerpoint/2010/main" val="13410764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Content</a:t>
            </a:r>
          </a:p>
        </p:txBody>
      </p:sp>
      <p:sp>
        <p:nvSpPr>
          <p:cNvPr id="5" name="Text Placeholder 4"/>
          <p:cNvSpPr>
            <a:spLocks noGrp="1"/>
          </p:cNvSpPr>
          <p:nvPr>
            <p:ph type="body" sz="quarter" idx="10"/>
          </p:nvPr>
        </p:nvSpPr>
        <p:spPr>
          <a:xfrm>
            <a:off x="6354764" y="1192213"/>
            <a:ext cx="5139368" cy="3862387"/>
          </a:xfrm>
        </p:spPr>
        <p:txBody>
          <a:bodyPr/>
          <a:lstStyle/>
          <a:p>
            <a:r>
              <a:rPr lang="en-US" dirty="0"/>
              <a:t>##	</a:t>
            </a:r>
            <a:r>
              <a:rPr lang="en-US" dirty="0">
                <a:solidFill>
                  <a:schemeClr val="tx1"/>
                </a:solidFill>
              </a:rPr>
              <a:t>Introduction</a:t>
            </a:r>
          </a:p>
          <a:p>
            <a:r>
              <a:rPr lang="en-US" dirty="0"/>
              <a:t>##	</a:t>
            </a:r>
            <a:r>
              <a:rPr lang="en-US" dirty="0">
                <a:solidFill>
                  <a:schemeClr val="tx1"/>
                </a:solidFill>
              </a:rPr>
              <a:t>Kubernetes on Azure overview</a:t>
            </a:r>
          </a:p>
          <a:p>
            <a:r>
              <a:rPr lang="en-US" dirty="0"/>
              <a:t>##	</a:t>
            </a:r>
            <a:r>
              <a:rPr lang="en-US" dirty="0">
                <a:solidFill>
                  <a:schemeClr val="tx1"/>
                </a:solidFill>
              </a:rPr>
              <a:t>Top scenarios</a:t>
            </a:r>
          </a:p>
          <a:p>
            <a:r>
              <a:rPr lang="en-US" dirty="0"/>
              <a:t>##	</a:t>
            </a:r>
            <a:r>
              <a:rPr lang="en-US" dirty="0">
                <a:solidFill>
                  <a:schemeClr val="tx1"/>
                </a:solidFill>
              </a:rPr>
              <a:t>Customer stories</a:t>
            </a:r>
          </a:p>
          <a:p>
            <a:r>
              <a:rPr lang="en-US" dirty="0"/>
              <a:t>##	</a:t>
            </a:r>
            <a:r>
              <a:rPr lang="en-US" dirty="0">
                <a:solidFill>
                  <a:schemeClr val="tx1"/>
                </a:solidFill>
              </a:rPr>
              <a:t>Resources</a:t>
            </a:r>
          </a:p>
          <a:p>
            <a:r>
              <a:rPr lang="en-US" dirty="0"/>
              <a:t>##	</a:t>
            </a:r>
            <a:r>
              <a:rPr lang="en-US" dirty="0">
                <a:solidFill>
                  <a:schemeClr val="tx1"/>
                </a:solidFill>
              </a:rPr>
              <a:t>Product deep dive</a:t>
            </a:r>
          </a:p>
          <a:p>
            <a:r>
              <a:rPr lang="en-US" dirty="0"/>
              <a:t>## </a:t>
            </a:r>
            <a:r>
              <a:rPr lang="en-US" dirty="0">
                <a:solidFill>
                  <a:schemeClr val="tx1"/>
                </a:solidFill>
              </a:rPr>
              <a:t>   Containers 101</a:t>
            </a:r>
          </a:p>
          <a:p>
            <a:r>
              <a:rPr lang="en-US" dirty="0"/>
              <a:t>## </a:t>
            </a:r>
            <a:r>
              <a:rPr lang="en-US" dirty="0">
                <a:solidFill>
                  <a:schemeClr val="tx1"/>
                </a:solidFill>
              </a:rPr>
              <a:t>   APIs and Kubernetes</a:t>
            </a:r>
          </a:p>
        </p:txBody>
      </p:sp>
    </p:spTree>
    <p:extLst>
      <p:ext uri="{BB962C8B-B14F-4D97-AF65-F5344CB8AC3E}">
        <p14:creationId xmlns:p14="http://schemas.microsoft.com/office/powerpoint/2010/main" val="24282382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Governance</a:t>
            </a:r>
          </a:p>
        </p:txBody>
      </p:sp>
      <p:grpSp>
        <p:nvGrpSpPr>
          <p:cNvPr id="2" name="Group 1">
            <a:extLst>
              <a:ext uri="{FF2B5EF4-FFF2-40B4-BE49-F238E27FC236}">
                <a16:creationId xmlns:a16="http://schemas.microsoft.com/office/drawing/2014/main" id="{FB6E4725-E7BA-436D-8DF1-7FE244188E09}"/>
              </a:ext>
            </a:extLst>
          </p:cNvPr>
          <p:cNvGrpSpPr/>
          <p:nvPr/>
        </p:nvGrpSpPr>
        <p:grpSpPr>
          <a:xfrm>
            <a:off x="2809829" y="2274049"/>
            <a:ext cx="6456720" cy="4147815"/>
            <a:chOff x="2625101" y="2139600"/>
            <a:chExt cx="6456720" cy="4147815"/>
          </a:xfrm>
        </p:grpSpPr>
        <p:sp>
          <p:nvSpPr>
            <p:cNvPr id="55" name="Rectangle: Rounded Corners 54">
              <a:extLst>
                <a:ext uri="{FF2B5EF4-FFF2-40B4-BE49-F238E27FC236}">
                  <a16:creationId xmlns:a16="http://schemas.microsoft.com/office/drawing/2014/main" id="{6D2EED9B-86E2-417D-AB76-F77664FC1A13}"/>
                </a:ext>
              </a:extLst>
            </p:cNvPr>
            <p:cNvSpPr/>
            <p:nvPr/>
          </p:nvSpPr>
          <p:spPr bwMode="auto">
            <a:xfrm>
              <a:off x="4429457" y="3506440"/>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56" name="Group 55">
              <a:extLst>
                <a:ext uri="{FF2B5EF4-FFF2-40B4-BE49-F238E27FC236}">
                  <a16:creationId xmlns:a16="http://schemas.microsoft.com/office/drawing/2014/main" id="{26E27830-6C7E-42A5-ABEF-6328BA71DDA7}"/>
                </a:ext>
              </a:extLst>
            </p:cNvPr>
            <p:cNvGrpSpPr/>
            <p:nvPr/>
          </p:nvGrpSpPr>
          <p:grpSpPr>
            <a:xfrm>
              <a:off x="3076021" y="2139600"/>
              <a:ext cx="822960" cy="1243815"/>
              <a:chOff x="6410166" y="1802786"/>
              <a:chExt cx="822960" cy="1243815"/>
            </a:xfrm>
          </p:grpSpPr>
          <p:sp>
            <p:nvSpPr>
              <p:cNvPr id="57" name="Title 1">
                <a:extLst>
                  <a:ext uri="{FF2B5EF4-FFF2-40B4-BE49-F238E27FC236}">
                    <a16:creationId xmlns:a16="http://schemas.microsoft.com/office/drawing/2014/main" id="{0F17B973-1AC7-4122-8D70-2290C272A727}"/>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58" name="Rectangle: Rounded Corners 57">
                <a:extLst>
                  <a:ext uri="{FF2B5EF4-FFF2-40B4-BE49-F238E27FC236}">
                    <a16:creationId xmlns:a16="http://schemas.microsoft.com/office/drawing/2014/main" id="{F28F9146-1046-4228-83A4-2EE6D1CA129E}"/>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people_4" title="Icon of a person">
                <a:extLst>
                  <a:ext uri="{FF2B5EF4-FFF2-40B4-BE49-F238E27FC236}">
                    <a16:creationId xmlns:a16="http://schemas.microsoft.com/office/drawing/2014/main" id="{477A449F-A6BC-42F2-B6A4-D8181AF398F2}"/>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13" title="Icon of a cloud">
                <a:extLst>
                  <a:ext uri="{FF2B5EF4-FFF2-40B4-BE49-F238E27FC236}">
                    <a16:creationId xmlns:a16="http://schemas.microsoft.com/office/drawing/2014/main" id="{47F025D5-ED8D-407D-80E8-859C48760B6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70" name="Group 69">
              <a:extLst>
                <a:ext uri="{FF2B5EF4-FFF2-40B4-BE49-F238E27FC236}">
                  <a16:creationId xmlns:a16="http://schemas.microsoft.com/office/drawing/2014/main" id="{19204FDE-1C0F-4485-A318-51762975F9D4}"/>
                </a:ext>
              </a:extLst>
            </p:cNvPr>
            <p:cNvGrpSpPr/>
            <p:nvPr/>
          </p:nvGrpSpPr>
          <p:grpSpPr>
            <a:xfrm>
              <a:off x="3076021" y="5076060"/>
              <a:ext cx="822960" cy="1059149"/>
              <a:chOff x="5504558" y="4532630"/>
              <a:chExt cx="822960" cy="1059149"/>
            </a:xfrm>
          </p:grpSpPr>
          <p:sp>
            <p:nvSpPr>
              <p:cNvPr id="72" name="Title 1">
                <a:extLst>
                  <a:ext uri="{FF2B5EF4-FFF2-40B4-BE49-F238E27FC236}">
                    <a16:creationId xmlns:a16="http://schemas.microsoft.com/office/drawing/2014/main" id="{B14D9DFC-0420-4FEA-87A2-E2FE741453BE}"/>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3" name="Rectangle: Rounded Corners 72">
                <a:extLst>
                  <a:ext uri="{FF2B5EF4-FFF2-40B4-BE49-F238E27FC236}">
                    <a16:creationId xmlns:a16="http://schemas.microsoft.com/office/drawing/2014/main" id="{0E00DB9B-F399-4F14-94A3-DA3859BA175A}"/>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people_4" title="Icon of a person">
                <a:extLst>
                  <a:ext uri="{FF2B5EF4-FFF2-40B4-BE49-F238E27FC236}">
                    <a16:creationId xmlns:a16="http://schemas.microsoft.com/office/drawing/2014/main" id="{D81E4596-5E05-4847-B0B5-B990D0254B24}"/>
                  </a:ext>
                </a:extLst>
              </p:cNvPr>
              <p:cNvSpPr>
                <a:spLocks noChangeAspect="1" noEditPoints="1"/>
              </p:cNvSpPr>
              <p:nvPr/>
            </p:nvSpPr>
            <p:spPr bwMode="auto">
              <a:xfrm>
                <a:off x="5698330" y="4896623"/>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Rounded Corners 74">
              <a:extLst>
                <a:ext uri="{FF2B5EF4-FFF2-40B4-BE49-F238E27FC236}">
                  <a16:creationId xmlns:a16="http://schemas.microsoft.com/office/drawing/2014/main" id="{3DC99733-FF62-490E-A17E-D3FE4C2A8B64}"/>
                </a:ext>
              </a:extLst>
            </p:cNvPr>
            <p:cNvSpPr/>
            <p:nvPr/>
          </p:nvSpPr>
          <p:spPr bwMode="auto">
            <a:xfrm>
              <a:off x="5393267" y="516370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cloud" title="Icon of a cloud">
              <a:extLst>
                <a:ext uri="{FF2B5EF4-FFF2-40B4-BE49-F238E27FC236}">
                  <a16:creationId xmlns:a16="http://schemas.microsoft.com/office/drawing/2014/main" id="{A5A2422C-FAC6-42EA-B76D-D255BA2F02D1}"/>
                </a:ext>
              </a:extLst>
            </p:cNvPr>
            <p:cNvSpPr>
              <a:spLocks noChangeAspect="1"/>
            </p:cNvSpPr>
            <p:nvPr/>
          </p:nvSpPr>
          <p:spPr bwMode="auto">
            <a:xfrm>
              <a:off x="8169711" y="502907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77" name="Group 76">
              <a:extLst>
                <a:ext uri="{FF2B5EF4-FFF2-40B4-BE49-F238E27FC236}">
                  <a16:creationId xmlns:a16="http://schemas.microsoft.com/office/drawing/2014/main" id="{9CCA719C-5A55-4BBF-B74A-DFEA7AFA9685}"/>
                </a:ext>
              </a:extLst>
            </p:cNvPr>
            <p:cNvGrpSpPr/>
            <p:nvPr/>
          </p:nvGrpSpPr>
          <p:grpSpPr>
            <a:xfrm>
              <a:off x="5458150" y="5375222"/>
              <a:ext cx="1052945" cy="749725"/>
              <a:chOff x="7987237" y="5453105"/>
              <a:chExt cx="1052945" cy="749725"/>
            </a:xfrm>
          </p:grpSpPr>
          <p:sp>
            <p:nvSpPr>
              <p:cNvPr id="78" name="Rectangle: Rounded Corners 77">
                <a:extLst>
                  <a:ext uri="{FF2B5EF4-FFF2-40B4-BE49-F238E27FC236}">
                    <a16:creationId xmlns:a16="http://schemas.microsoft.com/office/drawing/2014/main" id="{CCA01251-D847-4188-A0AF-31CCCF80A8C1}"/>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16F7E8B0-7385-46FF-B803-4006026F88AA}"/>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81" name="Group 80">
                <a:extLst>
                  <a:ext uri="{FF2B5EF4-FFF2-40B4-BE49-F238E27FC236}">
                    <a16:creationId xmlns:a16="http://schemas.microsoft.com/office/drawing/2014/main" id="{B241A1E8-E4C6-4FBA-85C0-151240E115C6}"/>
                  </a:ext>
                </a:extLst>
              </p:cNvPr>
              <p:cNvGrpSpPr/>
              <p:nvPr/>
            </p:nvGrpSpPr>
            <p:grpSpPr>
              <a:xfrm>
                <a:off x="8337775" y="5740429"/>
                <a:ext cx="351868" cy="377546"/>
                <a:chOff x="8278782" y="4686865"/>
                <a:chExt cx="413241" cy="443399"/>
              </a:xfrm>
            </p:grpSpPr>
            <p:grpSp>
              <p:nvGrpSpPr>
                <p:cNvPr id="86" name="Group 85">
                  <a:extLst>
                    <a:ext uri="{FF2B5EF4-FFF2-40B4-BE49-F238E27FC236}">
                      <a16:creationId xmlns:a16="http://schemas.microsoft.com/office/drawing/2014/main" id="{CA3031FC-82DA-4B5C-9B85-D4B32264868E}"/>
                    </a:ext>
                  </a:extLst>
                </p:cNvPr>
                <p:cNvGrpSpPr/>
                <p:nvPr/>
              </p:nvGrpSpPr>
              <p:grpSpPr>
                <a:xfrm>
                  <a:off x="8278782" y="4686865"/>
                  <a:ext cx="413241" cy="197955"/>
                  <a:chOff x="8278782" y="4686865"/>
                  <a:chExt cx="413241" cy="197955"/>
                </a:xfrm>
              </p:grpSpPr>
              <p:sp>
                <p:nvSpPr>
                  <p:cNvPr id="91" name="Freeform: Shape 90">
                    <a:extLst>
                      <a:ext uri="{FF2B5EF4-FFF2-40B4-BE49-F238E27FC236}">
                        <a16:creationId xmlns:a16="http://schemas.microsoft.com/office/drawing/2014/main" id="{41A68655-B914-45E5-B823-CCE7C313873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11C1634-A9A6-48E6-BD22-3B7291DEC96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5A4914D4-CEB1-41E8-8C45-39977893A0E7}"/>
                    </a:ext>
                  </a:extLst>
                </p:cNvPr>
                <p:cNvGrpSpPr/>
                <p:nvPr/>
              </p:nvGrpSpPr>
              <p:grpSpPr>
                <a:xfrm>
                  <a:off x="8278782" y="4932309"/>
                  <a:ext cx="413241" cy="197955"/>
                  <a:chOff x="8278782" y="4686865"/>
                  <a:chExt cx="413241" cy="197955"/>
                </a:xfrm>
              </p:grpSpPr>
              <p:sp>
                <p:nvSpPr>
                  <p:cNvPr id="89" name="Freeform: Shape 88">
                    <a:extLst>
                      <a:ext uri="{FF2B5EF4-FFF2-40B4-BE49-F238E27FC236}">
                        <a16:creationId xmlns:a16="http://schemas.microsoft.com/office/drawing/2014/main" id="{F0EE1193-DC85-43D2-B10D-EE7F44A3FDA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D9DB270-84D8-47F1-984B-02A337A5787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93" name="Picture 92">
              <a:extLst>
                <a:ext uri="{FF2B5EF4-FFF2-40B4-BE49-F238E27FC236}">
                  <a16:creationId xmlns:a16="http://schemas.microsoft.com/office/drawing/2014/main" id="{03E80768-9F43-4A2C-84AD-D09AABEAB98E}"/>
                </a:ext>
              </a:extLst>
            </p:cNvPr>
            <p:cNvPicPr>
              <a:picLocks noChangeAspect="1"/>
            </p:cNvPicPr>
            <p:nvPr/>
          </p:nvPicPr>
          <p:blipFill rotWithShape="1">
            <a:blip r:embed="rId2"/>
            <a:srcRect l="27557" t="28358" r="44873" b="44928"/>
            <a:stretch/>
          </p:blipFill>
          <p:spPr>
            <a:xfrm>
              <a:off x="8051927" y="5349220"/>
              <a:ext cx="225196" cy="205893"/>
            </a:xfrm>
            <a:prstGeom prst="rect">
              <a:avLst/>
            </a:prstGeom>
          </p:spPr>
        </p:pic>
        <p:pic>
          <p:nvPicPr>
            <p:cNvPr id="94" name="Picture 93">
              <a:extLst>
                <a:ext uri="{FF2B5EF4-FFF2-40B4-BE49-F238E27FC236}">
                  <a16:creationId xmlns:a16="http://schemas.microsoft.com/office/drawing/2014/main" id="{3E1C6BBB-FCA9-4BB9-9E60-20C3E2E68233}"/>
                </a:ext>
              </a:extLst>
            </p:cNvPr>
            <p:cNvPicPr>
              <a:picLocks noChangeAspect="1"/>
            </p:cNvPicPr>
            <p:nvPr/>
          </p:nvPicPr>
          <p:blipFill rotWithShape="1">
            <a:blip r:embed="rId3"/>
            <a:srcRect l="32199" t="19838" r="30052" b="43602"/>
            <a:stretch/>
          </p:blipFill>
          <p:spPr>
            <a:xfrm>
              <a:off x="7178933" y="5328992"/>
              <a:ext cx="240529" cy="246349"/>
            </a:xfrm>
            <a:prstGeom prst="rect">
              <a:avLst/>
            </a:prstGeom>
          </p:spPr>
        </p:pic>
        <p:pic>
          <p:nvPicPr>
            <p:cNvPr id="95" name="Picture 94">
              <a:extLst>
                <a:ext uri="{FF2B5EF4-FFF2-40B4-BE49-F238E27FC236}">
                  <a16:creationId xmlns:a16="http://schemas.microsoft.com/office/drawing/2014/main" id="{42C68EEF-BDB5-4993-87CE-6116E7D8DA7A}"/>
                </a:ext>
              </a:extLst>
            </p:cNvPr>
            <p:cNvPicPr>
              <a:picLocks noChangeAspect="1"/>
            </p:cNvPicPr>
            <p:nvPr/>
          </p:nvPicPr>
          <p:blipFill rotWithShape="1">
            <a:blip r:embed="rId3"/>
            <a:srcRect l="32199" t="19838" r="30052" b="43602"/>
            <a:stretch/>
          </p:blipFill>
          <p:spPr>
            <a:xfrm>
              <a:off x="6279657" y="5328992"/>
              <a:ext cx="240529" cy="246349"/>
            </a:xfrm>
            <a:prstGeom prst="rect">
              <a:avLst/>
            </a:prstGeom>
          </p:spPr>
        </p:pic>
        <p:grpSp>
          <p:nvGrpSpPr>
            <p:cNvPr id="96" name="Group 95">
              <a:extLst>
                <a:ext uri="{FF2B5EF4-FFF2-40B4-BE49-F238E27FC236}">
                  <a16:creationId xmlns:a16="http://schemas.microsoft.com/office/drawing/2014/main" id="{C9F551EE-C48A-4324-9CF2-6E30A30E6DA8}"/>
                </a:ext>
              </a:extLst>
            </p:cNvPr>
            <p:cNvGrpSpPr/>
            <p:nvPr/>
          </p:nvGrpSpPr>
          <p:grpSpPr>
            <a:xfrm>
              <a:off x="6361664" y="5375222"/>
              <a:ext cx="1052945" cy="749725"/>
              <a:chOff x="8890751" y="5453105"/>
              <a:chExt cx="1052945" cy="749725"/>
            </a:xfrm>
          </p:grpSpPr>
          <p:sp>
            <p:nvSpPr>
              <p:cNvPr id="100" name="Title 1">
                <a:extLst>
                  <a:ext uri="{FF2B5EF4-FFF2-40B4-BE49-F238E27FC236}">
                    <a16:creationId xmlns:a16="http://schemas.microsoft.com/office/drawing/2014/main" id="{12504A1E-3145-4170-A835-EC3FACF0A5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01" name="Rectangle: Rounded Corners 100">
                <a:extLst>
                  <a:ext uri="{FF2B5EF4-FFF2-40B4-BE49-F238E27FC236}">
                    <a16:creationId xmlns:a16="http://schemas.microsoft.com/office/drawing/2014/main" id="{57E94D70-A6D5-423E-B152-3C343988FC36}"/>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2" name="Group 101">
                <a:extLst>
                  <a:ext uri="{FF2B5EF4-FFF2-40B4-BE49-F238E27FC236}">
                    <a16:creationId xmlns:a16="http://schemas.microsoft.com/office/drawing/2014/main" id="{6061CD97-1CD4-42CC-B68F-65EAD33E5AB8}"/>
                  </a:ext>
                </a:extLst>
              </p:cNvPr>
              <p:cNvGrpSpPr/>
              <p:nvPr/>
            </p:nvGrpSpPr>
            <p:grpSpPr>
              <a:xfrm>
                <a:off x="9241289" y="5740429"/>
                <a:ext cx="351868" cy="377546"/>
                <a:chOff x="8278782" y="4686865"/>
                <a:chExt cx="413241" cy="443399"/>
              </a:xfrm>
            </p:grpSpPr>
            <p:grpSp>
              <p:nvGrpSpPr>
                <p:cNvPr id="103" name="Group 102">
                  <a:extLst>
                    <a:ext uri="{FF2B5EF4-FFF2-40B4-BE49-F238E27FC236}">
                      <a16:creationId xmlns:a16="http://schemas.microsoft.com/office/drawing/2014/main" id="{04EA24A8-646A-4A5A-A01A-C6341779F850}"/>
                    </a:ext>
                  </a:extLst>
                </p:cNvPr>
                <p:cNvGrpSpPr/>
                <p:nvPr/>
              </p:nvGrpSpPr>
              <p:grpSpPr>
                <a:xfrm>
                  <a:off x="8278782" y="4686865"/>
                  <a:ext cx="413241" cy="197955"/>
                  <a:chOff x="8278782" y="4686865"/>
                  <a:chExt cx="413241" cy="197955"/>
                </a:xfrm>
              </p:grpSpPr>
              <p:sp>
                <p:nvSpPr>
                  <p:cNvPr id="107" name="Freeform: Shape 106">
                    <a:extLst>
                      <a:ext uri="{FF2B5EF4-FFF2-40B4-BE49-F238E27FC236}">
                        <a16:creationId xmlns:a16="http://schemas.microsoft.com/office/drawing/2014/main" id="{20287F74-6441-4B1A-B35F-D4F770A75F9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47B2FDE-CFB7-4752-8D46-8057C92D41A0}"/>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DCA9DF5D-C754-47C4-BBF4-F00FA32CACC9}"/>
                    </a:ext>
                  </a:extLst>
                </p:cNvPr>
                <p:cNvGrpSpPr/>
                <p:nvPr/>
              </p:nvGrpSpPr>
              <p:grpSpPr>
                <a:xfrm>
                  <a:off x="8278782" y="4932309"/>
                  <a:ext cx="413241" cy="197955"/>
                  <a:chOff x="8278782" y="4686865"/>
                  <a:chExt cx="413241" cy="197955"/>
                </a:xfrm>
              </p:grpSpPr>
              <p:sp>
                <p:nvSpPr>
                  <p:cNvPr id="105" name="Freeform: Shape 104">
                    <a:extLst>
                      <a:ext uri="{FF2B5EF4-FFF2-40B4-BE49-F238E27FC236}">
                        <a16:creationId xmlns:a16="http://schemas.microsoft.com/office/drawing/2014/main" id="{AC8F1410-7A37-4278-9CBB-29DF9CB829E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31FF5C4-AFBE-4742-BA6F-50001EDD532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8AE66139-3395-473B-8695-F3DAD112B71D}"/>
                </a:ext>
              </a:extLst>
            </p:cNvPr>
            <p:cNvGrpSpPr/>
            <p:nvPr/>
          </p:nvGrpSpPr>
          <p:grpSpPr>
            <a:xfrm>
              <a:off x="7265178" y="5375222"/>
              <a:ext cx="1052945" cy="749725"/>
              <a:chOff x="9794265" y="5453105"/>
              <a:chExt cx="1052945" cy="749725"/>
            </a:xfrm>
          </p:grpSpPr>
          <p:sp>
            <p:nvSpPr>
              <p:cNvPr id="110" name="Title 1">
                <a:extLst>
                  <a:ext uri="{FF2B5EF4-FFF2-40B4-BE49-F238E27FC236}">
                    <a16:creationId xmlns:a16="http://schemas.microsoft.com/office/drawing/2014/main" id="{B6251930-CB88-4105-94BC-A95EF5F974FF}"/>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11" name="Rectangle: Rounded Corners 110">
                <a:extLst>
                  <a:ext uri="{FF2B5EF4-FFF2-40B4-BE49-F238E27FC236}">
                    <a16:creationId xmlns:a16="http://schemas.microsoft.com/office/drawing/2014/main" id="{8F0137B3-829B-4FA4-9D4F-9E9DD360ACBD}"/>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83991BAD-0EDE-4B38-BD05-AD11FE325801}"/>
                  </a:ext>
                </a:extLst>
              </p:cNvPr>
              <p:cNvGrpSpPr/>
              <p:nvPr/>
            </p:nvGrpSpPr>
            <p:grpSpPr>
              <a:xfrm>
                <a:off x="10144803" y="5740429"/>
                <a:ext cx="351868" cy="377546"/>
                <a:chOff x="8278782" y="4686865"/>
                <a:chExt cx="413241" cy="443399"/>
              </a:xfrm>
            </p:grpSpPr>
            <p:grpSp>
              <p:nvGrpSpPr>
                <p:cNvPr id="113" name="Group 112">
                  <a:extLst>
                    <a:ext uri="{FF2B5EF4-FFF2-40B4-BE49-F238E27FC236}">
                      <a16:creationId xmlns:a16="http://schemas.microsoft.com/office/drawing/2014/main" id="{DE8E16AD-E6FB-41CD-8127-A57B0D6A1412}"/>
                    </a:ext>
                  </a:extLst>
                </p:cNvPr>
                <p:cNvGrpSpPr/>
                <p:nvPr/>
              </p:nvGrpSpPr>
              <p:grpSpPr>
                <a:xfrm>
                  <a:off x="8278782" y="4686865"/>
                  <a:ext cx="413241" cy="197955"/>
                  <a:chOff x="8278782" y="4686865"/>
                  <a:chExt cx="413241" cy="197955"/>
                </a:xfrm>
              </p:grpSpPr>
              <p:sp>
                <p:nvSpPr>
                  <p:cNvPr id="118" name="Freeform: Shape 117">
                    <a:extLst>
                      <a:ext uri="{FF2B5EF4-FFF2-40B4-BE49-F238E27FC236}">
                        <a16:creationId xmlns:a16="http://schemas.microsoft.com/office/drawing/2014/main" id="{6563004D-69A3-419F-8542-29D077DA8C9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47FFB91-AE7F-4C68-975C-70F1A5AA53E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BAEE302-C5F4-4D3A-9853-B5853D051682}"/>
                    </a:ext>
                  </a:extLst>
                </p:cNvPr>
                <p:cNvGrpSpPr/>
                <p:nvPr/>
              </p:nvGrpSpPr>
              <p:grpSpPr>
                <a:xfrm>
                  <a:off x="8278782" y="4932309"/>
                  <a:ext cx="413241" cy="197955"/>
                  <a:chOff x="8278782" y="4686865"/>
                  <a:chExt cx="413241" cy="197955"/>
                </a:xfrm>
              </p:grpSpPr>
              <p:sp>
                <p:nvSpPr>
                  <p:cNvPr id="115" name="Freeform: Shape 114">
                    <a:extLst>
                      <a:ext uri="{FF2B5EF4-FFF2-40B4-BE49-F238E27FC236}">
                        <a16:creationId xmlns:a16="http://schemas.microsoft.com/office/drawing/2014/main" id="{DE5F5E09-51AB-48C1-8EB5-E0E23938AD0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47AE179-54DA-448E-8DBB-4023DC8D40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0" name="Title 1">
              <a:extLst>
                <a:ext uri="{FF2B5EF4-FFF2-40B4-BE49-F238E27FC236}">
                  <a16:creationId xmlns:a16="http://schemas.microsoft.com/office/drawing/2014/main" id="{CDEB49C8-4193-420F-A1AE-519F7627CBF6}"/>
                </a:ext>
              </a:extLst>
            </p:cNvPr>
            <p:cNvSpPr txBox="1">
              <a:spLocks/>
            </p:cNvSpPr>
            <p:nvPr/>
          </p:nvSpPr>
          <p:spPr>
            <a:xfrm>
              <a:off x="5393267" y="492385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21" name="Group 120">
              <a:extLst>
                <a:ext uri="{FF2B5EF4-FFF2-40B4-BE49-F238E27FC236}">
                  <a16:creationId xmlns:a16="http://schemas.microsoft.com/office/drawing/2014/main" id="{4C7590FE-B1CF-4633-9E9A-1DF02EABF7EB}"/>
                </a:ext>
              </a:extLst>
            </p:cNvPr>
            <p:cNvGrpSpPr/>
            <p:nvPr/>
          </p:nvGrpSpPr>
          <p:grpSpPr>
            <a:xfrm>
              <a:off x="7390943" y="2139600"/>
              <a:ext cx="822960" cy="1243815"/>
              <a:chOff x="8966623" y="1783468"/>
              <a:chExt cx="822960" cy="1243815"/>
            </a:xfrm>
          </p:grpSpPr>
          <p:sp>
            <p:nvSpPr>
              <p:cNvPr id="122" name="Title 1">
                <a:extLst>
                  <a:ext uri="{FF2B5EF4-FFF2-40B4-BE49-F238E27FC236}">
                    <a16:creationId xmlns:a16="http://schemas.microsoft.com/office/drawing/2014/main" id="{CFD5FE2A-8EAB-41EE-85A7-DE9A64AE2909}"/>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23" name="Rectangle: Rounded Corners 122">
                <a:extLst>
                  <a:ext uri="{FF2B5EF4-FFF2-40B4-BE49-F238E27FC236}">
                    <a16:creationId xmlns:a16="http://schemas.microsoft.com/office/drawing/2014/main" id="{86549A28-9BC0-420E-8595-942E6585A1BE}"/>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24" name="Picture 123">
                <a:extLst>
                  <a:ext uri="{FF2B5EF4-FFF2-40B4-BE49-F238E27FC236}">
                    <a16:creationId xmlns:a16="http://schemas.microsoft.com/office/drawing/2014/main" id="{DF05AAB9-8DD0-4E63-A328-D3AB633CB4B1}"/>
                  </a:ext>
                </a:extLst>
              </p:cNvPr>
              <p:cNvPicPr>
                <a:picLocks noChangeAspect="1"/>
              </p:cNvPicPr>
              <p:nvPr/>
            </p:nvPicPr>
            <p:blipFill>
              <a:blip r:embed="rId4"/>
              <a:stretch>
                <a:fillRect/>
              </a:stretch>
            </p:blipFill>
            <p:spPr>
              <a:xfrm>
                <a:off x="9122816" y="2358625"/>
                <a:ext cx="510575" cy="514357"/>
              </a:xfrm>
              <a:prstGeom prst="rect">
                <a:avLst/>
              </a:prstGeom>
            </p:spPr>
          </p:pic>
        </p:grpSp>
        <p:cxnSp>
          <p:nvCxnSpPr>
            <p:cNvPr id="125" name="Straight Connector 124">
              <a:extLst>
                <a:ext uri="{FF2B5EF4-FFF2-40B4-BE49-F238E27FC236}">
                  <a16:creationId xmlns:a16="http://schemas.microsoft.com/office/drawing/2014/main" id="{2037B183-7889-4763-B5FA-A3DB02DEFB7A}"/>
                </a:ext>
              </a:extLst>
            </p:cNvPr>
            <p:cNvCxnSpPr>
              <a:stCxn id="58" idx="3"/>
              <a:endCxn id="123" idx="1"/>
            </p:cNvCxnSpPr>
            <p:nvPr/>
          </p:nvCxnSpPr>
          <p:spPr>
            <a:xfrm>
              <a:off x="3898981" y="2971935"/>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27C0DC-13A0-4D7B-A68A-A90CF9D8EF08}"/>
                </a:ext>
              </a:extLst>
            </p:cNvPr>
            <p:cNvCxnSpPr>
              <a:cxnSpLocks/>
            </p:cNvCxnSpPr>
            <p:nvPr/>
          </p:nvCxnSpPr>
          <p:spPr>
            <a:xfrm>
              <a:off x="7802423" y="338341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1DF1145D-1C00-45DE-A98C-8CC01A717C7A}"/>
                </a:ext>
              </a:extLst>
            </p:cNvPr>
            <p:cNvGrpSpPr/>
            <p:nvPr/>
          </p:nvGrpSpPr>
          <p:grpSpPr>
            <a:xfrm>
              <a:off x="5904075" y="3692155"/>
              <a:ext cx="1052945" cy="632037"/>
              <a:chOff x="9647622" y="2535687"/>
              <a:chExt cx="1052945" cy="632037"/>
            </a:xfrm>
          </p:grpSpPr>
          <p:grpSp>
            <p:nvGrpSpPr>
              <p:cNvPr id="128" name="Group 127">
                <a:extLst>
                  <a:ext uri="{FF2B5EF4-FFF2-40B4-BE49-F238E27FC236}">
                    <a16:creationId xmlns:a16="http://schemas.microsoft.com/office/drawing/2014/main" id="{1863BDC8-0607-421E-A721-C1A03CB1A2FC}"/>
                  </a:ext>
                </a:extLst>
              </p:cNvPr>
              <p:cNvGrpSpPr/>
              <p:nvPr/>
            </p:nvGrpSpPr>
            <p:grpSpPr>
              <a:xfrm>
                <a:off x="9647622" y="2535687"/>
                <a:ext cx="1052945" cy="632037"/>
                <a:chOff x="7519613" y="2745927"/>
                <a:chExt cx="1052945" cy="632037"/>
              </a:xfrm>
            </p:grpSpPr>
            <p:sp>
              <p:nvSpPr>
                <p:cNvPr id="130" name="Script_F03A" title="Icon of an unrolled document with writing on it">
                  <a:extLst>
                    <a:ext uri="{FF2B5EF4-FFF2-40B4-BE49-F238E27FC236}">
                      <a16:creationId xmlns:a16="http://schemas.microsoft.com/office/drawing/2014/main" id="{74EE8481-4E0A-4542-B10E-5B407948294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Title 1">
                  <a:extLst>
                    <a:ext uri="{FF2B5EF4-FFF2-40B4-BE49-F238E27FC236}">
                      <a16:creationId xmlns:a16="http://schemas.microsoft.com/office/drawing/2014/main" id="{01F9324E-62CD-4FA1-8CBC-F5258CEBDBB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29" name="Picture 128">
                <a:extLst>
                  <a:ext uri="{FF2B5EF4-FFF2-40B4-BE49-F238E27FC236}">
                    <a16:creationId xmlns:a16="http://schemas.microsoft.com/office/drawing/2014/main" id="{16799A99-8C71-45F5-AFAA-70D6D48DAA9D}"/>
                  </a:ext>
                </a:extLst>
              </p:cNvPr>
              <p:cNvPicPr>
                <a:picLocks noChangeAspect="1"/>
              </p:cNvPicPr>
              <p:nvPr/>
            </p:nvPicPr>
            <p:blipFill rotWithShape="1">
              <a:blip r:embed="rId2"/>
              <a:srcRect l="27557" t="28358" r="44873" b="44928"/>
              <a:stretch/>
            </p:blipFill>
            <p:spPr>
              <a:xfrm>
                <a:off x="9995231" y="2754802"/>
                <a:ext cx="440423" cy="402672"/>
              </a:xfrm>
              <a:prstGeom prst="rect">
                <a:avLst/>
              </a:prstGeom>
            </p:spPr>
          </p:pic>
        </p:grpSp>
        <p:grpSp>
          <p:nvGrpSpPr>
            <p:cNvPr id="133" name="Group 132">
              <a:extLst>
                <a:ext uri="{FF2B5EF4-FFF2-40B4-BE49-F238E27FC236}">
                  <a16:creationId xmlns:a16="http://schemas.microsoft.com/office/drawing/2014/main" id="{9D1C00C2-FE69-40C6-B037-E9E59E8E6507}"/>
                </a:ext>
              </a:extLst>
            </p:cNvPr>
            <p:cNvGrpSpPr/>
            <p:nvPr/>
          </p:nvGrpSpPr>
          <p:grpSpPr>
            <a:xfrm>
              <a:off x="5118489" y="3692155"/>
              <a:ext cx="1052945" cy="632037"/>
              <a:chOff x="8862036" y="2535687"/>
              <a:chExt cx="1052945" cy="632037"/>
            </a:xfrm>
          </p:grpSpPr>
          <p:grpSp>
            <p:nvGrpSpPr>
              <p:cNvPr id="134" name="Group 133">
                <a:extLst>
                  <a:ext uri="{FF2B5EF4-FFF2-40B4-BE49-F238E27FC236}">
                    <a16:creationId xmlns:a16="http://schemas.microsoft.com/office/drawing/2014/main" id="{891CC56B-33F9-477D-9CE2-4C3A64D12682}"/>
                  </a:ext>
                </a:extLst>
              </p:cNvPr>
              <p:cNvGrpSpPr/>
              <p:nvPr/>
            </p:nvGrpSpPr>
            <p:grpSpPr>
              <a:xfrm>
                <a:off x="8862036" y="2535687"/>
                <a:ext cx="1052945" cy="632037"/>
                <a:chOff x="7519613" y="2745927"/>
                <a:chExt cx="1052945" cy="632037"/>
              </a:xfrm>
            </p:grpSpPr>
            <p:sp>
              <p:nvSpPr>
                <p:cNvPr id="137" name="Script_F03A" title="Icon of an unrolled document with writing on it">
                  <a:extLst>
                    <a:ext uri="{FF2B5EF4-FFF2-40B4-BE49-F238E27FC236}">
                      <a16:creationId xmlns:a16="http://schemas.microsoft.com/office/drawing/2014/main" id="{B9E482F9-9CB7-46B4-9941-D1775E8E28B8}"/>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Title 1">
                  <a:extLst>
                    <a:ext uri="{FF2B5EF4-FFF2-40B4-BE49-F238E27FC236}">
                      <a16:creationId xmlns:a16="http://schemas.microsoft.com/office/drawing/2014/main" id="{27E95E62-8B29-45A6-8FD9-6DD2890858EE}"/>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36" name="Picture 135">
                <a:extLst>
                  <a:ext uri="{FF2B5EF4-FFF2-40B4-BE49-F238E27FC236}">
                    <a16:creationId xmlns:a16="http://schemas.microsoft.com/office/drawing/2014/main" id="{10A258F8-511D-45D1-BC14-41E05B644FC9}"/>
                  </a:ext>
                </a:extLst>
              </p:cNvPr>
              <p:cNvPicPr>
                <a:picLocks noChangeAspect="1"/>
              </p:cNvPicPr>
              <p:nvPr/>
            </p:nvPicPr>
            <p:blipFill rotWithShape="1">
              <a:blip r:embed="rId3"/>
              <a:srcRect l="32199" t="19838" r="30052" b="43602"/>
              <a:stretch/>
            </p:blipFill>
            <p:spPr>
              <a:xfrm>
                <a:off x="9244156" y="2659506"/>
                <a:ext cx="470411" cy="481793"/>
              </a:xfrm>
              <a:prstGeom prst="rect">
                <a:avLst/>
              </a:prstGeom>
            </p:spPr>
          </p:pic>
        </p:grpSp>
        <p:grpSp>
          <p:nvGrpSpPr>
            <p:cNvPr id="140" name="Group 139">
              <a:extLst>
                <a:ext uri="{FF2B5EF4-FFF2-40B4-BE49-F238E27FC236}">
                  <a16:creationId xmlns:a16="http://schemas.microsoft.com/office/drawing/2014/main" id="{0DB76B1F-6A6F-476C-BA9C-5F9B0D470498}"/>
                </a:ext>
              </a:extLst>
            </p:cNvPr>
            <p:cNvGrpSpPr/>
            <p:nvPr/>
          </p:nvGrpSpPr>
          <p:grpSpPr>
            <a:xfrm>
              <a:off x="4332903" y="3692155"/>
              <a:ext cx="1052945" cy="632037"/>
              <a:chOff x="8076450" y="2535687"/>
              <a:chExt cx="1052945" cy="632037"/>
            </a:xfrm>
          </p:grpSpPr>
          <p:grpSp>
            <p:nvGrpSpPr>
              <p:cNvPr id="145" name="Group 144">
                <a:extLst>
                  <a:ext uri="{FF2B5EF4-FFF2-40B4-BE49-F238E27FC236}">
                    <a16:creationId xmlns:a16="http://schemas.microsoft.com/office/drawing/2014/main" id="{58BEEFC6-C42F-4685-AA36-F1B71AD8F7C7}"/>
                  </a:ext>
                </a:extLst>
              </p:cNvPr>
              <p:cNvGrpSpPr/>
              <p:nvPr/>
            </p:nvGrpSpPr>
            <p:grpSpPr>
              <a:xfrm>
                <a:off x="8076450" y="2535687"/>
                <a:ext cx="1052945" cy="632037"/>
                <a:chOff x="7519613" y="2745927"/>
                <a:chExt cx="1052945" cy="632037"/>
              </a:xfrm>
            </p:grpSpPr>
            <p:sp>
              <p:nvSpPr>
                <p:cNvPr id="164" name="Script_F03A" title="Icon of an unrolled document with writing on it">
                  <a:extLst>
                    <a:ext uri="{FF2B5EF4-FFF2-40B4-BE49-F238E27FC236}">
                      <a16:creationId xmlns:a16="http://schemas.microsoft.com/office/drawing/2014/main" id="{A14741BE-9656-4237-BECB-F2EACAE6A2D6}"/>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Title 1">
                  <a:extLst>
                    <a:ext uri="{FF2B5EF4-FFF2-40B4-BE49-F238E27FC236}">
                      <a16:creationId xmlns:a16="http://schemas.microsoft.com/office/drawing/2014/main" id="{231825A1-6096-4963-8BE8-7DA1D07D659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F62271F8-EEC9-49EE-AE76-C6B627048817}"/>
                  </a:ext>
                </a:extLst>
              </p:cNvPr>
              <p:cNvPicPr>
                <a:picLocks noChangeAspect="1"/>
              </p:cNvPicPr>
              <p:nvPr/>
            </p:nvPicPr>
            <p:blipFill rotWithShape="1">
              <a:blip r:embed="rId3"/>
              <a:srcRect l="32199" t="19838" r="30052" b="43602"/>
              <a:stretch/>
            </p:blipFill>
            <p:spPr>
              <a:xfrm>
                <a:off x="8460380" y="2659506"/>
                <a:ext cx="470411" cy="481793"/>
              </a:xfrm>
              <a:prstGeom prst="rect">
                <a:avLst/>
              </a:prstGeom>
            </p:spPr>
          </p:pic>
        </p:grpSp>
        <p:sp>
          <p:nvSpPr>
            <p:cNvPr id="172" name="Title 1">
              <a:extLst>
                <a:ext uri="{FF2B5EF4-FFF2-40B4-BE49-F238E27FC236}">
                  <a16:creationId xmlns:a16="http://schemas.microsoft.com/office/drawing/2014/main" id="{CAA3E41E-8692-402A-9C74-2E03FB31D0FC}"/>
                </a:ext>
              </a:extLst>
            </p:cNvPr>
            <p:cNvSpPr txBox="1">
              <a:spLocks/>
            </p:cNvSpPr>
            <p:nvPr/>
          </p:nvSpPr>
          <p:spPr>
            <a:xfrm>
              <a:off x="4429457" y="3269433"/>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73" name="Straight Arrow Connector 172">
              <a:extLst>
                <a:ext uri="{FF2B5EF4-FFF2-40B4-BE49-F238E27FC236}">
                  <a16:creationId xmlns:a16="http://schemas.microsoft.com/office/drawing/2014/main" id="{D17CAC88-D986-4987-8D8A-1DFF6E4429DF}"/>
                </a:ext>
              </a:extLst>
            </p:cNvPr>
            <p:cNvCxnSpPr>
              <a:cxnSpLocks/>
            </p:cNvCxnSpPr>
            <p:nvPr/>
          </p:nvCxnSpPr>
          <p:spPr>
            <a:xfrm>
              <a:off x="3900101" y="5847554"/>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A4C8B2B-A8A9-497F-A996-FC401414D146}"/>
                </a:ext>
              </a:extLst>
            </p:cNvPr>
            <p:cNvCxnSpPr>
              <a:cxnSpLocks/>
            </p:cNvCxnSpPr>
            <p:nvPr/>
          </p:nvCxnSpPr>
          <p:spPr>
            <a:xfrm flipH="1">
              <a:off x="3900101" y="5599904"/>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E739BC46-78DE-4CA9-B311-9BBAF54EF7FB}"/>
                </a:ext>
              </a:extLst>
            </p:cNvPr>
            <p:cNvCxnSpPr>
              <a:cxnSpLocks/>
            </p:cNvCxnSpPr>
            <p:nvPr/>
          </p:nvCxnSpPr>
          <p:spPr>
            <a:xfrm flipH="1" flipV="1">
              <a:off x="3750152" y="3383415"/>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7F29AED0-0D9A-4188-B228-8E183823F0B9}"/>
                </a:ext>
              </a:extLst>
            </p:cNvPr>
            <p:cNvSpPr/>
            <p:nvPr/>
          </p:nvSpPr>
          <p:spPr>
            <a:xfrm>
              <a:off x="7824792" y="3452527"/>
              <a:ext cx="1257029" cy="400110"/>
            </a:xfrm>
            <a:prstGeom prst="rect">
              <a:avLst/>
            </a:prstGeom>
          </p:spPr>
          <p:txBody>
            <a:bodyPr wrap="square">
              <a:spAutoFit/>
            </a:bodyPr>
            <a:lstStyle/>
            <a:p>
              <a:r>
                <a:rPr lang="en-US" sz="1000"/>
                <a:t>Assigns a policy across clusters</a:t>
              </a:r>
            </a:p>
          </p:txBody>
        </p:sp>
        <p:sp>
          <p:nvSpPr>
            <p:cNvPr id="178" name="Rectangle 177">
              <a:extLst>
                <a:ext uri="{FF2B5EF4-FFF2-40B4-BE49-F238E27FC236}">
                  <a16:creationId xmlns:a16="http://schemas.microsoft.com/office/drawing/2014/main" id="{738AC16D-01F5-43D2-BF96-41A641E44B8E}"/>
                </a:ext>
              </a:extLst>
            </p:cNvPr>
            <p:cNvSpPr/>
            <p:nvPr/>
          </p:nvSpPr>
          <p:spPr>
            <a:xfrm>
              <a:off x="3923934" y="4993328"/>
              <a:ext cx="1453151" cy="553998"/>
            </a:xfrm>
            <a:prstGeom prst="rect">
              <a:avLst/>
            </a:prstGeom>
          </p:spPr>
          <p:txBody>
            <a:bodyPr wrap="square">
              <a:spAutoFit/>
            </a:bodyPr>
            <a:lstStyle/>
            <a:p>
              <a:pPr algn="ctr"/>
              <a:r>
                <a:rPr lang="en-US" sz="1000"/>
                <a:t>Real-time enforcement of </a:t>
              </a:r>
              <a:br>
                <a:rPr lang="en-US" sz="1000"/>
              </a:br>
              <a:r>
                <a:rPr lang="en-US" sz="1000"/>
                <a:t>policy and feedback </a:t>
              </a:r>
            </a:p>
          </p:txBody>
        </p:sp>
        <p:sp>
          <p:nvSpPr>
            <p:cNvPr id="179" name="Rectangle 178">
              <a:extLst>
                <a:ext uri="{FF2B5EF4-FFF2-40B4-BE49-F238E27FC236}">
                  <a16:creationId xmlns:a16="http://schemas.microsoft.com/office/drawing/2014/main" id="{36C036C0-DB14-49C1-8C3F-64AE64A7039A}"/>
                </a:ext>
              </a:extLst>
            </p:cNvPr>
            <p:cNvSpPr/>
            <p:nvPr/>
          </p:nvSpPr>
          <p:spPr>
            <a:xfrm>
              <a:off x="2625101" y="3913914"/>
              <a:ext cx="1792728" cy="553998"/>
            </a:xfrm>
            <a:prstGeom prst="rect">
              <a:avLst/>
            </a:prstGeom>
          </p:spPr>
          <p:txBody>
            <a:bodyPr wrap="square">
              <a:spAutoFit/>
            </a:bodyPr>
            <a:lstStyle/>
            <a:p>
              <a:pPr algn="ctr"/>
              <a:r>
                <a:rPr lang="en-US" sz="1000"/>
                <a:t>Compliance reports for the entire environment, with pod-level granularity </a:t>
              </a:r>
            </a:p>
          </p:txBody>
        </p:sp>
      </p:grpSp>
      <p:sp>
        <p:nvSpPr>
          <p:cNvPr id="180" name="Rectangle 179">
            <a:extLst>
              <a:ext uri="{FF2B5EF4-FFF2-40B4-BE49-F238E27FC236}">
                <a16:creationId xmlns:a16="http://schemas.microsoft.com/office/drawing/2014/main" id="{90779C43-E8E0-404B-AE99-297420BC7307}"/>
              </a:ext>
            </a:extLst>
          </p:cNvPr>
          <p:cNvSpPr/>
          <p:nvPr/>
        </p:nvSpPr>
        <p:spPr>
          <a:xfrm>
            <a:off x="465137" y="993501"/>
            <a:ext cx="11766141" cy="707886"/>
          </a:xfrm>
          <a:prstGeom prst="rect">
            <a:avLst/>
          </a:prstGeom>
        </p:spPr>
        <p:txBody>
          <a:bodyPr wrap="square" lIns="0">
            <a:spAutoFit/>
          </a:bodyPr>
          <a:lstStyle/>
          <a:p>
            <a:pPr marR="0" lvl="0">
              <a:spcBef>
                <a:spcPts val="0"/>
              </a:spcBef>
              <a:spcAft>
                <a:spcPts val="0"/>
              </a:spcAft>
              <a:tabLst>
                <a:tab pos="466090" algn="l"/>
              </a:tabLst>
            </a:pPr>
            <a:r>
              <a:rPr lang="en-US" sz="2000"/>
              <a:t>Dynamically enforce guardrails defined in </a:t>
            </a:r>
            <a:r>
              <a:rPr lang="en-US" sz="2000">
                <a:hlinkClick r:id="rId5"/>
              </a:rPr>
              <a:t>Azure Policy</a:t>
            </a:r>
            <a:r>
              <a:rPr lang="en-US" sz="2000"/>
              <a:t> across multiple clusters—nodes, pods, and even container images can be tracked and validated at the time of deployment or as part of CI/CD workflows</a:t>
            </a:r>
          </a:p>
        </p:txBody>
      </p:sp>
    </p:spTree>
    <p:extLst>
      <p:ext uri="{BB962C8B-B14F-4D97-AF65-F5344CB8AC3E}">
        <p14:creationId xmlns:p14="http://schemas.microsoft.com/office/powerpoint/2010/main" val="39467895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1046440"/>
          </a:xfrm>
        </p:spPr>
        <p:txBody>
          <a:bodyPr/>
          <a:lstStyle/>
          <a:p>
            <a:pPr>
              <a:lnSpc>
                <a:spcPct val="100000"/>
              </a:lnSpc>
            </a:pPr>
            <a:r>
              <a:rPr lang="en-US"/>
              <a:t>Threat protection</a:t>
            </a:r>
            <a:br>
              <a:rPr lang="en-US">
                <a:solidFill>
                  <a:srgbClr val="1E80D7"/>
                </a:solidFill>
              </a:rPr>
            </a:br>
            <a:r>
              <a:rPr lang="en-US" sz="2000">
                <a:latin typeface="Segoe UI" panose="020B0502040204020203" pitchFamily="34" charset="0"/>
                <a:ea typeface="Malgun Gothic" panose="020B0503020000020004" pitchFamily="34" charset="-127"/>
                <a:cs typeface="Times New Roman" panose="02020603050405020304" pitchFamily="18" charset="0"/>
              </a:rPr>
              <a:t>Automated threat detection and best practices recommendation for Kubernetes clusters using advanced analytics from </a:t>
            </a:r>
            <a:r>
              <a:rPr lang="en-US" sz="2000">
                <a:latin typeface="Segoe UI" panose="020B0502040204020203" pitchFamily="34" charset="0"/>
                <a:ea typeface="Malgun Gothic" panose="020B0503020000020004" pitchFamily="34" charset="-127"/>
                <a:cs typeface="Times New Roman" panose="02020603050405020304" pitchFamily="18" charset="0"/>
                <a:hlinkClick r:id="rId3"/>
              </a:rPr>
              <a:t>Azure Security Center</a:t>
            </a:r>
            <a:endParaRPr lang="en-US" sz="2000">
              <a:latin typeface="Segoe UI" panose="020B0502040204020203" pitchFamily="34" charset="0"/>
              <a:ea typeface="Malgun Gothic" panose="020B0503020000020004" pitchFamily="34" charset="-127"/>
              <a:cs typeface="Times New Roman" panose="02020603050405020304" pitchFamily="18" charset="0"/>
            </a:endParaRPr>
          </a:p>
        </p:txBody>
      </p:sp>
      <p:grpSp>
        <p:nvGrpSpPr>
          <p:cNvPr id="2" name="Group 1">
            <a:extLst>
              <a:ext uri="{FF2B5EF4-FFF2-40B4-BE49-F238E27FC236}">
                <a16:creationId xmlns:a16="http://schemas.microsoft.com/office/drawing/2014/main" id="{E8F141B4-BF08-4AF3-93CA-BDBC9B58154A}"/>
              </a:ext>
            </a:extLst>
          </p:cNvPr>
          <p:cNvGrpSpPr/>
          <p:nvPr/>
        </p:nvGrpSpPr>
        <p:grpSpPr>
          <a:xfrm>
            <a:off x="2719573" y="2004948"/>
            <a:ext cx="6264228" cy="4423629"/>
            <a:chOff x="5197303" y="1807022"/>
            <a:chExt cx="6264228" cy="4423629"/>
          </a:xfrm>
        </p:grpSpPr>
        <p:cxnSp>
          <p:nvCxnSpPr>
            <p:cNvPr id="77" name="Straight Connector 76">
              <a:extLst>
                <a:ext uri="{FF2B5EF4-FFF2-40B4-BE49-F238E27FC236}">
                  <a16:creationId xmlns:a16="http://schemas.microsoft.com/office/drawing/2014/main" id="{722A556D-8463-427B-A1F3-074E4340D7E8}"/>
                </a:ext>
              </a:extLst>
            </p:cNvPr>
            <p:cNvCxnSpPr>
              <a:cxnSpLocks/>
              <a:endCxn id="72" idx="0"/>
            </p:cNvCxnSpPr>
            <p:nvPr/>
          </p:nvCxnSpPr>
          <p:spPr>
            <a:xfrm>
              <a:off x="9167827" y="2120778"/>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B1442AE-0339-4C05-BAB4-E0C7F3D1F662}"/>
                </a:ext>
              </a:extLst>
            </p:cNvPr>
            <p:cNvGrpSpPr/>
            <p:nvPr/>
          </p:nvGrpSpPr>
          <p:grpSpPr>
            <a:xfrm>
              <a:off x="5197303" y="4979952"/>
              <a:ext cx="3037305" cy="1250699"/>
              <a:chOff x="6335295" y="4435726"/>
              <a:chExt cx="3037305" cy="1250699"/>
            </a:xfrm>
          </p:grpSpPr>
          <p:sp>
            <p:nvSpPr>
              <p:cNvPr id="16" name="Rectangle: Rounded Corners 15">
                <a:extLst>
                  <a:ext uri="{FF2B5EF4-FFF2-40B4-BE49-F238E27FC236}">
                    <a16:creationId xmlns:a16="http://schemas.microsoft.com/office/drawing/2014/main" id="{F29DFDAA-A870-45F9-94BF-2EA459C5111A}"/>
                  </a:ext>
                </a:extLst>
              </p:cNvPr>
              <p:cNvSpPr/>
              <p:nvPr/>
            </p:nvSpPr>
            <p:spPr bwMode="auto">
              <a:xfrm>
                <a:off x="6335295" y="4435726"/>
                <a:ext cx="3037305" cy="1250699"/>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DF43836C-8A03-47E2-8F25-41A915791E2A}"/>
                  </a:ext>
                </a:extLst>
              </p:cNvPr>
              <p:cNvGrpSpPr/>
              <p:nvPr/>
            </p:nvGrpSpPr>
            <p:grpSpPr>
              <a:xfrm>
                <a:off x="6525173" y="4584645"/>
                <a:ext cx="2657548" cy="952861"/>
                <a:chOff x="6767312" y="4662428"/>
                <a:chExt cx="2657548" cy="952861"/>
              </a:xfrm>
            </p:grpSpPr>
            <p:grpSp>
              <p:nvGrpSpPr>
                <p:cNvPr id="6" name="Group 5">
                  <a:extLst>
                    <a:ext uri="{FF2B5EF4-FFF2-40B4-BE49-F238E27FC236}">
                      <a16:creationId xmlns:a16="http://schemas.microsoft.com/office/drawing/2014/main" id="{3A3CD3CA-9180-47F5-8FA6-4420018FFE3A}"/>
                    </a:ext>
                  </a:extLst>
                </p:cNvPr>
                <p:cNvGrpSpPr/>
                <p:nvPr/>
              </p:nvGrpSpPr>
              <p:grpSpPr>
                <a:xfrm>
                  <a:off x="6767312" y="4662428"/>
                  <a:ext cx="706291" cy="952861"/>
                  <a:chOff x="6767312" y="4662428"/>
                  <a:chExt cx="706291" cy="952861"/>
                </a:xfrm>
              </p:grpSpPr>
              <p:sp>
                <p:nvSpPr>
                  <p:cNvPr id="21" name="Rectangle: Rounded Corners 20">
                    <a:extLst>
                      <a:ext uri="{FF2B5EF4-FFF2-40B4-BE49-F238E27FC236}">
                        <a16:creationId xmlns:a16="http://schemas.microsoft.com/office/drawing/2014/main" id="{AAC25F02-237A-44D7-A67D-026926EBD3E6}"/>
                      </a:ext>
                    </a:extLst>
                  </p:cNvPr>
                  <p:cNvSpPr/>
                  <p:nvPr/>
                </p:nvSpPr>
                <p:spPr bwMode="auto">
                  <a:xfrm>
                    <a:off x="6767312"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22" name="Title 1">
                    <a:extLst>
                      <a:ext uri="{FF2B5EF4-FFF2-40B4-BE49-F238E27FC236}">
                        <a16:creationId xmlns:a16="http://schemas.microsoft.com/office/drawing/2014/main" id="{FEF367F9-3209-45EF-AB03-8C30F80CAAED}"/>
                      </a:ext>
                    </a:extLst>
                  </p:cNvPr>
                  <p:cNvSpPr txBox="1">
                    <a:spLocks/>
                  </p:cNvSpPr>
                  <p:nvPr/>
                </p:nvSpPr>
                <p:spPr>
                  <a:xfrm>
                    <a:off x="6800417"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grpSp>
                <p:nvGrpSpPr>
                  <p:cNvPr id="23" name="Group 22">
                    <a:extLst>
                      <a:ext uri="{FF2B5EF4-FFF2-40B4-BE49-F238E27FC236}">
                        <a16:creationId xmlns:a16="http://schemas.microsoft.com/office/drawing/2014/main" id="{C76B3056-4E35-44FB-AAF5-22CFC1A4B3FB}"/>
                      </a:ext>
                    </a:extLst>
                  </p:cNvPr>
                  <p:cNvGrpSpPr/>
                  <p:nvPr/>
                </p:nvGrpSpPr>
                <p:grpSpPr>
                  <a:xfrm>
                    <a:off x="6893387" y="5018490"/>
                    <a:ext cx="454142" cy="487283"/>
                    <a:chOff x="8278782" y="4686865"/>
                    <a:chExt cx="413241" cy="443399"/>
                  </a:xfrm>
                </p:grpSpPr>
                <p:grpSp>
                  <p:nvGrpSpPr>
                    <p:cNvPr id="24" name="Group 23">
                      <a:extLst>
                        <a:ext uri="{FF2B5EF4-FFF2-40B4-BE49-F238E27FC236}">
                          <a16:creationId xmlns:a16="http://schemas.microsoft.com/office/drawing/2014/main" id="{6DF06987-5695-4F64-95C9-AB38A134835A}"/>
                        </a:ext>
                      </a:extLst>
                    </p:cNvPr>
                    <p:cNvGrpSpPr/>
                    <p:nvPr/>
                  </p:nvGrpSpPr>
                  <p:grpSpPr>
                    <a:xfrm>
                      <a:off x="8278782" y="4686865"/>
                      <a:ext cx="413241" cy="197955"/>
                      <a:chOff x="8278782" y="4686865"/>
                      <a:chExt cx="413241" cy="197955"/>
                    </a:xfrm>
                  </p:grpSpPr>
                  <p:sp>
                    <p:nvSpPr>
                      <p:cNvPr id="28" name="Freeform: Shape 27">
                        <a:extLst>
                          <a:ext uri="{FF2B5EF4-FFF2-40B4-BE49-F238E27FC236}">
                            <a16:creationId xmlns:a16="http://schemas.microsoft.com/office/drawing/2014/main" id="{27F83BD7-AAA9-4613-8A32-9BF2D28C8047}"/>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EF1026E8-7240-4EFF-8031-AB9B4F49EDE6}"/>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25" name="Group 24">
                      <a:extLst>
                        <a:ext uri="{FF2B5EF4-FFF2-40B4-BE49-F238E27FC236}">
                          <a16:creationId xmlns:a16="http://schemas.microsoft.com/office/drawing/2014/main" id="{51695E71-6DD0-4545-BE7A-B8FC2AFE5CFB}"/>
                        </a:ext>
                      </a:extLst>
                    </p:cNvPr>
                    <p:cNvGrpSpPr/>
                    <p:nvPr/>
                  </p:nvGrpSpPr>
                  <p:grpSpPr>
                    <a:xfrm>
                      <a:off x="8278782" y="4932309"/>
                      <a:ext cx="413241" cy="197955"/>
                      <a:chOff x="8278782" y="4686865"/>
                      <a:chExt cx="413241" cy="197955"/>
                    </a:xfrm>
                  </p:grpSpPr>
                  <p:sp>
                    <p:nvSpPr>
                      <p:cNvPr id="26" name="Freeform: Shape 25">
                        <a:extLst>
                          <a:ext uri="{FF2B5EF4-FFF2-40B4-BE49-F238E27FC236}">
                            <a16:creationId xmlns:a16="http://schemas.microsoft.com/office/drawing/2014/main" id="{A0D6DA43-81C7-4E93-967B-987926E8AC02}"/>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3CDB9C7B-3C42-4567-81F3-E5365F8C0D5F}"/>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7" name="Group 6">
                  <a:extLst>
                    <a:ext uri="{FF2B5EF4-FFF2-40B4-BE49-F238E27FC236}">
                      <a16:creationId xmlns:a16="http://schemas.microsoft.com/office/drawing/2014/main" id="{A6BECE1E-D6BE-4E69-A4E3-912CC7CBA7C3}"/>
                    </a:ext>
                  </a:extLst>
                </p:cNvPr>
                <p:cNvGrpSpPr/>
                <p:nvPr/>
              </p:nvGrpSpPr>
              <p:grpSpPr>
                <a:xfrm>
                  <a:off x="7742940" y="4662428"/>
                  <a:ext cx="706291" cy="952861"/>
                  <a:chOff x="7933441" y="4662428"/>
                  <a:chExt cx="706291" cy="952861"/>
                </a:xfrm>
              </p:grpSpPr>
              <p:sp>
                <p:nvSpPr>
                  <p:cNvPr id="19" name="Title 1">
                    <a:extLst>
                      <a:ext uri="{FF2B5EF4-FFF2-40B4-BE49-F238E27FC236}">
                        <a16:creationId xmlns:a16="http://schemas.microsoft.com/office/drawing/2014/main" id="{EC644B9B-61B4-4B2F-91D7-D7CA0A2A8FA3}"/>
                      </a:ext>
                    </a:extLst>
                  </p:cNvPr>
                  <p:cNvSpPr txBox="1">
                    <a:spLocks/>
                  </p:cNvSpPr>
                  <p:nvPr/>
                </p:nvSpPr>
                <p:spPr>
                  <a:xfrm>
                    <a:off x="7966546"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0" name="Rectangle: Rounded Corners 29">
                    <a:extLst>
                      <a:ext uri="{FF2B5EF4-FFF2-40B4-BE49-F238E27FC236}">
                        <a16:creationId xmlns:a16="http://schemas.microsoft.com/office/drawing/2014/main" id="{A95C3683-7FDC-4901-AA0E-31963B880C12}"/>
                      </a:ext>
                    </a:extLst>
                  </p:cNvPr>
                  <p:cNvSpPr/>
                  <p:nvPr/>
                </p:nvSpPr>
                <p:spPr bwMode="auto">
                  <a:xfrm>
                    <a:off x="7933441"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4FFE1FD3-EA8B-45B4-B947-EF1B2DFAB2A3}"/>
                      </a:ext>
                    </a:extLst>
                  </p:cNvPr>
                  <p:cNvGrpSpPr/>
                  <p:nvPr/>
                </p:nvGrpSpPr>
                <p:grpSpPr>
                  <a:xfrm>
                    <a:off x="8059515" y="5018490"/>
                    <a:ext cx="454142" cy="487283"/>
                    <a:chOff x="8278782" y="4686865"/>
                    <a:chExt cx="413241" cy="443399"/>
                  </a:xfrm>
                </p:grpSpPr>
                <p:grpSp>
                  <p:nvGrpSpPr>
                    <p:cNvPr id="32" name="Group 31">
                      <a:extLst>
                        <a:ext uri="{FF2B5EF4-FFF2-40B4-BE49-F238E27FC236}">
                          <a16:creationId xmlns:a16="http://schemas.microsoft.com/office/drawing/2014/main" id="{1B431BBC-B918-4BAA-8F02-FDBC7CBC9852}"/>
                        </a:ext>
                      </a:extLst>
                    </p:cNvPr>
                    <p:cNvGrpSpPr/>
                    <p:nvPr/>
                  </p:nvGrpSpPr>
                  <p:grpSpPr>
                    <a:xfrm>
                      <a:off x="8278782" y="4686865"/>
                      <a:ext cx="413241" cy="197955"/>
                      <a:chOff x="8278782" y="4686865"/>
                      <a:chExt cx="413241" cy="197955"/>
                    </a:xfrm>
                  </p:grpSpPr>
                  <p:sp>
                    <p:nvSpPr>
                      <p:cNvPr id="36" name="Freeform: Shape 35">
                        <a:extLst>
                          <a:ext uri="{FF2B5EF4-FFF2-40B4-BE49-F238E27FC236}">
                            <a16:creationId xmlns:a16="http://schemas.microsoft.com/office/drawing/2014/main" id="{6606A00F-7830-4C18-9587-CC1D8F3E1F4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7" name="Freeform: Shape 36">
                        <a:extLst>
                          <a:ext uri="{FF2B5EF4-FFF2-40B4-BE49-F238E27FC236}">
                            <a16:creationId xmlns:a16="http://schemas.microsoft.com/office/drawing/2014/main" id="{C783AF8F-F43D-483E-89D4-24DA735D29B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33" name="Group 32">
                      <a:extLst>
                        <a:ext uri="{FF2B5EF4-FFF2-40B4-BE49-F238E27FC236}">
                          <a16:creationId xmlns:a16="http://schemas.microsoft.com/office/drawing/2014/main" id="{FC5FF41C-5C78-4B42-881C-55865E1AACDE}"/>
                        </a:ext>
                      </a:extLst>
                    </p:cNvPr>
                    <p:cNvGrpSpPr/>
                    <p:nvPr/>
                  </p:nvGrpSpPr>
                  <p:grpSpPr>
                    <a:xfrm>
                      <a:off x="8278782" y="4932309"/>
                      <a:ext cx="413241" cy="197955"/>
                      <a:chOff x="8278782" y="4686865"/>
                      <a:chExt cx="413241" cy="197955"/>
                    </a:xfrm>
                  </p:grpSpPr>
                  <p:sp>
                    <p:nvSpPr>
                      <p:cNvPr id="34" name="Freeform: Shape 33">
                        <a:extLst>
                          <a:ext uri="{FF2B5EF4-FFF2-40B4-BE49-F238E27FC236}">
                            <a16:creationId xmlns:a16="http://schemas.microsoft.com/office/drawing/2014/main" id="{1FEED275-CAE0-4B0B-B5AB-1A932831C89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9022742C-7563-4071-ABC8-AED61C9E3BD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8" name="Group 7">
                  <a:extLst>
                    <a:ext uri="{FF2B5EF4-FFF2-40B4-BE49-F238E27FC236}">
                      <a16:creationId xmlns:a16="http://schemas.microsoft.com/office/drawing/2014/main" id="{0CED5D9F-EF6E-4CCD-A9EC-077EF0920451}"/>
                    </a:ext>
                  </a:extLst>
                </p:cNvPr>
                <p:cNvGrpSpPr/>
                <p:nvPr/>
              </p:nvGrpSpPr>
              <p:grpSpPr>
                <a:xfrm>
                  <a:off x="8718569" y="4662428"/>
                  <a:ext cx="706291" cy="952861"/>
                  <a:chOff x="9099569" y="4662428"/>
                  <a:chExt cx="706291" cy="952861"/>
                </a:xfrm>
              </p:grpSpPr>
              <p:sp>
                <p:nvSpPr>
                  <p:cNvPr id="20" name="Title 1">
                    <a:extLst>
                      <a:ext uri="{FF2B5EF4-FFF2-40B4-BE49-F238E27FC236}">
                        <a16:creationId xmlns:a16="http://schemas.microsoft.com/office/drawing/2014/main" id="{166D073E-1B4C-4A41-AC89-F22EDC7292A4}"/>
                      </a:ext>
                    </a:extLst>
                  </p:cNvPr>
                  <p:cNvSpPr txBox="1">
                    <a:spLocks/>
                  </p:cNvSpPr>
                  <p:nvPr/>
                </p:nvSpPr>
                <p:spPr>
                  <a:xfrm>
                    <a:off x="9132674"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8" name="Rectangle: Rounded Corners 37">
                    <a:extLst>
                      <a:ext uri="{FF2B5EF4-FFF2-40B4-BE49-F238E27FC236}">
                        <a16:creationId xmlns:a16="http://schemas.microsoft.com/office/drawing/2014/main" id="{947E1E2F-A9C1-49F3-8BD6-520DEAB8F58C}"/>
                      </a:ext>
                    </a:extLst>
                  </p:cNvPr>
                  <p:cNvSpPr/>
                  <p:nvPr/>
                </p:nvSpPr>
                <p:spPr bwMode="auto">
                  <a:xfrm>
                    <a:off x="9099569"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9" name="Group 38">
                    <a:extLst>
                      <a:ext uri="{FF2B5EF4-FFF2-40B4-BE49-F238E27FC236}">
                        <a16:creationId xmlns:a16="http://schemas.microsoft.com/office/drawing/2014/main" id="{EE4AE6F7-4DAC-4E34-A0A6-1E3D745554E8}"/>
                      </a:ext>
                    </a:extLst>
                  </p:cNvPr>
                  <p:cNvGrpSpPr/>
                  <p:nvPr/>
                </p:nvGrpSpPr>
                <p:grpSpPr>
                  <a:xfrm>
                    <a:off x="9225644" y="5018490"/>
                    <a:ext cx="454142" cy="487283"/>
                    <a:chOff x="8278782" y="4686865"/>
                    <a:chExt cx="413241" cy="443399"/>
                  </a:xfrm>
                </p:grpSpPr>
                <p:grpSp>
                  <p:nvGrpSpPr>
                    <p:cNvPr id="40" name="Group 39">
                      <a:extLst>
                        <a:ext uri="{FF2B5EF4-FFF2-40B4-BE49-F238E27FC236}">
                          <a16:creationId xmlns:a16="http://schemas.microsoft.com/office/drawing/2014/main" id="{AB313F07-1A55-449C-A89B-45117FC2FE86}"/>
                        </a:ext>
                      </a:extLst>
                    </p:cNvPr>
                    <p:cNvGrpSpPr/>
                    <p:nvPr/>
                  </p:nvGrpSpPr>
                  <p:grpSpPr>
                    <a:xfrm>
                      <a:off x="8278782" y="4686865"/>
                      <a:ext cx="413241" cy="197955"/>
                      <a:chOff x="8278782" y="4686865"/>
                      <a:chExt cx="413241" cy="197955"/>
                    </a:xfrm>
                  </p:grpSpPr>
                  <p:sp>
                    <p:nvSpPr>
                      <p:cNvPr id="44" name="Freeform: Shape 43">
                        <a:extLst>
                          <a:ext uri="{FF2B5EF4-FFF2-40B4-BE49-F238E27FC236}">
                            <a16:creationId xmlns:a16="http://schemas.microsoft.com/office/drawing/2014/main" id="{345BEC91-07EF-4796-90EC-22EAF92EADC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036DB545-493B-4286-839D-079BFC0DD06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41" name="Group 40">
                      <a:extLst>
                        <a:ext uri="{FF2B5EF4-FFF2-40B4-BE49-F238E27FC236}">
                          <a16:creationId xmlns:a16="http://schemas.microsoft.com/office/drawing/2014/main" id="{CACF2BBF-0DC2-4E17-B3F4-6F13B8EC4564}"/>
                        </a:ext>
                      </a:extLst>
                    </p:cNvPr>
                    <p:cNvGrpSpPr/>
                    <p:nvPr/>
                  </p:nvGrpSpPr>
                  <p:grpSpPr>
                    <a:xfrm>
                      <a:off x="8278782" y="4932309"/>
                      <a:ext cx="413241" cy="197955"/>
                      <a:chOff x="8278782" y="4686865"/>
                      <a:chExt cx="413241" cy="197955"/>
                    </a:xfrm>
                  </p:grpSpPr>
                  <p:sp>
                    <p:nvSpPr>
                      <p:cNvPr id="42" name="Freeform: Shape 41">
                        <a:extLst>
                          <a:ext uri="{FF2B5EF4-FFF2-40B4-BE49-F238E27FC236}">
                            <a16:creationId xmlns:a16="http://schemas.microsoft.com/office/drawing/2014/main" id="{8380BED2-807B-4FFC-99B1-C6BC265458C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3" name="Freeform: Shape 42">
                        <a:extLst>
                          <a:ext uri="{FF2B5EF4-FFF2-40B4-BE49-F238E27FC236}">
                            <a16:creationId xmlns:a16="http://schemas.microsoft.com/office/drawing/2014/main" id="{AA1156CA-3F90-472D-B9EC-1A13E2CD6D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grpSp>
        <p:grpSp>
          <p:nvGrpSpPr>
            <p:cNvPr id="74" name="Group 73">
              <a:extLst>
                <a:ext uri="{FF2B5EF4-FFF2-40B4-BE49-F238E27FC236}">
                  <a16:creationId xmlns:a16="http://schemas.microsoft.com/office/drawing/2014/main" id="{13D50F47-E48B-4F07-9825-C2F98637841E}"/>
                </a:ext>
              </a:extLst>
            </p:cNvPr>
            <p:cNvGrpSpPr/>
            <p:nvPr/>
          </p:nvGrpSpPr>
          <p:grpSpPr>
            <a:xfrm>
              <a:off x="6795334" y="2588124"/>
              <a:ext cx="1053367" cy="1673462"/>
              <a:chOff x="7442467" y="2049137"/>
              <a:chExt cx="1053367" cy="1673462"/>
            </a:xfrm>
          </p:grpSpPr>
          <p:sp>
            <p:nvSpPr>
              <p:cNvPr id="52" name="Title 1">
                <a:extLst>
                  <a:ext uri="{FF2B5EF4-FFF2-40B4-BE49-F238E27FC236}">
                    <a16:creationId xmlns:a16="http://schemas.microsoft.com/office/drawing/2014/main" id="{E5C2A171-67DC-4D04-9135-B4D844DE346A}"/>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62" name="Group 61">
                <a:extLst>
                  <a:ext uri="{FF2B5EF4-FFF2-40B4-BE49-F238E27FC236}">
                    <a16:creationId xmlns:a16="http://schemas.microsoft.com/office/drawing/2014/main" id="{9522B80E-3B71-48B1-8727-60C34B6B5A4B}"/>
                  </a:ext>
                </a:extLst>
              </p:cNvPr>
              <p:cNvGrpSpPr/>
              <p:nvPr/>
            </p:nvGrpSpPr>
            <p:grpSpPr>
              <a:xfrm>
                <a:off x="7442467" y="2663118"/>
                <a:ext cx="822960" cy="822960"/>
                <a:chOff x="7442467" y="2568961"/>
                <a:chExt cx="822960" cy="822960"/>
              </a:xfrm>
            </p:grpSpPr>
            <p:sp>
              <p:nvSpPr>
                <p:cNvPr id="53" name="Rectangle: Rounded Corners 52">
                  <a:extLst>
                    <a:ext uri="{FF2B5EF4-FFF2-40B4-BE49-F238E27FC236}">
                      <a16:creationId xmlns:a16="http://schemas.microsoft.com/office/drawing/2014/main" id="{BDD658FC-1961-4909-94E5-0A2E378841AF}"/>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7" name="Picture 46" descr="A picture containing drawing&#10;&#10;Description automatically generated">
                  <a:extLst>
                    <a:ext uri="{FF2B5EF4-FFF2-40B4-BE49-F238E27FC236}">
                      <a16:creationId xmlns:a16="http://schemas.microsoft.com/office/drawing/2014/main" id="{33267AA2-E72D-4D46-8908-A1B1E05E6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50" name="Group 49">
                <a:extLst>
                  <a:ext uri="{FF2B5EF4-FFF2-40B4-BE49-F238E27FC236}">
                    <a16:creationId xmlns:a16="http://schemas.microsoft.com/office/drawing/2014/main" id="{9F2DDF5C-7890-46BC-ABE8-F5893DA96352}"/>
                  </a:ext>
                </a:extLst>
              </p:cNvPr>
              <p:cNvGrpSpPr/>
              <p:nvPr/>
            </p:nvGrpSpPr>
            <p:grpSpPr>
              <a:xfrm>
                <a:off x="8026707" y="3253472"/>
                <a:ext cx="469127" cy="469127"/>
                <a:chOff x="8380675" y="3180522"/>
                <a:chExt cx="469127" cy="469127"/>
              </a:xfrm>
            </p:grpSpPr>
            <p:sp>
              <p:nvSpPr>
                <p:cNvPr id="49" name="Oval 48">
                  <a:extLst>
                    <a:ext uri="{FF2B5EF4-FFF2-40B4-BE49-F238E27FC236}">
                      <a16:creationId xmlns:a16="http://schemas.microsoft.com/office/drawing/2014/main" id="{FB8E8595-061A-4FE1-8948-7078556B7BCE}"/>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13" title="Icon of a cloud">
                  <a:extLst>
                    <a:ext uri="{FF2B5EF4-FFF2-40B4-BE49-F238E27FC236}">
                      <a16:creationId xmlns:a16="http://schemas.microsoft.com/office/drawing/2014/main" id="{B11CD5AD-CDDA-4B2B-83A2-AC9E30623970}"/>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57" name="Group 56">
              <a:extLst>
                <a:ext uri="{FF2B5EF4-FFF2-40B4-BE49-F238E27FC236}">
                  <a16:creationId xmlns:a16="http://schemas.microsoft.com/office/drawing/2014/main" id="{B2D94AF9-36E2-41B8-9B75-7774375AFFED}"/>
                </a:ext>
              </a:extLst>
            </p:cNvPr>
            <p:cNvGrpSpPr/>
            <p:nvPr/>
          </p:nvGrpSpPr>
          <p:grpSpPr>
            <a:xfrm>
              <a:off x="8847787" y="3298784"/>
              <a:ext cx="640080" cy="640080"/>
              <a:chOff x="10765456" y="2154483"/>
              <a:chExt cx="640080" cy="640080"/>
            </a:xfrm>
          </p:grpSpPr>
          <p:sp>
            <p:nvSpPr>
              <p:cNvPr id="71" name="Oval 70">
                <a:extLst>
                  <a:ext uri="{FF2B5EF4-FFF2-40B4-BE49-F238E27FC236}">
                    <a16:creationId xmlns:a16="http://schemas.microsoft.com/office/drawing/2014/main" id="{A5D90C19-9AA5-4437-86DC-410B9B8D1709}"/>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Scroll: Vertical 63">
                <a:extLst>
                  <a:ext uri="{FF2B5EF4-FFF2-40B4-BE49-F238E27FC236}">
                    <a16:creationId xmlns:a16="http://schemas.microsoft.com/office/drawing/2014/main" id="{3DB5EAFC-F69E-426C-9609-E874C49E6DEE}"/>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79394CF1-C7E5-42CA-AB81-29FDC3B66247}"/>
                </a:ext>
              </a:extLst>
            </p:cNvPr>
            <p:cNvGrpSpPr/>
            <p:nvPr/>
          </p:nvGrpSpPr>
          <p:grpSpPr>
            <a:xfrm>
              <a:off x="8847787" y="4175084"/>
              <a:ext cx="640080" cy="640080"/>
              <a:chOff x="10698781" y="3049833"/>
              <a:chExt cx="640080" cy="640080"/>
            </a:xfrm>
          </p:grpSpPr>
          <p:sp>
            <p:nvSpPr>
              <p:cNvPr id="72" name="Oval 71">
                <a:extLst>
                  <a:ext uri="{FF2B5EF4-FFF2-40B4-BE49-F238E27FC236}">
                    <a16:creationId xmlns:a16="http://schemas.microsoft.com/office/drawing/2014/main" id="{B1447BCA-36C2-42A7-A489-AD5685164E1A}"/>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shield_3" title="Icon of a shield with an exclamation point inside">
                <a:extLst>
                  <a:ext uri="{FF2B5EF4-FFF2-40B4-BE49-F238E27FC236}">
                    <a16:creationId xmlns:a16="http://schemas.microsoft.com/office/drawing/2014/main" id="{9F934CBE-53C7-4E98-BEBF-D39AE8B1C154}"/>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670B82F0-E7A3-4AFB-9512-53A22C0BA1E0}"/>
                </a:ext>
              </a:extLst>
            </p:cNvPr>
            <p:cNvSpPr/>
            <p:nvPr/>
          </p:nvSpPr>
          <p:spPr bwMode="auto">
            <a:xfrm>
              <a:off x="8847787" y="2422484"/>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6FD1E4C6-EA12-47EB-8CC9-109EF9C0044C}"/>
                </a:ext>
              </a:extLst>
            </p:cNvPr>
            <p:cNvSpPr/>
            <p:nvPr/>
          </p:nvSpPr>
          <p:spPr>
            <a:xfrm>
              <a:off x="9523728" y="2542469"/>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81" name="Rectangle 80">
              <a:extLst>
                <a:ext uri="{FF2B5EF4-FFF2-40B4-BE49-F238E27FC236}">
                  <a16:creationId xmlns:a16="http://schemas.microsoft.com/office/drawing/2014/main" id="{DE6F7124-88B4-4C5F-A157-80452CC03A03}"/>
                </a:ext>
              </a:extLst>
            </p:cNvPr>
            <p:cNvSpPr/>
            <p:nvPr/>
          </p:nvSpPr>
          <p:spPr>
            <a:xfrm>
              <a:off x="9523729" y="3411648"/>
              <a:ext cx="1937802" cy="400110"/>
            </a:xfrm>
            <a:prstGeom prst="rect">
              <a:avLst/>
            </a:prstGeom>
          </p:spPr>
          <p:txBody>
            <a:bodyPr wrap="square">
              <a:spAutoFit/>
            </a:bodyPr>
            <a:lstStyle/>
            <a:p>
              <a:r>
                <a:rPr lang="en-US" sz="1000">
                  <a:solidFill>
                    <a:srgbClr val="000000"/>
                  </a:solidFill>
                </a:rPr>
                <a:t>Actionable recommendations for security best practices </a:t>
              </a:r>
            </a:p>
          </p:txBody>
        </p:sp>
        <p:sp>
          <p:nvSpPr>
            <p:cNvPr id="82" name="Rectangle 81">
              <a:extLst>
                <a:ext uri="{FF2B5EF4-FFF2-40B4-BE49-F238E27FC236}">
                  <a16:creationId xmlns:a16="http://schemas.microsoft.com/office/drawing/2014/main" id="{69E25B8C-2356-4959-B5AF-8DB9C4517252}"/>
                </a:ext>
              </a:extLst>
            </p:cNvPr>
            <p:cNvSpPr/>
            <p:nvPr/>
          </p:nvSpPr>
          <p:spPr>
            <a:xfrm>
              <a:off x="9523729" y="4207903"/>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87" name="people_4" title="Icon of a person">
              <a:extLst>
                <a:ext uri="{FF2B5EF4-FFF2-40B4-BE49-F238E27FC236}">
                  <a16:creationId xmlns:a16="http://schemas.microsoft.com/office/drawing/2014/main" id="{6E29D5B3-5DE7-431B-A10C-9520B95502F1}"/>
                </a:ext>
              </a:extLst>
            </p:cNvPr>
            <p:cNvSpPr>
              <a:spLocks noChangeAspect="1" noEditPoints="1"/>
            </p:cNvSpPr>
            <p:nvPr/>
          </p:nvSpPr>
          <p:spPr bwMode="auto">
            <a:xfrm>
              <a:off x="9010175" y="1807022"/>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Title 1">
              <a:extLst>
                <a:ext uri="{FF2B5EF4-FFF2-40B4-BE49-F238E27FC236}">
                  <a16:creationId xmlns:a16="http://schemas.microsoft.com/office/drawing/2014/main" id="{E7C6BE13-90EF-4F2B-98B7-16CF9D5E8D7D}"/>
                </a:ext>
              </a:extLst>
            </p:cNvPr>
            <p:cNvSpPr txBox="1">
              <a:spLocks/>
            </p:cNvSpPr>
            <p:nvPr/>
          </p:nvSpPr>
          <p:spPr>
            <a:xfrm>
              <a:off x="5197303" y="4727622"/>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91" name="Connector: Elbow 90">
              <a:extLst>
                <a:ext uri="{FF2B5EF4-FFF2-40B4-BE49-F238E27FC236}">
                  <a16:creationId xmlns:a16="http://schemas.microsoft.com/office/drawing/2014/main" id="{168BE1FC-61D0-4E2F-8AB1-73AC9A9B9550}"/>
                </a:ext>
              </a:extLst>
            </p:cNvPr>
            <p:cNvCxnSpPr>
              <a:cxnSpLocks/>
              <a:stCxn id="69" idx="2"/>
              <a:endCxn id="72" idx="2"/>
            </p:cNvCxnSpPr>
            <p:nvPr/>
          </p:nvCxnSpPr>
          <p:spPr>
            <a:xfrm rot="10800000" flipV="1">
              <a:off x="8847787" y="2742524"/>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9F73C2-E868-41AA-8004-C9F2BFD8D60D}"/>
                </a:ext>
              </a:extLst>
            </p:cNvPr>
            <p:cNvCxnSpPr>
              <a:cxnSpLocks/>
              <a:stCxn id="53" idx="2"/>
            </p:cNvCxnSpPr>
            <p:nvPr/>
          </p:nvCxnSpPr>
          <p:spPr>
            <a:xfrm>
              <a:off x="7206814" y="4025065"/>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A144B3-778C-4389-AB53-5C6637D2CB7A}"/>
                </a:ext>
              </a:extLst>
            </p:cNvPr>
            <p:cNvCxnSpPr>
              <a:cxnSpLocks/>
              <a:stCxn id="53" idx="3"/>
              <a:endCxn id="71" idx="2"/>
            </p:cNvCxnSpPr>
            <p:nvPr/>
          </p:nvCxnSpPr>
          <p:spPr>
            <a:xfrm>
              <a:off x="7618294" y="3613585"/>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binoculars" title="Icon of binoculars">
              <a:extLst>
                <a:ext uri="{FF2B5EF4-FFF2-40B4-BE49-F238E27FC236}">
                  <a16:creationId xmlns:a16="http://schemas.microsoft.com/office/drawing/2014/main" id="{975062A6-BF13-4FB5-9FFF-929412332474}"/>
                </a:ext>
              </a:extLst>
            </p:cNvPr>
            <p:cNvSpPr>
              <a:spLocks noChangeAspect="1" noEditPoints="1"/>
            </p:cNvSpPr>
            <p:nvPr/>
          </p:nvSpPr>
          <p:spPr bwMode="auto">
            <a:xfrm>
              <a:off x="8979423" y="2569035"/>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447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65138" y="632779"/>
            <a:ext cx="11533187" cy="411162"/>
          </a:xfrm>
        </p:spPr>
        <p:txBody>
          <a:bodyPr/>
          <a:lstStyle/>
          <a:p>
            <a:r>
              <a:rPr lang="en-US"/>
              <a:t>Run anything, anywhere</a:t>
            </a:r>
          </a:p>
        </p:txBody>
      </p:sp>
      <p:sp>
        <p:nvSpPr>
          <p:cNvPr id="7" name="Rectangle 6">
            <a:extLst>
              <a:ext uri="{FF2B5EF4-FFF2-40B4-BE49-F238E27FC236}">
                <a16:creationId xmlns:a16="http://schemas.microsoft.com/office/drawing/2014/main" id="{421F2AFD-AC47-4FF7-B00A-5A7D1DC6A632}"/>
              </a:ext>
            </a:extLst>
          </p:cNvPr>
          <p:cNvSpPr/>
          <p:nvPr/>
        </p:nvSpPr>
        <p:spPr>
          <a:xfrm>
            <a:off x="465138" y="1964085"/>
            <a:ext cx="4484931" cy="336439"/>
          </a:xfrm>
          <a:prstGeom prst="rect">
            <a:avLst/>
          </a:prstGeom>
        </p:spPr>
        <p:txBody>
          <a:bodyPr wrap="square" lIns="0">
            <a:spAutoFit/>
          </a:bodyPr>
          <a:lstStyle/>
          <a:p>
            <a:pPr>
              <a:lnSpc>
                <a:spcPct val="107000"/>
              </a:lnSpc>
            </a:pPr>
            <a:endParaRPr lang="en-US" sz="1600">
              <a:solidFill>
                <a:srgbClr val="000000"/>
              </a:solidFill>
              <a:cs typeface="Arial" panose="020B0604020202020204" pitchFamily="34" charset="0"/>
            </a:endParaRPr>
          </a:p>
        </p:txBody>
      </p:sp>
      <p:cxnSp>
        <p:nvCxnSpPr>
          <p:cNvPr id="66" name="Straight Connector 65">
            <a:extLst>
              <a:ext uri="{FF2B5EF4-FFF2-40B4-BE49-F238E27FC236}">
                <a16:creationId xmlns:a16="http://schemas.microsoft.com/office/drawing/2014/main" id="{1FC9389D-7FCE-4593-B68D-10FD8D850F76}"/>
              </a:ext>
            </a:extLst>
          </p:cNvPr>
          <p:cNvCxnSpPr>
            <a:cxnSpLocks/>
          </p:cNvCxnSpPr>
          <p:nvPr/>
        </p:nvCxnSpPr>
        <p:spPr>
          <a:xfrm>
            <a:off x="1090353" y="1567907"/>
            <a:ext cx="0" cy="49365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EEB250-D02D-4CFA-A6C2-565EEA24EB84}"/>
              </a:ext>
            </a:extLst>
          </p:cNvPr>
          <p:cNvSpPr txBox="1"/>
          <p:nvPr/>
        </p:nvSpPr>
        <p:spPr>
          <a:xfrm rot="16200000">
            <a:off x="132022" y="3777169"/>
            <a:ext cx="1881829" cy="517065"/>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1600">
                <a:solidFill>
                  <a:srgbClr val="000000"/>
                </a:solidFill>
                <a:latin typeface="+mj-lt"/>
                <a:cs typeface="Segoe UI Semibold" panose="020B0702040204020203" pitchFamily="34" charset="0"/>
              </a:rPr>
              <a:t>Your choice of…</a:t>
            </a:r>
          </a:p>
        </p:txBody>
      </p:sp>
      <p:grpSp>
        <p:nvGrpSpPr>
          <p:cNvPr id="15" name="Group 14">
            <a:extLst>
              <a:ext uri="{FF2B5EF4-FFF2-40B4-BE49-F238E27FC236}">
                <a16:creationId xmlns:a16="http://schemas.microsoft.com/office/drawing/2014/main" id="{B363DD02-4AC5-4CAE-976D-825AD050D394}"/>
              </a:ext>
            </a:extLst>
          </p:cNvPr>
          <p:cNvGrpSpPr/>
          <p:nvPr/>
        </p:nvGrpSpPr>
        <p:grpSpPr>
          <a:xfrm>
            <a:off x="1880242" y="1647048"/>
            <a:ext cx="2759438" cy="1716618"/>
            <a:chOff x="7722823" y="512801"/>
            <a:chExt cx="2759438" cy="1716618"/>
          </a:xfrm>
        </p:grpSpPr>
        <p:sp>
          <p:nvSpPr>
            <p:cNvPr id="10" name="TextBox 9">
              <a:extLst>
                <a:ext uri="{FF2B5EF4-FFF2-40B4-BE49-F238E27FC236}">
                  <a16:creationId xmlns:a16="http://schemas.microsoft.com/office/drawing/2014/main" id="{205BCE05-9890-492A-95C8-AAECB9C4D3D8}"/>
                </a:ext>
              </a:extLst>
            </p:cNvPr>
            <p:cNvSpPr txBox="1"/>
            <p:nvPr/>
          </p:nvSpPr>
          <p:spPr>
            <a:xfrm>
              <a:off x="7722823" y="512801"/>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a:t>
              </a:r>
            </a:p>
          </p:txBody>
        </p:sp>
        <p:grpSp>
          <p:nvGrpSpPr>
            <p:cNvPr id="11" name="Group 10">
              <a:extLst>
                <a:ext uri="{FF2B5EF4-FFF2-40B4-BE49-F238E27FC236}">
                  <a16:creationId xmlns:a16="http://schemas.microsoft.com/office/drawing/2014/main" id="{EFBB8D38-9000-4839-A065-B1C619C788C4}"/>
                </a:ext>
              </a:extLst>
            </p:cNvPr>
            <p:cNvGrpSpPr/>
            <p:nvPr/>
          </p:nvGrpSpPr>
          <p:grpSpPr>
            <a:xfrm>
              <a:off x="9044710" y="1048809"/>
              <a:ext cx="1377725" cy="1180610"/>
              <a:chOff x="8971075" y="1048809"/>
              <a:chExt cx="1377725" cy="1180610"/>
            </a:xfrm>
          </p:grpSpPr>
          <p:sp>
            <p:nvSpPr>
              <p:cNvPr id="19" name="TextBox 18">
                <a:extLst>
                  <a:ext uri="{FF2B5EF4-FFF2-40B4-BE49-F238E27FC236}">
                    <a16:creationId xmlns:a16="http://schemas.microsoft.com/office/drawing/2014/main" id="{A2DE95E1-A63E-4280-A6FD-83139E937878}"/>
                  </a:ext>
                </a:extLst>
              </p:cNvPr>
              <p:cNvSpPr txBox="1"/>
              <p:nvPr/>
            </p:nvSpPr>
            <p:spPr>
              <a:xfrm>
                <a:off x="8971075"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20" name="Oval 19">
                <a:extLst>
                  <a:ext uri="{FF2B5EF4-FFF2-40B4-BE49-F238E27FC236}">
                    <a16:creationId xmlns:a16="http://schemas.microsoft.com/office/drawing/2014/main" id="{8214BED3-D5F3-4EBE-B38A-AA4258EC96A1}"/>
                  </a:ext>
                </a:extLst>
              </p:cNvPr>
              <p:cNvSpPr/>
              <p:nvPr/>
            </p:nvSpPr>
            <p:spPr bwMode="auto">
              <a:xfrm rot="16200000">
                <a:off x="9334672" y="1048809"/>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Picture 4" descr="Image result for linux icon png">
                <a:extLst>
                  <a:ext uri="{FF2B5EF4-FFF2-40B4-BE49-F238E27FC236}">
                    <a16:creationId xmlns:a16="http://schemas.microsoft.com/office/drawing/2014/main" id="{04E39532-9A7B-4032-B30A-AF95F7081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279" y="1125044"/>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1D28106-1E75-4000-9502-8DD149719EF4}"/>
                </a:ext>
              </a:extLst>
            </p:cNvPr>
            <p:cNvGrpSpPr/>
            <p:nvPr/>
          </p:nvGrpSpPr>
          <p:grpSpPr>
            <a:xfrm>
              <a:off x="7782648" y="1048809"/>
              <a:ext cx="1377725" cy="1180610"/>
              <a:chOff x="7782648" y="1048809"/>
              <a:chExt cx="1377725" cy="1180610"/>
            </a:xfrm>
          </p:grpSpPr>
          <p:sp>
            <p:nvSpPr>
              <p:cNvPr id="23" name="TextBox 22">
                <a:extLst>
                  <a:ext uri="{FF2B5EF4-FFF2-40B4-BE49-F238E27FC236}">
                    <a16:creationId xmlns:a16="http://schemas.microsoft.com/office/drawing/2014/main" id="{95D8626B-9C86-420A-A682-0F6BE563F36D}"/>
                  </a:ext>
                </a:extLst>
              </p:cNvPr>
              <p:cNvSpPr txBox="1"/>
              <p:nvPr/>
            </p:nvSpPr>
            <p:spPr>
              <a:xfrm>
                <a:off x="7782648"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Windows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0F77EBD0-368E-4B68-84B5-83E1C47DD011}"/>
                  </a:ext>
                </a:extLst>
              </p:cNvPr>
              <p:cNvGrpSpPr/>
              <p:nvPr/>
            </p:nvGrpSpPr>
            <p:grpSpPr>
              <a:xfrm>
                <a:off x="8146245" y="1048809"/>
                <a:ext cx="650530" cy="650530"/>
                <a:chOff x="8214314" y="2174520"/>
                <a:chExt cx="650530" cy="650530"/>
              </a:xfrm>
            </p:grpSpPr>
            <p:sp>
              <p:nvSpPr>
                <p:cNvPr id="24" name="Oval 23">
                  <a:extLst>
                    <a:ext uri="{FF2B5EF4-FFF2-40B4-BE49-F238E27FC236}">
                      <a16:creationId xmlns:a16="http://schemas.microsoft.com/office/drawing/2014/main" id="{A693DA8A-90B2-46FD-9EF4-D04F9D0FDAFA}"/>
                    </a:ext>
                  </a:extLst>
                </p:cNvPr>
                <p:cNvSpPr/>
                <p:nvPr/>
              </p:nvSpPr>
              <p:spPr bwMode="auto">
                <a:xfrm rot="16200000">
                  <a:off x="8214314" y="2174520"/>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Freeform 130">
                  <a:extLst>
                    <a:ext uri="{FF2B5EF4-FFF2-40B4-BE49-F238E27FC236}">
                      <a16:creationId xmlns:a16="http://schemas.microsoft.com/office/drawing/2014/main" id="{73BE5969-47C4-445C-BB02-27D6CDF0A317}"/>
                    </a:ext>
                  </a:extLst>
                </p:cNvPr>
                <p:cNvSpPr>
                  <a:spLocks noChangeAspect="1" noEditPoints="1"/>
                </p:cNvSpPr>
                <p:nvPr/>
              </p:nvSpPr>
              <p:spPr bwMode="black">
                <a:xfrm>
                  <a:off x="8390846" y="2351656"/>
                  <a:ext cx="297467" cy="2962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8574" tIns="34287" rIns="68574" bIns="34287" numCol="1" anchor="t" anchorCtr="0" compatLnSpc="1">
                  <a:prstTxWarp prst="textNoShape">
                    <a:avLst/>
                  </a:prstTxWarp>
                </a:bodyPr>
                <a:lstStyle/>
                <a:p>
                  <a:endParaRPr lang="en-US" sz="1350"/>
                </a:p>
              </p:txBody>
            </p:sp>
          </p:grpSp>
        </p:grpSp>
      </p:grpSp>
      <p:grpSp>
        <p:nvGrpSpPr>
          <p:cNvPr id="25" name="Group 24">
            <a:extLst>
              <a:ext uri="{FF2B5EF4-FFF2-40B4-BE49-F238E27FC236}">
                <a16:creationId xmlns:a16="http://schemas.microsoft.com/office/drawing/2014/main" id="{55344CF6-5E7B-421A-BBE4-DC38F3428416}"/>
              </a:ext>
            </a:extLst>
          </p:cNvPr>
          <p:cNvGrpSpPr/>
          <p:nvPr/>
        </p:nvGrpSpPr>
        <p:grpSpPr>
          <a:xfrm>
            <a:off x="6641053" y="1688672"/>
            <a:ext cx="4257658" cy="1716618"/>
            <a:chOff x="7274885" y="4673700"/>
            <a:chExt cx="4257658" cy="1716618"/>
          </a:xfrm>
        </p:grpSpPr>
        <p:sp>
          <p:nvSpPr>
            <p:cNvPr id="67" name="TextBox 66">
              <a:extLst>
                <a:ext uri="{FF2B5EF4-FFF2-40B4-BE49-F238E27FC236}">
                  <a16:creationId xmlns:a16="http://schemas.microsoft.com/office/drawing/2014/main" id="{EB7FE4CC-18D5-4FB4-9C17-FA573AFD0B15}"/>
                </a:ext>
              </a:extLst>
            </p:cNvPr>
            <p:cNvSpPr txBox="1"/>
            <p:nvPr/>
          </p:nvSpPr>
          <p:spPr>
            <a:xfrm>
              <a:off x="8023994" y="467370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a:solidFill>
                    <a:srgbClr val="0078D4"/>
                  </a:solidFill>
                  <a:latin typeface="Segoe UI Semibold"/>
                </a:rPr>
                <a:t>Region</a:t>
              </a:r>
              <a:r>
                <a:rPr kumimoji="0" lang="en-US" sz="2000" b="0" i="0" u="none" strike="noStrike" kern="1200" cap="none" spc="0" normalizeH="0" baseline="0" noProof="0">
                  <a:ln>
                    <a:noFill/>
                  </a:ln>
                  <a:solidFill>
                    <a:srgbClr val="0078D4"/>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DCA69617-9155-469E-AFB4-CEE8DA8E0ABE}"/>
                </a:ext>
              </a:extLst>
            </p:cNvPr>
            <p:cNvSpPr txBox="1"/>
            <p:nvPr/>
          </p:nvSpPr>
          <p:spPr>
            <a:xfrm>
              <a:off x="8010420" y="5854439"/>
              <a:ext cx="2786587" cy="535879"/>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35+ regions worldwide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E834F4D4-386E-4CDE-B0DC-0C5D05764C91}"/>
                </a:ext>
              </a:extLst>
            </p:cNvPr>
            <p:cNvGrpSpPr/>
            <p:nvPr/>
          </p:nvGrpSpPr>
          <p:grpSpPr>
            <a:xfrm>
              <a:off x="7274885" y="5223684"/>
              <a:ext cx="4257658" cy="632461"/>
              <a:chOff x="7086603" y="5209396"/>
              <a:chExt cx="4257658" cy="632461"/>
            </a:xfrm>
          </p:grpSpPr>
          <p:grpSp>
            <p:nvGrpSpPr>
              <p:cNvPr id="18" name="Group 17">
                <a:extLst>
                  <a:ext uri="{FF2B5EF4-FFF2-40B4-BE49-F238E27FC236}">
                    <a16:creationId xmlns:a16="http://schemas.microsoft.com/office/drawing/2014/main" id="{A3AD5BEA-3430-412D-8D66-D9F94ABD4376}"/>
                  </a:ext>
                </a:extLst>
              </p:cNvPr>
              <p:cNvGrpSpPr/>
              <p:nvPr/>
            </p:nvGrpSpPr>
            <p:grpSpPr>
              <a:xfrm>
                <a:off x="7086603" y="5209396"/>
                <a:ext cx="4257658" cy="365760"/>
                <a:chOff x="7086603" y="5209396"/>
                <a:chExt cx="4257658" cy="365760"/>
              </a:xfrm>
            </p:grpSpPr>
            <p:sp>
              <p:nvSpPr>
                <p:cNvPr id="97" name="POI_ECAF" title="Icon of a map location marker">
                  <a:extLst>
                    <a:ext uri="{FF2B5EF4-FFF2-40B4-BE49-F238E27FC236}">
                      <a16:creationId xmlns:a16="http://schemas.microsoft.com/office/drawing/2014/main" id="{50ED4373-CD22-42E4-81E2-0BE128E6A9EF}"/>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 name="POI_ECAF" title="Icon of a map location marker">
                  <a:extLst>
                    <a:ext uri="{FF2B5EF4-FFF2-40B4-BE49-F238E27FC236}">
                      <a16:creationId xmlns:a16="http://schemas.microsoft.com/office/drawing/2014/main" id="{D9047F03-3C9D-427F-9DB2-04B74D422EC6}"/>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9" name="POI_ECAF" title="Icon of a map location marker">
                  <a:extLst>
                    <a:ext uri="{FF2B5EF4-FFF2-40B4-BE49-F238E27FC236}">
                      <a16:creationId xmlns:a16="http://schemas.microsoft.com/office/drawing/2014/main" id="{441312F4-0BFF-4CD1-A35A-1FD6C89703AA}"/>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0" name="POI_ECAF" title="Icon of a map location marker">
                  <a:extLst>
                    <a:ext uri="{FF2B5EF4-FFF2-40B4-BE49-F238E27FC236}">
                      <a16:creationId xmlns:a16="http://schemas.microsoft.com/office/drawing/2014/main" id="{183F6837-4BEF-40DC-B74A-97B7C4DC4036}"/>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1" name="POI_ECAF" title="Icon of a map location marker">
                  <a:extLst>
                    <a:ext uri="{FF2B5EF4-FFF2-40B4-BE49-F238E27FC236}">
                      <a16:creationId xmlns:a16="http://schemas.microsoft.com/office/drawing/2014/main" id="{6523BB9E-CA9F-4475-82B4-A79EF8DD1675}"/>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2" name="POI_ECAF" title="Icon of a map location marker">
                  <a:extLst>
                    <a:ext uri="{FF2B5EF4-FFF2-40B4-BE49-F238E27FC236}">
                      <a16:creationId xmlns:a16="http://schemas.microsoft.com/office/drawing/2014/main" id="{421D7C96-FEA1-4A9C-8B8D-26C4C70F4672}"/>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POI_ECAF" title="Icon of a map location marker">
                  <a:extLst>
                    <a:ext uri="{FF2B5EF4-FFF2-40B4-BE49-F238E27FC236}">
                      <a16:creationId xmlns:a16="http://schemas.microsoft.com/office/drawing/2014/main" id="{C799DE14-5133-4999-BC0D-1B5C4C6E9F67}"/>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4" name="POI_ECAF" title="Icon of a map location marker">
                  <a:extLst>
                    <a:ext uri="{FF2B5EF4-FFF2-40B4-BE49-F238E27FC236}">
                      <a16:creationId xmlns:a16="http://schemas.microsoft.com/office/drawing/2014/main" id="{66F61F22-38AC-4F78-901B-3B15EF1D6BE9}"/>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5" name="POI_ECAF" title="Icon of a map location marker">
                  <a:extLst>
                    <a:ext uri="{FF2B5EF4-FFF2-40B4-BE49-F238E27FC236}">
                      <a16:creationId xmlns:a16="http://schemas.microsoft.com/office/drawing/2014/main" id="{FEB31424-3493-4148-9B46-E2CD2F14CB48}"/>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6" name="POI_ECAF" title="Icon of a map location marker">
                  <a:extLst>
                    <a:ext uri="{FF2B5EF4-FFF2-40B4-BE49-F238E27FC236}">
                      <a16:creationId xmlns:a16="http://schemas.microsoft.com/office/drawing/2014/main" id="{A3D7D3AF-6264-4B47-9704-B532FCD98510}"/>
                    </a:ext>
                  </a:extLst>
                </p:cNvPr>
                <p:cNvSpPr>
                  <a:spLocks noChangeAspect="1" noEditPoints="1"/>
                </p:cNvSpPr>
                <p:nvPr/>
              </p:nvSpPr>
              <p:spPr bwMode="auto">
                <a:xfrm>
                  <a:off x="11115684"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E30F999A-9763-460E-9A56-9B8D5A8BC18F}"/>
                  </a:ext>
                </a:extLst>
              </p:cNvPr>
              <p:cNvGrpSpPr/>
              <p:nvPr/>
            </p:nvGrpSpPr>
            <p:grpSpPr>
              <a:xfrm>
                <a:off x="7310440" y="5476097"/>
                <a:ext cx="3809985" cy="365760"/>
                <a:chOff x="7086603" y="5209396"/>
                <a:chExt cx="3809985" cy="365760"/>
              </a:xfrm>
            </p:grpSpPr>
            <p:sp>
              <p:nvSpPr>
                <p:cNvPr id="108" name="POI_ECAF" title="Icon of a map location marker">
                  <a:extLst>
                    <a:ext uri="{FF2B5EF4-FFF2-40B4-BE49-F238E27FC236}">
                      <a16:creationId xmlns:a16="http://schemas.microsoft.com/office/drawing/2014/main" id="{577951BB-3C1A-49F7-A96A-7AB0E31607EA}"/>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9" name="POI_ECAF" title="Icon of a map location marker">
                  <a:extLst>
                    <a:ext uri="{FF2B5EF4-FFF2-40B4-BE49-F238E27FC236}">
                      <a16:creationId xmlns:a16="http://schemas.microsoft.com/office/drawing/2014/main" id="{94E27590-1901-47E9-9CE8-CDFFB2DD343E}"/>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0" name="POI_ECAF" title="Icon of a map location marker">
                  <a:extLst>
                    <a:ext uri="{FF2B5EF4-FFF2-40B4-BE49-F238E27FC236}">
                      <a16:creationId xmlns:a16="http://schemas.microsoft.com/office/drawing/2014/main" id="{3D7A6EB4-F2BD-4579-90E0-7ECE57436189}"/>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1" name="POI_ECAF" title="Icon of a map location marker">
                  <a:extLst>
                    <a:ext uri="{FF2B5EF4-FFF2-40B4-BE49-F238E27FC236}">
                      <a16:creationId xmlns:a16="http://schemas.microsoft.com/office/drawing/2014/main" id="{3F24A8CE-15F8-41CA-A786-9A8445696ED2}"/>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2" name="POI_ECAF" title="Icon of a map location marker">
                  <a:extLst>
                    <a:ext uri="{FF2B5EF4-FFF2-40B4-BE49-F238E27FC236}">
                      <a16:creationId xmlns:a16="http://schemas.microsoft.com/office/drawing/2014/main" id="{1ECC2ABD-769D-4AD3-85AE-5FF01997F7FD}"/>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3" name="POI_ECAF" title="Icon of a map location marker">
                  <a:extLst>
                    <a:ext uri="{FF2B5EF4-FFF2-40B4-BE49-F238E27FC236}">
                      <a16:creationId xmlns:a16="http://schemas.microsoft.com/office/drawing/2014/main" id="{B14814A2-0F12-4F71-AFCB-8547FD4352F4}"/>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4" name="POI_ECAF" title="Icon of a map location marker">
                  <a:extLst>
                    <a:ext uri="{FF2B5EF4-FFF2-40B4-BE49-F238E27FC236}">
                      <a16:creationId xmlns:a16="http://schemas.microsoft.com/office/drawing/2014/main" id="{4F2ED29E-1BE3-4647-8976-6BF8EA4EFA7F}"/>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OI_ECAF" title="Icon of a map location marker">
                  <a:extLst>
                    <a:ext uri="{FF2B5EF4-FFF2-40B4-BE49-F238E27FC236}">
                      <a16:creationId xmlns:a16="http://schemas.microsoft.com/office/drawing/2014/main" id="{BE8A8D42-1056-49E1-B481-07982FE5C60D}"/>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POI_ECAF" title="Icon of a map location marker">
                  <a:extLst>
                    <a:ext uri="{FF2B5EF4-FFF2-40B4-BE49-F238E27FC236}">
                      <a16:creationId xmlns:a16="http://schemas.microsoft.com/office/drawing/2014/main" id="{D513F17A-909D-4606-9E80-97CDEFE09BC9}"/>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nvGrpSpPr>
          <p:cNvPr id="26" name="Group 25">
            <a:extLst>
              <a:ext uri="{FF2B5EF4-FFF2-40B4-BE49-F238E27FC236}">
                <a16:creationId xmlns:a16="http://schemas.microsoft.com/office/drawing/2014/main" id="{1DD8ECF2-775E-4F55-9AB3-D37970FA08AB}"/>
              </a:ext>
            </a:extLst>
          </p:cNvPr>
          <p:cNvGrpSpPr/>
          <p:nvPr/>
        </p:nvGrpSpPr>
        <p:grpSpPr>
          <a:xfrm>
            <a:off x="2417283" y="3947415"/>
            <a:ext cx="6446167" cy="1962839"/>
            <a:chOff x="3267626" y="3947415"/>
            <a:chExt cx="6446167" cy="1962839"/>
          </a:xfrm>
        </p:grpSpPr>
        <p:sp>
          <p:nvSpPr>
            <p:cNvPr id="28" name="TextBox 27">
              <a:extLst>
                <a:ext uri="{FF2B5EF4-FFF2-40B4-BE49-F238E27FC236}">
                  <a16:creationId xmlns:a16="http://schemas.microsoft.com/office/drawing/2014/main" id="{354ED5F6-4DD2-4223-B066-BDA36949A1C8}"/>
                </a:ext>
              </a:extLst>
            </p:cNvPr>
            <p:cNvSpPr txBox="1"/>
            <p:nvPr/>
          </p:nvSpPr>
          <p:spPr>
            <a:xfrm>
              <a:off x="5112607" y="3947415"/>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Environment </a:t>
              </a:r>
            </a:p>
          </p:txBody>
        </p:sp>
        <p:grpSp>
          <p:nvGrpSpPr>
            <p:cNvPr id="9" name="Group 8">
              <a:extLst>
                <a:ext uri="{FF2B5EF4-FFF2-40B4-BE49-F238E27FC236}">
                  <a16:creationId xmlns:a16="http://schemas.microsoft.com/office/drawing/2014/main" id="{29B4409E-18E3-40B6-9ACA-C25EC1BBB4B9}"/>
                </a:ext>
              </a:extLst>
            </p:cNvPr>
            <p:cNvGrpSpPr/>
            <p:nvPr/>
          </p:nvGrpSpPr>
          <p:grpSpPr>
            <a:xfrm>
              <a:off x="3267626" y="4483423"/>
              <a:ext cx="6446167" cy="1426831"/>
              <a:chOff x="3910370" y="4483423"/>
              <a:chExt cx="6446167" cy="1426831"/>
            </a:xfrm>
          </p:grpSpPr>
          <p:grpSp>
            <p:nvGrpSpPr>
              <p:cNvPr id="13" name="Group 12">
                <a:extLst>
                  <a:ext uri="{FF2B5EF4-FFF2-40B4-BE49-F238E27FC236}">
                    <a16:creationId xmlns:a16="http://schemas.microsoft.com/office/drawing/2014/main" id="{0739D0C7-0689-4486-91A2-35416BB9A666}"/>
                  </a:ext>
                </a:extLst>
              </p:cNvPr>
              <p:cNvGrpSpPr/>
              <p:nvPr/>
            </p:nvGrpSpPr>
            <p:grpSpPr>
              <a:xfrm>
                <a:off x="5176726" y="4483423"/>
                <a:ext cx="1377725" cy="1426831"/>
                <a:chOff x="9044710" y="3171358"/>
                <a:chExt cx="1377725" cy="1426831"/>
              </a:xfrm>
            </p:grpSpPr>
            <p:sp>
              <p:nvSpPr>
                <p:cNvPr id="34" name="TextBox 33">
                  <a:extLst>
                    <a:ext uri="{FF2B5EF4-FFF2-40B4-BE49-F238E27FC236}">
                      <a16:creationId xmlns:a16="http://schemas.microsoft.com/office/drawing/2014/main" id="{C2577823-8FB1-4D55-AA5C-A7CCE4BE3FAB}"/>
                    </a:ext>
                  </a:extLst>
                </p:cNvPr>
                <p:cNvSpPr txBox="1"/>
                <p:nvPr/>
              </p:nvSpPr>
              <p:spPr>
                <a:xfrm>
                  <a:off x="9044710"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IoT </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Edge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E46E543D-A2CE-4218-8689-981A824B0A0B}"/>
                    </a:ext>
                  </a:extLst>
                </p:cNvPr>
                <p:cNvGrpSpPr/>
                <p:nvPr/>
              </p:nvGrpSpPr>
              <p:grpSpPr>
                <a:xfrm>
                  <a:off x="9408307" y="3171358"/>
                  <a:ext cx="650530" cy="650530"/>
                  <a:chOff x="9334672" y="3171358"/>
                  <a:chExt cx="650530" cy="650530"/>
                </a:xfrm>
              </p:grpSpPr>
              <p:sp>
                <p:nvSpPr>
                  <p:cNvPr id="35" name="Oval 34">
                    <a:extLst>
                      <a:ext uri="{FF2B5EF4-FFF2-40B4-BE49-F238E27FC236}">
                        <a16:creationId xmlns:a16="http://schemas.microsoft.com/office/drawing/2014/main" id="{1FFCFCCB-BBF8-4B61-B5F7-BA97F7A77F26}"/>
                      </a:ext>
                    </a:extLst>
                  </p:cNvPr>
                  <p:cNvSpPr/>
                  <p:nvPr/>
                </p:nvSpPr>
                <p:spPr bwMode="auto">
                  <a:xfrm rot="16200000">
                    <a:off x="9334672"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162F9E8B-06C8-408B-9889-089DF3BFD93C}"/>
                      </a:ext>
                    </a:extLst>
                  </p:cNvPr>
                  <p:cNvGrpSpPr/>
                  <p:nvPr/>
                </p:nvGrpSpPr>
                <p:grpSpPr>
                  <a:xfrm>
                    <a:off x="9481487" y="3316892"/>
                    <a:ext cx="356901" cy="359463"/>
                    <a:chOff x="4857409" y="4823629"/>
                    <a:chExt cx="351191" cy="353712"/>
                  </a:xfrm>
                </p:grpSpPr>
                <p:sp>
                  <p:nvSpPr>
                    <p:cNvPr id="47" name="Freeform: Shape 46">
                      <a:extLst>
                        <a:ext uri="{FF2B5EF4-FFF2-40B4-BE49-F238E27FC236}">
                          <a16:creationId xmlns:a16="http://schemas.microsoft.com/office/drawing/2014/main" id="{45B2DB17-A04A-416C-80EA-5E3D3CCD8313}"/>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56A1C2-DEE7-48A7-91F6-8483D8226673}"/>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7A85046-7FA3-4743-8E6A-031A1DD0BA32}"/>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A53E6F-4697-4AB7-9528-8FD6A32829C1}"/>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4BBAD-AAA8-49B5-9442-90CD1AD211D8}"/>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659DD2B-19CC-4FF7-A7B7-C6FFF7E6D900}"/>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52B086B-823C-4ECE-B6B3-44E09E589EF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97AF833D-77BE-4D4A-8C7B-124CE1509A54}"/>
                  </a:ext>
                </a:extLst>
              </p:cNvPr>
              <p:cNvGrpSpPr/>
              <p:nvPr/>
            </p:nvGrpSpPr>
            <p:grpSpPr>
              <a:xfrm>
                <a:off x="3910370" y="4483423"/>
                <a:ext cx="1377725" cy="1426831"/>
                <a:chOff x="7782648" y="3171358"/>
                <a:chExt cx="1377725" cy="1426831"/>
              </a:xfrm>
            </p:grpSpPr>
            <p:sp>
              <p:nvSpPr>
                <p:cNvPr id="32" name="TextBox 31">
                  <a:extLst>
                    <a:ext uri="{FF2B5EF4-FFF2-40B4-BE49-F238E27FC236}">
                      <a16:creationId xmlns:a16="http://schemas.microsoft.com/office/drawing/2014/main" id="{9A1C8B2D-6C66-4F7D-A95F-194FFAAD0870}"/>
                    </a:ext>
                  </a:extLst>
                </p:cNvPr>
                <p:cNvSpPr txBox="1"/>
                <p:nvPr/>
              </p:nvSpPr>
              <p:spPr>
                <a:xfrm>
                  <a:off x="7782648"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Public clouds </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B6741148-96A0-4BC3-B40C-629C759A1D5E}"/>
                    </a:ext>
                  </a:extLst>
                </p:cNvPr>
                <p:cNvSpPr/>
                <p:nvPr/>
              </p:nvSpPr>
              <p:spPr bwMode="auto">
                <a:xfrm rot="16200000">
                  <a:off x="8146245"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loud" title="Icon of a cloud">
                  <a:extLst>
                    <a:ext uri="{FF2B5EF4-FFF2-40B4-BE49-F238E27FC236}">
                      <a16:creationId xmlns:a16="http://schemas.microsoft.com/office/drawing/2014/main" id="{776B3705-3C0A-4E6C-8E5E-65FEC2BF8C1A}"/>
                    </a:ext>
                  </a:extLst>
                </p:cNvPr>
                <p:cNvSpPr>
                  <a:spLocks noChangeAspect="1"/>
                </p:cNvSpPr>
                <p:nvPr/>
              </p:nvSpPr>
              <p:spPr bwMode="auto">
                <a:xfrm>
                  <a:off x="8272408" y="3369776"/>
                  <a:ext cx="398205" cy="2536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E27895EE-5F83-4591-9505-5110F0790B40}"/>
                  </a:ext>
                </a:extLst>
              </p:cNvPr>
              <p:cNvGrpSpPr/>
              <p:nvPr/>
            </p:nvGrpSpPr>
            <p:grpSpPr>
              <a:xfrm>
                <a:off x="7709438" y="4483423"/>
                <a:ext cx="1377725" cy="1426831"/>
                <a:chOff x="7782648" y="4984694"/>
                <a:chExt cx="1377725" cy="1426831"/>
              </a:xfrm>
            </p:grpSpPr>
            <p:sp>
              <p:nvSpPr>
                <p:cNvPr id="42" name="TextBox 41">
                  <a:extLst>
                    <a:ext uri="{FF2B5EF4-FFF2-40B4-BE49-F238E27FC236}">
                      <a16:creationId xmlns:a16="http://schemas.microsoft.com/office/drawing/2014/main" id="{47E38A26-9E22-4A44-9C74-9F6AB4E31854}"/>
                    </a:ext>
                  </a:extLst>
                </p:cNvPr>
                <p:cNvSpPr txBox="1"/>
                <p:nvPr/>
              </p:nvSpPr>
              <p:spPr>
                <a:xfrm>
                  <a:off x="7782648" y="5629425"/>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Stack</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F5186D6-1F33-4C1B-AE16-C751F3D3C1EC}"/>
                    </a:ext>
                  </a:extLst>
                </p:cNvPr>
                <p:cNvGrpSpPr/>
                <p:nvPr/>
              </p:nvGrpSpPr>
              <p:grpSpPr>
                <a:xfrm>
                  <a:off x="8146245" y="4984694"/>
                  <a:ext cx="650530" cy="650530"/>
                  <a:chOff x="8281721" y="5952281"/>
                  <a:chExt cx="650530" cy="650530"/>
                </a:xfrm>
              </p:grpSpPr>
              <p:sp>
                <p:nvSpPr>
                  <p:cNvPr id="43" name="Oval 42">
                    <a:extLst>
                      <a:ext uri="{FF2B5EF4-FFF2-40B4-BE49-F238E27FC236}">
                        <a16:creationId xmlns:a16="http://schemas.microsoft.com/office/drawing/2014/main" id="{7E228592-E305-4D4A-B81E-9F74A4B19E71}"/>
                      </a:ext>
                    </a:extLst>
                  </p:cNvPr>
                  <p:cNvSpPr/>
                  <p:nvPr/>
                </p:nvSpPr>
                <p:spPr bwMode="auto">
                  <a:xfrm rot="16200000">
                    <a:off x="8281721"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6" name="building_7" title="Icon of a building with a curved section protruding from it">
                    <a:extLst>
                      <a:ext uri="{FF2B5EF4-FFF2-40B4-BE49-F238E27FC236}">
                        <a16:creationId xmlns:a16="http://schemas.microsoft.com/office/drawing/2014/main" id="{B73C0E30-38A4-4F64-8A4E-938492381E43}"/>
                      </a:ext>
                    </a:extLst>
                  </p:cNvPr>
                  <p:cNvSpPr>
                    <a:spLocks noChangeAspect="1" noEditPoints="1"/>
                  </p:cNvSpPr>
                  <p:nvPr/>
                </p:nvSpPr>
                <p:spPr bwMode="auto">
                  <a:xfrm>
                    <a:off x="8440658" y="6089212"/>
                    <a:ext cx="332656" cy="3766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CAA1D397-C7BC-4540-81D5-F1C2A4441BE5}"/>
                  </a:ext>
                </a:extLst>
              </p:cNvPr>
              <p:cNvGrpSpPr/>
              <p:nvPr/>
            </p:nvGrpSpPr>
            <p:grpSpPr>
              <a:xfrm>
                <a:off x="6443082" y="4483423"/>
                <a:ext cx="1377725" cy="1426831"/>
                <a:chOff x="8971075" y="4984694"/>
                <a:chExt cx="1377725" cy="1426831"/>
              </a:xfrm>
            </p:grpSpPr>
            <p:sp>
              <p:nvSpPr>
                <p:cNvPr id="44" name="TextBox 43">
                  <a:extLst>
                    <a:ext uri="{FF2B5EF4-FFF2-40B4-BE49-F238E27FC236}">
                      <a16:creationId xmlns:a16="http://schemas.microsoft.com/office/drawing/2014/main" id="{CA170036-4F0E-411B-A42B-FA6BCA233604}"/>
                    </a:ext>
                  </a:extLst>
                </p:cNvPr>
                <p:cNvSpPr txBox="1"/>
                <p:nvPr/>
              </p:nvSpPr>
              <p:spPr>
                <a:xfrm>
                  <a:off x="8971075" y="5629425"/>
                  <a:ext cx="1377725" cy="782100"/>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Government</a:t>
                  </a:r>
                  <a:endParaRPr lang="en-US" sz="1600" i="1">
                    <a:solidFill>
                      <a:srgbClr val="0F78D4"/>
                    </a:solidFill>
                    <a:latin typeface="Segoe UI Semibold" panose="020B0702040204020203" pitchFamily="34" charset="0"/>
                    <a:cs typeface="Segoe UI Semibold" panose="020B0702040204020203" pitchFamily="34" charset="0"/>
                  </a:endParaRPr>
                </a:p>
              </p:txBody>
            </p:sp>
            <p:grpSp>
              <p:nvGrpSpPr>
                <p:cNvPr id="59" name="Group 58">
                  <a:extLst>
                    <a:ext uri="{FF2B5EF4-FFF2-40B4-BE49-F238E27FC236}">
                      <a16:creationId xmlns:a16="http://schemas.microsoft.com/office/drawing/2014/main" id="{EA9FE8CA-D7C5-44D4-953D-6682173A21D6}"/>
                    </a:ext>
                  </a:extLst>
                </p:cNvPr>
                <p:cNvGrpSpPr/>
                <p:nvPr/>
              </p:nvGrpSpPr>
              <p:grpSpPr>
                <a:xfrm>
                  <a:off x="9334672" y="4984694"/>
                  <a:ext cx="650530" cy="650530"/>
                  <a:chOff x="9470148" y="5952281"/>
                  <a:chExt cx="650530" cy="650530"/>
                </a:xfrm>
              </p:grpSpPr>
              <p:sp>
                <p:nvSpPr>
                  <p:cNvPr id="45" name="Oval 44">
                    <a:extLst>
                      <a:ext uri="{FF2B5EF4-FFF2-40B4-BE49-F238E27FC236}">
                        <a16:creationId xmlns:a16="http://schemas.microsoft.com/office/drawing/2014/main" id="{22C95BD5-EBCB-4558-84D5-888780D51CBD}"/>
                      </a:ext>
                    </a:extLst>
                  </p:cNvPr>
                  <p:cNvSpPr/>
                  <p:nvPr/>
                </p:nvSpPr>
                <p:spPr bwMode="auto">
                  <a:xfrm rot="16200000">
                    <a:off x="9470148"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building_9" title="Icon of a building with columns in a row and a triangular top and a flag atop it">
                    <a:extLst>
                      <a:ext uri="{FF2B5EF4-FFF2-40B4-BE49-F238E27FC236}">
                        <a16:creationId xmlns:a16="http://schemas.microsoft.com/office/drawing/2014/main" id="{4BD7CE44-D997-445C-B9AC-BA7095942D4D}"/>
                      </a:ext>
                    </a:extLst>
                  </p:cNvPr>
                  <p:cNvSpPr>
                    <a:spLocks noChangeAspect="1" noEditPoints="1"/>
                  </p:cNvSpPr>
                  <p:nvPr/>
                </p:nvSpPr>
                <p:spPr bwMode="auto">
                  <a:xfrm>
                    <a:off x="9616028" y="608587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909AFCB1-4D48-453A-A8C2-E5F7A33D678C}"/>
                  </a:ext>
                </a:extLst>
              </p:cNvPr>
              <p:cNvGrpSpPr/>
              <p:nvPr/>
            </p:nvGrpSpPr>
            <p:grpSpPr>
              <a:xfrm>
                <a:off x="8975793" y="4483423"/>
                <a:ext cx="1380744" cy="1426831"/>
                <a:chOff x="8975793" y="4483423"/>
                <a:chExt cx="1380744" cy="1426831"/>
              </a:xfrm>
            </p:grpSpPr>
            <p:sp>
              <p:nvSpPr>
                <p:cNvPr id="73" name="TextBox 72">
                  <a:extLst>
                    <a:ext uri="{FF2B5EF4-FFF2-40B4-BE49-F238E27FC236}">
                      <a16:creationId xmlns:a16="http://schemas.microsoft.com/office/drawing/2014/main" id="{436B50DD-AC21-402F-BA9D-302F3ACC6FC5}"/>
                    </a:ext>
                  </a:extLst>
                </p:cNvPr>
                <p:cNvSpPr txBox="1"/>
                <p:nvPr/>
              </p:nvSpPr>
              <p:spPr>
                <a:xfrm>
                  <a:off x="8975793" y="5128154"/>
                  <a:ext cx="1380744" cy="782100"/>
                </a:xfrm>
                <a:prstGeom prst="rect">
                  <a:avLst/>
                </a:prstGeom>
                <a:noFill/>
              </p:spPr>
              <p:txBody>
                <a:bodyPr wrap="square" lIns="91440" tIns="143428" rIns="91440" bIns="143428" rtlCol="0">
                  <a:noAutofit/>
                </a:bodyPr>
                <a:lstStyle/>
                <a:p>
                  <a:pPr lvl="0" algn="ctr" defTabSz="914367">
                    <a:spcAft>
                      <a:spcPts val="588"/>
                    </a:spcAft>
                    <a:defRPr/>
                  </a:pPr>
                  <a:r>
                    <a:rPr lang="en-US" sz="1600">
                      <a:solidFill>
                        <a:srgbClr val="000000"/>
                      </a:solidFill>
                      <a:latin typeface="+mj-lt"/>
                      <a:cs typeface="Segoe UI Semibold" panose="020B0702040204020203" pitchFamily="34" charset="0"/>
                    </a:rPr>
                    <a:t>Private data centers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F6E22290-9BC0-4B62-A3C1-2928B0794EA2}"/>
                    </a:ext>
                  </a:extLst>
                </p:cNvPr>
                <p:cNvGrpSpPr/>
                <p:nvPr/>
              </p:nvGrpSpPr>
              <p:grpSpPr>
                <a:xfrm>
                  <a:off x="9369631" y="4483423"/>
                  <a:ext cx="650530" cy="650530"/>
                  <a:chOff x="9369631" y="4483423"/>
                  <a:chExt cx="650530" cy="650530"/>
                </a:xfrm>
              </p:grpSpPr>
              <p:sp>
                <p:nvSpPr>
                  <p:cNvPr id="76" name="Oval 75">
                    <a:extLst>
                      <a:ext uri="{FF2B5EF4-FFF2-40B4-BE49-F238E27FC236}">
                        <a16:creationId xmlns:a16="http://schemas.microsoft.com/office/drawing/2014/main" id="{8DB444F1-2D52-431A-A6B8-F540F7D8A2A3}"/>
                      </a:ext>
                    </a:extLst>
                  </p:cNvPr>
                  <p:cNvSpPr/>
                  <p:nvPr/>
                </p:nvSpPr>
                <p:spPr bwMode="auto">
                  <a:xfrm rot="16200000">
                    <a:off x="9369631" y="448342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server" title="Icon of a server tower">
                    <a:extLst>
                      <a:ext uri="{FF2B5EF4-FFF2-40B4-BE49-F238E27FC236}">
                        <a16:creationId xmlns:a16="http://schemas.microsoft.com/office/drawing/2014/main" id="{A98F35E1-5FF5-4E53-9371-35EE3FE156F4}"/>
                      </a:ext>
                    </a:extLst>
                  </p:cNvPr>
                  <p:cNvSpPr>
                    <a:spLocks noChangeAspect="1" noEditPoints="1"/>
                  </p:cNvSpPr>
                  <p:nvPr/>
                </p:nvSpPr>
                <p:spPr bwMode="auto">
                  <a:xfrm>
                    <a:off x="9598612" y="462580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Tree>
    <p:extLst>
      <p:ext uri="{BB962C8B-B14F-4D97-AF65-F5344CB8AC3E}">
        <p14:creationId xmlns:p14="http://schemas.microsoft.com/office/powerpoint/2010/main" val="36800815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D58510A5-B977-41A9-BAA0-21368C70CA6A}"/>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Azure Kubernetes Service (AKS) support for Windows Server Containers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Lift and shift Windows applications</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to run on AKS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Seamlessly manage Windows and Linux applications through a single unified API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Mix Windows and Linux applications </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in the same Kubernetes cluster—with consistent monitoring experience and deployment pipelines </a:t>
            </a:r>
          </a:p>
        </p:txBody>
      </p:sp>
      <p:sp>
        <p:nvSpPr>
          <p:cNvPr id="127" name="Rectangle 126">
            <a:extLst>
              <a:ext uri="{FF2B5EF4-FFF2-40B4-BE49-F238E27FC236}">
                <a16:creationId xmlns:a16="http://schemas.microsoft.com/office/drawing/2014/main" id="{02559D52-7090-4EC9-805B-618E798A81E3}"/>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150" name="Freeform: Shape 149">
            <a:extLst>
              <a:ext uri="{FF2B5EF4-FFF2-40B4-BE49-F238E27FC236}">
                <a16:creationId xmlns:a16="http://schemas.microsoft.com/office/drawing/2014/main" id="{959768E8-3589-45B5-BF65-61142315ABF4}"/>
              </a:ext>
            </a:extLst>
          </p:cNvPr>
          <p:cNvSpPr/>
          <p:nvPr/>
        </p:nvSpPr>
        <p:spPr bwMode="auto">
          <a:xfrm>
            <a:off x="6307759" y="3398581"/>
            <a:ext cx="1258848" cy="1253620"/>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0DEA3480-C1CF-427C-8E3A-198D47ACEDC4}"/>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pic>
        <p:nvPicPr>
          <p:cNvPr id="140" name="Picture 4" descr="Image result for linux icon png">
            <a:extLst>
              <a:ext uri="{FF2B5EF4-FFF2-40B4-BE49-F238E27FC236}">
                <a16:creationId xmlns:a16="http://schemas.microsoft.com/office/drawing/2014/main" id="{F510B257-ABBE-4C52-8080-7FE6D52E08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673" y="4232635"/>
            <a:ext cx="1687399" cy="168739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54"/>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A69914-2832-4B93-8515-24A2879E8393}"/>
              </a:ext>
            </a:extLst>
          </p:cNvPr>
          <p:cNvSpPr/>
          <p:nvPr/>
        </p:nvSpPr>
        <p:spPr bwMode="auto">
          <a:xfrm>
            <a:off x="599950" y="2797498"/>
            <a:ext cx="11236575" cy="3057086"/>
          </a:xfrm>
          <a:prstGeom prst="rect">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120AA40-DCA6-451A-9AF5-DFEF94A7A04F}"/>
              </a:ext>
            </a:extLst>
          </p:cNvPr>
          <p:cNvSpPr/>
          <p:nvPr/>
        </p:nvSpPr>
        <p:spPr bwMode="auto">
          <a:xfrm>
            <a:off x="5499066" y="2720942"/>
            <a:ext cx="1690791" cy="2003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9E397804-6128-4954-AE68-7F3B5FF87729}"/>
              </a:ext>
            </a:extLst>
          </p:cNvPr>
          <p:cNvSpPr txBox="1"/>
          <p:nvPr/>
        </p:nvSpPr>
        <p:spPr>
          <a:xfrm>
            <a:off x="2111013" y="5722568"/>
            <a:ext cx="8214448" cy="256159"/>
          </a:xfrm>
          <a:prstGeom prst="rect">
            <a:avLst/>
          </a:prstGeom>
          <a:solidFill>
            <a:schemeClr val="bg1"/>
          </a:solidFill>
        </p:spPr>
        <p:txBody>
          <a:bodyPr wrap="squar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Management </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Security + Identity</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  </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App  + Data Services </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32"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Dev Tools + DevOps</a:t>
            </a:r>
          </a:p>
        </p:txBody>
      </p:sp>
      <p:grpSp>
        <p:nvGrpSpPr>
          <p:cNvPr id="8" name="Group 7">
            <a:extLst>
              <a:ext uri="{FF2B5EF4-FFF2-40B4-BE49-F238E27FC236}">
                <a16:creationId xmlns:a16="http://schemas.microsoft.com/office/drawing/2014/main" id="{E69A84E1-6528-49ED-BF70-490F48B410F0}"/>
              </a:ext>
            </a:extLst>
          </p:cNvPr>
          <p:cNvGrpSpPr/>
          <p:nvPr/>
        </p:nvGrpSpPr>
        <p:grpSpPr>
          <a:xfrm>
            <a:off x="8041750" y="3401482"/>
            <a:ext cx="3531107" cy="2161784"/>
            <a:chOff x="7883920" y="3193576"/>
            <a:chExt cx="3462184" cy="2119588"/>
          </a:xfrm>
        </p:grpSpPr>
        <p:sp>
          <p:nvSpPr>
            <p:cNvPr id="54" name="Rectangle 53">
              <a:extLst>
                <a:ext uri="{FF2B5EF4-FFF2-40B4-BE49-F238E27FC236}">
                  <a16:creationId xmlns:a16="http://schemas.microsoft.com/office/drawing/2014/main" id="{51C5E5E3-BEE9-4E6B-B43B-F598AD4EFC60}"/>
                </a:ext>
              </a:extLst>
            </p:cNvPr>
            <p:cNvSpPr/>
            <p:nvPr/>
          </p:nvSpPr>
          <p:spPr bwMode="auto">
            <a:xfrm>
              <a:off x="7883920"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399D5D56-0E6F-429D-87E4-5848D35D16BF}"/>
                </a:ext>
              </a:extLst>
            </p:cNvPr>
            <p:cNvSpPr txBox="1"/>
            <p:nvPr/>
          </p:nvSpPr>
          <p:spPr>
            <a:xfrm>
              <a:off x="9058555" y="3487593"/>
              <a:ext cx="1112915" cy="255873"/>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8410005" y="4274058"/>
              <a:ext cx="2410015" cy="510546"/>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8963886" y="3751342"/>
              <a:ext cx="1301694" cy="27523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edge device</a:t>
              </a:r>
            </a:p>
          </p:txBody>
        </p:sp>
      </p:grpSp>
      <p:grpSp>
        <p:nvGrpSpPr>
          <p:cNvPr id="5" name="Group 4">
            <a:extLst>
              <a:ext uri="{FF2B5EF4-FFF2-40B4-BE49-F238E27FC236}">
                <a16:creationId xmlns:a16="http://schemas.microsoft.com/office/drawing/2014/main" id="{C35F261B-2FFD-4FE5-BD4C-997FEF13F1BA}"/>
              </a:ext>
            </a:extLst>
          </p:cNvPr>
          <p:cNvGrpSpPr/>
          <p:nvPr/>
        </p:nvGrpSpPr>
        <p:grpSpPr>
          <a:xfrm>
            <a:off x="4452684" y="3401482"/>
            <a:ext cx="3531107" cy="2161784"/>
            <a:chOff x="4364908" y="3193576"/>
            <a:chExt cx="3462184" cy="2119588"/>
          </a:xfrm>
        </p:grpSpPr>
        <p:sp>
          <p:nvSpPr>
            <p:cNvPr id="53" name="Rectangle 52">
              <a:extLst>
                <a:ext uri="{FF2B5EF4-FFF2-40B4-BE49-F238E27FC236}">
                  <a16:creationId xmlns:a16="http://schemas.microsoft.com/office/drawing/2014/main" id="{DC064227-35BD-48AC-9978-59D190E85373}"/>
                </a:ext>
              </a:extLst>
            </p:cNvPr>
            <p:cNvSpPr/>
            <p:nvPr/>
          </p:nvSpPr>
          <p:spPr bwMode="auto">
            <a:xfrm>
              <a:off x="4364908"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0000"/>
                </a:soli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174EAF36-C284-4397-BFA0-2FF8D3413FB1}"/>
                </a:ext>
              </a:extLst>
            </p:cNvPr>
            <p:cNvSpPr txBox="1"/>
            <p:nvPr/>
          </p:nvSpPr>
          <p:spPr>
            <a:xfrm>
              <a:off x="5544663" y="3497245"/>
              <a:ext cx="1102674" cy="251159"/>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28" name="Rectangle 27">
              <a:extLst>
                <a:ext uri="{FF2B5EF4-FFF2-40B4-BE49-F238E27FC236}">
                  <a16:creationId xmlns:a16="http://schemas.microsoft.com/office/drawing/2014/main" id="{7839F950-18EC-4515-99E2-C64D166D29DE}"/>
                </a:ext>
              </a:extLst>
            </p:cNvPr>
            <p:cNvSpPr/>
            <p:nvPr/>
          </p:nvSpPr>
          <p:spPr>
            <a:xfrm>
              <a:off x="5129027" y="3751342"/>
              <a:ext cx="1963487" cy="28071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datacenter, any cloud</a:t>
              </a:r>
            </a:p>
          </p:txBody>
        </p:sp>
        <p:grpSp>
          <p:nvGrpSpPr>
            <p:cNvPr id="9" name="Group 8">
              <a:extLst>
                <a:ext uri="{FF2B5EF4-FFF2-40B4-BE49-F238E27FC236}">
                  <a16:creationId xmlns:a16="http://schemas.microsoft.com/office/drawing/2014/main" id="{99687370-2D6E-468A-8CD3-1B405A04FA62}"/>
                </a:ext>
              </a:extLst>
            </p:cNvPr>
            <p:cNvGrpSpPr/>
            <p:nvPr/>
          </p:nvGrpSpPr>
          <p:grpSpPr>
            <a:xfrm>
              <a:off x="4655038" y="4284149"/>
              <a:ext cx="2881925" cy="489336"/>
              <a:chOff x="4655038" y="4318269"/>
              <a:chExt cx="2881925" cy="489336"/>
            </a:xfrm>
          </p:grpSpPr>
          <p:pic>
            <p:nvPicPr>
              <p:cNvPr id="63" name="Graphic 62">
                <a:extLst>
                  <a:ext uri="{FF2B5EF4-FFF2-40B4-BE49-F238E27FC236}">
                    <a16:creationId xmlns:a16="http://schemas.microsoft.com/office/drawing/2014/main" id="{D722B555-41A8-430A-B8C6-F8961EBC0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038" y="4349471"/>
                <a:ext cx="427959" cy="427958"/>
              </a:xfrm>
              <a:prstGeom prst="rect">
                <a:avLst/>
              </a:prstGeom>
            </p:spPr>
          </p:pic>
          <p:pic>
            <p:nvPicPr>
              <p:cNvPr id="64" name="Graphic 32">
                <a:extLst>
                  <a:ext uri="{FF2B5EF4-FFF2-40B4-BE49-F238E27FC236}">
                    <a16:creationId xmlns:a16="http://schemas.microsoft.com/office/drawing/2014/main" id="{BF9C2545-3070-43E4-91C6-383905D4A04B}"/>
                  </a:ext>
                </a:extLst>
              </p:cNvPr>
              <p:cNvPicPr>
                <a:picLocks noChangeAspect="1"/>
              </p:cNvPicPr>
              <p:nvPr/>
            </p:nvPicPr>
            <p:blipFill>
              <a:blip r:embed="rId11"/>
              <a:srcRect/>
              <a:stretch/>
            </p:blipFill>
            <p:spPr>
              <a:xfrm>
                <a:off x="6222487" y="4319297"/>
                <a:ext cx="488308" cy="488308"/>
              </a:xfrm>
              <a:prstGeom prst="rect">
                <a:avLst/>
              </a:prstGeom>
            </p:spPr>
          </p:pic>
          <p:pic>
            <p:nvPicPr>
              <p:cNvPr id="65" name="Graphic 64">
                <a:extLst>
                  <a:ext uri="{FF2B5EF4-FFF2-40B4-BE49-F238E27FC236}">
                    <a16:creationId xmlns:a16="http://schemas.microsoft.com/office/drawing/2014/main" id="{B8864437-8F8A-4B1D-B3FB-0D1CC1A304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655" y="4319297"/>
                <a:ext cx="488308" cy="488308"/>
              </a:xfrm>
              <a:prstGeom prst="rect">
                <a:avLst/>
              </a:prstGeom>
            </p:spPr>
          </p:pic>
          <p:pic>
            <p:nvPicPr>
              <p:cNvPr id="48" name="Kubernetes" descr="Kubernetes">
                <a:extLst>
                  <a:ext uri="{FF2B5EF4-FFF2-40B4-BE49-F238E27FC236}">
                    <a16:creationId xmlns:a16="http://schemas.microsoft.com/office/drawing/2014/main" id="{EC1F850F-D0E6-4D4D-85D5-4CD83435B9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7077" y="4318269"/>
                <a:ext cx="457550" cy="457550"/>
              </a:xfrm>
              <a:prstGeom prst="rect">
                <a:avLst/>
              </a:prstGeom>
            </p:spPr>
          </p:pic>
        </p:grpSp>
      </p:grpSp>
      <p:grpSp>
        <p:nvGrpSpPr>
          <p:cNvPr id="4" name="Group 3">
            <a:extLst>
              <a:ext uri="{FF2B5EF4-FFF2-40B4-BE49-F238E27FC236}">
                <a16:creationId xmlns:a16="http://schemas.microsoft.com/office/drawing/2014/main" id="{534D41AA-3107-490A-A939-773289B7FF9B}"/>
              </a:ext>
            </a:extLst>
          </p:cNvPr>
          <p:cNvGrpSpPr/>
          <p:nvPr/>
        </p:nvGrpSpPr>
        <p:grpSpPr>
          <a:xfrm>
            <a:off x="863617" y="3401482"/>
            <a:ext cx="3531107" cy="2161784"/>
            <a:chOff x="845896" y="3193576"/>
            <a:chExt cx="3462184" cy="2119588"/>
          </a:xfrm>
        </p:grpSpPr>
        <p:sp>
          <p:nvSpPr>
            <p:cNvPr id="52" name="Rectangle 51">
              <a:extLst>
                <a:ext uri="{FF2B5EF4-FFF2-40B4-BE49-F238E27FC236}">
                  <a16:creationId xmlns:a16="http://schemas.microsoft.com/office/drawing/2014/main" id="{B70EF1F3-F8F1-4C15-A4C6-9B186D410DA9}"/>
                </a:ext>
              </a:extLst>
            </p:cNvPr>
            <p:cNvSpPr/>
            <p:nvPr/>
          </p:nvSpPr>
          <p:spPr bwMode="auto">
            <a:xfrm>
              <a:off x="845896"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7AC62082-46CD-48B4-97E1-040DD006DCC7}"/>
                </a:ext>
              </a:extLst>
            </p:cNvPr>
            <p:cNvSpPr/>
            <p:nvPr/>
          </p:nvSpPr>
          <p:spPr>
            <a:xfrm>
              <a:off x="1850863" y="3751342"/>
              <a:ext cx="1465153" cy="27523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Integrated systems</a:t>
              </a:r>
            </a:p>
          </p:txBody>
        </p:sp>
        <p:sp>
          <p:nvSpPr>
            <p:cNvPr id="31" name="TextBox 30">
              <a:extLst>
                <a:ext uri="{FF2B5EF4-FFF2-40B4-BE49-F238E27FC236}">
                  <a16:creationId xmlns:a16="http://schemas.microsoft.com/office/drawing/2014/main" id="{841BEBF1-44A4-428A-842D-45B4967C3926}"/>
                </a:ext>
              </a:extLst>
            </p:cNvPr>
            <p:cNvSpPr txBox="1"/>
            <p:nvPr/>
          </p:nvSpPr>
          <p:spPr>
            <a:xfrm>
              <a:off x="1932356" y="3497245"/>
              <a:ext cx="1289264" cy="251159"/>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Stack</a:t>
              </a:r>
            </a:p>
          </p:txBody>
        </p:sp>
        <p:grpSp>
          <p:nvGrpSpPr>
            <p:cNvPr id="49" name="Group 48">
              <a:extLst>
                <a:ext uri="{FF2B5EF4-FFF2-40B4-BE49-F238E27FC236}">
                  <a16:creationId xmlns:a16="http://schemas.microsoft.com/office/drawing/2014/main" id="{1F08B200-E0E9-494A-9F85-8AF66B5654EB}"/>
                </a:ext>
              </a:extLst>
            </p:cNvPr>
            <p:cNvGrpSpPr/>
            <p:nvPr/>
          </p:nvGrpSpPr>
          <p:grpSpPr>
            <a:xfrm>
              <a:off x="1540180" y="4204948"/>
              <a:ext cx="2073617" cy="487401"/>
              <a:chOff x="3206776" y="4278461"/>
              <a:chExt cx="2073617" cy="487401"/>
            </a:xfrm>
          </p:grpSpPr>
          <p:grpSp>
            <p:nvGrpSpPr>
              <p:cNvPr id="56" name="Group 55">
                <a:extLst>
                  <a:ext uri="{FF2B5EF4-FFF2-40B4-BE49-F238E27FC236}">
                    <a16:creationId xmlns:a16="http://schemas.microsoft.com/office/drawing/2014/main" id="{539CE6A2-C8C4-462A-B399-C208532AE581}"/>
                  </a:ext>
                </a:extLst>
              </p:cNvPr>
              <p:cNvGrpSpPr/>
              <p:nvPr/>
            </p:nvGrpSpPr>
            <p:grpSpPr>
              <a:xfrm>
                <a:off x="4002943" y="4278461"/>
                <a:ext cx="489987" cy="456626"/>
                <a:chOff x="2359869" y="4076771"/>
                <a:chExt cx="730945" cy="681176"/>
              </a:xfrm>
            </p:grpSpPr>
            <p:grpSp>
              <p:nvGrpSpPr>
                <p:cNvPr id="68" name="Group 67">
                  <a:extLst>
                    <a:ext uri="{FF2B5EF4-FFF2-40B4-BE49-F238E27FC236}">
                      <a16:creationId xmlns:a16="http://schemas.microsoft.com/office/drawing/2014/main" id="{D6525EB9-A36E-472E-837E-6BE8D57FC685}"/>
                    </a:ext>
                  </a:extLst>
                </p:cNvPr>
                <p:cNvGrpSpPr/>
                <p:nvPr/>
              </p:nvGrpSpPr>
              <p:grpSpPr>
                <a:xfrm>
                  <a:off x="2752518" y="4462681"/>
                  <a:ext cx="338296" cy="295266"/>
                  <a:chOff x="-1057937" y="4114455"/>
                  <a:chExt cx="338296" cy="295266"/>
                </a:xfrm>
              </p:grpSpPr>
              <p:grpSp>
                <p:nvGrpSpPr>
                  <p:cNvPr id="71" name="Group 70">
                    <a:extLst>
                      <a:ext uri="{FF2B5EF4-FFF2-40B4-BE49-F238E27FC236}">
                        <a16:creationId xmlns:a16="http://schemas.microsoft.com/office/drawing/2014/main" id="{78A4D977-17BC-4017-8629-E200F8B7F196}"/>
                      </a:ext>
                    </a:extLst>
                  </p:cNvPr>
                  <p:cNvGrpSpPr/>
                  <p:nvPr/>
                </p:nvGrpSpPr>
                <p:grpSpPr>
                  <a:xfrm>
                    <a:off x="-1057937" y="4321624"/>
                    <a:ext cx="338296" cy="88097"/>
                    <a:chOff x="-1057937" y="4321624"/>
                    <a:chExt cx="338296" cy="88097"/>
                  </a:xfrm>
                </p:grpSpPr>
                <p:sp>
                  <p:nvSpPr>
                    <p:cNvPr id="79" name="Freeform: Shape 78">
                      <a:extLst>
                        <a:ext uri="{FF2B5EF4-FFF2-40B4-BE49-F238E27FC236}">
                          <a16:creationId xmlns:a16="http://schemas.microsoft.com/office/drawing/2014/main" id="{9D65E87E-6E98-430A-B562-2F00249D9289}"/>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2F9506-D069-44C5-B9C1-B0B12D14945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9D8B924-40B0-4B80-BCBB-A9638C5084F3}"/>
                      </a:ext>
                    </a:extLst>
                  </p:cNvPr>
                  <p:cNvGrpSpPr/>
                  <p:nvPr/>
                </p:nvGrpSpPr>
                <p:grpSpPr>
                  <a:xfrm>
                    <a:off x="-1057937" y="4218040"/>
                    <a:ext cx="338296" cy="88097"/>
                    <a:chOff x="-1057937" y="4321624"/>
                    <a:chExt cx="338296" cy="88097"/>
                  </a:xfrm>
                </p:grpSpPr>
                <p:sp>
                  <p:nvSpPr>
                    <p:cNvPr id="77" name="Freeform: Shape 76">
                      <a:extLst>
                        <a:ext uri="{FF2B5EF4-FFF2-40B4-BE49-F238E27FC236}">
                          <a16:creationId xmlns:a16="http://schemas.microsoft.com/office/drawing/2014/main" id="{2DD49A64-9263-4846-911E-14C7B3AEBED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68A1B04-B084-46A6-9E75-EB35A85316AB}"/>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5119AD5-7B15-48B4-B014-4A0D2A6FF4BA}"/>
                      </a:ext>
                    </a:extLst>
                  </p:cNvPr>
                  <p:cNvGrpSpPr/>
                  <p:nvPr/>
                </p:nvGrpSpPr>
                <p:grpSpPr>
                  <a:xfrm>
                    <a:off x="-1057937" y="4114455"/>
                    <a:ext cx="338296" cy="88097"/>
                    <a:chOff x="-1057937" y="4321624"/>
                    <a:chExt cx="338296" cy="88097"/>
                  </a:xfrm>
                </p:grpSpPr>
                <p:sp>
                  <p:nvSpPr>
                    <p:cNvPr id="75" name="Freeform: Shape 74">
                      <a:extLst>
                        <a:ext uri="{FF2B5EF4-FFF2-40B4-BE49-F238E27FC236}">
                          <a16:creationId xmlns:a16="http://schemas.microsoft.com/office/drawing/2014/main" id="{70E4A677-EED7-495D-9199-96E1B1816141}"/>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4379FBA-1558-4251-881A-2DB9EFE38CF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9" name="Oval 15">
                  <a:extLst>
                    <a:ext uri="{FF2B5EF4-FFF2-40B4-BE49-F238E27FC236}">
                      <a16:creationId xmlns:a16="http://schemas.microsoft.com/office/drawing/2014/main" id="{10A82E2D-0CAC-4EB6-BB58-BE2BD5DF805A}"/>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DA889F64-F6FD-425A-B675-32E635CF7583}"/>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 name="Graphic 65">
                <a:extLst>
                  <a:ext uri="{FF2B5EF4-FFF2-40B4-BE49-F238E27FC236}">
                    <a16:creationId xmlns:a16="http://schemas.microsoft.com/office/drawing/2014/main" id="{151A74E3-4537-46BD-9807-C8C0A4A20C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7" name="Graphic 66">
                <a:extLst>
                  <a:ext uri="{FF2B5EF4-FFF2-40B4-BE49-F238E27FC236}">
                    <a16:creationId xmlns:a16="http://schemas.microsoft.com/office/drawing/2014/main" id="{D754AE95-2B9F-4E27-BD90-4AF05E7222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grpSp>
      <p:sp>
        <p:nvSpPr>
          <p:cNvPr id="42" name="TextBox 41">
            <a:extLst>
              <a:ext uri="{FF2B5EF4-FFF2-40B4-BE49-F238E27FC236}">
                <a16:creationId xmlns:a16="http://schemas.microsoft.com/office/drawing/2014/main" id="{04F08824-C296-4498-BD46-52A7C23A8510}"/>
              </a:ext>
            </a:extLst>
          </p:cNvPr>
          <p:cNvSpPr txBox="1"/>
          <p:nvPr/>
        </p:nvSpPr>
        <p:spPr>
          <a:xfrm>
            <a:off x="4506581" y="694595"/>
            <a:ext cx="3423315" cy="704387"/>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51"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Hybrid</a:t>
            </a:r>
          </a:p>
        </p:txBody>
      </p:sp>
      <p:sp>
        <p:nvSpPr>
          <p:cNvPr id="43" name="TextBox 42">
            <a:extLst>
              <a:ext uri="{FF2B5EF4-FFF2-40B4-BE49-F238E27FC236}">
                <a16:creationId xmlns:a16="http://schemas.microsoft.com/office/drawing/2014/main" id="{43C33C4F-6C28-4428-8339-BAF2070C4CA9}"/>
              </a:ext>
            </a:extLst>
          </p:cNvPr>
          <p:cNvSpPr txBox="1"/>
          <p:nvPr/>
        </p:nvSpPr>
        <p:spPr>
          <a:xfrm>
            <a:off x="4335052" y="1598702"/>
            <a:ext cx="3766385" cy="320182"/>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Innovation anywhere with Azure</a:t>
            </a:r>
          </a:p>
        </p:txBody>
      </p:sp>
      <p:sp>
        <p:nvSpPr>
          <p:cNvPr id="82" name="TextBox 81">
            <a:extLst>
              <a:ext uri="{FF2B5EF4-FFF2-40B4-BE49-F238E27FC236}">
                <a16:creationId xmlns:a16="http://schemas.microsoft.com/office/drawing/2014/main" id="{5A33C594-91E3-4461-A4B8-87C2BE6B06B7}"/>
              </a:ext>
            </a:extLst>
          </p:cNvPr>
          <p:cNvSpPr txBox="1"/>
          <p:nvPr/>
        </p:nvSpPr>
        <p:spPr>
          <a:xfrm>
            <a:off x="5441204" y="2699650"/>
            <a:ext cx="1731637" cy="256159"/>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a:ea typeface="+mn-ea"/>
                <a:cs typeface="+mn-cs"/>
              </a:rPr>
              <a:t>Microsoft Azure</a:t>
            </a:r>
          </a:p>
        </p:txBody>
      </p:sp>
      <p:grpSp>
        <p:nvGrpSpPr>
          <p:cNvPr id="2" name="Group 1">
            <a:extLst>
              <a:ext uri="{FF2B5EF4-FFF2-40B4-BE49-F238E27FC236}">
                <a16:creationId xmlns:a16="http://schemas.microsoft.com/office/drawing/2014/main" id="{9C58BBD9-4BB2-4F85-A647-A3B31973FD29}"/>
              </a:ext>
            </a:extLst>
          </p:cNvPr>
          <p:cNvGrpSpPr/>
          <p:nvPr/>
        </p:nvGrpSpPr>
        <p:grpSpPr>
          <a:xfrm>
            <a:off x="5046933" y="2128829"/>
            <a:ext cx="2142766" cy="1181204"/>
            <a:chOff x="4947558" y="1945763"/>
            <a:chExt cx="2100942" cy="1158148"/>
          </a:xfrm>
        </p:grpSpPr>
        <p:sp>
          <p:nvSpPr>
            <p:cNvPr id="46" name="cloud 4" descr="cloud">
              <a:extLst>
                <a:ext uri="{FF2B5EF4-FFF2-40B4-BE49-F238E27FC236}">
                  <a16:creationId xmlns:a16="http://schemas.microsoft.com/office/drawing/2014/main" id="{6102363A-89A6-4231-B855-109DEC769BB5}"/>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47" name="TextBox 46">
              <a:extLst>
                <a:ext uri="{FF2B5EF4-FFF2-40B4-BE49-F238E27FC236}">
                  <a16:creationId xmlns:a16="http://schemas.microsoft.com/office/drawing/2014/main" id="{1E2148C3-C8F7-46C6-81AC-F85785E5FF9B}"/>
                </a:ext>
              </a:extLst>
            </p:cNvPr>
            <p:cNvSpPr txBox="1"/>
            <p:nvPr/>
          </p:nvSpPr>
          <p:spPr>
            <a:xfrm>
              <a:off x="5247082" y="2501203"/>
              <a:ext cx="1697837" cy="251159"/>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Azure</a:t>
              </a:r>
            </a:p>
          </p:txBody>
        </p:sp>
      </p:grpSp>
    </p:spTree>
    <p:extLst>
      <p:ext uri="{BB962C8B-B14F-4D97-AF65-F5344CB8AC3E}">
        <p14:creationId xmlns:p14="http://schemas.microsoft.com/office/powerpoint/2010/main" val="13333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700" spd="-100000" fill="hold"/>
                                        <p:tgtEl>
                                          <p:spTgt spid="42"/>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100"/>
                                  </p:stCondLst>
                                  <p:childTnLst>
                                    <p:animMotion origin="layout" path="M 0 -4.44444E-6 L 0 0.01899 " pathEditMode="relative" rAng="0" ptsTypes="AA">
                                      <p:cBhvr>
                                        <p:cTn id="14" dur="700" spd="-100000" fill="hold"/>
                                        <p:tgtEl>
                                          <p:spTgt spid="43"/>
                                        </p:tgtEl>
                                        <p:attrNameLst>
                                          <p:attrName>ppt_x</p:attrName>
                                          <p:attrName>ppt_y</p:attrName>
                                        </p:attrNameLst>
                                      </p:cBhvr>
                                      <p:rCtr x="0" y="949"/>
                                    </p:animMotion>
                                  </p:childTnLst>
                                </p:cTn>
                              </p:par>
                              <p:par>
                                <p:cTn id="15" presetID="1" presetClass="entr" presetSubtype="0" fill="hold" grpId="1" nodeType="withEffect">
                                  <p:stCondLst>
                                    <p:cond delay="0"/>
                                  </p:stCondLst>
                                  <p:childTnLst>
                                    <p:set>
                                      <p:cBhvr>
                                        <p:cTn id="16" dur="1" fill="hold">
                                          <p:stCondLst>
                                            <p:cond delay="399"/>
                                          </p:stCondLst>
                                        </p:cTn>
                                        <p:tgtEl>
                                          <p:spTgt spid="3"/>
                                        </p:tgtEl>
                                        <p:attrNameLst>
                                          <p:attrName>style.visibility</p:attrName>
                                        </p:attrNameLst>
                                      </p:cBhvr>
                                      <p:to>
                                        <p:strVal val="visible"/>
                                      </p:to>
                                    </p:set>
                                  </p:childTnLst>
                                </p:cTn>
                              </p:par>
                              <p:par>
                                <p:cTn id="17" presetID="6" presetClass="emph" presetSubtype="0" accel="100000" autoRev="1" fill="hold" grpId="0" nodeType="withEffect">
                                  <p:stCondLst>
                                    <p:cond delay="0"/>
                                  </p:stCondLst>
                                  <p:childTnLst>
                                    <p:animScale>
                                      <p:cBhvr>
                                        <p:cTn id="18" dur="400" fill="hold"/>
                                        <p:tgtEl>
                                          <p:spTgt spid="3"/>
                                        </p:tgtEl>
                                      </p:cBhvr>
                                      <p:by x="0" y="100000"/>
                                    </p:animScale>
                                  </p:childTnLst>
                                </p:cTn>
                              </p:par>
                              <p:par>
                                <p:cTn id="19" presetID="10" presetClass="entr" presetSubtype="0" fill="hold" grpId="0" nodeType="withEffect">
                                  <p:stCondLst>
                                    <p:cond delay="90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42" presetClass="path" presetSubtype="0" decel="100000" fill="hold" grpId="1" nodeType="withEffect">
                                  <p:stCondLst>
                                    <p:cond delay="900"/>
                                  </p:stCondLst>
                                  <p:childTnLst>
                                    <p:animMotion origin="layout" path="M 0 -1.11111E-6 L 0 0.01898 " pathEditMode="relative" rAng="0" ptsTypes="AA">
                                      <p:cBhvr>
                                        <p:cTn id="23" dur="700" spd="-100000" fill="hold"/>
                                        <p:tgtEl>
                                          <p:spTgt spid="55"/>
                                        </p:tgtEl>
                                        <p:attrNameLst>
                                          <p:attrName>ppt_x</p:attrName>
                                          <p:attrName>ppt_y</p:attrName>
                                        </p:attrNameLst>
                                      </p:cBhvr>
                                      <p:rCtr x="0" y="949"/>
                                    </p:animMotion>
                                  </p:childTnLst>
                                </p:cTn>
                              </p:par>
                              <p:par>
                                <p:cTn id="24" presetID="10" presetClass="entr" presetSubtype="0" fill="hold" nodeType="withEffect">
                                  <p:stCondLst>
                                    <p:cond delay="6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600"/>
                                  </p:stCondLst>
                                  <p:childTnLst>
                                    <p:animMotion origin="layout" path="M 1.875E-6 -7.40741E-7 L 1.875E-6 0.01898 " pathEditMode="relative" rAng="0" ptsTypes="AA">
                                      <p:cBhvr>
                                        <p:cTn id="28" dur="700" spd="-100000" fill="hold"/>
                                        <p:tgtEl>
                                          <p:spTgt spid="4"/>
                                        </p:tgtEl>
                                        <p:attrNameLst>
                                          <p:attrName>ppt_x</p:attrName>
                                          <p:attrName>ppt_y</p:attrName>
                                        </p:attrNameLst>
                                      </p:cBhvr>
                                      <p:rCtr x="0" y="949"/>
                                    </p:animMotion>
                                  </p:childTnLst>
                                </p:cTn>
                              </p:par>
                              <p:par>
                                <p:cTn id="29" presetID="10" presetClass="entr" presetSubtype="0" fill="hold" nodeType="withEffect">
                                  <p:stCondLst>
                                    <p:cond delay="7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700"/>
                                  </p:stCondLst>
                                  <p:childTnLst>
                                    <p:animMotion origin="layout" path="M 0 -7.40741E-7 L 0 0.01898 " pathEditMode="relative" rAng="0" ptsTypes="AA">
                                      <p:cBhvr>
                                        <p:cTn id="33" dur="700" spd="-100000" fill="hold"/>
                                        <p:tgtEl>
                                          <p:spTgt spid="5"/>
                                        </p:tgtEl>
                                        <p:attrNameLst>
                                          <p:attrName>ppt_x</p:attrName>
                                          <p:attrName>ppt_y</p:attrName>
                                        </p:attrNameLst>
                                      </p:cBhvr>
                                      <p:rCtr x="0" y="949"/>
                                    </p:animMotion>
                                  </p:childTnLst>
                                </p:cTn>
                              </p:par>
                              <p:par>
                                <p:cTn id="34" presetID="10" presetClass="entr" presetSubtype="0" fill="hold" nodeType="withEffect">
                                  <p:stCondLst>
                                    <p:cond delay="8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42" presetClass="path" presetSubtype="0" decel="100000" fill="hold" nodeType="withEffect">
                                  <p:stCondLst>
                                    <p:cond delay="800"/>
                                  </p:stCondLst>
                                  <p:childTnLst>
                                    <p:animMotion origin="layout" path="M -1.66667E-6 -7.40741E-7 L -1.66667E-6 0.01898 " pathEditMode="relative" rAng="0" ptsTypes="AA">
                                      <p:cBhvr>
                                        <p:cTn id="38" dur="700" spd="-100000" fill="hold"/>
                                        <p:tgtEl>
                                          <p:spTgt spid="8"/>
                                        </p:tgtEl>
                                        <p:attrNameLst>
                                          <p:attrName>ppt_x</p:attrName>
                                          <p:attrName>ppt_y</p:attrName>
                                        </p:attrNameLst>
                                      </p:cBhvr>
                                      <p:rCtr x="0" y="949"/>
                                    </p:animMotion>
                                  </p:childTnLst>
                                </p:cTn>
                              </p:par>
                              <p:par>
                                <p:cTn id="39" presetID="10" presetClass="entr" presetSubtype="0" fill="hold" nodeType="withEffect">
                                  <p:stCondLst>
                                    <p:cond delay="20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42" presetClass="path" presetSubtype="0" decel="100000" fill="hold" nodeType="withEffect">
                                  <p:stCondLst>
                                    <p:cond delay="200"/>
                                  </p:stCondLst>
                                  <p:childTnLst>
                                    <p:animMotion origin="layout" path="M 2.91667E-6 2.59259E-6 L 2.91667E-6 0.01898 " pathEditMode="relative" rAng="0" ptsTypes="AA">
                                      <p:cBhvr>
                                        <p:cTn id="43"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5" grpId="0" animBg="1"/>
      <p:bldP spid="55" grpId="1" animBg="1"/>
      <p:bldP spid="42" grpId="0"/>
      <p:bldP spid="42" grpId="1"/>
      <p:bldP spid="43" grpId="0"/>
      <p:bldP spid="4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9CA3A-95A0-4264-B89A-3009C006CE9A}"/>
              </a:ext>
            </a:extLst>
          </p:cNvPr>
          <p:cNvSpPr txBox="1"/>
          <p:nvPr/>
        </p:nvSpPr>
        <p:spPr>
          <a:xfrm>
            <a:off x="4959386" y="694595"/>
            <a:ext cx="2517703" cy="704387"/>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51"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65" name="TextBox 64">
            <a:extLst>
              <a:ext uri="{FF2B5EF4-FFF2-40B4-BE49-F238E27FC236}">
                <a16:creationId xmlns:a16="http://schemas.microsoft.com/office/drawing/2014/main" id="{F2BA83A0-03C6-4D40-97D0-512B245521B4}"/>
              </a:ext>
            </a:extLst>
          </p:cNvPr>
          <p:cNvSpPr txBox="1"/>
          <p:nvPr/>
        </p:nvSpPr>
        <p:spPr>
          <a:xfrm>
            <a:off x="2740022" y="1598702"/>
            <a:ext cx="6956430" cy="320182"/>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74044" y="4705113"/>
            <a:ext cx="11268957"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94639" y="5085603"/>
            <a:ext cx="11247196" cy="313904"/>
          </a:xfrm>
          <a:prstGeom prst="rect">
            <a:avLst/>
          </a:prstGeom>
          <a:noFill/>
        </p:spPr>
        <p:txBody>
          <a:bodyPr wrap="square" lIns="0" tIns="0" rIns="0" bIns="0" rtlCol="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32"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96711" y="2583681"/>
            <a:ext cx="11247196" cy="1718478"/>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32"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65"/>
                                        </p:tgtEl>
                                        <p:attrNameLst>
                                          <p:attrName>ppt_x</p:attrName>
                                          <p:attrName>ppt_y</p:attrName>
                                        </p:attrNameLst>
                                      </p:cBhvr>
                                      <p:rCtr x="0" y="949"/>
                                    </p:animMotion>
                                  </p:childTnLst>
                                </p:cTn>
                              </p:par>
                              <p:par>
                                <p:cTn id="15" presetID="16" presetClass="entr" presetSubtype="37"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42" presetClass="path" presetSubtype="0" decel="100000" fill="hold" grpId="1" nodeType="withEffect">
                                  <p:stCondLst>
                                    <p:cond delay="400"/>
                                  </p:stCondLst>
                                  <p:childTnLst>
                                    <p:animMotion origin="layout" path="M 0 -4.44444E-6 L 0 0.01899 " pathEditMode="relative" rAng="0" ptsTypes="AA">
                                      <p:cBhvr>
                                        <p:cTn id="22" dur="700" spd="-100000" fill="hold"/>
                                        <p:tgtEl>
                                          <p:spTgt spid="74"/>
                                        </p:tgtEl>
                                        <p:attrNameLst>
                                          <p:attrName>ppt_x</p:attrName>
                                          <p:attrName>ppt_y</p:attrName>
                                        </p:attrNameLst>
                                      </p:cBhvr>
                                      <p:rCtr x="0" y="949"/>
                                    </p:animMotion>
                                  </p:childTnLst>
                                </p:cTn>
                              </p:par>
                              <p:par>
                                <p:cTn id="23" presetID="10" presetClass="entr" presetSubtype="0" fill="hold"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42" presetClass="path" presetSubtype="0" decel="100000" fill="hold" nodeType="withEffect">
                                  <p:stCondLst>
                                    <p:cond delay="200"/>
                                  </p:stCondLst>
                                  <p:childTnLst>
                                    <p:animMotion origin="layout" path="M 0 4.07407E-6 L 0 0.01898 " pathEditMode="relative" rAng="0" ptsTypes="AA">
                                      <p:cBhvr>
                                        <p:cTn id="27"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5" grpId="0"/>
      <p:bldP spid="65" grpId="1"/>
      <p:bldP spid="74" grpId="0"/>
      <p:bldP spid="7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F9C679-93D1-4F30-81A8-830F4F26F30C}"/>
              </a:ext>
            </a:extLst>
          </p:cNvPr>
          <p:cNvSpPr/>
          <p:nvPr/>
        </p:nvSpPr>
        <p:spPr bwMode="auto">
          <a:xfrm>
            <a:off x="4290138" y="3614878"/>
            <a:ext cx="3693427" cy="240567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C76F4B36-709D-4281-8876-BC1E36B6E303}"/>
              </a:ext>
            </a:extLst>
          </p:cNvPr>
          <p:cNvSpPr txBox="1"/>
          <p:nvPr/>
        </p:nvSpPr>
        <p:spPr>
          <a:xfrm>
            <a:off x="4954221" y="694595"/>
            <a:ext cx="2528036" cy="704387"/>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51"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14" name="TextBox 13">
            <a:extLst>
              <a:ext uri="{FF2B5EF4-FFF2-40B4-BE49-F238E27FC236}">
                <a16:creationId xmlns:a16="http://schemas.microsoft.com/office/drawing/2014/main" id="{6F828273-D902-435B-B15C-7663AA82A9EA}"/>
              </a:ext>
            </a:extLst>
          </p:cNvPr>
          <p:cNvSpPr txBox="1"/>
          <p:nvPr/>
        </p:nvSpPr>
        <p:spPr>
          <a:xfrm>
            <a:off x="5064220" y="1598702"/>
            <a:ext cx="2308042" cy="320182"/>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 use cases</a:t>
            </a:r>
          </a:p>
        </p:txBody>
      </p:sp>
      <p:grpSp>
        <p:nvGrpSpPr>
          <p:cNvPr id="167" name="Group 166">
            <a:extLst>
              <a:ext uri="{FF2B5EF4-FFF2-40B4-BE49-F238E27FC236}">
                <a16:creationId xmlns:a16="http://schemas.microsoft.com/office/drawing/2014/main" id="{5DA348A2-FE5A-473B-A1B0-9AF5DAD99D8B}"/>
              </a:ext>
            </a:extLst>
          </p:cNvPr>
          <p:cNvGrpSpPr/>
          <p:nvPr/>
        </p:nvGrpSpPr>
        <p:grpSpPr>
          <a:xfrm>
            <a:off x="4373595" y="2485771"/>
            <a:ext cx="3693427" cy="4047943"/>
            <a:chOff x="4287363" y="2437252"/>
            <a:chExt cx="3621336" cy="3968932"/>
          </a:xfrm>
        </p:grpSpPr>
        <p:sp>
          <p:nvSpPr>
            <p:cNvPr id="15" name="Rectangle 14">
              <a:extLst>
                <a:ext uri="{FF2B5EF4-FFF2-40B4-BE49-F238E27FC236}">
                  <a16:creationId xmlns:a16="http://schemas.microsoft.com/office/drawing/2014/main" id="{4F556B1F-6BA5-4114-AFF7-C11B79E96675}"/>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ts val="612"/>
                </a:spcBef>
                <a:spcAft>
                  <a:spcPts val="612"/>
                </a:spcAft>
                <a:buClrTx/>
                <a:buSzTx/>
                <a:buFontTx/>
                <a:buNone/>
                <a:tabLst/>
                <a:defRPr/>
              </a:pPr>
              <a: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a:t>
              </a:r>
              <a:b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that applications are deployed </a:t>
              </a:r>
              <a:b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and configured consistently from </a:t>
              </a:r>
              <a:b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source control, at scale.</a:t>
              </a:r>
            </a:p>
          </p:txBody>
        </p:sp>
        <p:sp>
          <p:nvSpPr>
            <p:cNvPr id="18" name="Rectangle 17">
              <a:extLst>
                <a:ext uri="{FF2B5EF4-FFF2-40B4-BE49-F238E27FC236}">
                  <a16:creationId xmlns:a16="http://schemas.microsoft.com/office/drawing/2014/main" id="{E10285E8-FC7C-430F-992F-DA021C355268}"/>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ts val="612"/>
                </a:spcBef>
                <a:spcAft>
                  <a:spcPts val="612"/>
                </a:spcAft>
                <a:buClrTx/>
                <a:buSzTx/>
                <a:buFontTx/>
                <a:buNone/>
                <a:tabLst/>
                <a:defRPr/>
              </a:pP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At-scale Kubernetes </a:t>
              </a:r>
              <a:b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management</a:t>
              </a:r>
              <a:endPar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5" name="Group 54">
              <a:extLst>
                <a:ext uri="{FF2B5EF4-FFF2-40B4-BE49-F238E27FC236}">
                  <a16:creationId xmlns:a16="http://schemas.microsoft.com/office/drawing/2014/main" id="{FB2446A1-CD22-4BA6-8C90-01DBD855D3F0}"/>
                </a:ext>
              </a:extLst>
            </p:cNvPr>
            <p:cNvGrpSpPr/>
            <p:nvPr/>
          </p:nvGrpSpPr>
          <p:grpSpPr>
            <a:xfrm>
              <a:off x="4916899" y="2437252"/>
              <a:ext cx="2362264" cy="721537"/>
              <a:chOff x="4607560" y="2803716"/>
              <a:chExt cx="1880033" cy="574244"/>
            </a:xfrm>
          </p:grpSpPr>
          <p:grpSp>
            <p:nvGrpSpPr>
              <p:cNvPr id="72" name="Group 71">
                <a:extLst>
                  <a:ext uri="{FF2B5EF4-FFF2-40B4-BE49-F238E27FC236}">
                    <a16:creationId xmlns:a16="http://schemas.microsoft.com/office/drawing/2014/main" id="{F88DCAD8-8F09-42BD-B38B-D93D4840574E}"/>
                  </a:ext>
                </a:extLst>
              </p:cNvPr>
              <p:cNvGrpSpPr/>
              <p:nvPr/>
            </p:nvGrpSpPr>
            <p:grpSpPr>
              <a:xfrm>
                <a:off x="4836485" y="3049171"/>
                <a:ext cx="1267691" cy="83127"/>
                <a:chOff x="1558636" y="2758787"/>
                <a:chExt cx="1267691" cy="83127"/>
              </a:xfrm>
            </p:grpSpPr>
            <p:cxnSp>
              <p:nvCxnSpPr>
                <p:cNvPr id="73" name="Straight Connector 72">
                  <a:extLst>
                    <a:ext uri="{FF2B5EF4-FFF2-40B4-BE49-F238E27FC236}">
                      <a16:creationId xmlns:a16="http://schemas.microsoft.com/office/drawing/2014/main" id="{3C8D48AA-7A9D-4437-8F9A-328AAAEC4C68}"/>
                    </a:ext>
                  </a:extLst>
                </p:cNvPr>
                <p:cNvCxnSpPr>
                  <a:cxnSpLocks/>
                </p:cNvCxnSpPr>
                <p:nvPr/>
              </p:nvCxnSpPr>
              <p:spPr>
                <a:xfrm>
                  <a:off x="1558636" y="2800350"/>
                  <a:ext cx="1267691"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40">
                  <a:extLst>
                    <a:ext uri="{FF2B5EF4-FFF2-40B4-BE49-F238E27FC236}">
                      <a16:creationId xmlns:a16="http://schemas.microsoft.com/office/drawing/2014/main" id="{7C847780-75B8-4A56-A6C0-8FEADA58291C}"/>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54" name="Oval 53">
                <a:extLst>
                  <a:ext uri="{FF2B5EF4-FFF2-40B4-BE49-F238E27FC236}">
                    <a16:creationId xmlns:a16="http://schemas.microsoft.com/office/drawing/2014/main" id="{41392B5B-BD22-4103-A4EA-AA2D45FD737D}"/>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spreadsheet" descr="spreadsheet, data, paper, list">
                <a:extLst>
                  <a:ext uri="{FF2B5EF4-FFF2-40B4-BE49-F238E27FC236}">
                    <a16:creationId xmlns:a16="http://schemas.microsoft.com/office/drawing/2014/main" id="{CBD37674-FB8D-47CE-8F0D-819D76830141}"/>
                  </a:ext>
                </a:extLst>
              </p:cNvPr>
              <p:cNvGrpSpPr/>
              <p:nvPr/>
            </p:nvGrpSpPr>
            <p:grpSpPr>
              <a:xfrm>
                <a:off x="6223458" y="2922863"/>
                <a:ext cx="264135" cy="333644"/>
                <a:chOff x="6392789" y="3964742"/>
                <a:chExt cx="297505" cy="375795"/>
              </a:xfrm>
            </p:grpSpPr>
            <p:sp>
              <p:nvSpPr>
                <p:cNvPr id="58" name="Freeform: Shape 57">
                  <a:extLst>
                    <a:ext uri="{FF2B5EF4-FFF2-40B4-BE49-F238E27FC236}">
                      <a16:creationId xmlns:a16="http://schemas.microsoft.com/office/drawing/2014/main" id="{1DE05A92-33CF-4B98-B8D6-0DAE5BD22238}"/>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912623-CA98-4689-8FA1-5E58E0B12FF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1E3DEE-F520-4F1A-BA07-A6B959A552B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B4A54E4-22E1-48A2-BCA0-7FBE34B950ED}"/>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8AC51F-D15A-4613-B49F-D8085DE8C78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D438FBF-06BE-4E1A-B436-37144399E09F}"/>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5709E7B-E1FA-4469-99E1-72C02F949C86}"/>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59FF7E8-14D8-4F76-98DF-D10BAF54ABF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code samples" descr="code samples">
                <a:extLst>
                  <a:ext uri="{FF2B5EF4-FFF2-40B4-BE49-F238E27FC236}">
                    <a16:creationId xmlns:a16="http://schemas.microsoft.com/office/drawing/2014/main" id="{3157E83E-E29B-4D54-9C17-4C8F6330A014}"/>
                  </a:ext>
                </a:extLst>
              </p:cNvPr>
              <p:cNvGrpSpPr/>
              <p:nvPr/>
            </p:nvGrpSpPr>
            <p:grpSpPr>
              <a:xfrm>
                <a:off x="5379789" y="3013129"/>
                <a:ext cx="393190" cy="198902"/>
                <a:chOff x="2548477" y="4015530"/>
                <a:chExt cx="500554" cy="253214"/>
              </a:xfrm>
            </p:grpSpPr>
            <p:sp>
              <p:nvSpPr>
                <p:cNvPr id="67" name="Freeform: Shape 66">
                  <a:extLst>
                    <a:ext uri="{FF2B5EF4-FFF2-40B4-BE49-F238E27FC236}">
                      <a16:creationId xmlns:a16="http://schemas.microsoft.com/office/drawing/2014/main" id="{4AC4AB8E-5D0B-4FFE-AFA5-900514450E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2CF0429-952C-4A88-913F-887CEFB22EF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870B12CC-3869-4EAA-80FF-31CCE8CA1CAA}"/>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19EB9C0-CCE0-4726-83E2-E67719960FA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447F48E-081B-4746-961C-97B26D70259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lobe" descr="globe, earth">
                <a:extLst>
                  <a:ext uri="{FF2B5EF4-FFF2-40B4-BE49-F238E27FC236}">
                    <a16:creationId xmlns:a16="http://schemas.microsoft.com/office/drawing/2014/main" id="{D566E6D2-70B5-4286-A4AA-3D9C83F66F67}"/>
                  </a:ext>
                </a:extLst>
              </p:cNvPr>
              <p:cNvGrpSpPr/>
              <p:nvPr/>
            </p:nvGrpSpPr>
            <p:grpSpPr>
              <a:xfrm>
                <a:off x="4607560" y="2803716"/>
                <a:ext cx="574039" cy="574036"/>
                <a:chOff x="8617745" y="2840833"/>
                <a:chExt cx="896938" cy="896934"/>
              </a:xfrm>
            </p:grpSpPr>
            <p:sp>
              <p:nvSpPr>
                <p:cNvPr id="49" name="Oval 48">
                  <a:extLst>
                    <a:ext uri="{FF2B5EF4-FFF2-40B4-BE49-F238E27FC236}">
                      <a16:creationId xmlns:a16="http://schemas.microsoft.com/office/drawing/2014/main" id="{411F2EF0-0C76-4DE4-984F-E33CC3A13A1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
                  <a:extLst>
                    <a:ext uri="{FF2B5EF4-FFF2-40B4-BE49-F238E27FC236}">
                      <a16:creationId xmlns:a16="http://schemas.microsoft.com/office/drawing/2014/main" id="{775BA6D2-660D-4594-8302-D4B702B5CE83}"/>
                    </a:ext>
                  </a:extLst>
                </p:cNvPr>
                <p:cNvGrpSpPr>
                  <a:grpSpLocks noChangeAspect="1"/>
                </p:cNvGrpSpPr>
                <p:nvPr/>
              </p:nvGrpSpPr>
              <p:grpSpPr bwMode="auto">
                <a:xfrm>
                  <a:off x="8617745" y="2840833"/>
                  <a:ext cx="896938" cy="896934"/>
                  <a:chOff x="2177" y="498"/>
                  <a:chExt cx="3324" cy="3324"/>
                </a:xfrm>
                <a:solidFill>
                  <a:srgbClr val="243A5E"/>
                </a:solidFill>
              </p:grpSpPr>
              <p:sp>
                <p:nvSpPr>
                  <p:cNvPr id="51" name="Freeform 5">
                    <a:extLst>
                      <a:ext uri="{FF2B5EF4-FFF2-40B4-BE49-F238E27FC236}">
                        <a16:creationId xmlns:a16="http://schemas.microsoft.com/office/drawing/2014/main" id="{4F3C0DAD-357A-4ADA-9AAF-34D6319D3639}"/>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E9FEEB-DBB0-4324-8993-3006B2346196}"/>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1C4CCBBB-E745-47A5-A8C5-03164D2274E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68" name="Group 167">
            <a:extLst>
              <a:ext uri="{FF2B5EF4-FFF2-40B4-BE49-F238E27FC236}">
                <a16:creationId xmlns:a16="http://schemas.microsoft.com/office/drawing/2014/main" id="{6053FE79-E802-48F6-9720-A258CFDB60B6}"/>
              </a:ext>
            </a:extLst>
          </p:cNvPr>
          <p:cNvGrpSpPr/>
          <p:nvPr/>
        </p:nvGrpSpPr>
        <p:grpSpPr>
          <a:xfrm>
            <a:off x="8150479" y="2092565"/>
            <a:ext cx="3693427" cy="4441149"/>
            <a:chOff x="7990527" y="2051721"/>
            <a:chExt cx="3621336" cy="4354463"/>
          </a:xfrm>
        </p:grpSpPr>
        <p:sp>
          <p:nvSpPr>
            <p:cNvPr id="16" name="Rectangle 15">
              <a:extLst>
                <a:ext uri="{FF2B5EF4-FFF2-40B4-BE49-F238E27FC236}">
                  <a16:creationId xmlns:a16="http://schemas.microsoft.com/office/drawing/2014/main" id="{DC7467F2-AFED-4110-86E4-D887266EB7C3}"/>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ts val="612"/>
                </a:spcBef>
                <a:spcAft>
                  <a:spcPts val="612"/>
                </a:spcAft>
                <a:buClrTx/>
                <a:buSzTx/>
                <a:buFontTx/>
                <a:buNone/>
                <a:tabLst/>
                <a:defRPr/>
              </a:pPr>
              <a:r>
                <a:rPr kumimoji="0" lang="en-US" sz="1428"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Deploy and manage data services where you need it for latency or compliance reasons. Always use the most current technology and seamlessly manage </a:t>
              </a:r>
              <a:br>
                <a:rPr kumimoji="0" lang="en-US" sz="1428"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br>
              <a:r>
                <a:rPr kumimoji="0" lang="en-US" sz="1428"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and secure your data assets across </a:t>
              </a:r>
              <a:br>
                <a:rPr kumimoji="0" lang="en-US" sz="1428"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br>
              <a:r>
                <a:rPr kumimoji="0" lang="en-US" sz="1428"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on-premises, clouds and edge.</a:t>
              </a:r>
            </a:p>
            <a:p>
              <a:pPr marL="0" marR="0" lvl="0" indent="0" algn="l" defTabSz="951028" rtl="0" eaLnBrk="1" fontAlgn="base" latinLnBrk="0" hangingPunct="1">
                <a:lnSpc>
                  <a:spcPct val="90000"/>
                </a:lnSpc>
                <a:spcBef>
                  <a:spcPts val="612"/>
                </a:spcBef>
                <a:spcAft>
                  <a:spcPts val="612"/>
                </a:spcAft>
                <a:buClrTx/>
                <a:buSzTx/>
                <a:buFontTx/>
                <a:buNone/>
                <a:tabLst/>
                <a:defRPr/>
              </a:pPr>
              <a:endParaRPr kumimoji="0" lang="en-US" sz="1428"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F131BEE-5ED6-460D-9565-97C3CDA13B80}"/>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ts val="612"/>
                </a:spcBef>
                <a:spcAft>
                  <a:spcPts val="612"/>
                </a:spcAft>
                <a:buClrTx/>
                <a:buSzTx/>
                <a:buFontTx/>
                <a:buNone/>
                <a:tabLst/>
                <a:defRPr/>
              </a:pP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data services</a:t>
              </a:r>
              <a:b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anywhere</a:t>
              </a:r>
            </a:p>
          </p:txBody>
        </p:sp>
        <p:grpSp>
          <p:nvGrpSpPr>
            <p:cNvPr id="160" name="Group 159">
              <a:extLst>
                <a:ext uri="{FF2B5EF4-FFF2-40B4-BE49-F238E27FC236}">
                  <a16:creationId xmlns:a16="http://schemas.microsoft.com/office/drawing/2014/main" id="{7BC0C33A-429D-4B2C-9599-AAA1B7A0B3B5}"/>
                </a:ext>
              </a:extLst>
            </p:cNvPr>
            <p:cNvGrpSpPr/>
            <p:nvPr/>
          </p:nvGrpSpPr>
          <p:grpSpPr>
            <a:xfrm>
              <a:off x="8983603" y="2051721"/>
              <a:ext cx="1635184" cy="1492599"/>
              <a:chOff x="9007415" y="2060024"/>
              <a:chExt cx="1635184" cy="1492599"/>
            </a:xfrm>
          </p:grpSpPr>
          <p:sp>
            <p:nvSpPr>
              <p:cNvPr id="79" name="Oval 78">
                <a:extLst>
                  <a:ext uri="{FF2B5EF4-FFF2-40B4-BE49-F238E27FC236}">
                    <a16:creationId xmlns:a16="http://schemas.microsoft.com/office/drawing/2014/main" id="{F3B4CE38-19CC-4B4B-B9D7-E148387E9A78}"/>
                  </a:ext>
                </a:extLst>
              </p:cNvPr>
              <p:cNvSpPr/>
              <p:nvPr/>
            </p:nvSpPr>
            <p:spPr bwMode="auto">
              <a:xfrm>
                <a:off x="9120158" y="2184168"/>
                <a:ext cx="1362075" cy="1362075"/>
              </a:xfrm>
              <a:prstGeom prst="ellips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97" name="Oval 96">
                <a:extLst>
                  <a:ext uri="{FF2B5EF4-FFF2-40B4-BE49-F238E27FC236}">
                    <a16:creationId xmlns:a16="http://schemas.microsoft.com/office/drawing/2014/main" id="{8EE19CA1-3A52-45D2-9903-C6234BB2162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98" name="Oval 97">
                <a:extLst>
                  <a:ext uri="{FF2B5EF4-FFF2-40B4-BE49-F238E27FC236}">
                    <a16:creationId xmlns:a16="http://schemas.microsoft.com/office/drawing/2014/main" id="{6D0413F1-ADB2-46C9-9349-E66554F4C828}"/>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F3E995-DB28-47BA-BC5D-E88140B4FD1D}"/>
                  </a:ext>
                </a:extLst>
              </p:cNvPr>
              <p:cNvGrpSpPr/>
              <p:nvPr/>
            </p:nvGrpSpPr>
            <p:grpSpPr>
              <a:xfrm>
                <a:off x="9519856" y="2528151"/>
                <a:ext cx="562678" cy="674109"/>
                <a:chOff x="9542399" y="2520950"/>
                <a:chExt cx="562678" cy="674109"/>
              </a:xfrm>
            </p:grpSpPr>
            <p:grpSp>
              <p:nvGrpSpPr>
                <p:cNvPr id="104" name="Group 103">
                  <a:extLst>
                    <a:ext uri="{FF2B5EF4-FFF2-40B4-BE49-F238E27FC236}">
                      <a16:creationId xmlns:a16="http://schemas.microsoft.com/office/drawing/2014/main" id="{178920F2-99C9-4154-99C5-5EB16A926646}"/>
                    </a:ext>
                  </a:extLst>
                </p:cNvPr>
                <p:cNvGrpSpPr/>
                <p:nvPr/>
              </p:nvGrpSpPr>
              <p:grpSpPr>
                <a:xfrm>
                  <a:off x="9542399" y="2520950"/>
                  <a:ext cx="562678" cy="283442"/>
                  <a:chOff x="1419697" y="2812532"/>
                  <a:chExt cx="1091633" cy="549900"/>
                </a:xfrm>
              </p:grpSpPr>
              <p:sp>
                <p:nvSpPr>
                  <p:cNvPr id="105" name="cloud 4" descr="cloud">
                    <a:extLst>
                      <a:ext uri="{FF2B5EF4-FFF2-40B4-BE49-F238E27FC236}">
                        <a16:creationId xmlns:a16="http://schemas.microsoft.com/office/drawing/2014/main" id="{F7F053C9-47A8-41F4-85D2-18734C8BE56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cloud 4" descr="cloud">
                    <a:extLst>
                      <a:ext uri="{FF2B5EF4-FFF2-40B4-BE49-F238E27FC236}">
                        <a16:creationId xmlns:a16="http://schemas.microsoft.com/office/drawing/2014/main" id="{99725DD5-5E35-41A2-B556-DB45702D1BF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cloud 4" descr="cloud">
                    <a:extLst>
                      <a:ext uri="{FF2B5EF4-FFF2-40B4-BE49-F238E27FC236}">
                        <a16:creationId xmlns:a16="http://schemas.microsoft.com/office/drawing/2014/main" id="{DD8DE860-F901-4984-83DF-C70ED9DAD550}"/>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4" name="Group 123">
                  <a:extLst>
                    <a:ext uri="{FF2B5EF4-FFF2-40B4-BE49-F238E27FC236}">
                      <a16:creationId xmlns:a16="http://schemas.microsoft.com/office/drawing/2014/main" id="{24CE6DBD-CB61-4273-9CA2-DEBDE85AA3E5}"/>
                    </a:ext>
                  </a:extLst>
                </p:cNvPr>
                <p:cNvGrpSpPr/>
                <p:nvPr/>
              </p:nvGrpSpPr>
              <p:grpSpPr>
                <a:xfrm>
                  <a:off x="9562077" y="2746782"/>
                  <a:ext cx="423298" cy="448277"/>
                  <a:chOff x="6510727" y="4347819"/>
                  <a:chExt cx="499674" cy="529160"/>
                </a:xfrm>
              </p:grpSpPr>
              <p:sp>
                <p:nvSpPr>
                  <p:cNvPr id="125" name="Freeform: Shape 124">
                    <a:extLst>
                      <a:ext uri="{FF2B5EF4-FFF2-40B4-BE49-F238E27FC236}">
                        <a16:creationId xmlns:a16="http://schemas.microsoft.com/office/drawing/2014/main" id="{9C258004-4BC5-4D0D-9B79-8436D9DB7055}"/>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nvGrpSpPr>
                  <p:cNvPr id="126" name="Group 125">
                    <a:extLst>
                      <a:ext uri="{FF2B5EF4-FFF2-40B4-BE49-F238E27FC236}">
                        <a16:creationId xmlns:a16="http://schemas.microsoft.com/office/drawing/2014/main" id="{C95E7D30-71FF-4A91-B9C0-E2FCF60AA12F}"/>
                      </a:ext>
                    </a:extLst>
                  </p:cNvPr>
                  <p:cNvGrpSpPr/>
                  <p:nvPr/>
                </p:nvGrpSpPr>
                <p:grpSpPr>
                  <a:xfrm>
                    <a:off x="6558486" y="4441365"/>
                    <a:ext cx="282496" cy="101334"/>
                    <a:chOff x="3292936" y="2556427"/>
                    <a:chExt cx="597929" cy="214484"/>
                  </a:xfrm>
                  <a:solidFill>
                    <a:schemeClr val="bg1"/>
                  </a:solidFill>
                </p:grpSpPr>
                <p:sp useBgFill="1">
                  <p:nvSpPr>
                    <p:cNvPr id="135" name="Rectangle 134">
                      <a:extLst>
                        <a:ext uri="{FF2B5EF4-FFF2-40B4-BE49-F238E27FC236}">
                          <a16:creationId xmlns:a16="http://schemas.microsoft.com/office/drawing/2014/main" id="{375BA02A-E24B-448E-B697-2F97DBCECBF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6" name="Rectangle 135">
                      <a:extLst>
                        <a:ext uri="{FF2B5EF4-FFF2-40B4-BE49-F238E27FC236}">
                          <a16:creationId xmlns:a16="http://schemas.microsoft.com/office/drawing/2014/main" id="{969563F2-A1D7-4B55-BA95-9F8BFDA3FCE7}"/>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7" name="Rectangle 136">
                      <a:extLst>
                        <a:ext uri="{FF2B5EF4-FFF2-40B4-BE49-F238E27FC236}">
                          <a16:creationId xmlns:a16="http://schemas.microsoft.com/office/drawing/2014/main" id="{22AF904B-EDC1-418E-A1CA-2EF7CF9A5266}"/>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8" name="Rectangle 137">
                      <a:extLst>
                        <a:ext uri="{FF2B5EF4-FFF2-40B4-BE49-F238E27FC236}">
                          <a16:creationId xmlns:a16="http://schemas.microsoft.com/office/drawing/2014/main" id="{DC71A234-49A3-4F76-8DCF-78219D3593BE}"/>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127" name="Group 126">
                    <a:extLst>
                      <a:ext uri="{FF2B5EF4-FFF2-40B4-BE49-F238E27FC236}">
                        <a16:creationId xmlns:a16="http://schemas.microsoft.com/office/drawing/2014/main" id="{C3BE478C-636E-4C41-A7A1-1EACD62E0398}"/>
                      </a:ext>
                    </a:extLst>
                  </p:cNvPr>
                  <p:cNvGrpSpPr/>
                  <p:nvPr/>
                </p:nvGrpSpPr>
                <p:grpSpPr>
                  <a:xfrm>
                    <a:off x="6558486" y="4576276"/>
                    <a:ext cx="282496" cy="101334"/>
                    <a:chOff x="3292936" y="2556427"/>
                    <a:chExt cx="597929" cy="214484"/>
                  </a:xfrm>
                  <a:solidFill>
                    <a:schemeClr val="bg1"/>
                  </a:solidFill>
                </p:grpSpPr>
                <p:sp useBgFill="1">
                  <p:nvSpPr>
                    <p:cNvPr id="131" name="Rectangle 130">
                      <a:extLst>
                        <a:ext uri="{FF2B5EF4-FFF2-40B4-BE49-F238E27FC236}">
                          <a16:creationId xmlns:a16="http://schemas.microsoft.com/office/drawing/2014/main" id="{4702C377-FA1F-4754-ADC9-4FB5392B3498}"/>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2" name="Rectangle 131">
                      <a:extLst>
                        <a:ext uri="{FF2B5EF4-FFF2-40B4-BE49-F238E27FC236}">
                          <a16:creationId xmlns:a16="http://schemas.microsoft.com/office/drawing/2014/main" id="{88085D96-40AA-40E6-9CD3-21A53F59D8E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3" name="Rectangle 132">
                      <a:extLst>
                        <a:ext uri="{FF2B5EF4-FFF2-40B4-BE49-F238E27FC236}">
                          <a16:creationId xmlns:a16="http://schemas.microsoft.com/office/drawing/2014/main" id="{A0A3B10C-0F2B-4553-B4DD-A01F56C28E2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FA97799C-2400-4E13-88EF-5F07EE60BEE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128" name="Rectangle 127">
                    <a:extLst>
                      <a:ext uri="{FF2B5EF4-FFF2-40B4-BE49-F238E27FC236}">
                        <a16:creationId xmlns:a16="http://schemas.microsoft.com/office/drawing/2014/main" id="{343044D4-DAE0-420B-9D44-224078247A4F}"/>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29" name="Rectangle 128">
                    <a:extLst>
                      <a:ext uri="{FF2B5EF4-FFF2-40B4-BE49-F238E27FC236}">
                        <a16:creationId xmlns:a16="http://schemas.microsoft.com/office/drawing/2014/main" id="{1DBA5B9F-FEA9-4421-9ABC-A7A5D92D10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10AFAF15-0ACC-496B-9655-2ACA8F869A87}"/>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algn="l" defTabSz="635635"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8" name="Group 147">
                <a:extLst>
                  <a:ext uri="{FF2B5EF4-FFF2-40B4-BE49-F238E27FC236}">
                    <a16:creationId xmlns:a16="http://schemas.microsoft.com/office/drawing/2014/main" id="{A50BFB32-F5C3-49FB-849B-5588494760DB}"/>
                  </a:ext>
                </a:extLst>
              </p:cNvPr>
              <p:cNvGrpSpPr/>
              <p:nvPr/>
            </p:nvGrpSpPr>
            <p:grpSpPr>
              <a:xfrm>
                <a:off x="10124438" y="3235063"/>
                <a:ext cx="317560" cy="317560"/>
                <a:chOff x="9978965" y="3311263"/>
                <a:chExt cx="317560" cy="317560"/>
              </a:xfrm>
            </p:grpSpPr>
            <p:sp useBgFill="1">
              <p:nvSpPr>
                <p:cNvPr id="102" name="Oval 101">
                  <a:extLst>
                    <a:ext uri="{FF2B5EF4-FFF2-40B4-BE49-F238E27FC236}">
                      <a16:creationId xmlns:a16="http://schemas.microsoft.com/office/drawing/2014/main" id="{C8948358-81A5-4217-9C59-B099C37AE513}"/>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3" name="Graphic 142">
                  <a:extLst>
                    <a:ext uri="{FF2B5EF4-FFF2-40B4-BE49-F238E27FC236}">
                      <a16:creationId xmlns:a16="http://schemas.microsoft.com/office/drawing/2014/main" id="{13CEA399-FA35-4137-861F-193DBBB3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50" name="Group 149">
                <a:extLst>
                  <a:ext uri="{FF2B5EF4-FFF2-40B4-BE49-F238E27FC236}">
                    <a16:creationId xmlns:a16="http://schemas.microsoft.com/office/drawing/2014/main" id="{FE53D8FC-882A-4061-8A81-4764E6DBD94B}"/>
                  </a:ext>
                </a:extLst>
              </p:cNvPr>
              <p:cNvGrpSpPr/>
              <p:nvPr/>
            </p:nvGrpSpPr>
            <p:grpSpPr>
              <a:xfrm>
                <a:off x="9007415" y="2533099"/>
                <a:ext cx="317560" cy="317560"/>
                <a:chOff x="9109015" y="2269863"/>
                <a:chExt cx="317560" cy="317560"/>
              </a:xfrm>
            </p:grpSpPr>
            <p:sp useBgFill="1">
              <p:nvSpPr>
                <p:cNvPr id="99" name="Oval 98">
                  <a:extLst>
                    <a:ext uri="{FF2B5EF4-FFF2-40B4-BE49-F238E27FC236}">
                      <a16:creationId xmlns:a16="http://schemas.microsoft.com/office/drawing/2014/main" id="{DD51B85B-E056-4C5E-B12F-D1FB5BA5163D}"/>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Graphic 144">
                  <a:extLst>
                    <a:ext uri="{FF2B5EF4-FFF2-40B4-BE49-F238E27FC236}">
                      <a16:creationId xmlns:a16="http://schemas.microsoft.com/office/drawing/2014/main" id="{BB3D4A9B-828A-4593-9350-7F9C4F30E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49" name="Group 148">
                <a:extLst>
                  <a:ext uri="{FF2B5EF4-FFF2-40B4-BE49-F238E27FC236}">
                    <a16:creationId xmlns:a16="http://schemas.microsoft.com/office/drawing/2014/main" id="{22958065-7876-4CC6-B329-EAAEC8A7352D}"/>
                  </a:ext>
                </a:extLst>
              </p:cNvPr>
              <p:cNvGrpSpPr/>
              <p:nvPr/>
            </p:nvGrpSpPr>
            <p:grpSpPr>
              <a:xfrm>
                <a:off x="9211192" y="3235063"/>
                <a:ext cx="317560" cy="317560"/>
                <a:chOff x="8975665" y="2882638"/>
                <a:chExt cx="317560" cy="317560"/>
              </a:xfrm>
            </p:grpSpPr>
            <p:sp useBgFill="1">
              <p:nvSpPr>
                <p:cNvPr id="100" name="Oval 99">
                  <a:extLst>
                    <a:ext uri="{FF2B5EF4-FFF2-40B4-BE49-F238E27FC236}">
                      <a16:creationId xmlns:a16="http://schemas.microsoft.com/office/drawing/2014/main" id="{6026DBB1-3D64-44C1-84CB-DFB82CE897C1}"/>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2D2A6E70-7071-4B33-B0D3-24E2DC57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52" name="Graphic 151">
                <a:extLst>
                  <a:ext uri="{FF2B5EF4-FFF2-40B4-BE49-F238E27FC236}">
                    <a16:creationId xmlns:a16="http://schemas.microsoft.com/office/drawing/2014/main" id="{C8D08A9F-4325-4068-8ED7-5D73DD234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53" name="Kubernetes" descr="Kubernetes">
                <a:extLst>
                  <a:ext uri="{FF2B5EF4-FFF2-40B4-BE49-F238E27FC236}">
                    <a16:creationId xmlns:a16="http://schemas.microsoft.com/office/drawing/2014/main" id="{BEAB43C5-7C2B-468F-9EAF-0D834B7C3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44" name="Group 43">
            <a:extLst>
              <a:ext uri="{FF2B5EF4-FFF2-40B4-BE49-F238E27FC236}">
                <a16:creationId xmlns:a16="http://schemas.microsoft.com/office/drawing/2014/main" id="{1CFB4AE5-FC3A-459D-A43C-605E69B232E8}"/>
              </a:ext>
            </a:extLst>
          </p:cNvPr>
          <p:cNvGrpSpPr/>
          <p:nvPr/>
        </p:nvGrpSpPr>
        <p:grpSpPr>
          <a:xfrm>
            <a:off x="596711" y="1876414"/>
            <a:ext cx="3693427" cy="4657300"/>
            <a:chOff x="584199" y="1839789"/>
            <a:chExt cx="3621336" cy="4566395"/>
          </a:xfrm>
        </p:grpSpPr>
        <p:sp>
          <p:nvSpPr>
            <p:cNvPr id="3" name="Rectangle 2">
              <a:extLst>
                <a:ext uri="{FF2B5EF4-FFF2-40B4-BE49-F238E27FC236}">
                  <a16:creationId xmlns:a16="http://schemas.microsoft.com/office/drawing/2014/main" id="{5CDE68B4-5CA2-424A-8EBF-25B18BA79F43}"/>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ts val="612"/>
                </a:spcBef>
                <a:spcAft>
                  <a:spcPts val="612"/>
                </a:spcAft>
                <a:buClrTx/>
                <a:buSzTx/>
                <a:buFontTx/>
                <a:buNone/>
                <a:tabLst/>
                <a:defRPr/>
              </a:pPr>
              <a: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 single place. </a:t>
              </a:r>
            </a:p>
          </p:txBody>
        </p:sp>
        <p:grpSp>
          <p:nvGrpSpPr>
            <p:cNvPr id="43" name="Group 42">
              <a:extLst>
                <a:ext uri="{FF2B5EF4-FFF2-40B4-BE49-F238E27FC236}">
                  <a16:creationId xmlns:a16="http://schemas.microsoft.com/office/drawing/2014/main" id="{49CC25BB-DDAC-4628-B809-5156FEE37E42}"/>
                </a:ext>
              </a:extLst>
            </p:cNvPr>
            <p:cNvGrpSpPr/>
            <p:nvPr/>
          </p:nvGrpSpPr>
          <p:grpSpPr>
            <a:xfrm>
              <a:off x="584199" y="1839789"/>
              <a:ext cx="3621336" cy="2594720"/>
              <a:chOff x="584199" y="1839789"/>
              <a:chExt cx="3621336" cy="2594720"/>
            </a:xfrm>
          </p:grpSpPr>
          <p:sp>
            <p:nvSpPr>
              <p:cNvPr id="17" name="Rectangle 16">
                <a:extLst>
                  <a:ext uri="{FF2B5EF4-FFF2-40B4-BE49-F238E27FC236}">
                    <a16:creationId xmlns:a16="http://schemas.microsoft.com/office/drawing/2014/main" id="{B62AA2D3-3801-484C-8251-2C1112FDEDEC}"/>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ts val="612"/>
                  </a:spcBef>
                  <a:spcAft>
                    <a:spcPts val="612"/>
                  </a:spcAft>
                  <a:buClrTx/>
                  <a:buSzTx/>
                  <a:buFontTx/>
                  <a:buNone/>
                  <a:tabLst/>
                  <a:defRPr/>
                </a:pP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Organize and govern</a:t>
                </a:r>
                <a:b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across environments</a:t>
                </a:r>
                <a:endParaRPr kumimoji="0" lang="en-US" sz="1428"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3DBC9E56-7446-4735-95FD-A520393C8ED3}"/>
                  </a:ext>
                </a:extLst>
              </p:cNvPr>
              <p:cNvGrpSpPr/>
              <p:nvPr/>
            </p:nvGrpSpPr>
            <p:grpSpPr>
              <a:xfrm>
                <a:off x="1147337" y="2025650"/>
                <a:ext cx="2495060" cy="1431844"/>
                <a:chOff x="1147337" y="2070101"/>
                <a:chExt cx="2495060" cy="1342941"/>
              </a:xfrm>
            </p:grpSpPr>
            <p:sp>
              <p:nvSpPr>
                <p:cNvPr id="2" name="Rectangle 1">
                  <a:extLst>
                    <a:ext uri="{FF2B5EF4-FFF2-40B4-BE49-F238E27FC236}">
                      <a16:creationId xmlns:a16="http://schemas.microsoft.com/office/drawing/2014/main" id="{956BAC24-13A5-4405-BED1-BF85F7555321}"/>
                    </a:ext>
                  </a:extLst>
                </p:cNvPr>
                <p:cNvSpPr/>
                <p:nvPr/>
              </p:nvSpPr>
              <p:spPr bwMode="auto">
                <a:xfrm>
                  <a:off x="1147337" y="2070101"/>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CE8F16CD-FCDC-4A15-9EC1-D8C362E54A90}"/>
                    </a:ext>
                  </a:extLst>
                </p:cNvPr>
                <p:cNvSpPr/>
                <p:nvPr/>
              </p:nvSpPr>
              <p:spPr bwMode="auto">
                <a:xfrm>
                  <a:off x="1147337" y="2823546"/>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9" name="TextBox 8">
                <a:extLst>
                  <a:ext uri="{FF2B5EF4-FFF2-40B4-BE49-F238E27FC236}">
                    <a16:creationId xmlns:a16="http://schemas.microsoft.com/office/drawing/2014/main" id="{B0A2F4F9-0C38-4589-9A04-532869A411EB}"/>
                  </a:ext>
                </a:extLst>
              </p:cNvPr>
              <p:cNvSpPr txBox="1"/>
              <p:nvPr/>
            </p:nvSpPr>
            <p:spPr>
              <a:xfrm>
                <a:off x="2259785" y="1856732"/>
                <a:ext cx="877163" cy="341632"/>
              </a:xfrm>
              <a:prstGeom prst="rect">
                <a:avLst/>
              </a:prstGeom>
            </p:spPr>
            <p:txBody>
              <a:bodyPr wrap="none" lIns="93260" tIns="93260" rIns="93260" bIns="9326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Multi-cloud</a:t>
                </a:r>
              </a:p>
            </p:txBody>
          </p:sp>
          <p:sp useBgFill="1">
            <p:nvSpPr>
              <p:cNvPr id="122" name="TextBox 121">
                <a:extLst>
                  <a:ext uri="{FF2B5EF4-FFF2-40B4-BE49-F238E27FC236}">
                    <a16:creationId xmlns:a16="http://schemas.microsoft.com/office/drawing/2014/main" id="{5351DE2F-A966-43AD-9CC5-1EFCDCEDC887}"/>
                  </a:ext>
                </a:extLst>
              </p:cNvPr>
              <p:cNvSpPr txBox="1"/>
              <p:nvPr/>
            </p:nvSpPr>
            <p:spPr>
              <a:xfrm>
                <a:off x="2132785" y="3291832"/>
                <a:ext cx="1401346" cy="341632"/>
              </a:xfrm>
              <a:prstGeom prst="rect">
                <a:avLst/>
              </a:prstGeom>
            </p:spPr>
            <p:txBody>
              <a:bodyPr wrap="none" lIns="93260" tIns="93260" rIns="93260" bIns="9326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Datacenter &amp; hosted</a:t>
                </a:r>
              </a:p>
            </p:txBody>
          </p:sp>
          <p:grpSp>
            <p:nvGrpSpPr>
              <p:cNvPr id="42" name="Group 41">
                <a:extLst>
                  <a:ext uri="{FF2B5EF4-FFF2-40B4-BE49-F238E27FC236}">
                    <a16:creationId xmlns:a16="http://schemas.microsoft.com/office/drawing/2014/main" id="{30F19A8C-E55A-4189-9DEC-912DF50EF110}"/>
                  </a:ext>
                </a:extLst>
              </p:cNvPr>
              <p:cNvGrpSpPr/>
              <p:nvPr/>
            </p:nvGrpSpPr>
            <p:grpSpPr>
              <a:xfrm>
                <a:off x="1700394" y="2337586"/>
                <a:ext cx="1388947" cy="807973"/>
                <a:chOff x="1700394" y="2341905"/>
                <a:chExt cx="1388947" cy="807973"/>
              </a:xfrm>
            </p:grpSpPr>
            <p:pic>
              <p:nvPicPr>
                <p:cNvPr id="154" name="Graphic 153">
                  <a:extLst>
                    <a:ext uri="{FF2B5EF4-FFF2-40B4-BE49-F238E27FC236}">
                      <a16:creationId xmlns:a16="http://schemas.microsoft.com/office/drawing/2014/main" id="{B7DB658B-FEB9-4EED-89F7-73EFA204D0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155" name="storage3" descr="storage">
                  <a:extLst>
                    <a:ext uri="{FF2B5EF4-FFF2-40B4-BE49-F238E27FC236}">
                      <a16:creationId xmlns:a16="http://schemas.microsoft.com/office/drawing/2014/main" id="{7E737A4B-F19F-4D9A-8C5B-DDA1EA6AFFB7}"/>
                    </a:ext>
                  </a:extLst>
                </p:cNvPr>
                <p:cNvGrpSpPr/>
                <p:nvPr/>
              </p:nvGrpSpPr>
              <p:grpSpPr>
                <a:xfrm>
                  <a:off x="2298708" y="2341905"/>
                  <a:ext cx="197136" cy="261873"/>
                  <a:chOff x="19547751" y="2337953"/>
                  <a:chExt cx="652743" cy="867099"/>
                </a:xfrm>
              </p:grpSpPr>
              <p:sp>
                <p:nvSpPr>
                  <p:cNvPr id="156" name="Freeform: Shape 155">
                    <a:extLst>
                      <a:ext uri="{FF2B5EF4-FFF2-40B4-BE49-F238E27FC236}">
                        <a16:creationId xmlns:a16="http://schemas.microsoft.com/office/drawing/2014/main" id="{BC0AAE6F-639D-415D-9F0E-87661AB82D6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E35612D-01F3-4F3D-957A-01BB8EC68B5C}"/>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B38E02D3-1087-4271-988B-20FBF65192C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9" name="Kubernetes" descr="Kubernetes">
                  <a:extLst>
                    <a:ext uri="{FF2B5EF4-FFF2-40B4-BE49-F238E27FC236}">
                      <a16:creationId xmlns:a16="http://schemas.microsoft.com/office/drawing/2014/main" id="{80DC5697-B02D-4176-9099-14B2E5B26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113" name="Group 112">
                  <a:extLst>
                    <a:ext uri="{FF2B5EF4-FFF2-40B4-BE49-F238E27FC236}">
                      <a16:creationId xmlns:a16="http://schemas.microsoft.com/office/drawing/2014/main" id="{D8796D1D-3E03-4050-B207-4581C21F57A6}"/>
                    </a:ext>
                  </a:extLst>
                </p:cNvPr>
                <p:cNvGrpSpPr/>
                <p:nvPr/>
              </p:nvGrpSpPr>
              <p:grpSpPr>
                <a:xfrm>
                  <a:off x="1700394" y="2888005"/>
                  <a:ext cx="1388947" cy="261873"/>
                  <a:chOff x="1721424" y="2341905"/>
                  <a:chExt cx="1388947" cy="261873"/>
                </a:xfrm>
              </p:grpSpPr>
              <p:pic>
                <p:nvPicPr>
                  <p:cNvPr id="114" name="Graphic 113">
                    <a:extLst>
                      <a:ext uri="{FF2B5EF4-FFF2-40B4-BE49-F238E27FC236}">
                        <a16:creationId xmlns:a16="http://schemas.microsoft.com/office/drawing/2014/main" id="{634F5DE1-E140-4334-8300-1DFC3F52E3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115" name="storage3" descr="storage">
                    <a:extLst>
                      <a:ext uri="{FF2B5EF4-FFF2-40B4-BE49-F238E27FC236}">
                        <a16:creationId xmlns:a16="http://schemas.microsoft.com/office/drawing/2014/main" id="{AEF85833-2BCA-4D98-9847-6D6F9C2537D9}"/>
                      </a:ext>
                    </a:extLst>
                  </p:cNvPr>
                  <p:cNvGrpSpPr/>
                  <p:nvPr/>
                </p:nvGrpSpPr>
                <p:grpSpPr>
                  <a:xfrm>
                    <a:off x="2319738" y="2341905"/>
                    <a:ext cx="197136" cy="261873"/>
                    <a:chOff x="19547751" y="2337953"/>
                    <a:chExt cx="652743" cy="867099"/>
                  </a:xfrm>
                </p:grpSpPr>
                <p:sp>
                  <p:nvSpPr>
                    <p:cNvPr id="117" name="Freeform: Shape 116">
                      <a:extLst>
                        <a:ext uri="{FF2B5EF4-FFF2-40B4-BE49-F238E27FC236}">
                          <a16:creationId xmlns:a16="http://schemas.microsoft.com/office/drawing/2014/main" id="{B46294E3-DA2F-401B-A73A-FCD4E7394AE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30EAD79-2716-43C5-9607-42FF9A496F66}"/>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6B6F701-F1BC-4AD2-9658-4C207A33EF2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6" name="Kubernetes" descr="Kubernetes">
                    <a:extLst>
                      <a:ext uri="{FF2B5EF4-FFF2-40B4-BE49-F238E27FC236}">
                        <a16:creationId xmlns:a16="http://schemas.microsoft.com/office/drawing/2014/main" id="{7D6FC385-9093-42D5-8C26-2FCC22DCF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12" name="Straight Connector 11">
                  <a:extLst>
                    <a:ext uri="{FF2B5EF4-FFF2-40B4-BE49-F238E27FC236}">
                      <a16:creationId xmlns:a16="http://schemas.microsoft.com/office/drawing/2014/main" id="{696ECA9C-93AD-478E-BBE7-C62B546991E2}"/>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21270EF-2689-49B6-B563-169791B0327B}"/>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4E6525-4A67-49C2-A738-EC19B0A136EC}"/>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3AABA251-3FF2-4525-B6D2-E2E507F4A57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5" name="Group 4">
                <a:extLst>
                  <a:ext uri="{FF2B5EF4-FFF2-40B4-BE49-F238E27FC236}">
                    <a16:creationId xmlns:a16="http://schemas.microsoft.com/office/drawing/2014/main" id="{7A487916-CAD9-4EFE-9880-0E992E811EC2}"/>
                  </a:ext>
                </a:extLst>
              </p:cNvPr>
              <p:cNvGrpSpPr/>
              <p:nvPr/>
            </p:nvGrpSpPr>
            <p:grpSpPr>
              <a:xfrm>
                <a:off x="1662404" y="1839789"/>
                <a:ext cx="575953" cy="290130"/>
                <a:chOff x="1419697" y="2812532"/>
                <a:chExt cx="1091633" cy="549900"/>
              </a:xfrm>
            </p:grpSpPr>
            <p:sp>
              <p:nvSpPr>
                <p:cNvPr id="21" name="cloud 4" descr="cloud">
                  <a:extLst>
                    <a:ext uri="{FF2B5EF4-FFF2-40B4-BE49-F238E27FC236}">
                      <a16:creationId xmlns:a16="http://schemas.microsoft.com/office/drawing/2014/main" id="{C9B05D71-454D-47AD-AA97-85716B2ADBFB}"/>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cloud 4" descr="cloud">
                  <a:extLst>
                    <a:ext uri="{FF2B5EF4-FFF2-40B4-BE49-F238E27FC236}">
                      <a16:creationId xmlns:a16="http://schemas.microsoft.com/office/drawing/2014/main" id="{AA0DD4DE-B957-4A2A-9C3D-68C84DDBE7E3}"/>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cloud 4" descr="cloud">
                  <a:extLst>
                    <a:ext uri="{FF2B5EF4-FFF2-40B4-BE49-F238E27FC236}">
                      <a16:creationId xmlns:a16="http://schemas.microsoft.com/office/drawing/2014/main" id="{73B9E49C-B594-4818-B58E-11E70AC2D6A6}"/>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30275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14"/>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par>
                                <p:cTn id="18" presetID="63" presetClass="path" presetSubtype="0" decel="100000" fill="hold" nodeType="withEffect">
                                  <p:stCondLst>
                                    <p:cond delay="300"/>
                                  </p:stCondLst>
                                  <p:childTnLst>
                                    <p:animMotion origin="layout" path="M -2.08333E-7 4.07407E-6 L 0.01719 4.07407E-6 " pathEditMode="relative" rAng="0" ptsTypes="AA">
                                      <p:cBhvr>
                                        <p:cTn id="19" dur="700" spd="-100000" fill="hold"/>
                                        <p:tgtEl>
                                          <p:spTgt spid="167"/>
                                        </p:tgtEl>
                                        <p:attrNameLst>
                                          <p:attrName>ppt_x</p:attrName>
                                          <p:attrName>ppt_y</p:attrName>
                                        </p:attrNameLst>
                                      </p:cBhvr>
                                      <p:rCtr x="859" y="0"/>
                                    </p:animMotion>
                                  </p:childTnLst>
                                </p:cTn>
                              </p:par>
                              <p:par>
                                <p:cTn id="20" presetID="10" presetClass="entr" presetSubtype="0" fill="hold" nodeType="withEffect">
                                  <p:stCondLst>
                                    <p:cond delay="400"/>
                                  </p:stCondLst>
                                  <p:childTnLst>
                                    <p:set>
                                      <p:cBhvr>
                                        <p:cTn id="21" dur="1" fill="hold">
                                          <p:stCondLst>
                                            <p:cond delay="0"/>
                                          </p:stCondLst>
                                        </p:cTn>
                                        <p:tgtEl>
                                          <p:spTgt spid="168"/>
                                        </p:tgtEl>
                                        <p:attrNameLst>
                                          <p:attrName>style.visibility</p:attrName>
                                        </p:attrNameLst>
                                      </p:cBhvr>
                                      <p:to>
                                        <p:strVal val="visible"/>
                                      </p:to>
                                    </p:set>
                                    <p:animEffect transition="in" filter="fade">
                                      <p:cBhvr>
                                        <p:cTn id="22" dur="500"/>
                                        <p:tgtEl>
                                          <p:spTgt spid="168"/>
                                        </p:tgtEl>
                                      </p:cBhvr>
                                    </p:animEffect>
                                  </p:childTnLst>
                                </p:cTn>
                              </p:par>
                              <p:par>
                                <p:cTn id="23" presetID="63" presetClass="path" presetSubtype="0" decel="100000" fill="hold" nodeType="withEffect">
                                  <p:stCondLst>
                                    <p:cond delay="400"/>
                                  </p:stCondLst>
                                  <p:childTnLst>
                                    <p:animMotion origin="layout" path="M 3.75E-6 4.81481E-6 L 0.01718 4.81481E-6 " pathEditMode="relative" rAng="0" ptsTypes="AA">
                                      <p:cBhvr>
                                        <p:cTn id="24" dur="700" spd="-100000" fill="hold"/>
                                        <p:tgtEl>
                                          <p:spTgt spid="168"/>
                                        </p:tgtEl>
                                        <p:attrNameLst>
                                          <p:attrName>ppt_x</p:attrName>
                                          <p:attrName>ppt_y</p:attrName>
                                        </p:attrNameLst>
                                      </p:cBhvr>
                                      <p:rCtr x="859" y="0"/>
                                    </p:animMotion>
                                  </p:childTnLst>
                                </p:cTn>
                              </p:par>
                              <p:par>
                                <p:cTn id="25" presetID="10" presetClass="entr" presetSubtype="0" fill="hold"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63" presetClass="path" presetSubtype="0" decel="100000" fill="hold" nodeType="withEffect">
                                  <p:stCondLst>
                                    <p:cond delay="200"/>
                                  </p:stCondLst>
                                  <p:childTnLst>
                                    <p:animMotion origin="layout" path="M -2.08333E-7 4.07407E-6 L 0.01719 4.07407E-6 " pathEditMode="relative" rAng="0" ptsTypes="AA">
                                      <p:cBhvr>
                                        <p:cTn id="29" dur="700" spd="-100000" fill="hold"/>
                                        <p:tgtEl>
                                          <p:spTgt spid="4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125786ED-FC4C-47DC-A242-AFEB82C6863A}"/>
              </a:ext>
            </a:extLst>
          </p:cNvPr>
          <p:cNvSpPr txBox="1"/>
          <p:nvPr/>
        </p:nvSpPr>
        <p:spPr>
          <a:xfrm>
            <a:off x="10723948" y="6611875"/>
            <a:ext cx="1641857" cy="323119"/>
          </a:xfrm>
          <a:prstGeom prst="rect">
            <a:avLst/>
          </a:prstGeom>
          <a:noFill/>
        </p:spPr>
        <p:txBody>
          <a:bodyPr wrap="square" lIns="91427" tIns="91427" rIns="91427" bIns="91427" rtlCol="0">
            <a:spAutoFit/>
          </a:bodyPr>
          <a:lstStyle/>
          <a:p>
            <a:pPr marL="0" marR="0" lvl="0" indent="0" algn="r"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sp>
        <p:nvSpPr>
          <p:cNvPr id="148" name="Rectangle 147">
            <a:extLst>
              <a:ext uri="{FF2B5EF4-FFF2-40B4-BE49-F238E27FC236}">
                <a16:creationId xmlns:a16="http://schemas.microsoft.com/office/drawing/2014/main" id="{32FC0B27-D8EA-453E-80C2-F22E4A72C015}"/>
              </a:ext>
            </a:extLst>
          </p:cNvPr>
          <p:cNvSpPr/>
          <p:nvPr/>
        </p:nvSpPr>
        <p:spPr bwMode="auto">
          <a:xfrm>
            <a:off x="630523" y="1613531"/>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18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Central inventory and monitoring of the sprawling assets running anywhere from on-premises to edge</a:t>
            </a:r>
          </a:p>
          <a:p>
            <a:pPr marL="0" marR="0" lvl="0" indent="0" algn="l" defTabSz="932472" rtl="0" eaLnBrk="1" fontAlgn="base" latinLnBrk="0" hangingPunct="1">
              <a:lnSpc>
                <a:spcPct val="90000"/>
              </a:lnSpc>
              <a:spcBef>
                <a:spcPct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Consistently apply policies, role-based-access-controls (RBAC) for at-scale governance </a:t>
            </a:r>
          </a:p>
          <a:p>
            <a:pPr marL="0" marR="0" lvl="0" indent="0" algn="l" defTabSz="932472" rtl="0" eaLnBrk="1" fontAlgn="base" latinLnBrk="0" hangingPunct="1">
              <a:lnSpc>
                <a:spcPct val="90000"/>
              </a:lnSpc>
              <a:spcBef>
                <a:spcPct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Deploy Kubernetes resources to all clusters using a </a:t>
            </a:r>
            <a:r>
              <a:rPr kumimoji="0" lang="en-US" sz="16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GitOps</a:t>
            </a: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-based workflow</a:t>
            </a:r>
          </a:p>
        </p:txBody>
      </p:sp>
      <p:grpSp>
        <p:nvGrpSpPr>
          <p:cNvPr id="88" name="Group 87">
            <a:extLst>
              <a:ext uri="{FF2B5EF4-FFF2-40B4-BE49-F238E27FC236}">
                <a16:creationId xmlns:a16="http://schemas.microsoft.com/office/drawing/2014/main" id="{BF3DA208-F684-4E04-921E-F55569846EAB}"/>
              </a:ext>
            </a:extLst>
          </p:cNvPr>
          <p:cNvGrpSpPr/>
          <p:nvPr/>
        </p:nvGrpSpPr>
        <p:grpSpPr>
          <a:xfrm>
            <a:off x="5761258" y="1593207"/>
            <a:ext cx="5599407" cy="4729017"/>
            <a:chOff x="5647918" y="1427017"/>
            <a:chExt cx="5599407" cy="4729017"/>
          </a:xfrm>
        </p:grpSpPr>
        <p:grpSp>
          <p:nvGrpSpPr>
            <p:cNvPr id="85" name="Group 84">
              <a:extLst>
                <a:ext uri="{FF2B5EF4-FFF2-40B4-BE49-F238E27FC236}">
                  <a16:creationId xmlns:a16="http://schemas.microsoft.com/office/drawing/2014/main" id="{557AD94E-5271-4306-9509-D3642CAC9DE8}"/>
                </a:ext>
              </a:extLst>
            </p:cNvPr>
            <p:cNvGrpSpPr/>
            <p:nvPr/>
          </p:nvGrpSpPr>
          <p:grpSpPr>
            <a:xfrm>
              <a:off x="6331896" y="1427017"/>
              <a:ext cx="4231451" cy="3713657"/>
              <a:chOff x="6329706" y="1427017"/>
              <a:chExt cx="4231451" cy="3713657"/>
            </a:xfrm>
          </p:grpSpPr>
          <p:sp>
            <p:nvSpPr>
              <p:cNvPr id="24" name="Isosceles Triangle 23">
                <a:extLst>
                  <a:ext uri="{FF2B5EF4-FFF2-40B4-BE49-F238E27FC236}">
                    <a16:creationId xmlns:a16="http://schemas.microsoft.com/office/drawing/2014/main" id="{B94D3294-AA8E-4D1D-9584-1E35A9C05696}"/>
                  </a:ext>
                </a:extLst>
              </p:cNvPr>
              <p:cNvSpPr/>
              <p:nvPr/>
            </p:nvSpPr>
            <p:spPr bwMode="auto">
              <a:xfrm rot="10800000">
                <a:off x="6886795" y="1427017"/>
                <a:ext cx="3117272" cy="3713657"/>
              </a:xfrm>
              <a:prstGeom prst="triangle">
                <a:avLst/>
              </a:prstGeom>
              <a:solidFill>
                <a:srgbClr val="0F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77C6B02-06C5-40E2-AD6E-6035AE6478CD}"/>
                  </a:ext>
                </a:extLst>
              </p:cNvPr>
              <p:cNvGrpSpPr/>
              <p:nvPr/>
            </p:nvGrpSpPr>
            <p:grpSpPr>
              <a:xfrm>
                <a:off x="6329706" y="3572615"/>
                <a:ext cx="4231451" cy="460832"/>
                <a:chOff x="6329706" y="3588348"/>
                <a:chExt cx="4231451" cy="460832"/>
              </a:xfrm>
            </p:grpSpPr>
            <p:sp>
              <p:nvSpPr>
                <p:cNvPr id="130" name="Rectangle: Rounded Corners 129">
                  <a:extLst>
                    <a:ext uri="{FF2B5EF4-FFF2-40B4-BE49-F238E27FC236}">
                      <a16:creationId xmlns:a16="http://schemas.microsoft.com/office/drawing/2014/main" id="{AAF914CF-0820-4D60-A6EA-CB4721CD5D08}"/>
                    </a:ext>
                  </a:extLst>
                </p:cNvPr>
                <p:cNvSpPr/>
                <p:nvPr/>
              </p:nvSpPr>
              <p:spPr bwMode="auto">
                <a:xfrm>
                  <a:off x="6329706" y="3588348"/>
                  <a:ext cx="4231451" cy="460832"/>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CF8EB1E2-CBD0-4CFA-AA65-B0E33CD32F83}"/>
                    </a:ext>
                  </a:extLst>
                </p:cNvPr>
                <p:cNvSpPr txBox="1">
                  <a:spLocks/>
                </p:cNvSpPr>
                <p:nvPr/>
              </p:nvSpPr>
              <p:spPr>
                <a:xfrm>
                  <a:off x="7301576" y="3701835"/>
                  <a:ext cx="2674198"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Arc</a:t>
                  </a:r>
                  <a:endParaRPr kumimoji="0" lang="en-US" sz="1200"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grpSp>
            <p:nvGrpSpPr>
              <p:cNvPr id="21" name="Group 20">
                <a:extLst>
                  <a:ext uri="{FF2B5EF4-FFF2-40B4-BE49-F238E27FC236}">
                    <a16:creationId xmlns:a16="http://schemas.microsoft.com/office/drawing/2014/main" id="{C304A231-0796-41BD-8FCE-CCDC268955F4}"/>
                  </a:ext>
                </a:extLst>
              </p:cNvPr>
              <p:cNvGrpSpPr/>
              <p:nvPr/>
            </p:nvGrpSpPr>
            <p:grpSpPr>
              <a:xfrm>
                <a:off x="7708830" y="1531504"/>
                <a:ext cx="1473202" cy="1563453"/>
                <a:chOff x="6816628" y="4237759"/>
                <a:chExt cx="1473202" cy="1563453"/>
              </a:xfrm>
            </p:grpSpPr>
            <p:sp>
              <p:nvSpPr>
                <p:cNvPr id="17" name="Oval 16">
                  <a:extLst>
                    <a:ext uri="{FF2B5EF4-FFF2-40B4-BE49-F238E27FC236}">
                      <a16:creationId xmlns:a16="http://schemas.microsoft.com/office/drawing/2014/main" id="{76668D27-619B-4A20-BE7E-D61171031BFC}"/>
                    </a:ext>
                  </a:extLst>
                </p:cNvPr>
                <p:cNvSpPr/>
                <p:nvPr/>
              </p:nvSpPr>
              <p:spPr bwMode="auto">
                <a:xfrm>
                  <a:off x="7052156" y="4650509"/>
                  <a:ext cx="1002146" cy="1002146"/>
                </a:xfrm>
                <a:prstGeom prst="ellipse">
                  <a:avLst/>
                </a:prstGeom>
                <a:noFill/>
                <a:ln w="12700">
                  <a:solidFill>
                    <a:srgbClr val="75757A"/>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27E238C1-C333-4862-9EC8-2924BC065919}"/>
                    </a:ext>
                  </a:extLst>
                </p:cNvPr>
                <p:cNvGrpSpPr/>
                <p:nvPr/>
              </p:nvGrpSpPr>
              <p:grpSpPr>
                <a:xfrm>
                  <a:off x="6816628" y="4237759"/>
                  <a:ext cx="1473202" cy="1563453"/>
                  <a:chOff x="6816628" y="4237759"/>
                  <a:chExt cx="1473202" cy="1563453"/>
                </a:xfrm>
              </p:grpSpPr>
              <p:grpSp>
                <p:nvGrpSpPr>
                  <p:cNvPr id="16" name="Group 15">
                    <a:extLst>
                      <a:ext uri="{FF2B5EF4-FFF2-40B4-BE49-F238E27FC236}">
                        <a16:creationId xmlns:a16="http://schemas.microsoft.com/office/drawing/2014/main" id="{C1A25BA5-760F-4E0E-A07B-169862E9D548}"/>
                      </a:ext>
                    </a:extLst>
                  </p:cNvPr>
                  <p:cNvGrpSpPr/>
                  <p:nvPr/>
                </p:nvGrpSpPr>
                <p:grpSpPr>
                  <a:xfrm>
                    <a:off x="6816628" y="4237759"/>
                    <a:ext cx="685800" cy="709089"/>
                    <a:chOff x="6812010" y="4237759"/>
                    <a:chExt cx="685800" cy="709089"/>
                  </a:xfrm>
                </p:grpSpPr>
                <p:sp>
                  <p:nvSpPr>
                    <p:cNvPr id="132" name="Title 1">
                      <a:extLst>
                        <a:ext uri="{FF2B5EF4-FFF2-40B4-BE49-F238E27FC236}">
                          <a16:creationId xmlns:a16="http://schemas.microsoft.com/office/drawing/2014/main" id="{FCB042C3-5E4F-4BE7-85A1-1739A514A623}"/>
                        </a:ext>
                      </a:extLst>
                    </p:cNvPr>
                    <p:cNvSpPr txBox="1">
                      <a:spLocks/>
                    </p:cNvSpPr>
                    <p:nvPr/>
                  </p:nvSpPr>
                  <p:spPr>
                    <a:xfrm>
                      <a:off x="6812010" y="4237759"/>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Identity</a:t>
                      </a:r>
                    </a:p>
                  </p:txBody>
                </p:sp>
                <p:sp>
                  <p:nvSpPr>
                    <p:cNvPr id="133" name="Rectangle: Rounded Corners 118">
                      <a:extLst>
                        <a:ext uri="{FF2B5EF4-FFF2-40B4-BE49-F238E27FC236}">
                          <a16:creationId xmlns:a16="http://schemas.microsoft.com/office/drawing/2014/main" id="{88E42149-DCE7-4D88-97EE-F62D6CEF12F4}"/>
                        </a:ext>
                      </a:extLst>
                    </p:cNvPr>
                    <p:cNvSpPr/>
                    <p:nvPr/>
                  </p:nvSpPr>
                  <p:spPr bwMode="auto">
                    <a:xfrm>
                      <a:off x="6921738" y="4479135"/>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Fingerprint_E928" title="Icon of a fingerprint">
                      <a:extLst>
                        <a:ext uri="{FF2B5EF4-FFF2-40B4-BE49-F238E27FC236}">
                          <a16:creationId xmlns:a16="http://schemas.microsoft.com/office/drawing/2014/main" id="{A268CFE9-2BDF-418D-9FD2-CE4F39CEC980}"/>
                        </a:ext>
                      </a:extLst>
                    </p:cNvPr>
                    <p:cNvSpPr>
                      <a:spLocks noChangeAspect="1" noEditPoints="1"/>
                    </p:cNvSpPr>
                    <p:nvPr/>
                  </p:nvSpPr>
                  <p:spPr bwMode="auto">
                    <a:xfrm>
                      <a:off x="7021441" y="4562768"/>
                      <a:ext cx="266938" cy="30044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A7EEE5F-9620-49B0-8889-90EA00AD2C04}"/>
                      </a:ext>
                    </a:extLst>
                  </p:cNvPr>
                  <p:cNvGrpSpPr/>
                  <p:nvPr/>
                </p:nvGrpSpPr>
                <p:grpSpPr>
                  <a:xfrm>
                    <a:off x="7604030" y="4237759"/>
                    <a:ext cx="685800" cy="709089"/>
                    <a:chOff x="8215938" y="4404014"/>
                    <a:chExt cx="685800" cy="709089"/>
                  </a:xfrm>
                </p:grpSpPr>
                <p:sp>
                  <p:nvSpPr>
                    <p:cNvPr id="137" name="Title 1">
                      <a:extLst>
                        <a:ext uri="{FF2B5EF4-FFF2-40B4-BE49-F238E27FC236}">
                          <a16:creationId xmlns:a16="http://schemas.microsoft.com/office/drawing/2014/main" id="{1480A430-CB57-41EA-9B42-B4F5F5C9A309}"/>
                        </a:ext>
                      </a:extLst>
                    </p:cNvPr>
                    <p:cNvSpPr txBox="1">
                      <a:spLocks/>
                    </p:cNvSpPr>
                    <p:nvPr/>
                  </p:nvSpPr>
                  <p:spPr>
                    <a:xfrm>
                      <a:off x="8215938" y="440401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RBAC</a:t>
                      </a:r>
                    </a:p>
                  </p:txBody>
                </p:sp>
                <p:sp>
                  <p:nvSpPr>
                    <p:cNvPr id="138" name="Rectangle: Rounded Corners 118">
                      <a:extLst>
                        <a:ext uri="{FF2B5EF4-FFF2-40B4-BE49-F238E27FC236}">
                          <a16:creationId xmlns:a16="http://schemas.microsoft.com/office/drawing/2014/main" id="{A18FE898-2393-430C-ABBE-8F96297BD6F9}"/>
                        </a:ext>
                      </a:extLst>
                    </p:cNvPr>
                    <p:cNvSpPr/>
                    <p:nvPr/>
                  </p:nvSpPr>
                  <p:spPr bwMode="auto">
                    <a:xfrm>
                      <a:off x="8325666" y="4645390"/>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6" name="ContactCard_EEBD" title="Icon of a contact card">
                      <a:extLst>
                        <a:ext uri="{FF2B5EF4-FFF2-40B4-BE49-F238E27FC236}">
                          <a16:creationId xmlns:a16="http://schemas.microsoft.com/office/drawing/2014/main" id="{438A4F3F-5E6B-47BC-ACE6-A3AD16DC9044}"/>
                        </a:ext>
                      </a:extLst>
                    </p:cNvPr>
                    <p:cNvSpPr>
                      <a:spLocks noChangeAspect="1" noEditPoints="1"/>
                    </p:cNvSpPr>
                    <p:nvPr/>
                  </p:nvSpPr>
                  <p:spPr bwMode="auto">
                    <a:xfrm>
                      <a:off x="8397545" y="4760886"/>
                      <a:ext cx="322587" cy="236720"/>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47DF560-EE59-41D3-90A3-4014C514C21F}"/>
                      </a:ext>
                    </a:extLst>
                  </p:cNvPr>
                  <p:cNvGrpSpPr/>
                  <p:nvPr/>
                </p:nvGrpSpPr>
                <p:grpSpPr>
                  <a:xfrm>
                    <a:off x="6816628" y="5064456"/>
                    <a:ext cx="1473202" cy="736756"/>
                    <a:chOff x="6816628" y="5064456"/>
                    <a:chExt cx="1473202" cy="736756"/>
                  </a:xfrm>
                </p:grpSpPr>
                <p:sp>
                  <p:nvSpPr>
                    <p:cNvPr id="140" name="Title 1">
                      <a:extLst>
                        <a:ext uri="{FF2B5EF4-FFF2-40B4-BE49-F238E27FC236}">
                          <a16:creationId xmlns:a16="http://schemas.microsoft.com/office/drawing/2014/main" id="{8DB715A0-70F5-4D17-8A5E-43B32990C945}"/>
                        </a:ext>
                      </a:extLst>
                    </p:cNvPr>
                    <p:cNvSpPr txBox="1">
                      <a:spLocks/>
                    </p:cNvSpPr>
                    <p:nvPr/>
                  </p:nvSpPr>
                  <p:spPr>
                    <a:xfrm>
                      <a:off x="6816628" y="5064456"/>
                      <a:ext cx="685800" cy="292388"/>
                    </a:xfrm>
                    <a:prstGeom prst="rect">
                      <a:avLst/>
                    </a:prstGeom>
                    <a:solidFill>
                      <a:srgbClr val="E7F1FB"/>
                    </a:solidFill>
                  </p:spPr>
                  <p:txBody>
                    <a:bodyPr vert="horz" wrap="square" lIns="0" tIns="45720" rIns="0" bIns="9144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a:t>
                      </a:r>
                    </a:p>
                  </p:txBody>
                </p:sp>
                <p:sp>
                  <p:nvSpPr>
                    <p:cNvPr id="141" name="Rectangle: Rounded Corners 118">
                      <a:extLst>
                        <a:ext uri="{FF2B5EF4-FFF2-40B4-BE49-F238E27FC236}">
                          <a16:creationId xmlns:a16="http://schemas.microsoft.com/office/drawing/2014/main" id="{844F8046-144F-47D5-92F4-F4380D939E49}"/>
                        </a:ext>
                      </a:extLst>
                    </p:cNvPr>
                    <p:cNvSpPr/>
                    <p:nvPr/>
                  </p:nvSpPr>
                  <p:spPr bwMode="auto">
                    <a:xfrm>
                      <a:off x="6926356" y="5333499"/>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1" name="Script_F03A" title="Icon of an unrolled document with writing on it">
                      <a:extLst>
                        <a:ext uri="{FF2B5EF4-FFF2-40B4-BE49-F238E27FC236}">
                          <a16:creationId xmlns:a16="http://schemas.microsoft.com/office/drawing/2014/main" id="{C1C7BEF2-25F7-49A3-A79B-D44721D1E097}"/>
                        </a:ext>
                      </a:extLst>
                    </p:cNvPr>
                    <p:cNvSpPr>
                      <a:spLocks noChangeAspect="1" noEditPoints="1"/>
                    </p:cNvSpPr>
                    <p:nvPr/>
                  </p:nvSpPr>
                  <p:spPr bwMode="auto">
                    <a:xfrm>
                      <a:off x="7018210" y="5425969"/>
                      <a:ext cx="282636" cy="282773"/>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3" name="Title 1">
                      <a:extLst>
                        <a:ext uri="{FF2B5EF4-FFF2-40B4-BE49-F238E27FC236}">
                          <a16:creationId xmlns:a16="http://schemas.microsoft.com/office/drawing/2014/main" id="{75D4FB7B-984C-4707-AC74-E1795B0E5AF1}"/>
                        </a:ext>
                      </a:extLst>
                    </p:cNvPr>
                    <p:cNvSpPr txBox="1">
                      <a:spLocks/>
                    </p:cNvSpPr>
                    <p:nvPr/>
                  </p:nvSpPr>
                  <p:spPr>
                    <a:xfrm>
                      <a:off x="7604030" y="5064456"/>
                      <a:ext cx="685800" cy="292388"/>
                    </a:xfrm>
                    <a:prstGeom prst="rect">
                      <a:avLst/>
                    </a:prstGeom>
                    <a:solidFill>
                      <a:srgbClr val="E7F1FB"/>
                    </a:solidFill>
                  </p:spPr>
                  <p:txBody>
                    <a:bodyPr vert="horz" wrap="square" lIns="0" tIns="45720" rIns="0" bIns="9144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Monitoring</a:t>
                      </a:r>
                    </a:p>
                  </p:txBody>
                </p:sp>
                <p:sp>
                  <p:nvSpPr>
                    <p:cNvPr id="144" name="Rectangle: Rounded Corners 118">
                      <a:extLst>
                        <a:ext uri="{FF2B5EF4-FFF2-40B4-BE49-F238E27FC236}">
                          <a16:creationId xmlns:a16="http://schemas.microsoft.com/office/drawing/2014/main" id="{1718B349-12F8-403F-8601-C56CC0A84EAA}"/>
                        </a:ext>
                      </a:extLst>
                    </p:cNvPr>
                    <p:cNvSpPr/>
                    <p:nvPr/>
                  </p:nvSpPr>
                  <p:spPr bwMode="auto">
                    <a:xfrm>
                      <a:off x="7713758" y="5333499"/>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magnify" title="Icon of a magnifying glass">
                      <a:extLst>
                        <a:ext uri="{FF2B5EF4-FFF2-40B4-BE49-F238E27FC236}">
                          <a16:creationId xmlns:a16="http://schemas.microsoft.com/office/drawing/2014/main" id="{E2839244-2741-4A17-BEEE-156EFDD76274}"/>
                        </a:ext>
                      </a:extLst>
                    </p:cNvPr>
                    <p:cNvSpPr>
                      <a:spLocks noChangeAspect="1" noEditPoints="1"/>
                    </p:cNvSpPr>
                    <p:nvPr/>
                  </p:nvSpPr>
                  <p:spPr bwMode="auto">
                    <a:xfrm flipH="1">
                      <a:off x="7819882" y="5442735"/>
                      <a:ext cx="254097" cy="2492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grpSp>
          <p:nvGrpSpPr>
            <p:cNvPr id="87" name="Group 86">
              <a:extLst>
                <a:ext uri="{FF2B5EF4-FFF2-40B4-BE49-F238E27FC236}">
                  <a16:creationId xmlns:a16="http://schemas.microsoft.com/office/drawing/2014/main" id="{2418CF98-16B8-4120-8773-B90B85734816}"/>
                </a:ext>
              </a:extLst>
            </p:cNvPr>
            <p:cNvGrpSpPr/>
            <p:nvPr/>
          </p:nvGrpSpPr>
          <p:grpSpPr>
            <a:xfrm>
              <a:off x="5647918" y="4339357"/>
              <a:ext cx="5599407" cy="1678132"/>
              <a:chOff x="5647918" y="4339357"/>
              <a:chExt cx="5599407" cy="1678132"/>
            </a:xfrm>
          </p:grpSpPr>
          <p:grpSp>
            <p:nvGrpSpPr>
              <p:cNvPr id="55" name="Group 54">
                <a:extLst>
                  <a:ext uri="{FF2B5EF4-FFF2-40B4-BE49-F238E27FC236}">
                    <a16:creationId xmlns:a16="http://schemas.microsoft.com/office/drawing/2014/main" id="{AE5FD715-783E-4D5E-A599-C0107E85841B}"/>
                  </a:ext>
                </a:extLst>
              </p:cNvPr>
              <p:cNvGrpSpPr/>
              <p:nvPr/>
            </p:nvGrpSpPr>
            <p:grpSpPr>
              <a:xfrm>
                <a:off x="7745843" y="4588284"/>
                <a:ext cx="1403558" cy="1200297"/>
                <a:chOff x="7743652" y="4763775"/>
                <a:chExt cx="1403558" cy="1200297"/>
              </a:xfrm>
            </p:grpSpPr>
            <p:sp>
              <p:nvSpPr>
                <p:cNvPr id="167" name="Title 1">
                  <a:extLst>
                    <a:ext uri="{FF2B5EF4-FFF2-40B4-BE49-F238E27FC236}">
                      <a16:creationId xmlns:a16="http://schemas.microsoft.com/office/drawing/2014/main" id="{B4DC3C2C-D966-48D6-B6C0-AFE678A95438}"/>
                    </a:ext>
                  </a:extLst>
                </p:cNvPr>
                <p:cNvSpPr txBox="1">
                  <a:spLocks/>
                </p:cNvSpPr>
                <p:nvPr/>
              </p:nvSpPr>
              <p:spPr>
                <a:xfrm>
                  <a:off x="7743652" y="4763775"/>
                  <a:ext cx="1403558"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Kubernetes</a:t>
                  </a:r>
                  <a:endParaRPr kumimoji="0" lang="en-US" sz="1200"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nvGrpSpPr>
                <p:cNvPr id="54" name="Group 53">
                  <a:extLst>
                    <a:ext uri="{FF2B5EF4-FFF2-40B4-BE49-F238E27FC236}">
                      <a16:creationId xmlns:a16="http://schemas.microsoft.com/office/drawing/2014/main" id="{84AE9B4C-B219-44C0-9F5A-93DDF6C00EB0}"/>
                    </a:ext>
                  </a:extLst>
                </p:cNvPr>
                <p:cNvGrpSpPr/>
                <p:nvPr/>
              </p:nvGrpSpPr>
              <p:grpSpPr>
                <a:xfrm>
                  <a:off x="7988231" y="5049672"/>
                  <a:ext cx="914400" cy="914400"/>
                  <a:chOff x="7988231" y="5056049"/>
                  <a:chExt cx="914400" cy="914400"/>
                </a:xfrm>
              </p:grpSpPr>
              <p:sp>
                <p:nvSpPr>
                  <p:cNvPr id="166" name="Rectangle: Rounded Corners 165">
                    <a:extLst>
                      <a:ext uri="{FF2B5EF4-FFF2-40B4-BE49-F238E27FC236}">
                        <a16:creationId xmlns:a16="http://schemas.microsoft.com/office/drawing/2014/main" id="{1264ED3C-908A-48AB-BF76-192AD1EE8E9E}"/>
                      </a:ext>
                    </a:extLst>
                  </p:cNvPr>
                  <p:cNvSpPr/>
                  <p:nvPr/>
                </p:nvSpPr>
                <p:spPr bwMode="auto">
                  <a:xfrm>
                    <a:off x="7988231" y="5056049"/>
                    <a:ext cx="914400" cy="914400"/>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68" name="Graphic 264" descr="Kubernetes">
                    <a:extLst>
                      <a:ext uri="{FF2B5EF4-FFF2-40B4-BE49-F238E27FC236}">
                        <a16:creationId xmlns:a16="http://schemas.microsoft.com/office/drawing/2014/main" id="{29A13CCA-ABD3-42B1-87C6-B5DF7C37F23B}"/>
                      </a:ext>
                    </a:extLst>
                  </p:cNvPr>
                  <p:cNvGrpSpPr/>
                  <p:nvPr/>
                </p:nvGrpSpPr>
                <p:grpSpPr>
                  <a:xfrm>
                    <a:off x="8162201" y="5240414"/>
                    <a:ext cx="562141" cy="549366"/>
                    <a:chOff x="7926911" y="2728709"/>
                    <a:chExt cx="365078" cy="356781"/>
                  </a:xfrm>
                </p:grpSpPr>
                <p:sp>
                  <p:nvSpPr>
                    <p:cNvPr id="175" name="Freeform: Shape 174">
                      <a:extLst>
                        <a:ext uri="{FF2B5EF4-FFF2-40B4-BE49-F238E27FC236}">
                          <a16:creationId xmlns:a16="http://schemas.microsoft.com/office/drawing/2014/main" id="{392FEA1C-32BD-4582-BA12-D067216B045B}"/>
                        </a:ext>
                      </a:extLst>
                    </p:cNvPr>
                    <p:cNvSpPr/>
                    <p:nvPr/>
                  </p:nvSpPr>
                  <p:spPr>
                    <a:xfrm>
                      <a:off x="7932675" y="2733923"/>
                      <a:ext cx="354653" cy="345866"/>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39F2A04A-47B9-4E7F-B03E-AB2EF4E850B2}"/>
                        </a:ext>
                      </a:extLst>
                    </p:cNvPr>
                    <p:cNvSpPr/>
                    <p:nvPr/>
                  </p:nvSpPr>
                  <p:spPr>
                    <a:xfrm>
                      <a:off x="7926911" y="2728709"/>
                      <a:ext cx="365078" cy="356781"/>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BFA00DA-0BE3-4875-9106-7FECB21EE71E}"/>
                        </a:ext>
                      </a:extLst>
                    </p:cNvPr>
                    <p:cNvSpPr/>
                    <p:nvPr/>
                  </p:nvSpPr>
                  <p:spPr>
                    <a:xfrm>
                      <a:off x="7984846" y="2783443"/>
                      <a:ext cx="251507" cy="245448"/>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45" name="Group 44">
                <a:extLst>
                  <a:ext uri="{FF2B5EF4-FFF2-40B4-BE49-F238E27FC236}">
                    <a16:creationId xmlns:a16="http://schemas.microsoft.com/office/drawing/2014/main" id="{0C2100D2-6F40-4B6C-B989-0C6BE2F4D1CA}"/>
                  </a:ext>
                </a:extLst>
              </p:cNvPr>
              <p:cNvGrpSpPr/>
              <p:nvPr/>
            </p:nvGrpSpPr>
            <p:grpSpPr>
              <a:xfrm>
                <a:off x="5647918" y="4339357"/>
                <a:ext cx="1369157" cy="1678132"/>
                <a:chOff x="5638680" y="4440958"/>
                <a:chExt cx="1369157" cy="1678132"/>
              </a:xfrm>
            </p:grpSpPr>
            <p:grpSp>
              <p:nvGrpSpPr>
                <p:cNvPr id="31" name="Group 30">
                  <a:extLst>
                    <a:ext uri="{FF2B5EF4-FFF2-40B4-BE49-F238E27FC236}">
                      <a16:creationId xmlns:a16="http://schemas.microsoft.com/office/drawing/2014/main" id="{79E657C2-C5DA-4FF0-9440-BEE1E38EAF73}"/>
                    </a:ext>
                  </a:extLst>
                </p:cNvPr>
                <p:cNvGrpSpPr/>
                <p:nvPr/>
              </p:nvGrpSpPr>
              <p:grpSpPr>
                <a:xfrm>
                  <a:off x="5638680" y="4746875"/>
                  <a:ext cx="1369157" cy="1372215"/>
                  <a:chOff x="5638680" y="4746875"/>
                  <a:chExt cx="1369157" cy="1372215"/>
                </a:xfrm>
              </p:grpSpPr>
              <p:sp>
                <p:nvSpPr>
                  <p:cNvPr id="193" name="Rectangle: Rounded Corners 192">
                    <a:extLst>
                      <a:ext uri="{FF2B5EF4-FFF2-40B4-BE49-F238E27FC236}">
                        <a16:creationId xmlns:a16="http://schemas.microsoft.com/office/drawing/2014/main" id="{AE205749-5860-4ED6-9CD8-22A5F1699BBA}"/>
                      </a:ext>
                    </a:extLst>
                  </p:cNvPr>
                  <p:cNvSpPr/>
                  <p:nvPr/>
                </p:nvSpPr>
                <p:spPr bwMode="auto">
                  <a:xfrm>
                    <a:off x="5638680" y="4746875"/>
                    <a:ext cx="1369157" cy="1372215"/>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7" name="Group 206">
                    <a:extLst>
                      <a:ext uri="{FF2B5EF4-FFF2-40B4-BE49-F238E27FC236}">
                        <a16:creationId xmlns:a16="http://schemas.microsoft.com/office/drawing/2014/main" id="{6BF540DC-1661-4C1F-8E0E-A7C5871FEA58}"/>
                      </a:ext>
                    </a:extLst>
                  </p:cNvPr>
                  <p:cNvGrpSpPr/>
                  <p:nvPr/>
                </p:nvGrpSpPr>
                <p:grpSpPr>
                  <a:xfrm>
                    <a:off x="6022864" y="5198137"/>
                    <a:ext cx="600803" cy="469691"/>
                    <a:chOff x="9520555" y="256334"/>
                    <a:chExt cx="1352033" cy="1056983"/>
                  </a:xfrm>
                </p:grpSpPr>
                <p:grpSp>
                  <p:nvGrpSpPr>
                    <p:cNvPr id="208" name="Group 48">
                      <a:extLst>
                        <a:ext uri="{FF2B5EF4-FFF2-40B4-BE49-F238E27FC236}">
                          <a16:creationId xmlns:a16="http://schemas.microsoft.com/office/drawing/2014/main" id="{FE345234-0760-490C-817E-3DE777104F01}"/>
                        </a:ext>
                      </a:extLst>
                    </p:cNvPr>
                    <p:cNvGrpSpPr>
                      <a:grpSpLocks noChangeAspect="1"/>
                    </p:cNvGrpSpPr>
                    <p:nvPr/>
                  </p:nvGrpSpPr>
                  <p:grpSpPr bwMode="auto">
                    <a:xfrm>
                      <a:off x="10254254" y="256334"/>
                      <a:ext cx="618334" cy="870947"/>
                      <a:chOff x="2450" y="817"/>
                      <a:chExt cx="164" cy="231"/>
                    </a:xfrm>
                  </p:grpSpPr>
                  <p:sp>
                    <p:nvSpPr>
                      <p:cNvPr id="211" name="Freeform 50">
                        <a:extLst>
                          <a:ext uri="{FF2B5EF4-FFF2-40B4-BE49-F238E27FC236}">
                            <a16:creationId xmlns:a16="http://schemas.microsoft.com/office/drawing/2014/main" id="{2C9CA955-7C6A-4FDD-9C79-7F1CCB31511D}"/>
                          </a:ext>
                        </a:extLst>
                      </p:cNvPr>
                      <p:cNvSpPr>
                        <a:spLocks noEditPoints="1"/>
                      </p:cNvSpPr>
                      <p:nvPr/>
                    </p:nvSpPr>
                    <p:spPr bwMode="auto">
                      <a:xfrm>
                        <a:off x="2450" y="817"/>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49">
                        <a:extLst>
                          <a:ext uri="{FF2B5EF4-FFF2-40B4-BE49-F238E27FC236}">
                            <a16:creationId xmlns:a16="http://schemas.microsoft.com/office/drawing/2014/main" id="{0F7F0DB1-A6D9-490A-B8A6-5B5FB4576324}"/>
                          </a:ext>
                        </a:extLst>
                      </p:cNvPr>
                      <p:cNvSpPr>
                        <a:spLocks/>
                      </p:cNvSpPr>
                      <p:nvPr/>
                    </p:nvSpPr>
                    <p:spPr bwMode="auto">
                      <a:xfrm>
                        <a:off x="2466" y="850"/>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49">
                        <a:extLst>
                          <a:ext uri="{FF2B5EF4-FFF2-40B4-BE49-F238E27FC236}">
                            <a16:creationId xmlns:a16="http://schemas.microsoft.com/office/drawing/2014/main" id="{BAEBE04B-7F47-41C3-8826-7DBC1E12B079}"/>
                          </a:ext>
                        </a:extLst>
                      </p:cNvPr>
                      <p:cNvSpPr>
                        <a:spLocks/>
                      </p:cNvSpPr>
                      <p:nvPr/>
                    </p:nvSpPr>
                    <p:spPr bwMode="auto">
                      <a:xfrm>
                        <a:off x="2511" y="995"/>
                        <a:ext cx="40" cy="42"/>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sp>
                  <p:nvSpPr>
                    <p:cNvPr id="209" name="Freeform 5">
                      <a:extLst>
                        <a:ext uri="{FF2B5EF4-FFF2-40B4-BE49-F238E27FC236}">
                          <a16:creationId xmlns:a16="http://schemas.microsoft.com/office/drawing/2014/main" id="{A3C001B4-9928-433F-B7DD-87AB8BE91FA2}"/>
                        </a:ext>
                      </a:extLst>
                    </p:cNvPr>
                    <p:cNvSpPr>
                      <a:spLocks noEditPoints="1"/>
                    </p:cNvSpPr>
                    <p:nvPr/>
                  </p:nvSpPr>
                  <p:spPr bwMode="auto">
                    <a:xfrm>
                      <a:off x="9520555" y="701946"/>
                      <a:ext cx="927762" cy="611371"/>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5">
                      <a:extLst>
                        <a:ext uri="{FF2B5EF4-FFF2-40B4-BE49-F238E27FC236}">
                          <a16:creationId xmlns:a16="http://schemas.microsoft.com/office/drawing/2014/main" id="{09955225-535B-4B3E-8F49-D776B25EBF34}"/>
                        </a:ext>
                      </a:extLst>
                    </p:cNvPr>
                    <p:cNvSpPr>
                      <a:spLocks noEditPoints="1"/>
                    </p:cNvSpPr>
                    <p:nvPr/>
                  </p:nvSpPr>
                  <p:spPr bwMode="auto">
                    <a:xfrm>
                      <a:off x="9562643" y="747246"/>
                      <a:ext cx="847241" cy="558310"/>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14" name="Title 1">
                  <a:extLst>
                    <a:ext uri="{FF2B5EF4-FFF2-40B4-BE49-F238E27FC236}">
                      <a16:creationId xmlns:a16="http://schemas.microsoft.com/office/drawing/2014/main" id="{966CC5DA-7AE7-44CF-B4CC-E2511EB60C57}"/>
                    </a:ext>
                  </a:extLst>
                </p:cNvPr>
                <p:cNvSpPr txBox="1">
                  <a:spLocks/>
                </p:cNvSpPr>
                <p:nvPr/>
              </p:nvSpPr>
              <p:spPr>
                <a:xfrm>
                  <a:off x="5730364" y="4440958"/>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Stack</a:t>
                  </a:r>
                </a:p>
              </p:txBody>
            </p:sp>
          </p:grpSp>
          <p:grpSp>
            <p:nvGrpSpPr>
              <p:cNvPr id="56" name="Group 55">
                <a:extLst>
                  <a:ext uri="{FF2B5EF4-FFF2-40B4-BE49-F238E27FC236}">
                    <a16:creationId xmlns:a16="http://schemas.microsoft.com/office/drawing/2014/main" id="{AD34241C-828F-41C4-A944-D5232E1CFB97}"/>
                  </a:ext>
                </a:extLst>
              </p:cNvPr>
              <p:cNvGrpSpPr/>
              <p:nvPr/>
            </p:nvGrpSpPr>
            <p:grpSpPr>
              <a:xfrm>
                <a:off x="9878168" y="4339358"/>
                <a:ext cx="1369157" cy="1678131"/>
                <a:chOff x="9878168" y="4514849"/>
                <a:chExt cx="1369157" cy="1678131"/>
              </a:xfrm>
            </p:grpSpPr>
            <p:grpSp>
              <p:nvGrpSpPr>
                <p:cNvPr id="30" name="Group 29">
                  <a:extLst>
                    <a:ext uri="{FF2B5EF4-FFF2-40B4-BE49-F238E27FC236}">
                      <a16:creationId xmlns:a16="http://schemas.microsoft.com/office/drawing/2014/main" id="{ACD18CE9-7173-49F8-8E89-2E8382B807BB}"/>
                    </a:ext>
                  </a:extLst>
                </p:cNvPr>
                <p:cNvGrpSpPr/>
                <p:nvPr/>
              </p:nvGrpSpPr>
              <p:grpSpPr>
                <a:xfrm>
                  <a:off x="9878168" y="4820765"/>
                  <a:ext cx="1369157" cy="1372215"/>
                  <a:chOff x="9370171" y="4733021"/>
                  <a:chExt cx="1369157" cy="1372215"/>
                </a:xfrm>
              </p:grpSpPr>
              <p:sp>
                <p:nvSpPr>
                  <p:cNvPr id="191" name="Rectangle: Rounded Corners 190">
                    <a:extLst>
                      <a:ext uri="{FF2B5EF4-FFF2-40B4-BE49-F238E27FC236}">
                        <a16:creationId xmlns:a16="http://schemas.microsoft.com/office/drawing/2014/main" id="{AC1056A4-E9EE-4B94-A162-11CB323A2997}"/>
                      </a:ext>
                    </a:extLst>
                  </p:cNvPr>
                  <p:cNvSpPr/>
                  <p:nvPr/>
                </p:nvSpPr>
                <p:spPr bwMode="auto">
                  <a:xfrm>
                    <a:off x="9370171" y="4733021"/>
                    <a:ext cx="1369157" cy="1372215"/>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ADBB0EFE-B8D4-4E2A-988B-6736D01FA0DD}"/>
                      </a:ext>
                    </a:extLst>
                  </p:cNvPr>
                  <p:cNvGrpSpPr/>
                  <p:nvPr/>
                </p:nvGrpSpPr>
                <p:grpSpPr>
                  <a:xfrm>
                    <a:off x="9541536" y="4900912"/>
                    <a:ext cx="1026427" cy="1036432"/>
                    <a:chOff x="9570965" y="4913011"/>
                    <a:chExt cx="1026427" cy="1036432"/>
                  </a:xfrm>
                </p:grpSpPr>
                <p:grpSp>
                  <p:nvGrpSpPr>
                    <p:cNvPr id="26" name="Group 25">
                      <a:extLst>
                        <a:ext uri="{FF2B5EF4-FFF2-40B4-BE49-F238E27FC236}">
                          <a16:creationId xmlns:a16="http://schemas.microsoft.com/office/drawing/2014/main" id="{B268916C-243C-4AD1-8822-53E549E6A5E4}"/>
                        </a:ext>
                      </a:extLst>
                    </p:cNvPr>
                    <p:cNvGrpSpPr/>
                    <p:nvPr/>
                  </p:nvGrpSpPr>
                  <p:grpSpPr>
                    <a:xfrm>
                      <a:off x="9986879" y="4973316"/>
                      <a:ext cx="238471" cy="961510"/>
                      <a:chOff x="10282443" y="4973316"/>
                      <a:chExt cx="238471" cy="961510"/>
                    </a:xfrm>
                  </p:grpSpPr>
                  <p:sp>
                    <p:nvSpPr>
                      <p:cNvPr id="182" name="Game_E7FC" title="Icon of a game controller">
                        <a:extLst>
                          <a:ext uri="{FF2B5EF4-FFF2-40B4-BE49-F238E27FC236}">
                            <a16:creationId xmlns:a16="http://schemas.microsoft.com/office/drawing/2014/main" id="{054D9DEB-194E-44AC-9526-E41335D3242D}"/>
                          </a:ext>
                        </a:extLst>
                      </p:cNvPr>
                      <p:cNvSpPr>
                        <a:spLocks noChangeAspect="1" noEditPoints="1"/>
                      </p:cNvSpPr>
                      <p:nvPr/>
                    </p:nvSpPr>
                    <p:spPr bwMode="auto">
                      <a:xfrm>
                        <a:off x="10282443" y="5356918"/>
                        <a:ext cx="238471" cy="143161"/>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chip" title="Icon of a computer chip">
                        <a:extLst>
                          <a:ext uri="{FF2B5EF4-FFF2-40B4-BE49-F238E27FC236}">
                            <a16:creationId xmlns:a16="http://schemas.microsoft.com/office/drawing/2014/main" id="{33BD6DBF-6768-4FE3-957A-4FD056186A37}"/>
                          </a:ext>
                        </a:extLst>
                      </p:cNvPr>
                      <p:cNvSpPr>
                        <a:spLocks noChangeAspect="1" noEditPoints="1"/>
                      </p:cNvSpPr>
                      <p:nvPr/>
                    </p:nvSpPr>
                    <p:spPr bwMode="auto">
                      <a:xfrm>
                        <a:off x="10282443" y="5691522"/>
                        <a:ext cx="238470" cy="24330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cloud" title="Icon of a cloud">
                        <a:extLst>
                          <a:ext uri="{FF2B5EF4-FFF2-40B4-BE49-F238E27FC236}">
                            <a16:creationId xmlns:a16="http://schemas.microsoft.com/office/drawing/2014/main" id="{C080CC5D-394C-423D-81F7-6BEB5B1F3194}"/>
                          </a:ext>
                        </a:extLst>
                      </p:cNvPr>
                      <p:cNvSpPr>
                        <a:spLocks noChangeAspect="1"/>
                      </p:cNvSpPr>
                      <p:nvPr/>
                    </p:nvSpPr>
                    <p:spPr bwMode="auto">
                      <a:xfrm>
                        <a:off x="10282443" y="4973316"/>
                        <a:ext cx="238470" cy="1519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90CA823-748F-449E-BDFC-41234071FD92}"/>
                        </a:ext>
                      </a:extLst>
                    </p:cNvPr>
                    <p:cNvGrpSpPr/>
                    <p:nvPr/>
                  </p:nvGrpSpPr>
                  <p:grpSpPr>
                    <a:xfrm>
                      <a:off x="10358921" y="4913011"/>
                      <a:ext cx="238471" cy="1003102"/>
                      <a:chOff x="11010085" y="4913011"/>
                      <a:chExt cx="238471" cy="1003102"/>
                    </a:xfrm>
                  </p:grpSpPr>
                  <p:sp>
                    <p:nvSpPr>
                      <p:cNvPr id="183" name="HoloLens_EC94" title="Icon of Microsoft HoloLens">
                        <a:extLst>
                          <a:ext uri="{FF2B5EF4-FFF2-40B4-BE49-F238E27FC236}">
                            <a16:creationId xmlns:a16="http://schemas.microsoft.com/office/drawing/2014/main" id="{E1DC7C26-073D-4082-A295-CA60286A987E}"/>
                          </a:ext>
                        </a:extLst>
                      </p:cNvPr>
                      <p:cNvSpPr>
                        <a:spLocks noChangeAspect="1" noEditPoints="1"/>
                      </p:cNvSpPr>
                      <p:nvPr/>
                    </p:nvSpPr>
                    <p:spPr bwMode="auto">
                      <a:xfrm>
                        <a:off x="11010085" y="5364807"/>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SecurityCamera_EB35" title="Icon of a security camera">
                        <a:extLst>
                          <a:ext uri="{FF2B5EF4-FFF2-40B4-BE49-F238E27FC236}">
                            <a16:creationId xmlns:a16="http://schemas.microsoft.com/office/drawing/2014/main" id="{648CF4CB-6D19-4564-8A46-AB2384922A1C}"/>
                          </a:ext>
                        </a:extLst>
                      </p:cNvPr>
                      <p:cNvSpPr>
                        <a:spLocks noChangeAspect="1" noEditPoints="1"/>
                      </p:cNvSpPr>
                      <p:nvPr/>
                    </p:nvSpPr>
                    <p:spPr bwMode="auto">
                      <a:xfrm flipH="1">
                        <a:off x="11010085" y="5710235"/>
                        <a:ext cx="238471" cy="20587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server" title="Icon of a server tower">
                        <a:extLst>
                          <a:ext uri="{FF2B5EF4-FFF2-40B4-BE49-F238E27FC236}">
                            <a16:creationId xmlns:a16="http://schemas.microsoft.com/office/drawing/2014/main" id="{EB082A3D-E09F-4318-8545-AE169815A28D}"/>
                          </a:ext>
                        </a:extLst>
                      </p:cNvPr>
                      <p:cNvSpPr>
                        <a:spLocks noChangeAspect="1" noEditPoints="1"/>
                      </p:cNvSpPr>
                      <p:nvPr/>
                    </p:nvSpPr>
                    <p:spPr bwMode="auto">
                      <a:xfrm>
                        <a:off x="11057576" y="49130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E76EEA7-3BE3-447E-A9BC-8B3196E33A93}"/>
                        </a:ext>
                      </a:extLst>
                    </p:cNvPr>
                    <p:cNvGrpSpPr/>
                    <p:nvPr/>
                  </p:nvGrpSpPr>
                  <p:grpSpPr>
                    <a:xfrm>
                      <a:off x="9570965" y="4914269"/>
                      <a:ext cx="238471" cy="1035174"/>
                      <a:chOff x="9570965" y="4914269"/>
                      <a:chExt cx="238471" cy="1035174"/>
                    </a:xfrm>
                  </p:grpSpPr>
                  <p:sp>
                    <p:nvSpPr>
                      <p:cNvPr id="186" name="Car" title="Icon of the front of a car">
                        <a:extLst>
                          <a:ext uri="{FF2B5EF4-FFF2-40B4-BE49-F238E27FC236}">
                            <a16:creationId xmlns:a16="http://schemas.microsoft.com/office/drawing/2014/main" id="{97CE9824-DB4D-41B7-ADDE-F613802F2981}"/>
                          </a:ext>
                        </a:extLst>
                      </p:cNvPr>
                      <p:cNvSpPr>
                        <a:spLocks noChangeAspect="1" noEditPoints="1"/>
                      </p:cNvSpPr>
                      <p:nvPr/>
                    </p:nvSpPr>
                    <p:spPr bwMode="auto">
                      <a:xfrm>
                        <a:off x="9570965" y="5336735"/>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9" name="building_7" title="Icon of a building with a curved section protruding from it">
                        <a:extLst>
                          <a:ext uri="{FF2B5EF4-FFF2-40B4-BE49-F238E27FC236}">
                            <a16:creationId xmlns:a16="http://schemas.microsoft.com/office/drawing/2014/main" id="{CC26DECD-9928-442D-9178-DCF5D37CB73B}"/>
                          </a:ext>
                        </a:extLst>
                      </p:cNvPr>
                      <p:cNvSpPr>
                        <a:spLocks noChangeAspect="1" noEditPoints="1"/>
                      </p:cNvSpPr>
                      <p:nvPr/>
                    </p:nvSpPr>
                    <p:spPr bwMode="auto">
                      <a:xfrm>
                        <a:off x="9570965" y="49142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itbit" title="Icon of a fitness band">
                        <a:extLst>
                          <a:ext uri="{FF2B5EF4-FFF2-40B4-BE49-F238E27FC236}">
                            <a16:creationId xmlns:a16="http://schemas.microsoft.com/office/drawing/2014/main" id="{9F5D1C47-D5DE-460D-8267-FBD0BCC2F7C5}"/>
                          </a:ext>
                        </a:extLst>
                      </p:cNvPr>
                      <p:cNvSpPr>
                        <a:spLocks noChangeAspect="1" noEditPoints="1"/>
                      </p:cNvSpPr>
                      <p:nvPr/>
                    </p:nvSpPr>
                    <p:spPr bwMode="auto">
                      <a:xfrm>
                        <a:off x="9618124" y="5676905"/>
                        <a:ext cx="144152" cy="27253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solidFill>
                        <a:schemeClr val="bg1"/>
                      </a:solid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15" name="Title 1">
                  <a:extLst>
                    <a:ext uri="{FF2B5EF4-FFF2-40B4-BE49-F238E27FC236}">
                      <a16:creationId xmlns:a16="http://schemas.microsoft.com/office/drawing/2014/main" id="{1552452F-428C-4977-AAAE-B01B4B5A16B2}"/>
                    </a:ext>
                  </a:extLst>
                </p:cNvPr>
                <p:cNvSpPr txBox="1">
                  <a:spLocks/>
                </p:cNvSpPr>
                <p:nvPr/>
              </p:nvSpPr>
              <p:spPr>
                <a:xfrm>
                  <a:off x="9969852" y="4514849"/>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Anywhere</a:t>
                  </a:r>
                </a:p>
              </p:txBody>
            </p:sp>
          </p:grpSp>
        </p:grpSp>
        <p:cxnSp>
          <p:nvCxnSpPr>
            <p:cNvPr id="77" name="Straight Arrow Connector 76">
              <a:extLst>
                <a:ext uri="{FF2B5EF4-FFF2-40B4-BE49-F238E27FC236}">
                  <a16:creationId xmlns:a16="http://schemas.microsoft.com/office/drawing/2014/main" id="{CFDEC026-6058-49B7-8C84-42A0FEDFEF0D}"/>
                </a:ext>
              </a:extLst>
            </p:cNvPr>
            <p:cNvCxnSpPr>
              <a:stCxn id="166" idx="1"/>
              <a:endCxn id="193" idx="3"/>
            </p:cNvCxnSpPr>
            <p:nvPr/>
          </p:nvCxnSpPr>
          <p:spPr>
            <a:xfrm flipH="1">
              <a:off x="7017075" y="5331381"/>
              <a:ext cx="97334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721159A-E22C-431E-B82F-305BDD8F6E4A}"/>
                </a:ext>
              </a:extLst>
            </p:cNvPr>
            <p:cNvCxnSpPr>
              <a:cxnSpLocks/>
              <a:stCxn id="166" idx="3"/>
              <a:endCxn id="191" idx="1"/>
            </p:cNvCxnSpPr>
            <p:nvPr/>
          </p:nvCxnSpPr>
          <p:spPr>
            <a:xfrm>
              <a:off x="8904822" y="5331381"/>
              <a:ext cx="973346"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Title 1">
              <a:extLst>
                <a:ext uri="{FF2B5EF4-FFF2-40B4-BE49-F238E27FC236}">
                  <a16:creationId xmlns:a16="http://schemas.microsoft.com/office/drawing/2014/main" id="{0F0C731D-9270-4100-B3DD-7FABADA8126C}"/>
                </a:ext>
              </a:extLst>
            </p:cNvPr>
            <p:cNvSpPr txBox="1">
              <a:spLocks/>
            </p:cNvSpPr>
            <p:nvPr/>
          </p:nvSpPr>
          <p:spPr>
            <a:xfrm>
              <a:off x="7854727" y="5937247"/>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…or…</a:t>
              </a:r>
            </a:p>
          </p:txBody>
        </p:sp>
      </p:grpSp>
      <p:pic>
        <p:nvPicPr>
          <p:cNvPr id="1026" name="x_Picture 29" descr="cid:image002.png@01D58D68.0F3DC800">
            <a:extLst>
              <a:ext uri="{FF2B5EF4-FFF2-40B4-BE49-F238E27FC236}">
                <a16:creationId xmlns:a16="http://schemas.microsoft.com/office/drawing/2014/main" id="{CD31B627-6574-4551-8C90-D16060AD9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8636" y="3825515"/>
            <a:ext cx="544961" cy="28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27C2E8D-570D-4F85-8B30-0E6CAC8B038D}"/>
              </a:ext>
            </a:extLst>
          </p:cNvPr>
          <p:cNvSpPr/>
          <p:nvPr/>
        </p:nvSpPr>
        <p:spPr>
          <a:xfrm>
            <a:off x="3783018" y="640252"/>
            <a:ext cx="4870437" cy="383182"/>
          </a:xfrm>
          <a:prstGeom prst="rect">
            <a:avLst/>
          </a:prstGeom>
        </p:spPr>
        <p:txBody>
          <a:bodyPr wrap="none">
            <a:spAutoFit/>
          </a:bodyPr>
          <a:lstStyle/>
          <a:p>
            <a:pPr lvl="0" algn="ctr" defTabSz="932472" fontAlgn="base">
              <a:lnSpc>
                <a:spcPct val="90000"/>
              </a:lnSpc>
              <a:spcBef>
                <a:spcPct val="0"/>
              </a:spcBef>
              <a:spcAft>
                <a:spcPts val="1200"/>
              </a:spcAft>
              <a:defRPr/>
            </a:pPr>
            <a:r>
              <a:rPr lang="en-US" sz="2100" dirty="0">
                <a:solidFill>
                  <a:srgbClr val="0F78D4"/>
                </a:solidFill>
                <a:latin typeface="Segoe UI Semibold"/>
                <a:ea typeface="Segoe UI" pitchFamily="34" charset="0"/>
                <a:cs typeface="Segoe UI" pitchFamily="34" charset="0"/>
              </a:rPr>
              <a:t>Azure Arc enabled Kubernetes clusters</a:t>
            </a:r>
            <a:endParaRPr lang="en-US" sz="21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42094745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Kubernetes is built and maintained by the community</a:t>
            </a:r>
          </a:p>
        </p:txBody>
      </p:sp>
      <p:sp>
        <p:nvSpPr>
          <p:cNvPr id="97" name="TextBox 96">
            <a:extLst>
              <a:ext uri="{FF2B5EF4-FFF2-40B4-BE49-F238E27FC236}">
                <a16:creationId xmlns:a16="http://schemas.microsoft.com/office/drawing/2014/main" id="{4E5651FF-5D9E-4BC1-92AB-DB9CEF587BAF}"/>
              </a:ext>
            </a:extLst>
          </p:cNvPr>
          <p:cNvSpPr txBox="1"/>
          <p:nvPr/>
        </p:nvSpPr>
        <p:spPr>
          <a:xfrm>
            <a:off x="7856132" y="1525441"/>
            <a:ext cx="2282703"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24,000</a:t>
            </a:r>
            <a:br>
              <a:rPr lang="en-US" sz="5000" spc="-50">
                <a:ln w="3175">
                  <a:noFill/>
                </a:ln>
                <a:solidFill>
                  <a:srgbClr val="0078D4"/>
                </a:solidFill>
                <a:latin typeface="+mj-lt"/>
                <a:cs typeface="Segoe UI" pitchFamily="34" charset="0"/>
              </a:rPr>
            </a:br>
            <a:r>
              <a:rPr lang="en-US" sz="1600">
                <a:solidFill>
                  <a:srgbClr val="000000"/>
                </a:solidFill>
              </a:rPr>
              <a:t>contributors</a:t>
            </a:r>
          </a:p>
        </p:txBody>
      </p:sp>
      <p:sp>
        <p:nvSpPr>
          <p:cNvPr id="98" name="TextBox 97">
            <a:extLst>
              <a:ext uri="{FF2B5EF4-FFF2-40B4-BE49-F238E27FC236}">
                <a16:creationId xmlns:a16="http://schemas.microsoft.com/office/drawing/2014/main" id="{FEAADCF1-A9EB-4F45-AEFC-E5F1FADFBD35}"/>
              </a:ext>
            </a:extLst>
          </p:cNvPr>
          <p:cNvSpPr txBox="1"/>
          <p:nvPr/>
        </p:nvSpPr>
        <p:spPr>
          <a:xfrm>
            <a:off x="5098114" y="1525441"/>
            <a:ext cx="2530354"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150,000</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commits</a:t>
            </a:r>
          </a:p>
        </p:txBody>
      </p:sp>
      <p:sp>
        <p:nvSpPr>
          <p:cNvPr id="99" name="TextBox 98">
            <a:extLst>
              <a:ext uri="{FF2B5EF4-FFF2-40B4-BE49-F238E27FC236}">
                <a16:creationId xmlns:a16="http://schemas.microsoft.com/office/drawing/2014/main" id="{9B221258-59DA-40C1-9342-D7C9C53EB5B2}"/>
              </a:ext>
            </a:extLst>
          </p:cNvPr>
          <p:cNvSpPr txBox="1"/>
          <p:nvPr/>
        </p:nvSpPr>
        <p:spPr>
          <a:xfrm>
            <a:off x="10366498" y="1525441"/>
            <a:ext cx="1735015"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#1</a:t>
            </a:r>
            <a:br>
              <a:rPr lang="en-US" sz="2400" spc="-50" dirty="0">
                <a:ln w="3175">
                  <a:noFill/>
                </a:ln>
                <a:gradFill>
                  <a:gsLst>
                    <a:gs pos="2917">
                      <a:schemeClr val="tx1"/>
                    </a:gs>
                    <a:gs pos="30000">
                      <a:schemeClr val="tx1"/>
                    </a:gs>
                  </a:gsLst>
                  <a:lin ang="5400000" scaled="0"/>
                </a:gradFill>
                <a:latin typeface="+mj-lt"/>
                <a:cs typeface="Segoe UI" pitchFamily="34" charset="0"/>
              </a:rPr>
            </a:br>
            <a:r>
              <a:rPr lang="en-US" sz="1600" dirty="0">
                <a:solidFill>
                  <a:srgbClr val="000000"/>
                </a:solidFill>
              </a:rPr>
              <a:t>GitHub project</a:t>
            </a:r>
          </a:p>
        </p:txBody>
      </p:sp>
      <p:sp>
        <p:nvSpPr>
          <p:cNvPr id="2" name="Rectangle 1">
            <a:extLst>
              <a:ext uri="{FF2B5EF4-FFF2-40B4-BE49-F238E27FC236}">
                <a16:creationId xmlns:a16="http://schemas.microsoft.com/office/drawing/2014/main" id="{C637067C-E87D-4581-9522-CDC88DB6F62B}"/>
              </a:ext>
            </a:extLst>
          </p:cNvPr>
          <p:cNvSpPr/>
          <p:nvPr/>
        </p:nvSpPr>
        <p:spPr>
          <a:xfrm>
            <a:off x="465138" y="1714724"/>
            <a:ext cx="4405312" cy="830997"/>
          </a:xfrm>
          <a:prstGeom prst="rect">
            <a:avLst/>
          </a:prstGeom>
        </p:spPr>
        <p:txBody>
          <a:bodyPr wrap="square" lIns="0">
            <a:spAutoFit/>
          </a:bodyPr>
          <a:lstStyle/>
          <a:p>
            <a:r>
              <a:rPr lang="en-US" sz="1600"/>
              <a:t>Kubernetes collects </a:t>
            </a:r>
            <a:r>
              <a:rPr lang="en-US" sz="1600">
                <a:solidFill>
                  <a:srgbClr val="0078D4"/>
                </a:solidFill>
                <a:latin typeface="+mj-lt"/>
              </a:rPr>
              <a:t>wisdom, code, and efforts </a:t>
            </a:r>
            <a:r>
              <a:rPr lang="en-US" sz="1600"/>
              <a:t>from hundreds of corporate contributors and thousands of individual contributors</a:t>
            </a:r>
          </a:p>
        </p:txBody>
      </p:sp>
      <p:cxnSp>
        <p:nvCxnSpPr>
          <p:cNvPr id="102" name="Straight Connector 101">
            <a:extLst>
              <a:ext uri="{FF2B5EF4-FFF2-40B4-BE49-F238E27FC236}">
                <a16:creationId xmlns:a16="http://schemas.microsoft.com/office/drawing/2014/main" id="{66472D90-AA28-420D-8E49-4673A3475D67}"/>
              </a:ext>
            </a:extLst>
          </p:cNvPr>
          <p:cNvCxnSpPr>
            <a:cxnSpLocks/>
          </p:cNvCxnSpPr>
          <p:nvPr/>
        </p:nvCxnSpPr>
        <p:spPr>
          <a:xfrm flipH="1">
            <a:off x="785813" y="3042634"/>
            <a:ext cx="10813482"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085230C1-B698-415C-993B-1064BEEB4200}"/>
              </a:ext>
            </a:extLst>
          </p:cNvPr>
          <p:cNvSpPr/>
          <p:nvPr/>
        </p:nvSpPr>
        <p:spPr>
          <a:xfrm>
            <a:off x="2964656" y="3524472"/>
            <a:ext cx="6507162" cy="584775"/>
          </a:xfrm>
          <a:prstGeom prst="rect">
            <a:avLst/>
          </a:prstGeom>
        </p:spPr>
        <p:txBody>
          <a:bodyPr wrap="square" lIns="0">
            <a:spAutoFit/>
          </a:bodyPr>
          <a:lstStyle/>
          <a:p>
            <a:pPr algn="ctr"/>
            <a:r>
              <a:rPr lang="en-US" sz="1600"/>
              <a:t>Microsoft is part of this vibrant community and </a:t>
            </a:r>
            <a:r>
              <a:rPr lang="en-US" sz="1600">
                <a:solidFill>
                  <a:srgbClr val="0078D4"/>
                </a:solidFill>
                <a:latin typeface="+mj-lt"/>
              </a:rPr>
              <a:t>leads in the associated committees </a:t>
            </a:r>
            <a:r>
              <a:rPr lang="en-US" sz="1600"/>
              <a:t>to help shape the future of Kubernetes and its ecosystem</a:t>
            </a:r>
          </a:p>
        </p:txBody>
      </p:sp>
      <p:grpSp>
        <p:nvGrpSpPr>
          <p:cNvPr id="17" name="Group 16">
            <a:extLst>
              <a:ext uri="{FF2B5EF4-FFF2-40B4-BE49-F238E27FC236}">
                <a16:creationId xmlns:a16="http://schemas.microsoft.com/office/drawing/2014/main" id="{42D08225-3B90-453A-B65E-28A228A9546E}"/>
              </a:ext>
            </a:extLst>
          </p:cNvPr>
          <p:cNvGrpSpPr/>
          <p:nvPr/>
        </p:nvGrpSpPr>
        <p:grpSpPr>
          <a:xfrm>
            <a:off x="689921" y="4425347"/>
            <a:ext cx="11056632" cy="1673052"/>
            <a:chOff x="297014" y="4468211"/>
            <a:chExt cx="11056632" cy="1673052"/>
          </a:xfrm>
        </p:grpSpPr>
        <p:grpSp>
          <p:nvGrpSpPr>
            <p:cNvPr id="12" name="Group 11">
              <a:extLst>
                <a:ext uri="{FF2B5EF4-FFF2-40B4-BE49-F238E27FC236}">
                  <a16:creationId xmlns:a16="http://schemas.microsoft.com/office/drawing/2014/main" id="{027F13B2-7269-4A5C-B91D-520D64CAA323}"/>
                </a:ext>
              </a:extLst>
            </p:cNvPr>
            <p:cNvGrpSpPr/>
            <p:nvPr/>
          </p:nvGrpSpPr>
          <p:grpSpPr>
            <a:xfrm>
              <a:off x="297014" y="4468211"/>
              <a:ext cx="2103120" cy="1426831"/>
              <a:chOff x="297014" y="4468211"/>
              <a:chExt cx="2103120" cy="1426831"/>
            </a:xfrm>
          </p:grpSpPr>
          <p:sp>
            <p:nvSpPr>
              <p:cNvPr id="120" name="TextBox 119">
                <a:extLst>
                  <a:ext uri="{FF2B5EF4-FFF2-40B4-BE49-F238E27FC236}">
                    <a16:creationId xmlns:a16="http://schemas.microsoft.com/office/drawing/2014/main" id="{76AE728F-FAEC-4997-B862-AA36C1078043}"/>
                  </a:ext>
                </a:extLst>
              </p:cNvPr>
              <p:cNvSpPr txBox="1"/>
              <p:nvPr/>
            </p:nvSpPr>
            <p:spPr>
              <a:xfrm>
                <a:off x="297014"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F78D4"/>
                    </a:solidFill>
                    <a:latin typeface="Segoe UI Semibold" panose="020B0702040204020203" pitchFamily="34" charset="0"/>
                    <a:cs typeface="Segoe UI Semibold" panose="020B0702040204020203" pitchFamily="34" charset="0"/>
                  </a:rPr>
                </a:br>
                <a:r>
                  <a:rPr lang="en-US" sz="1600">
                    <a:solidFill>
                      <a:srgbClr val="000000"/>
                    </a:solidFill>
                    <a:cs typeface="Segoe UI Semibold" panose="020B0702040204020203" pitchFamily="34" charset="0"/>
                    <a:hlinkClick r:id="rId2"/>
                  </a:rPr>
                  <a:t>platinum member</a:t>
                </a:r>
                <a:endParaRPr lang="en-US" sz="1600">
                  <a:solidFill>
                    <a:srgbClr val="000000"/>
                  </a:solidFill>
                  <a:cs typeface="Segoe UI Semibold" panose="020B0702040204020203" pitchFamily="34" charset="0"/>
                </a:endParaRPr>
              </a:p>
            </p:txBody>
          </p:sp>
          <p:sp>
            <p:nvSpPr>
              <p:cNvPr id="133" name="Oval 132">
                <a:extLst>
                  <a:ext uri="{FF2B5EF4-FFF2-40B4-BE49-F238E27FC236}">
                    <a16:creationId xmlns:a16="http://schemas.microsoft.com/office/drawing/2014/main" id="{A9668557-C2DA-4535-B39B-67B938F8344E}"/>
                  </a:ext>
                </a:extLst>
              </p:cNvPr>
              <p:cNvSpPr/>
              <p:nvPr/>
            </p:nvSpPr>
            <p:spPr bwMode="auto">
              <a:xfrm rot="16200000">
                <a:off x="102330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descr="Image result for cncf logo png">
                <a:extLst>
                  <a:ext uri="{FF2B5EF4-FFF2-40B4-BE49-F238E27FC236}">
                    <a16:creationId xmlns:a16="http://schemas.microsoft.com/office/drawing/2014/main" id="{69249E39-5D2E-4EDD-BCBD-D1164DC33D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043" y="4606945"/>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F3D13A1-CADE-4684-8C4B-32D82416B7B4}"/>
                </a:ext>
              </a:extLst>
            </p:cNvPr>
            <p:cNvGrpSpPr/>
            <p:nvPr/>
          </p:nvGrpSpPr>
          <p:grpSpPr>
            <a:xfrm>
              <a:off x="2535392" y="4468211"/>
              <a:ext cx="2103120" cy="1673052"/>
              <a:chOff x="2385374" y="4468211"/>
              <a:chExt cx="2103120" cy="1673052"/>
            </a:xfrm>
          </p:grpSpPr>
          <p:sp>
            <p:nvSpPr>
              <p:cNvPr id="136" name="TextBox 135">
                <a:extLst>
                  <a:ext uri="{FF2B5EF4-FFF2-40B4-BE49-F238E27FC236}">
                    <a16:creationId xmlns:a16="http://schemas.microsoft.com/office/drawing/2014/main" id="{CE35FF70-26D5-4CA9-9519-E6502C3B418C}"/>
                  </a:ext>
                </a:extLst>
              </p:cNvPr>
              <p:cNvSpPr txBox="1"/>
              <p:nvPr/>
            </p:nvSpPr>
            <p:spPr>
              <a:xfrm>
                <a:off x="2385374" y="5112942"/>
                <a:ext cx="2103120" cy="1028321"/>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4"/>
                  </a:rPr>
                  <a:t>technical oversight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B1ED9F3B-336F-4030-AF88-B152390E28FD}"/>
                  </a:ext>
                </a:extLst>
              </p:cNvPr>
              <p:cNvSpPr/>
              <p:nvPr/>
            </p:nvSpPr>
            <p:spPr bwMode="auto">
              <a:xfrm rot="16200000">
                <a:off x="311166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1" name="Picture 2" descr="Image result for cncf logo png">
                <a:extLst>
                  <a:ext uri="{FF2B5EF4-FFF2-40B4-BE49-F238E27FC236}">
                    <a16:creationId xmlns:a16="http://schemas.microsoft.com/office/drawing/2014/main" id="{EB96B33C-0A81-428F-84F1-DE9D853192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0403"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F87D3A8-29D5-4B27-95A9-4C1EF736EBC6}"/>
                </a:ext>
              </a:extLst>
            </p:cNvPr>
            <p:cNvGrpSpPr/>
            <p:nvPr/>
          </p:nvGrpSpPr>
          <p:grpSpPr>
            <a:xfrm>
              <a:off x="4773770" y="4468211"/>
              <a:ext cx="2103120" cy="1426831"/>
              <a:chOff x="5416712" y="4468211"/>
              <a:chExt cx="2103120" cy="1426831"/>
            </a:xfrm>
          </p:grpSpPr>
          <p:sp>
            <p:nvSpPr>
              <p:cNvPr id="140" name="TextBox 139">
                <a:extLst>
                  <a:ext uri="{FF2B5EF4-FFF2-40B4-BE49-F238E27FC236}">
                    <a16:creationId xmlns:a16="http://schemas.microsoft.com/office/drawing/2014/main" id="{71C24BF5-4018-46C9-BAA4-C26128616D1B}"/>
                  </a:ext>
                </a:extLst>
              </p:cNvPr>
              <p:cNvSpPr txBox="1"/>
              <p:nvPr/>
            </p:nvSpPr>
            <p:spPr>
              <a:xfrm>
                <a:off x="5416712"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latin typeface="+mj-lt"/>
                    <a:cs typeface="Segoe UI Semibold" panose="020B0702040204020203" pitchFamily="34" charset="0"/>
                  </a:rPr>
                </a:br>
                <a:r>
                  <a:rPr lang="en-US" sz="1600">
                    <a:solidFill>
                      <a:srgbClr val="000000"/>
                    </a:solidFill>
                    <a:cs typeface="Segoe UI Semibold" panose="020B0702040204020203" pitchFamily="34" charset="0"/>
                    <a:hlinkClick r:id="rId5"/>
                  </a:rPr>
                  <a:t>governing board</a:t>
                </a:r>
                <a:endParaRPr lang="en-US" sz="1600">
                  <a:solidFill>
                    <a:srgbClr val="000000"/>
                  </a:solidFill>
                  <a:latin typeface="+mj-lt"/>
                  <a:cs typeface="Segoe UI Semibold" panose="020B0702040204020203" pitchFamily="34" charset="0"/>
                </a:endParaRPr>
              </a:p>
            </p:txBody>
          </p:sp>
          <p:sp>
            <p:nvSpPr>
              <p:cNvPr id="141" name="Oval 140">
                <a:extLst>
                  <a:ext uri="{FF2B5EF4-FFF2-40B4-BE49-F238E27FC236}">
                    <a16:creationId xmlns:a16="http://schemas.microsoft.com/office/drawing/2014/main" id="{D0C477B3-40A8-41FA-BE9C-12B781D51E50}"/>
                  </a:ext>
                </a:extLst>
              </p:cNvPr>
              <p:cNvSpPr/>
              <p:nvPr/>
            </p:nvSpPr>
            <p:spPr bwMode="auto">
              <a:xfrm rot="16200000">
                <a:off x="6143007"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2" name="Picture 2" descr="Image result for cncf logo png">
                <a:extLst>
                  <a:ext uri="{FF2B5EF4-FFF2-40B4-BE49-F238E27FC236}">
                    <a16:creationId xmlns:a16="http://schemas.microsoft.com/office/drawing/2014/main" id="{09606CD6-A3B2-4FAC-9CEB-140E805D2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741"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1C71157-3123-459A-B340-9C41B7FD71B0}"/>
                </a:ext>
              </a:extLst>
            </p:cNvPr>
            <p:cNvGrpSpPr/>
            <p:nvPr/>
          </p:nvGrpSpPr>
          <p:grpSpPr>
            <a:xfrm>
              <a:off x="7012148" y="4468211"/>
              <a:ext cx="2103120" cy="1426831"/>
              <a:chOff x="7333621" y="4468211"/>
              <a:chExt cx="2103120" cy="1426831"/>
            </a:xfrm>
          </p:grpSpPr>
          <p:sp>
            <p:nvSpPr>
              <p:cNvPr id="144" name="TextBox 143">
                <a:extLst>
                  <a:ext uri="{FF2B5EF4-FFF2-40B4-BE49-F238E27FC236}">
                    <a16:creationId xmlns:a16="http://schemas.microsoft.com/office/drawing/2014/main" id="{07B1D99F-75CA-437E-8A3B-00D8B247BE45}"/>
                  </a:ext>
                </a:extLst>
              </p:cNvPr>
              <p:cNvSpPr txBox="1"/>
              <p:nvPr/>
            </p:nvSpPr>
            <p:spPr>
              <a:xfrm>
                <a:off x="7333621"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Kubernetes</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6"/>
                  </a:rPr>
                  <a:t>steering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5" name="Oval 144">
                <a:extLst>
                  <a:ext uri="{FF2B5EF4-FFF2-40B4-BE49-F238E27FC236}">
                    <a16:creationId xmlns:a16="http://schemas.microsoft.com/office/drawing/2014/main" id="{017CEB26-A4A9-49DE-BA46-1FC273BFC963}"/>
                  </a:ext>
                </a:extLst>
              </p:cNvPr>
              <p:cNvSpPr/>
              <p:nvPr/>
            </p:nvSpPr>
            <p:spPr bwMode="auto">
              <a:xfrm rot="16200000">
                <a:off x="8059916"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3" name="Group 152">
                <a:extLst>
                  <a:ext uri="{FF2B5EF4-FFF2-40B4-BE49-F238E27FC236}">
                    <a16:creationId xmlns:a16="http://schemas.microsoft.com/office/drawing/2014/main" id="{F9ACC43C-3615-480B-8B6E-5CB67C5156AB}"/>
                  </a:ext>
                </a:extLst>
              </p:cNvPr>
              <p:cNvGrpSpPr/>
              <p:nvPr/>
            </p:nvGrpSpPr>
            <p:grpSpPr>
              <a:xfrm>
                <a:off x="8165421" y="4553673"/>
                <a:ext cx="439521" cy="432759"/>
                <a:chOff x="5889842" y="3185578"/>
                <a:chExt cx="479495" cy="472118"/>
              </a:xfrm>
            </p:grpSpPr>
            <p:sp>
              <p:nvSpPr>
                <p:cNvPr id="154" name="Freeform: Shape 153">
                  <a:extLst>
                    <a:ext uri="{FF2B5EF4-FFF2-40B4-BE49-F238E27FC236}">
                      <a16:creationId xmlns:a16="http://schemas.microsoft.com/office/drawing/2014/main" id="{465D3FE7-9533-4BD1-9B55-D83775A2787E}"/>
                    </a:ext>
                  </a:extLst>
                </p:cNvPr>
                <p:cNvSpPr/>
                <p:nvPr/>
              </p:nvSpPr>
              <p:spPr>
                <a:xfrm>
                  <a:off x="5889842" y="3185578"/>
                  <a:ext cx="479495" cy="472118"/>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B47C1D4-34DE-4073-BE53-64B80633D5DD}"/>
                    </a:ext>
                  </a:extLst>
                </p:cNvPr>
                <p:cNvSpPr/>
                <p:nvPr/>
              </p:nvSpPr>
              <p:spPr>
                <a:xfrm>
                  <a:off x="6027726" y="3326087"/>
                  <a:ext cx="206552" cy="202863"/>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E809048-17B9-4EC8-B59E-9DAA8DB8F45E}"/>
                    </a:ext>
                  </a:extLst>
                </p:cNvPr>
                <p:cNvSpPr/>
                <p:nvPr/>
              </p:nvSpPr>
              <p:spPr>
                <a:xfrm>
                  <a:off x="6006333" y="3465878"/>
                  <a:ext cx="1844" cy="184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AF01AE3-0DF6-40CE-95EA-ADA01437E3C6}"/>
                    </a:ext>
                  </a:extLst>
                </p:cNvPr>
                <p:cNvSpPr/>
                <p:nvPr/>
              </p:nvSpPr>
              <p:spPr>
                <a:xfrm>
                  <a:off x="5954011" y="3247154"/>
                  <a:ext cx="354089" cy="346712"/>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981AADA8-27CE-4C9B-921F-2E517E052270}"/>
                </a:ext>
              </a:extLst>
            </p:cNvPr>
            <p:cNvGrpSpPr/>
            <p:nvPr/>
          </p:nvGrpSpPr>
          <p:grpSpPr>
            <a:xfrm>
              <a:off x="9250526" y="4468211"/>
              <a:ext cx="2103120" cy="1426831"/>
              <a:chOff x="9250526" y="4468211"/>
              <a:chExt cx="2103120" cy="1426831"/>
            </a:xfrm>
          </p:grpSpPr>
          <p:sp>
            <p:nvSpPr>
              <p:cNvPr id="148" name="TextBox 147">
                <a:extLst>
                  <a:ext uri="{FF2B5EF4-FFF2-40B4-BE49-F238E27FC236}">
                    <a16:creationId xmlns:a16="http://schemas.microsoft.com/office/drawing/2014/main" id="{4B0497F6-BFEC-4ABA-8575-28B9CA28FF6D}"/>
                  </a:ext>
                </a:extLst>
              </p:cNvPr>
              <p:cNvSpPr txBox="1"/>
              <p:nvPr/>
            </p:nvSpPr>
            <p:spPr>
              <a:xfrm>
                <a:off x="9250526"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 Foundation</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7"/>
                  </a:rPr>
                  <a:t>board member</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9" name="Oval 148">
                <a:extLst>
                  <a:ext uri="{FF2B5EF4-FFF2-40B4-BE49-F238E27FC236}">
                    <a16:creationId xmlns:a16="http://schemas.microsoft.com/office/drawing/2014/main" id="{F36F5746-9595-4654-B70F-776BAB125FF3}"/>
                  </a:ext>
                </a:extLst>
              </p:cNvPr>
              <p:cNvSpPr/>
              <p:nvPr/>
            </p:nvSpPr>
            <p:spPr bwMode="auto">
              <a:xfrm rot="16200000">
                <a:off x="9976821"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8" name="Picture 4" descr="Image result for linux icon png">
                <a:extLst>
                  <a:ext uri="{FF2B5EF4-FFF2-40B4-BE49-F238E27FC236}">
                    <a16:creationId xmlns:a16="http://schemas.microsoft.com/office/drawing/2014/main" id="{2FD67358-7B8B-4D9B-9144-AB3C54F8E0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5428" y="4544446"/>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9" name="Rectangle 158">
            <a:extLst>
              <a:ext uri="{FF2B5EF4-FFF2-40B4-BE49-F238E27FC236}">
                <a16:creationId xmlns:a16="http://schemas.microsoft.com/office/drawing/2014/main" id="{CA5935AC-3D78-4A2D-B7AB-8BB534BEBA40}"/>
              </a:ext>
            </a:extLst>
          </p:cNvPr>
          <p:cNvSpPr/>
          <p:nvPr/>
        </p:nvSpPr>
        <p:spPr>
          <a:xfrm>
            <a:off x="931863" y="6434365"/>
            <a:ext cx="10572749" cy="338554"/>
          </a:xfrm>
          <a:prstGeom prst="rect">
            <a:avLst/>
          </a:prstGeom>
        </p:spPr>
        <p:txBody>
          <a:bodyPr wrap="square" lIns="0">
            <a:spAutoFit/>
          </a:bodyPr>
          <a:lstStyle/>
          <a:p>
            <a:pPr algn="ctr"/>
            <a:r>
              <a:rPr lang="en-US" sz="1600">
                <a:latin typeface="+mj-lt"/>
              </a:rPr>
              <a:t>AKS is certified Kubernetes conformant, ensuring portability and interoperability of your container workloads</a:t>
            </a:r>
          </a:p>
        </p:txBody>
      </p:sp>
    </p:spTree>
    <p:extLst>
      <p:ext uri="{BB962C8B-B14F-4D97-AF65-F5344CB8AC3E}">
        <p14:creationId xmlns:p14="http://schemas.microsoft.com/office/powerpoint/2010/main" val="38989788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Microsoft contributions to the community</a:t>
            </a:r>
          </a:p>
        </p:txBody>
      </p:sp>
      <p:grpSp>
        <p:nvGrpSpPr>
          <p:cNvPr id="2" name="Group 1">
            <a:extLst>
              <a:ext uri="{FF2B5EF4-FFF2-40B4-BE49-F238E27FC236}">
                <a16:creationId xmlns:a16="http://schemas.microsoft.com/office/drawing/2014/main" id="{F462B926-708E-4832-A51F-0593CBF25CC2}"/>
              </a:ext>
            </a:extLst>
          </p:cNvPr>
          <p:cNvGrpSpPr/>
          <p:nvPr/>
        </p:nvGrpSpPr>
        <p:grpSpPr>
          <a:xfrm>
            <a:off x="1373943" y="1832322"/>
            <a:ext cx="9688588" cy="4238058"/>
            <a:chOff x="1373943" y="1832322"/>
            <a:chExt cx="9688588" cy="4238058"/>
          </a:xfrm>
        </p:grpSpPr>
        <p:grpSp>
          <p:nvGrpSpPr>
            <p:cNvPr id="18" name="Group 17">
              <a:extLst>
                <a:ext uri="{FF2B5EF4-FFF2-40B4-BE49-F238E27FC236}">
                  <a16:creationId xmlns:a16="http://schemas.microsoft.com/office/drawing/2014/main" id="{DA4F524F-ADDE-4C5D-BF59-9159605E196C}"/>
                </a:ext>
              </a:extLst>
            </p:cNvPr>
            <p:cNvGrpSpPr/>
            <p:nvPr/>
          </p:nvGrpSpPr>
          <p:grpSpPr>
            <a:xfrm>
              <a:off x="1373943" y="1832322"/>
              <a:ext cx="9688588" cy="4238058"/>
              <a:chOff x="715991" y="2672237"/>
              <a:chExt cx="9499478" cy="4155336"/>
            </a:xfrm>
          </p:grpSpPr>
          <p:cxnSp>
            <p:nvCxnSpPr>
              <p:cNvPr id="23" name="Straight Connector 22">
                <a:extLst>
                  <a:ext uri="{FF2B5EF4-FFF2-40B4-BE49-F238E27FC236}">
                    <a16:creationId xmlns:a16="http://schemas.microsoft.com/office/drawing/2014/main" id="{DB285E51-B104-4C8F-91BD-365D322BC15D}"/>
                  </a:ext>
                </a:extLst>
              </p:cNvPr>
              <p:cNvCxnSpPr>
                <a:cxnSpLocks/>
              </p:cNvCxnSpPr>
              <p:nvPr/>
            </p:nvCxnSpPr>
            <p:spPr>
              <a:xfrm flipH="1">
                <a:off x="797149" y="4013341"/>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C27562-E03D-4D4A-BF98-A7962E1F29AC}"/>
                  </a:ext>
                </a:extLst>
              </p:cNvPr>
              <p:cNvCxnSpPr>
                <a:cxnSpLocks/>
              </p:cNvCxnSpPr>
              <p:nvPr/>
            </p:nvCxnSpPr>
            <p:spPr>
              <a:xfrm flipH="1">
                <a:off x="797149" y="5771456"/>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6043BD4-EA1B-46D1-9A59-439C62AE7ACE}"/>
                  </a:ext>
                </a:extLst>
              </p:cNvPr>
              <p:cNvSpPr/>
              <p:nvPr/>
            </p:nvSpPr>
            <p:spPr bwMode="auto">
              <a:xfrm>
                <a:off x="4406712" y="2899468"/>
                <a:ext cx="3615489" cy="3615489"/>
              </a:xfrm>
              <a:prstGeom prst="ellipse">
                <a:avLst/>
              </a:prstGeom>
              <a:no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33" name="Graphic 13">
                <a:extLst>
                  <a:ext uri="{FF2B5EF4-FFF2-40B4-BE49-F238E27FC236}">
                    <a16:creationId xmlns:a16="http://schemas.microsoft.com/office/drawing/2014/main" id="{CC1D76CB-06C6-43E0-8B15-007A0ADCF0BA}"/>
                  </a:ext>
                </a:extLst>
              </p:cNvPr>
              <p:cNvGrpSpPr/>
              <p:nvPr/>
            </p:nvGrpSpPr>
            <p:grpSpPr>
              <a:xfrm>
                <a:off x="5239115" y="3746935"/>
                <a:ext cx="1950682" cy="1920554"/>
                <a:chOff x="4862512" y="2214562"/>
                <a:chExt cx="2466975" cy="2428875"/>
              </a:xfrm>
            </p:grpSpPr>
            <p:sp>
              <p:nvSpPr>
                <p:cNvPr id="72" name="Freeform: Shape 71">
                  <a:extLst>
                    <a:ext uri="{FF2B5EF4-FFF2-40B4-BE49-F238E27FC236}">
                      <a16:creationId xmlns:a16="http://schemas.microsoft.com/office/drawing/2014/main" id="{2FFCF0FC-8473-4C2E-836F-1D98277B2D4A}"/>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73" name="Freeform: Shape 72">
                  <a:extLst>
                    <a:ext uri="{FF2B5EF4-FFF2-40B4-BE49-F238E27FC236}">
                      <a16:creationId xmlns:a16="http://schemas.microsoft.com/office/drawing/2014/main" id="{5F81BDA1-27AF-4474-9F76-07D9E297BA0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74" name="Freeform: Shape 73">
                  <a:extLst>
                    <a:ext uri="{FF2B5EF4-FFF2-40B4-BE49-F238E27FC236}">
                      <a16:creationId xmlns:a16="http://schemas.microsoft.com/office/drawing/2014/main" id="{9886E166-2A1C-4659-8F15-D6A76DD17085}"/>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75" name="Freeform: Shape 74">
                  <a:extLst>
                    <a:ext uri="{FF2B5EF4-FFF2-40B4-BE49-F238E27FC236}">
                      <a16:creationId xmlns:a16="http://schemas.microsoft.com/office/drawing/2014/main" id="{46051964-63F8-4E75-B4CC-41427D540266}"/>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grpSp>
          <p:sp>
            <p:nvSpPr>
              <p:cNvPr id="34" name="Oval 33">
                <a:extLst>
                  <a:ext uri="{FF2B5EF4-FFF2-40B4-BE49-F238E27FC236}">
                    <a16:creationId xmlns:a16="http://schemas.microsoft.com/office/drawing/2014/main" id="{F5751350-1137-4923-8749-3C6B2B120750}"/>
                  </a:ext>
                </a:extLst>
              </p:cNvPr>
              <p:cNvSpPr/>
              <p:nvPr/>
            </p:nvSpPr>
            <p:spPr bwMode="auto">
              <a:xfrm rot="16200000">
                <a:off x="6961696" y="5878851"/>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35" name="TextBox 34">
                <a:extLst>
                  <a:ext uri="{FF2B5EF4-FFF2-40B4-BE49-F238E27FC236}">
                    <a16:creationId xmlns:a16="http://schemas.microsoft.com/office/drawing/2014/main" id="{19A95B15-77E8-42A3-8B3D-6D31BD7C99D9}"/>
                  </a:ext>
                </a:extLst>
              </p:cNvPr>
              <p:cNvSpPr txBox="1"/>
              <p:nvPr/>
            </p:nvSpPr>
            <p:spPr>
              <a:xfrm>
                <a:off x="715991" y="3004234"/>
                <a:ext cx="1762393"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Packaging </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distribution</a:t>
                </a:r>
              </a:p>
            </p:txBody>
          </p:sp>
          <p:sp>
            <p:nvSpPr>
              <p:cNvPr id="36" name="TextBox 35">
                <a:extLst>
                  <a:ext uri="{FF2B5EF4-FFF2-40B4-BE49-F238E27FC236}">
                    <a16:creationId xmlns:a16="http://schemas.microsoft.com/office/drawing/2014/main" id="{97EAB4C2-452B-48AC-BD77-FCA66B91C973}"/>
                  </a:ext>
                </a:extLst>
              </p:cNvPr>
              <p:cNvSpPr txBox="1"/>
              <p:nvPr/>
            </p:nvSpPr>
            <p:spPr>
              <a:xfrm>
                <a:off x="715991" y="4553845"/>
                <a:ext cx="1929238"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Scalability</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control</a:t>
                </a:r>
              </a:p>
            </p:txBody>
          </p:sp>
          <p:sp>
            <p:nvSpPr>
              <p:cNvPr id="37" name="TextBox 36">
                <a:extLst>
                  <a:ext uri="{FF2B5EF4-FFF2-40B4-BE49-F238E27FC236}">
                    <a16:creationId xmlns:a16="http://schemas.microsoft.com/office/drawing/2014/main" id="{FADEBE4C-4B3E-41EC-937C-0CC7DE03595F}"/>
                  </a:ext>
                </a:extLst>
              </p:cNvPr>
              <p:cNvSpPr txBox="1"/>
              <p:nvPr/>
            </p:nvSpPr>
            <p:spPr>
              <a:xfrm>
                <a:off x="715991" y="5951352"/>
                <a:ext cx="1929238"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Kubernetes developer tooling</a:t>
                </a:r>
              </a:p>
            </p:txBody>
          </p:sp>
          <p:sp>
            <p:nvSpPr>
              <p:cNvPr id="38" name="Oval 37">
                <a:extLst>
                  <a:ext uri="{FF2B5EF4-FFF2-40B4-BE49-F238E27FC236}">
                    <a16:creationId xmlns:a16="http://schemas.microsoft.com/office/drawing/2014/main" id="{C3799EBC-5FF8-4BF9-A47F-517A63886EEA}"/>
                  </a:ext>
                </a:extLst>
              </p:cNvPr>
              <p:cNvSpPr/>
              <p:nvPr/>
            </p:nvSpPr>
            <p:spPr bwMode="auto">
              <a:xfrm rot="16200000">
                <a:off x="4108728"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39" name="Oval 38">
                <a:extLst>
                  <a:ext uri="{FF2B5EF4-FFF2-40B4-BE49-F238E27FC236}">
                    <a16:creationId xmlns:a16="http://schemas.microsoft.com/office/drawing/2014/main" id="{115C5BE1-4B3F-4037-AB0A-4716B4103226}"/>
                  </a:ext>
                </a:extLst>
              </p:cNvPr>
              <p:cNvSpPr/>
              <p:nvPr/>
            </p:nvSpPr>
            <p:spPr bwMode="auto">
              <a:xfrm rot="16200000">
                <a:off x="7667371"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0" name="Oval 39">
                <a:extLst>
                  <a:ext uri="{FF2B5EF4-FFF2-40B4-BE49-F238E27FC236}">
                    <a16:creationId xmlns:a16="http://schemas.microsoft.com/office/drawing/2014/main" id="{3D9006B3-0209-4B5B-8089-6CE0CCE8CC89}"/>
                  </a:ext>
                </a:extLst>
              </p:cNvPr>
              <p:cNvSpPr/>
              <p:nvPr/>
            </p:nvSpPr>
            <p:spPr bwMode="auto">
              <a:xfrm rot="16200000">
                <a:off x="4457323"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1" name="Picture 6">
                <a:extLst>
                  <a:ext uri="{FF2B5EF4-FFF2-40B4-BE49-F238E27FC236}">
                    <a16:creationId xmlns:a16="http://schemas.microsoft.com/office/drawing/2014/main" id="{15119953-C916-459B-99B4-6630BA2D68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415" y="3371613"/>
                <a:ext cx="404346" cy="423241"/>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2FF8AADD-BB4D-40ED-B299-7C7ACB56D93C}"/>
                  </a:ext>
                </a:extLst>
              </p:cNvPr>
              <p:cNvSpPr/>
              <p:nvPr/>
            </p:nvSpPr>
            <p:spPr bwMode="auto">
              <a:xfrm rot="16200000">
                <a:off x="5889191" y="6157825"/>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3" name="Picture 10">
                <a:extLst>
                  <a:ext uri="{FF2B5EF4-FFF2-40B4-BE49-F238E27FC236}">
                    <a16:creationId xmlns:a16="http://schemas.microsoft.com/office/drawing/2014/main" id="{5253A6ED-EA16-4930-A221-87924B841DF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814957" y="4242679"/>
                <a:ext cx="355359" cy="401536"/>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a:extLst>
                  <a:ext uri="{FF2B5EF4-FFF2-40B4-BE49-F238E27FC236}">
                    <a16:creationId xmlns:a16="http://schemas.microsoft.com/office/drawing/2014/main" id="{9A7917AE-EBCA-4CDD-8FF1-F5E08DB17B74}"/>
                  </a:ext>
                </a:extLst>
              </p:cNvPr>
              <p:cNvSpPr/>
              <p:nvPr/>
            </p:nvSpPr>
            <p:spPr bwMode="auto">
              <a:xfrm rot="16200000">
                <a:off x="4835533" y="5878850"/>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5" name="Picture 16">
                <a:extLst>
                  <a:ext uri="{FF2B5EF4-FFF2-40B4-BE49-F238E27FC236}">
                    <a16:creationId xmlns:a16="http://schemas.microsoft.com/office/drawing/2014/main" id="{C1C1A747-818A-4D2D-A6E7-D3816CFA5C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0516" y="6074541"/>
                <a:ext cx="526568" cy="3111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7">
                <a:extLst>
                  <a:ext uri="{FF2B5EF4-FFF2-40B4-BE49-F238E27FC236}">
                    <a16:creationId xmlns:a16="http://schemas.microsoft.com/office/drawing/2014/main" id="{BED48B88-6B42-4D4E-8DCE-8A8E6C6434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548" y="6334257"/>
                <a:ext cx="503817" cy="3063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a:extLst>
                  <a:ext uri="{FF2B5EF4-FFF2-40B4-BE49-F238E27FC236}">
                    <a16:creationId xmlns:a16="http://schemas.microsoft.com/office/drawing/2014/main" id="{F5ECC613-0C42-4049-9919-B657453BAB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7632" y="6042070"/>
                <a:ext cx="338656" cy="32409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F3F6B15-C195-460C-8627-2343EE6585F5}"/>
                  </a:ext>
                </a:extLst>
              </p:cNvPr>
              <p:cNvSpPr txBox="1"/>
              <p:nvPr/>
            </p:nvSpPr>
            <p:spPr>
              <a:xfrm>
                <a:off x="3758501" y="3500135"/>
                <a:ext cx="623878"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Helm</a:t>
                </a:r>
              </a:p>
            </p:txBody>
          </p:sp>
          <p:grpSp>
            <p:nvGrpSpPr>
              <p:cNvPr id="49" name="Group 48">
                <a:extLst>
                  <a:ext uri="{FF2B5EF4-FFF2-40B4-BE49-F238E27FC236}">
                    <a16:creationId xmlns:a16="http://schemas.microsoft.com/office/drawing/2014/main" id="{996A4D94-9EC6-4DD6-8AAA-22BA2D6BFF9A}"/>
                  </a:ext>
                </a:extLst>
              </p:cNvPr>
              <p:cNvGrpSpPr/>
              <p:nvPr/>
            </p:nvGrpSpPr>
            <p:grpSpPr>
              <a:xfrm>
                <a:off x="6391635" y="2672237"/>
                <a:ext cx="1354409" cy="650530"/>
                <a:chOff x="6721345" y="2808516"/>
                <a:chExt cx="1354409" cy="650530"/>
              </a:xfrm>
            </p:grpSpPr>
            <p:grpSp>
              <p:nvGrpSpPr>
                <p:cNvPr id="68" name="Group 67">
                  <a:extLst>
                    <a:ext uri="{FF2B5EF4-FFF2-40B4-BE49-F238E27FC236}">
                      <a16:creationId xmlns:a16="http://schemas.microsoft.com/office/drawing/2014/main" id="{F2E111E4-3078-4536-869B-FD40D5B0211A}"/>
                    </a:ext>
                  </a:extLst>
                </p:cNvPr>
                <p:cNvGrpSpPr/>
                <p:nvPr/>
              </p:nvGrpSpPr>
              <p:grpSpPr>
                <a:xfrm>
                  <a:off x="6721345" y="2808516"/>
                  <a:ext cx="650530" cy="650530"/>
                  <a:chOff x="4681611" y="2921188"/>
                  <a:chExt cx="650530" cy="650530"/>
                </a:xfrm>
              </p:grpSpPr>
              <p:sp>
                <p:nvSpPr>
                  <p:cNvPr id="70" name="Oval 69">
                    <a:extLst>
                      <a:ext uri="{FF2B5EF4-FFF2-40B4-BE49-F238E27FC236}">
                        <a16:creationId xmlns:a16="http://schemas.microsoft.com/office/drawing/2014/main" id="{CACED96F-9B28-4E49-995E-9829F637238E}"/>
                      </a:ext>
                    </a:extLst>
                  </p:cNvPr>
                  <p:cNvSpPr/>
                  <p:nvPr/>
                </p:nvSpPr>
                <p:spPr bwMode="auto">
                  <a:xfrm rot="16200000">
                    <a:off x="4681611" y="2921188"/>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71" name="Picture 70">
                    <a:extLst>
                      <a:ext uri="{FF2B5EF4-FFF2-40B4-BE49-F238E27FC236}">
                        <a16:creationId xmlns:a16="http://schemas.microsoft.com/office/drawing/2014/main" id="{80BE6609-6D9A-4245-859D-E17391FDFE18}"/>
                      </a:ext>
                    </a:extLst>
                  </p:cNvPr>
                  <p:cNvPicPr>
                    <a:picLocks noChangeAspect="1"/>
                  </p:cNvPicPr>
                  <p:nvPr/>
                </p:nvPicPr>
                <p:blipFill>
                  <a:blip r:embed="rId8"/>
                  <a:stretch>
                    <a:fillRect/>
                  </a:stretch>
                </p:blipFill>
                <p:spPr>
                  <a:xfrm>
                    <a:off x="4842910" y="3057426"/>
                    <a:ext cx="352821" cy="382036"/>
                  </a:xfrm>
                  <a:prstGeom prst="rect">
                    <a:avLst/>
                  </a:prstGeom>
                </p:spPr>
              </p:pic>
            </p:grpSp>
            <p:sp>
              <p:nvSpPr>
                <p:cNvPr id="69" name="TextBox 68">
                  <a:extLst>
                    <a:ext uri="{FF2B5EF4-FFF2-40B4-BE49-F238E27FC236}">
                      <a16:creationId xmlns:a16="http://schemas.microsoft.com/office/drawing/2014/main" id="{A785BDB8-B438-4091-9A5C-C6F238A0A932}"/>
                    </a:ext>
                  </a:extLst>
                </p:cNvPr>
                <p:cNvSpPr txBox="1"/>
                <p:nvPr/>
              </p:nvSpPr>
              <p:spPr>
                <a:xfrm>
                  <a:off x="7451876" y="3011677"/>
                  <a:ext cx="623878"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CNAB</a:t>
                  </a:r>
                </a:p>
              </p:txBody>
            </p:sp>
          </p:grpSp>
          <p:sp>
            <p:nvSpPr>
              <p:cNvPr id="50" name="TextBox 49">
                <a:extLst>
                  <a:ext uri="{FF2B5EF4-FFF2-40B4-BE49-F238E27FC236}">
                    <a16:creationId xmlns:a16="http://schemas.microsoft.com/office/drawing/2014/main" id="{9D99DB05-663E-49FB-8C26-3248643BFD47}"/>
                  </a:ext>
                </a:extLst>
              </p:cNvPr>
              <p:cNvSpPr txBox="1"/>
              <p:nvPr/>
            </p:nvSpPr>
            <p:spPr>
              <a:xfrm>
                <a:off x="2886211" y="4360348"/>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Virtual Kubelet</a:t>
                </a:r>
              </a:p>
            </p:txBody>
          </p:sp>
          <p:sp>
            <p:nvSpPr>
              <p:cNvPr id="51" name="TextBox 50">
                <a:extLst>
                  <a:ext uri="{FF2B5EF4-FFF2-40B4-BE49-F238E27FC236}">
                    <a16:creationId xmlns:a16="http://schemas.microsoft.com/office/drawing/2014/main" id="{C0BA9170-4ECC-46EB-B4B4-0B8CEDA76E60}"/>
                  </a:ext>
                </a:extLst>
              </p:cNvPr>
              <p:cNvSpPr txBox="1"/>
              <p:nvPr/>
            </p:nvSpPr>
            <p:spPr>
              <a:xfrm>
                <a:off x="8391555" y="4360348"/>
                <a:ext cx="1333153" cy="169534"/>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Gatekeeper</a:t>
                </a:r>
              </a:p>
            </p:txBody>
          </p:sp>
          <p:sp>
            <p:nvSpPr>
              <p:cNvPr id="52" name="TextBox 51">
                <a:extLst>
                  <a:ext uri="{FF2B5EF4-FFF2-40B4-BE49-F238E27FC236}">
                    <a16:creationId xmlns:a16="http://schemas.microsoft.com/office/drawing/2014/main" id="{7585FB93-5906-4229-8C07-524CEFA123CF}"/>
                  </a:ext>
                </a:extLst>
              </p:cNvPr>
              <p:cNvSpPr txBox="1"/>
              <p:nvPr/>
            </p:nvSpPr>
            <p:spPr>
              <a:xfrm>
                <a:off x="3612901" y="6121016"/>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Draft</a:t>
                </a:r>
              </a:p>
            </p:txBody>
          </p:sp>
          <p:sp>
            <p:nvSpPr>
              <p:cNvPr id="53" name="TextBox 52">
                <a:extLst>
                  <a:ext uri="{FF2B5EF4-FFF2-40B4-BE49-F238E27FC236}">
                    <a16:creationId xmlns:a16="http://schemas.microsoft.com/office/drawing/2014/main" id="{0B49342F-F4BB-425D-9B60-3DEE99279975}"/>
                  </a:ext>
                </a:extLst>
              </p:cNvPr>
              <p:cNvSpPr txBox="1"/>
              <p:nvPr/>
            </p:nvSpPr>
            <p:spPr>
              <a:xfrm>
                <a:off x="6584260" y="6658039"/>
                <a:ext cx="1144805"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Brigade</a:t>
                </a:r>
              </a:p>
            </p:txBody>
          </p:sp>
          <p:sp>
            <p:nvSpPr>
              <p:cNvPr id="54" name="TextBox 53">
                <a:extLst>
                  <a:ext uri="{FF2B5EF4-FFF2-40B4-BE49-F238E27FC236}">
                    <a16:creationId xmlns:a16="http://schemas.microsoft.com/office/drawing/2014/main" id="{C22C0ADE-5945-44D0-9A88-DACE2B10E647}"/>
                  </a:ext>
                </a:extLst>
              </p:cNvPr>
              <p:cNvSpPr txBox="1"/>
              <p:nvPr/>
            </p:nvSpPr>
            <p:spPr>
              <a:xfrm>
                <a:off x="7683544" y="6121016"/>
                <a:ext cx="2281664"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VS Code Kubernetes Extensions</a:t>
                </a:r>
              </a:p>
            </p:txBody>
          </p:sp>
          <p:pic>
            <p:nvPicPr>
              <p:cNvPr id="55" name="Picture 54">
                <a:extLst>
                  <a:ext uri="{FF2B5EF4-FFF2-40B4-BE49-F238E27FC236}">
                    <a16:creationId xmlns:a16="http://schemas.microsoft.com/office/drawing/2014/main" id="{D5C6FEB7-07F6-4972-BFEC-93CF9817CDCF}"/>
                  </a:ext>
                </a:extLst>
              </p:cNvPr>
              <p:cNvPicPr>
                <a:picLocks noChangeAspect="1"/>
              </p:cNvPicPr>
              <p:nvPr/>
            </p:nvPicPr>
            <p:blipFill>
              <a:blip r:embed="rId9"/>
              <a:stretch>
                <a:fillRect/>
              </a:stretch>
            </p:blipFill>
            <p:spPr>
              <a:xfrm>
                <a:off x="4237257" y="4246711"/>
                <a:ext cx="393472" cy="393472"/>
              </a:xfrm>
              <a:prstGeom prst="rect">
                <a:avLst/>
              </a:prstGeom>
            </p:spPr>
          </p:pic>
          <p:grpSp>
            <p:nvGrpSpPr>
              <p:cNvPr id="56" name="Group 55">
                <a:extLst>
                  <a:ext uri="{FF2B5EF4-FFF2-40B4-BE49-F238E27FC236}">
                    <a16:creationId xmlns:a16="http://schemas.microsoft.com/office/drawing/2014/main" id="{5C8B254E-60B6-460E-AC46-F99F9ADB1A25}"/>
                  </a:ext>
                </a:extLst>
              </p:cNvPr>
              <p:cNvGrpSpPr/>
              <p:nvPr/>
            </p:nvGrpSpPr>
            <p:grpSpPr>
              <a:xfrm>
                <a:off x="7337678" y="3257969"/>
                <a:ext cx="1821193" cy="650530"/>
                <a:chOff x="7412410" y="3257969"/>
                <a:chExt cx="1821193" cy="650530"/>
              </a:xfrm>
            </p:grpSpPr>
            <p:sp>
              <p:nvSpPr>
                <p:cNvPr id="65" name="Oval 64">
                  <a:extLst>
                    <a:ext uri="{FF2B5EF4-FFF2-40B4-BE49-F238E27FC236}">
                      <a16:creationId xmlns:a16="http://schemas.microsoft.com/office/drawing/2014/main" id="{65656DD1-BFF4-41AF-A311-A7025E263800}"/>
                    </a:ext>
                  </a:extLst>
                </p:cNvPr>
                <p:cNvSpPr/>
                <p:nvPr/>
              </p:nvSpPr>
              <p:spPr bwMode="auto">
                <a:xfrm rot="16200000">
                  <a:off x="7412410"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6" name="TextBox 65">
                  <a:extLst>
                    <a:ext uri="{FF2B5EF4-FFF2-40B4-BE49-F238E27FC236}">
                      <a16:creationId xmlns:a16="http://schemas.microsoft.com/office/drawing/2014/main" id="{420F324A-E4FC-48AB-A368-039DE14CF0D8}"/>
                    </a:ext>
                  </a:extLst>
                </p:cNvPr>
                <p:cNvSpPr txBox="1"/>
                <p:nvPr/>
              </p:nvSpPr>
              <p:spPr>
                <a:xfrm>
                  <a:off x="8138263" y="3415671"/>
                  <a:ext cx="1095340" cy="332449"/>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Open Container Initiative</a:t>
                  </a:r>
                </a:p>
              </p:txBody>
            </p:sp>
          </p:grpSp>
          <p:sp>
            <p:nvSpPr>
              <p:cNvPr id="57" name="TextBox 56">
                <a:extLst>
                  <a:ext uri="{FF2B5EF4-FFF2-40B4-BE49-F238E27FC236}">
                    <a16:creationId xmlns:a16="http://schemas.microsoft.com/office/drawing/2014/main" id="{3818D606-0997-4CEA-9803-ACAA983788DC}"/>
                  </a:ext>
                </a:extLst>
              </p:cNvPr>
              <p:cNvSpPr txBox="1"/>
              <p:nvPr/>
            </p:nvSpPr>
            <p:spPr>
              <a:xfrm>
                <a:off x="4365382" y="2875398"/>
                <a:ext cx="940082" cy="169534"/>
              </a:xfrm>
              <a:prstGeom prst="rect">
                <a:avLst/>
              </a:prstGeom>
              <a:noFill/>
            </p:spPr>
            <p:txBody>
              <a:bodyPr wrap="square" lIns="0" tIns="0" rIns="0" bIns="0" rtlCol="0">
                <a:spAutoFit/>
              </a:bodyPr>
              <a:lstStyle/>
              <a:p>
                <a:pPr algn="r">
                  <a:lnSpc>
                    <a:spcPct val="90000"/>
                  </a:lnSpc>
                  <a:spcAft>
                    <a:spcPts val="612"/>
                  </a:spcAft>
                </a:pPr>
                <a:r>
                  <a:rPr lang="en-US" sz="1224" dirty="0" err="1">
                    <a:solidFill>
                      <a:srgbClr val="000000"/>
                    </a:solidFill>
                  </a:rPr>
                  <a:t>Dapr</a:t>
                </a:r>
                <a:endParaRPr lang="en-US" sz="1224" dirty="0">
                  <a:solidFill>
                    <a:srgbClr val="000000"/>
                  </a:solidFill>
                </a:endParaRPr>
              </a:p>
            </p:txBody>
          </p:sp>
          <p:sp>
            <p:nvSpPr>
              <p:cNvPr id="58" name="Oval 57">
                <a:extLst>
                  <a:ext uri="{FF2B5EF4-FFF2-40B4-BE49-F238E27FC236}">
                    <a16:creationId xmlns:a16="http://schemas.microsoft.com/office/drawing/2014/main" id="{2081E248-905C-4AD9-8D19-E3CE54B32FB5}"/>
                  </a:ext>
                </a:extLst>
              </p:cNvPr>
              <p:cNvSpPr/>
              <p:nvPr/>
            </p:nvSpPr>
            <p:spPr bwMode="auto">
              <a:xfrm rot="16200000">
                <a:off x="5386334" y="267223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0" name="Oval 59">
                <a:extLst>
                  <a:ext uri="{FF2B5EF4-FFF2-40B4-BE49-F238E27FC236}">
                    <a16:creationId xmlns:a16="http://schemas.microsoft.com/office/drawing/2014/main" id="{F4394BE5-36A0-45B4-8A71-4963C29FCABB}"/>
                  </a:ext>
                </a:extLst>
              </p:cNvPr>
              <p:cNvSpPr/>
              <p:nvPr/>
            </p:nvSpPr>
            <p:spPr bwMode="auto">
              <a:xfrm rot="16200000">
                <a:off x="4203978"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D88D7EF3-B0BE-450B-BDCF-9F8D2767AFE7}"/>
                  </a:ext>
                </a:extLst>
              </p:cNvPr>
              <p:cNvSpPr/>
              <p:nvPr/>
            </p:nvSpPr>
            <p:spPr bwMode="auto">
              <a:xfrm rot="16200000">
                <a:off x="7587550"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62" name="Picture 6" descr="Image result for KEDA kubernetes logo">
                <a:extLst>
                  <a:ext uri="{FF2B5EF4-FFF2-40B4-BE49-F238E27FC236}">
                    <a16:creationId xmlns:a16="http://schemas.microsoft.com/office/drawing/2014/main" id="{C7808DA2-FF9E-4A2B-977C-9028F53FE6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1137" y="5218208"/>
                <a:ext cx="648166" cy="241178"/>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E518F95-A4D9-4F25-AB81-30CF949916A0}"/>
                  </a:ext>
                </a:extLst>
              </p:cNvPr>
              <p:cNvSpPr txBox="1"/>
              <p:nvPr/>
            </p:nvSpPr>
            <p:spPr>
              <a:xfrm>
                <a:off x="2972666" y="5255698"/>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KEDA</a:t>
                </a:r>
              </a:p>
            </p:txBody>
          </p:sp>
          <p:sp>
            <p:nvSpPr>
              <p:cNvPr id="64" name="TextBox 63">
                <a:extLst>
                  <a:ext uri="{FF2B5EF4-FFF2-40B4-BE49-F238E27FC236}">
                    <a16:creationId xmlns:a16="http://schemas.microsoft.com/office/drawing/2014/main" id="{391C9CA3-D218-451F-89C8-028F4A63DEE2}"/>
                  </a:ext>
                </a:extLst>
              </p:cNvPr>
              <p:cNvSpPr txBox="1"/>
              <p:nvPr/>
            </p:nvSpPr>
            <p:spPr>
              <a:xfrm>
                <a:off x="8341301" y="5255698"/>
                <a:ext cx="1867767"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Service Mesh Interface</a:t>
                </a:r>
              </a:p>
            </p:txBody>
          </p:sp>
        </p:grpSp>
        <p:pic>
          <p:nvPicPr>
            <p:cNvPr id="76" name="Picture 75">
              <a:extLst>
                <a:ext uri="{FF2B5EF4-FFF2-40B4-BE49-F238E27FC236}">
                  <a16:creationId xmlns:a16="http://schemas.microsoft.com/office/drawing/2014/main" id="{2193FB25-0A3B-4B30-8D64-8D7A1CA162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99470" y="4342511"/>
              <a:ext cx="429134" cy="429134"/>
            </a:xfrm>
            <a:prstGeom prst="rect">
              <a:avLst/>
            </a:prstGeom>
          </p:spPr>
        </p:pic>
      </p:grpSp>
      <p:pic>
        <p:nvPicPr>
          <p:cNvPr id="3" name="Picture 2">
            <a:extLst>
              <a:ext uri="{FF2B5EF4-FFF2-40B4-BE49-F238E27FC236}">
                <a16:creationId xmlns:a16="http://schemas.microsoft.com/office/drawing/2014/main" id="{BA18A212-D43B-4117-A089-4EC6B442E7FF}"/>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6218237" y="1995153"/>
            <a:ext cx="497162" cy="365760"/>
          </a:xfrm>
          <a:prstGeom prst="rect">
            <a:avLst/>
          </a:prstGeom>
        </p:spPr>
      </p:pic>
      <p:pic>
        <p:nvPicPr>
          <p:cNvPr id="5" name="Picture 4">
            <a:extLst>
              <a:ext uri="{FF2B5EF4-FFF2-40B4-BE49-F238E27FC236}">
                <a16:creationId xmlns:a16="http://schemas.microsoft.com/office/drawing/2014/main" id="{3B0C822C-ED7E-468F-91DB-43D62A8C2E4E}"/>
              </a:ext>
            </a:extLst>
          </p:cNvPr>
          <p:cNvPicPr>
            <a:picLocks noChangeAspect="1"/>
          </p:cNvPicPr>
          <p:nvPr/>
        </p:nvPicPr>
        <p:blipFill rotWithShape="1">
          <a:blip r:embed="rId13">
            <a:clrChange>
              <a:clrFrom>
                <a:srgbClr val="000000"/>
              </a:clrFrom>
              <a:clrTo>
                <a:srgbClr val="000000">
                  <a:alpha val="0"/>
                </a:srgbClr>
              </a:clrTo>
            </a:clrChange>
          </a:blip>
          <a:srcRect r="77695"/>
          <a:stretch/>
        </p:blipFill>
        <p:spPr>
          <a:xfrm>
            <a:off x="8275953" y="2590079"/>
            <a:ext cx="362594" cy="365760"/>
          </a:xfrm>
          <a:prstGeom prst="rect">
            <a:avLst/>
          </a:prstGeom>
        </p:spPr>
      </p:pic>
    </p:spTree>
    <p:extLst>
      <p:ext uri="{BB962C8B-B14F-4D97-AF65-F5344CB8AC3E}">
        <p14:creationId xmlns:p14="http://schemas.microsoft.com/office/powerpoint/2010/main" val="3467429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Kubernetes momentum</a:t>
            </a:r>
          </a:p>
        </p:txBody>
      </p:sp>
    </p:spTree>
    <p:extLst>
      <p:ext uri="{BB962C8B-B14F-4D97-AF65-F5344CB8AC3E}">
        <p14:creationId xmlns:p14="http://schemas.microsoft.com/office/powerpoint/2010/main" val="26080589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Microsoft contributions to the community</a:t>
            </a:r>
          </a:p>
        </p:txBody>
      </p:sp>
      <p:sp>
        <p:nvSpPr>
          <p:cNvPr id="3" name="Oval 2">
            <a:extLst>
              <a:ext uri="{FF2B5EF4-FFF2-40B4-BE49-F238E27FC236}">
                <a16:creationId xmlns:a16="http://schemas.microsoft.com/office/drawing/2014/main" id="{8BD618A6-F53D-4E27-8C64-B2213BC0255D}"/>
              </a:ext>
            </a:extLst>
          </p:cNvPr>
          <p:cNvSpPr/>
          <p:nvPr/>
        </p:nvSpPr>
        <p:spPr bwMode="auto">
          <a:xfrm>
            <a:off x="481910" y="1723884"/>
            <a:ext cx="3132825" cy="3132825"/>
          </a:xfrm>
          <a:prstGeom prst="ellipse">
            <a:avLst/>
          </a:prstGeom>
          <a:solidFill>
            <a:srgbClr val="75757A">
              <a:alpha val="5000"/>
            </a:srgbClr>
          </a:solidFill>
          <a:ln w="1905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F3639F21-C291-4891-AB62-E53E8625AFB4}"/>
              </a:ext>
            </a:extLst>
          </p:cNvPr>
          <p:cNvSpPr/>
          <p:nvPr/>
        </p:nvSpPr>
        <p:spPr bwMode="auto">
          <a:xfrm>
            <a:off x="3261853" y="1723884"/>
            <a:ext cx="3132825" cy="3132825"/>
          </a:xfrm>
          <a:prstGeom prst="ellipse">
            <a:avLst/>
          </a:prstGeom>
          <a:solidFill>
            <a:srgbClr val="0F78D4">
              <a:alpha val="5000"/>
            </a:srgbClr>
          </a:solid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2501335-4031-4E43-9264-61AEF14378A3}"/>
              </a:ext>
            </a:extLst>
          </p:cNvPr>
          <p:cNvSpPr/>
          <p:nvPr/>
        </p:nvSpPr>
        <p:spPr bwMode="auto">
          <a:xfrm>
            <a:off x="6041796" y="1723884"/>
            <a:ext cx="3132825" cy="3132825"/>
          </a:xfrm>
          <a:prstGeom prst="ellipse">
            <a:avLst/>
          </a:prstGeom>
          <a:solidFill>
            <a:srgbClr val="75757A">
              <a:alpha val="5000"/>
            </a:srgbClr>
          </a:solidFill>
          <a:ln w="1905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15EE076-91B7-4FD6-8066-72F65A8A7541}"/>
              </a:ext>
            </a:extLst>
          </p:cNvPr>
          <p:cNvSpPr/>
          <p:nvPr/>
        </p:nvSpPr>
        <p:spPr bwMode="auto">
          <a:xfrm>
            <a:off x="8821740" y="1723884"/>
            <a:ext cx="3132825" cy="3132825"/>
          </a:xfrm>
          <a:prstGeom prst="ellipse">
            <a:avLst/>
          </a:prstGeom>
          <a:solidFill>
            <a:srgbClr val="0F78D4">
              <a:alpha val="5000"/>
            </a:srgbClr>
          </a:solid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6FDC41-57C4-45EF-92C9-A9E87E621635}"/>
              </a:ext>
            </a:extLst>
          </p:cNvPr>
          <p:cNvSpPr/>
          <p:nvPr/>
        </p:nvSpPr>
        <p:spPr>
          <a:xfrm>
            <a:off x="619437" y="5056761"/>
            <a:ext cx="2857771" cy="1015663"/>
          </a:xfrm>
          <a:prstGeom prst="rect">
            <a:avLst/>
          </a:prstGeom>
        </p:spPr>
        <p:txBody>
          <a:bodyPr wrap="square">
            <a:spAutoFit/>
          </a:bodyPr>
          <a:lstStyle/>
          <a:p>
            <a:pPr algn="ctr" defTabSz="914224">
              <a:defRPr/>
            </a:pPr>
            <a:r>
              <a:rPr lang="en-US" sz="2000">
                <a:solidFill>
                  <a:prstClr val="black"/>
                </a:solidFill>
                <a:latin typeface="Segoe UI" panose="020B0502040204020203" pitchFamily="34" charset="0"/>
                <a:cs typeface="Segoe UI" panose="020B0502040204020203" pitchFamily="34" charset="0"/>
              </a:rPr>
              <a:t>code contributor to Windows support in Kubernetes</a:t>
            </a:r>
            <a:endParaRPr lang="en-US" sz="2000" baseline="30000">
              <a:solidFill>
                <a:prstClr val="black"/>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DE36150A-914E-49C2-8D66-4A03351008BB}"/>
              </a:ext>
            </a:extLst>
          </p:cNvPr>
          <p:cNvSpPr txBox="1"/>
          <p:nvPr/>
        </p:nvSpPr>
        <p:spPr>
          <a:xfrm>
            <a:off x="796643" y="2690132"/>
            <a:ext cx="2503358" cy="1200329"/>
          </a:xfrm>
          <a:prstGeom prst="rect">
            <a:avLst/>
          </a:prstGeom>
          <a:noFill/>
        </p:spPr>
        <p:txBody>
          <a:bodyPr wrap="square" rtlCol="0">
            <a:spAutoFit/>
          </a:bodyPr>
          <a:lstStyle/>
          <a:p>
            <a:pPr algn="ctr" defTabSz="914224">
              <a:defRPr/>
            </a:pPr>
            <a:r>
              <a:rPr lang="en-US" sz="7200">
                <a:solidFill>
                  <a:srgbClr val="0078D3"/>
                </a:solidFill>
                <a:latin typeface="Segoe UI Semibold" panose="020B0702040204020203" pitchFamily="34" charset="0"/>
                <a:cs typeface="Segoe UI Semibold" panose="020B0702040204020203" pitchFamily="34" charset="0"/>
              </a:rPr>
              <a:t>Top</a:t>
            </a:r>
          </a:p>
        </p:txBody>
      </p:sp>
      <p:sp>
        <p:nvSpPr>
          <p:cNvPr id="24" name="Rectangle 23">
            <a:extLst>
              <a:ext uri="{FF2B5EF4-FFF2-40B4-BE49-F238E27FC236}">
                <a16:creationId xmlns:a16="http://schemas.microsoft.com/office/drawing/2014/main" id="{AA5FD26C-00F9-4385-81C4-F1D59BC8DFC9}"/>
              </a:ext>
            </a:extLst>
          </p:cNvPr>
          <p:cNvSpPr/>
          <p:nvPr/>
        </p:nvSpPr>
        <p:spPr>
          <a:xfrm>
            <a:off x="3399380" y="5056761"/>
            <a:ext cx="2857771" cy="1015663"/>
          </a:xfrm>
          <a:prstGeom prst="rect">
            <a:avLst/>
          </a:prstGeom>
        </p:spPr>
        <p:txBody>
          <a:bodyPr wrap="square">
            <a:spAutoFit/>
          </a:bodyPr>
          <a:lstStyle/>
          <a:p>
            <a:pPr algn="ctr" defTabSz="914224">
              <a:defRPr/>
            </a:pPr>
            <a:r>
              <a:rPr lang="en-US" sz="2000">
                <a:solidFill>
                  <a:prstClr val="black"/>
                </a:solidFill>
                <a:latin typeface="Segoe UI" panose="020B0502040204020203" pitchFamily="34" charset="0"/>
                <a:cs typeface="Segoe UI" panose="020B0502040204020203" pitchFamily="34" charset="0"/>
              </a:rPr>
              <a:t>growth of employee </a:t>
            </a:r>
            <a:br>
              <a:rPr lang="en-US" sz="2000">
                <a:solidFill>
                  <a:prstClr val="black"/>
                </a:solidFill>
                <a:latin typeface="Segoe UI" panose="020B0502040204020203" pitchFamily="34" charset="0"/>
                <a:cs typeface="Segoe UI" panose="020B0502040204020203" pitchFamily="34" charset="0"/>
              </a:rPr>
            </a:br>
            <a:r>
              <a:rPr lang="en-US" sz="2000">
                <a:solidFill>
                  <a:prstClr val="black"/>
                </a:solidFill>
                <a:latin typeface="Segoe UI" panose="020B0502040204020203" pitchFamily="34" charset="0"/>
                <a:cs typeface="Segoe UI" panose="020B0502040204020203" pitchFamily="34" charset="0"/>
              </a:rPr>
              <a:t>contributors within three years</a:t>
            </a:r>
            <a:endParaRPr lang="en-US" sz="2000" baseline="30000">
              <a:solidFill>
                <a:prstClr val="black"/>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D45BFA20-BBCE-490D-BF4D-6AF2A7D2A584}"/>
              </a:ext>
            </a:extLst>
          </p:cNvPr>
          <p:cNvSpPr txBox="1"/>
          <p:nvPr/>
        </p:nvSpPr>
        <p:spPr>
          <a:xfrm>
            <a:off x="3615392" y="2690132"/>
            <a:ext cx="2425746" cy="1200329"/>
          </a:xfrm>
          <a:prstGeom prst="rect">
            <a:avLst/>
          </a:prstGeom>
          <a:noFill/>
        </p:spPr>
        <p:txBody>
          <a:bodyPr wrap="square" rtlCol="0">
            <a:spAutoFit/>
          </a:bodyPr>
          <a:lstStyle/>
          <a:p>
            <a:pPr algn="ctr" defTabSz="914224">
              <a:defRPr/>
            </a:pPr>
            <a:r>
              <a:rPr lang="en-US" sz="7200">
                <a:solidFill>
                  <a:srgbClr val="0078D3"/>
                </a:solidFill>
                <a:latin typeface="Segoe UI Semibold" panose="020B0702040204020203" pitchFamily="34" charset="0"/>
                <a:cs typeface="Segoe UI Semibold" panose="020B0702040204020203" pitchFamily="34" charset="0"/>
              </a:rPr>
              <a:t>3X</a:t>
            </a:r>
          </a:p>
        </p:txBody>
      </p:sp>
      <p:sp>
        <p:nvSpPr>
          <p:cNvPr id="28" name="TextBox 27">
            <a:extLst>
              <a:ext uri="{FF2B5EF4-FFF2-40B4-BE49-F238E27FC236}">
                <a16:creationId xmlns:a16="http://schemas.microsoft.com/office/drawing/2014/main" id="{94AD732C-5918-449C-9126-FBAEFA054E2D}"/>
              </a:ext>
            </a:extLst>
          </p:cNvPr>
          <p:cNvSpPr txBox="1"/>
          <p:nvPr/>
        </p:nvSpPr>
        <p:spPr>
          <a:xfrm>
            <a:off x="6395335" y="2690132"/>
            <a:ext cx="2425746" cy="1200329"/>
          </a:xfrm>
          <a:prstGeom prst="rect">
            <a:avLst/>
          </a:prstGeom>
          <a:noFill/>
        </p:spPr>
        <p:txBody>
          <a:bodyPr wrap="square" rtlCol="0">
            <a:spAutoFit/>
          </a:bodyPr>
          <a:lstStyle/>
          <a:p>
            <a:pPr algn="ctr" defTabSz="914224">
              <a:defRPr/>
            </a:pPr>
            <a:r>
              <a:rPr lang="en-US" sz="7200">
                <a:solidFill>
                  <a:srgbClr val="0078D3"/>
                </a:solidFill>
                <a:latin typeface="Segoe UI Semibold" panose="020B0702040204020203" pitchFamily="34" charset="0"/>
                <a:cs typeface="Segoe UI Semibold" panose="020B0702040204020203" pitchFamily="34" charset="0"/>
              </a:rPr>
              <a:t>68%</a:t>
            </a:r>
          </a:p>
        </p:txBody>
      </p:sp>
      <p:sp>
        <p:nvSpPr>
          <p:cNvPr id="30" name="Rectangle 29">
            <a:extLst>
              <a:ext uri="{FF2B5EF4-FFF2-40B4-BE49-F238E27FC236}">
                <a16:creationId xmlns:a16="http://schemas.microsoft.com/office/drawing/2014/main" id="{3E85C465-3843-472F-A3C5-2CA81D96D987}"/>
              </a:ext>
            </a:extLst>
          </p:cNvPr>
          <p:cNvSpPr/>
          <p:nvPr/>
        </p:nvSpPr>
        <p:spPr>
          <a:xfrm>
            <a:off x="6179323" y="5056761"/>
            <a:ext cx="2857771" cy="1015663"/>
          </a:xfrm>
          <a:prstGeom prst="rect">
            <a:avLst/>
          </a:prstGeom>
        </p:spPr>
        <p:txBody>
          <a:bodyPr wrap="square">
            <a:spAutoFit/>
          </a:bodyPr>
          <a:lstStyle/>
          <a:p>
            <a:pPr algn="ctr" defTabSz="914224">
              <a:defRPr/>
            </a:pPr>
            <a:r>
              <a:rPr lang="en-US" sz="2000">
                <a:solidFill>
                  <a:prstClr val="black"/>
                </a:solidFill>
                <a:latin typeface="Segoe UI" panose="020B0502040204020203" pitchFamily="34" charset="0"/>
                <a:cs typeface="Segoe UI" panose="020B0502040204020203" pitchFamily="34" charset="0"/>
              </a:rPr>
              <a:t>of Kubernetes </a:t>
            </a:r>
            <a:br>
              <a:rPr lang="en-US" sz="2000">
                <a:solidFill>
                  <a:prstClr val="black"/>
                </a:solidFill>
                <a:latin typeface="Segoe UI" panose="020B0502040204020203" pitchFamily="34" charset="0"/>
                <a:cs typeface="Segoe UI" panose="020B0502040204020203" pitchFamily="34" charset="0"/>
              </a:rPr>
            </a:br>
            <a:r>
              <a:rPr lang="en-US" sz="2000">
                <a:solidFill>
                  <a:prstClr val="black"/>
                </a:solidFill>
                <a:latin typeface="Segoe UI" panose="020B0502040204020203" pitchFamily="34" charset="0"/>
                <a:cs typeface="Segoe UI" panose="020B0502040204020203" pitchFamily="34" charset="0"/>
              </a:rPr>
              <a:t>users prefer </a:t>
            </a:r>
            <a:br>
              <a:rPr lang="en-US" sz="2000">
                <a:solidFill>
                  <a:prstClr val="black"/>
                </a:solidFill>
                <a:latin typeface="Segoe UI" panose="020B0502040204020203" pitchFamily="34" charset="0"/>
                <a:cs typeface="Segoe UI" panose="020B0502040204020203" pitchFamily="34" charset="0"/>
              </a:rPr>
            </a:br>
            <a:r>
              <a:rPr lang="en-US" sz="2000">
                <a:solidFill>
                  <a:prstClr val="black"/>
                </a:solidFill>
                <a:latin typeface="Segoe UI" panose="020B0502040204020203" pitchFamily="34" charset="0"/>
                <a:cs typeface="Segoe UI" panose="020B0502040204020203" pitchFamily="34" charset="0"/>
              </a:rPr>
              <a:t>Helm</a:t>
            </a:r>
            <a:r>
              <a:rPr lang="en-US" sz="2000" baseline="30000">
                <a:solidFill>
                  <a:prstClr val="black"/>
                </a:solidFill>
                <a:latin typeface="Segoe UI" panose="020B0502040204020203" pitchFamily="34" charset="0"/>
                <a:cs typeface="Segoe UI" panose="020B0502040204020203" pitchFamily="34" charset="0"/>
              </a:rPr>
              <a:t>1</a:t>
            </a:r>
          </a:p>
        </p:txBody>
      </p:sp>
      <p:sp>
        <p:nvSpPr>
          <p:cNvPr id="31" name="TextBox 30">
            <a:extLst>
              <a:ext uri="{FF2B5EF4-FFF2-40B4-BE49-F238E27FC236}">
                <a16:creationId xmlns:a16="http://schemas.microsoft.com/office/drawing/2014/main" id="{56E3911D-BAAE-44FC-8E7A-EB306D021C7E}"/>
              </a:ext>
            </a:extLst>
          </p:cNvPr>
          <p:cNvSpPr txBox="1"/>
          <p:nvPr/>
        </p:nvSpPr>
        <p:spPr>
          <a:xfrm>
            <a:off x="9175279" y="2690132"/>
            <a:ext cx="2771882" cy="1200329"/>
          </a:xfrm>
          <a:prstGeom prst="rect">
            <a:avLst/>
          </a:prstGeom>
          <a:noFill/>
        </p:spPr>
        <p:txBody>
          <a:bodyPr wrap="square" rtlCol="0">
            <a:spAutoFit/>
          </a:bodyPr>
          <a:lstStyle/>
          <a:p>
            <a:pPr algn="ctr" defTabSz="914224">
              <a:defRPr/>
            </a:pPr>
            <a:r>
              <a:rPr lang="en-US" sz="7200">
                <a:solidFill>
                  <a:srgbClr val="0078D3"/>
                </a:solidFill>
                <a:latin typeface="Segoe UI Semibold" panose="020B0702040204020203" pitchFamily="34" charset="0"/>
                <a:cs typeface="Segoe UI Semibold" panose="020B0702040204020203" pitchFamily="34" charset="0"/>
              </a:rPr>
              <a:t>50K+</a:t>
            </a:r>
          </a:p>
        </p:txBody>
      </p:sp>
      <p:sp>
        <p:nvSpPr>
          <p:cNvPr id="32" name="Rectangle 31">
            <a:extLst>
              <a:ext uri="{FF2B5EF4-FFF2-40B4-BE49-F238E27FC236}">
                <a16:creationId xmlns:a16="http://schemas.microsoft.com/office/drawing/2014/main" id="{F83B0C71-F0D8-47FA-9E3E-BB772A83F134}"/>
              </a:ext>
            </a:extLst>
          </p:cNvPr>
          <p:cNvSpPr/>
          <p:nvPr/>
        </p:nvSpPr>
        <p:spPr>
          <a:xfrm>
            <a:off x="9075441" y="5056761"/>
            <a:ext cx="2625423" cy="1015663"/>
          </a:xfrm>
          <a:prstGeom prst="rect">
            <a:avLst/>
          </a:prstGeom>
        </p:spPr>
        <p:txBody>
          <a:bodyPr wrap="square">
            <a:spAutoFit/>
          </a:bodyPr>
          <a:lstStyle/>
          <a:p>
            <a:pPr algn="ctr" defTabSz="914224">
              <a:defRPr/>
            </a:pPr>
            <a:r>
              <a:rPr lang="en-US" sz="2000">
                <a:solidFill>
                  <a:prstClr val="black"/>
                </a:solidFill>
                <a:latin typeface="Segoe UI" panose="020B0502040204020203" pitchFamily="34" charset="0"/>
                <a:cs typeface="Segoe UI" panose="020B0502040204020203" pitchFamily="34" charset="0"/>
              </a:rPr>
              <a:t>monthly active </a:t>
            </a:r>
            <a:r>
              <a:rPr lang="en-US" sz="2000" err="1">
                <a:solidFill>
                  <a:prstClr val="black"/>
                </a:solidFill>
                <a:latin typeface="Segoe UI" panose="020B0502040204020203" pitchFamily="34" charset="0"/>
                <a:cs typeface="Segoe UI" panose="020B0502040204020203" pitchFamily="34" charset="0"/>
              </a:rPr>
              <a:t>VSCode</a:t>
            </a:r>
            <a:r>
              <a:rPr lang="en-US" sz="2000">
                <a:solidFill>
                  <a:prstClr val="black"/>
                </a:solidFill>
                <a:latin typeface="Segoe UI" panose="020B0502040204020203" pitchFamily="34" charset="0"/>
                <a:cs typeface="Segoe UI" panose="020B0502040204020203" pitchFamily="34" charset="0"/>
              </a:rPr>
              <a:t> Kubernetes Extension user</a:t>
            </a:r>
            <a:r>
              <a:rPr lang="en-US" sz="2000" baseline="30000">
                <a:solidFill>
                  <a:prstClr val="black"/>
                </a:solidFill>
                <a:latin typeface="Segoe UI" panose="020B0502040204020203" pitchFamily="34" charset="0"/>
                <a:cs typeface="Segoe UI" panose="020B0502040204020203" pitchFamily="34" charset="0"/>
              </a:rPr>
              <a:t>2</a:t>
            </a:r>
          </a:p>
        </p:txBody>
      </p:sp>
      <p:sp>
        <p:nvSpPr>
          <p:cNvPr id="33" name="TextBox 32">
            <a:extLst>
              <a:ext uri="{FF2B5EF4-FFF2-40B4-BE49-F238E27FC236}">
                <a16:creationId xmlns:a16="http://schemas.microsoft.com/office/drawing/2014/main" id="{60F92DB5-1D2C-488B-A196-16383A1E2588}"/>
              </a:ext>
            </a:extLst>
          </p:cNvPr>
          <p:cNvSpPr txBox="1"/>
          <p:nvPr/>
        </p:nvSpPr>
        <p:spPr>
          <a:xfrm>
            <a:off x="7144527" y="6697252"/>
            <a:ext cx="5135515" cy="153888"/>
          </a:xfrm>
          <a:prstGeom prst="rect">
            <a:avLst/>
          </a:prstGeom>
          <a:noFill/>
        </p:spPr>
        <p:txBody>
          <a:bodyPr wrap="square" lIns="0" tIns="0" rIns="0" bIns="0" rtlCol="0" anchor="t">
            <a:spAutoFit/>
          </a:bodyPr>
          <a:lstStyle/>
          <a:p>
            <a:pPr algn="r" defTabSz="932509">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CNCF. </a:t>
            </a:r>
            <a:r>
              <a:rPr lang="en-US" sz="1000" baseline="30000">
                <a:solidFill>
                  <a:srgbClr val="3C3C41"/>
                </a:solidFill>
                <a:cs typeface="Segoe UI Light" panose="020B0502040204020203" pitchFamily="34" charset="0"/>
              </a:rPr>
              <a:t>2</a:t>
            </a:r>
            <a:r>
              <a:rPr lang="en-US" sz="1000">
                <a:solidFill>
                  <a:srgbClr val="3C3C41"/>
                </a:solidFill>
                <a:cs typeface="Segoe UI Light" panose="020B0502040204020203" pitchFamily="34" charset="0"/>
              </a:rPr>
              <a:t>Microsoft.. </a:t>
            </a:r>
          </a:p>
        </p:txBody>
      </p:sp>
    </p:spTree>
    <p:extLst>
      <p:ext uri="{BB962C8B-B14F-4D97-AF65-F5344CB8AC3E}">
        <p14:creationId xmlns:p14="http://schemas.microsoft.com/office/powerpoint/2010/main" val="15207996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Work how you want with opensource tools and APIs</a:t>
            </a:r>
            <a:endParaRPr lang="en-US">
              <a:solidFill>
                <a:srgbClr val="0F78D4"/>
              </a:solidFill>
            </a:endParaRPr>
          </a:p>
        </p:txBody>
      </p:sp>
      <p:graphicFrame>
        <p:nvGraphicFramePr>
          <p:cNvPr id="5" name="Table 4">
            <a:extLst>
              <a:ext uri="{FF2B5EF4-FFF2-40B4-BE49-F238E27FC236}">
                <a16:creationId xmlns:a16="http://schemas.microsoft.com/office/drawing/2014/main" id="{CA4D96E7-E992-4ECC-8BF0-DE4A58150A52}"/>
              </a:ext>
            </a:extLst>
          </p:cNvPr>
          <p:cNvGraphicFramePr>
            <a:graphicFrameLocks noGrp="1"/>
          </p:cNvGraphicFramePr>
          <p:nvPr>
            <p:extLst>
              <p:ext uri="{D42A27DB-BD31-4B8C-83A1-F6EECF244321}">
                <p14:modId xmlns:p14="http://schemas.microsoft.com/office/powerpoint/2010/main" val="1365477688"/>
              </p:ext>
            </p:extLst>
          </p:nvPr>
        </p:nvGraphicFramePr>
        <p:xfrm>
          <a:off x="590104" y="1467483"/>
          <a:ext cx="11256266" cy="4928772"/>
        </p:xfrm>
        <a:graphic>
          <a:graphicData uri="http://schemas.openxmlformats.org/drawingml/2006/table">
            <a:tbl>
              <a:tblPr firstRow="1" bandRow="1">
                <a:tableStyleId>{5C22544A-7EE6-4342-B048-85BDC9FD1C3A}</a:tableStyleId>
              </a:tblPr>
              <a:tblGrid>
                <a:gridCol w="1608038">
                  <a:extLst>
                    <a:ext uri="{9D8B030D-6E8A-4147-A177-3AD203B41FA5}">
                      <a16:colId xmlns:a16="http://schemas.microsoft.com/office/drawing/2014/main" val="1718013709"/>
                    </a:ext>
                  </a:extLst>
                </a:gridCol>
                <a:gridCol w="1608038">
                  <a:extLst>
                    <a:ext uri="{9D8B030D-6E8A-4147-A177-3AD203B41FA5}">
                      <a16:colId xmlns:a16="http://schemas.microsoft.com/office/drawing/2014/main" val="1990358366"/>
                    </a:ext>
                  </a:extLst>
                </a:gridCol>
                <a:gridCol w="1608038">
                  <a:extLst>
                    <a:ext uri="{9D8B030D-6E8A-4147-A177-3AD203B41FA5}">
                      <a16:colId xmlns:a16="http://schemas.microsoft.com/office/drawing/2014/main" val="3810541768"/>
                    </a:ext>
                  </a:extLst>
                </a:gridCol>
                <a:gridCol w="1608038">
                  <a:extLst>
                    <a:ext uri="{9D8B030D-6E8A-4147-A177-3AD203B41FA5}">
                      <a16:colId xmlns:a16="http://schemas.microsoft.com/office/drawing/2014/main" val="1058107782"/>
                    </a:ext>
                  </a:extLst>
                </a:gridCol>
                <a:gridCol w="1608038">
                  <a:extLst>
                    <a:ext uri="{9D8B030D-6E8A-4147-A177-3AD203B41FA5}">
                      <a16:colId xmlns:a16="http://schemas.microsoft.com/office/drawing/2014/main" val="1675102331"/>
                    </a:ext>
                  </a:extLst>
                </a:gridCol>
                <a:gridCol w="1608038">
                  <a:extLst>
                    <a:ext uri="{9D8B030D-6E8A-4147-A177-3AD203B41FA5}">
                      <a16:colId xmlns:a16="http://schemas.microsoft.com/office/drawing/2014/main" val="2782832797"/>
                    </a:ext>
                  </a:extLst>
                </a:gridCol>
                <a:gridCol w="1608038">
                  <a:extLst>
                    <a:ext uri="{9D8B030D-6E8A-4147-A177-3AD203B41FA5}">
                      <a16:colId xmlns:a16="http://schemas.microsoft.com/office/drawing/2014/main" val="1769369918"/>
                    </a:ext>
                  </a:extLst>
                </a:gridCol>
              </a:tblGrid>
              <a:tr h="44821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a:r>
                        <a:rPr lang="en-US" sz="120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74320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490433"/>
                  </a:ext>
                </a:extLst>
              </a:tr>
              <a:tr h="173736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Leverage 100+ turn-key Azure services</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algn="l">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dirty="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bl>
          </a:graphicData>
        </a:graphic>
      </p:graphicFrame>
      <p:grpSp>
        <p:nvGrpSpPr>
          <p:cNvPr id="17" name="Group 16">
            <a:extLst>
              <a:ext uri="{FF2B5EF4-FFF2-40B4-BE49-F238E27FC236}">
                <a16:creationId xmlns:a16="http://schemas.microsoft.com/office/drawing/2014/main" id="{68EE00CD-86F0-49B8-8A2D-E6A7E42F4182}"/>
              </a:ext>
            </a:extLst>
          </p:cNvPr>
          <p:cNvGrpSpPr>
            <a:grpSpLocks noChangeAspect="1"/>
          </p:cNvGrpSpPr>
          <p:nvPr/>
        </p:nvGrpSpPr>
        <p:grpSpPr bwMode="auto">
          <a:xfrm>
            <a:off x="2802383" y="2102865"/>
            <a:ext cx="365760" cy="380186"/>
            <a:chOff x="1761" y="-2"/>
            <a:chExt cx="4158" cy="4322"/>
          </a:xfrm>
          <a:solidFill>
            <a:srgbClr val="000000"/>
          </a:solidFill>
        </p:grpSpPr>
        <p:sp>
          <p:nvSpPr>
            <p:cNvPr id="18" name="Freeform 16">
              <a:extLst>
                <a:ext uri="{FF2B5EF4-FFF2-40B4-BE49-F238E27FC236}">
                  <a16:creationId xmlns:a16="http://schemas.microsoft.com/office/drawing/2014/main" id="{02F8BFB5-B370-404E-BCFE-F297F65C0188}"/>
                </a:ext>
              </a:extLst>
            </p:cNvPr>
            <p:cNvSpPr>
              <a:spLocks/>
            </p:cNvSpPr>
            <p:nvPr/>
          </p:nvSpPr>
          <p:spPr bwMode="auto">
            <a:xfrm>
              <a:off x="2482" y="2924"/>
              <a:ext cx="2734" cy="1396"/>
            </a:xfrm>
            <a:custGeom>
              <a:avLst/>
              <a:gdLst>
                <a:gd name="T0" fmla="*/ 1421 w 1631"/>
                <a:gd name="T1" fmla="*/ 215 h 834"/>
                <a:gd name="T2" fmla="*/ 1548 w 1631"/>
                <a:gd name="T3" fmla="*/ 69 h 834"/>
                <a:gd name="T4" fmla="*/ 1449 w 1631"/>
                <a:gd name="T5" fmla="*/ 0 h 834"/>
                <a:gd name="T6" fmla="*/ 800 w 1631"/>
                <a:gd name="T7" fmla="*/ 340 h 834"/>
                <a:gd name="T8" fmla="*/ 152 w 1631"/>
                <a:gd name="T9" fmla="*/ 1 h 834"/>
                <a:gd name="T10" fmla="*/ 53 w 1631"/>
                <a:gd name="T11" fmla="*/ 70 h 834"/>
                <a:gd name="T12" fmla="*/ 193 w 1631"/>
                <a:gd name="T13" fmla="*/ 228 h 834"/>
                <a:gd name="T14" fmla="*/ 103 w 1631"/>
                <a:gd name="T15" fmla="*/ 329 h 834"/>
                <a:gd name="T16" fmla="*/ 42 w 1631"/>
                <a:gd name="T17" fmla="*/ 578 h 834"/>
                <a:gd name="T18" fmla="*/ 254 w 1631"/>
                <a:gd name="T19" fmla="*/ 435 h 834"/>
                <a:gd name="T20" fmla="*/ 316 w 1631"/>
                <a:gd name="T21" fmla="*/ 321 h 834"/>
                <a:gd name="T22" fmla="*/ 739 w 1631"/>
                <a:gd name="T23" fmla="*/ 458 h 834"/>
                <a:gd name="T24" fmla="*/ 722 w 1631"/>
                <a:gd name="T25" fmla="*/ 595 h 834"/>
                <a:gd name="T26" fmla="*/ 815 w 1631"/>
                <a:gd name="T27" fmla="*/ 834 h 834"/>
                <a:gd name="T28" fmla="*/ 907 w 1631"/>
                <a:gd name="T29" fmla="*/ 595 h 834"/>
                <a:gd name="T30" fmla="*/ 890 w 1631"/>
                <a:gd name="T31" fmla="*/ 456 h 834"/>
                <a:gd name="T32" fmla="*/ 1308 w 1631"/>
                <a:gd name="T33" fmla="*/ 305 h 834"/>
                <a:gd name="T34" fmla="*/ 1376 w 1631"/>
                <a:gd name="T35" fmla="*/ 435 h 834"/>
                <a:gd name="T36" fmla="*/ 1589 w 1631"/>
                <a:gd name="T37" fmla="*/ 578 h 834"/>
                <a:gd name="T38" fmla="*/ 1527 w 1631"/>
                <a:gd name="T39" fmla="*/ 329 h 834"/>
                <a:gd name="T40" fmla="*/ 1421 w 1631"/>
                <a:gd name="T41" fmla="*/ 215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1" h="834">
                  <a:moveTo>
                    <a:pt x="1421" y="215"/>
                  </a:moveTo>
                  <a:cubicBezTo>
                    <a:pt x="1468" y="171"/>
                    <a:pt x="1511" y="122"/>
                    <a:pt x="1548" y="69"/>
                  </a:cubicBezTo>
                  <a:cubicBezTo>
                    <a:pt x="1449" y="0"/>
                    <a:pt x="1449" y="0"/>
                    <a:pt x="1449" y="0"/>
                  </a:cubicBezTo>
                  <a:cubicBezTo>
                    <a:pt x="1302" y="213"/>
                    <a:pt x="1059" y="340"/>
                    <a:pt x="800" y="340"/>
                  </a:cubicBezTo>
                  <a:cubicBezTo>
                    <a:pt x="542" y="340"/>
                    <a:pt x="299" y="213"/>
                    <a:pt x="152" y="1"/>
                  </a:cubicBezTo>
                  <a:cubicBezTo>
                    <a:pt x="53" y="70"/>
                    <a:pt x="53" y="70"/>
                    <a:pt x="53" y="70"/>
                  </a:cubicBezTo>
                  <a:cubicBezTo>
                    <a:pt x="94" y="128"/>
                    <a:pt x="141" y="181"/>
                    <a:pt x="193" y="228"/>
                  </a:cubicBezTo>
                  <a:cubicBezTo>
                    <a:pt x="163" y="253"/>
                    <a:pt x="132" y="288"/>
                    <a:pt x="103" y="329"/>
                  </a:cubicBezTo>
                  <a:cubicBezTo>
                    <a:pt x="27" y="437"/>
                    <a:pt x="0" y="549"/>
                    <a:pt x="42" y="578"/>
                  </a:cubicBezTo>
                  <a:cubicBezTo>
                    <a:pt x="84" y="607"/>
                    <a:pt x="179" y="543"/>
                    <a:pt x="254" y="435"/>
                  </a:cubicBezTo>
                  <a:cubicBezTo>
                    <a:pt x="282" y="396"/>
                    <a:pt x="303" y="356"/>
                    <a:pt x="316" y="321"/>
                  </a:cubicBezTo>
                  <a:cubicBezTo>
                    <a:pt x="442" y="400"/>
                    <a:pt x="587" y="448"/>
                    <a:pt x="739" y="458"/>
                  </a:cubicBezTo>
                  <a:cubicBezTo>
                    <a:pt x="728" y="497"/>
                    <a:pt x="722" y="544"/>
                    <a:pt x="722" y="595"/>
                  </a:cubicBezTo>
                  <a:cubicBezTo>
                    <a:pt x="722" y="727"/>
                    <a:pt x="764" y="834"/>
                    <a:pt x="815" y="834"/>
                  </a:cubicBezTo>
                  <a:cubicBezTo>
                    <a:pt x="866" y="834"/>
                    <a:pt x="907" y="727"/>
                    <a:pt x="907" y="595"/>
                  </a:cubicBezTo>
                  <a:cubicBezTo>
                    <a:pt x="907" y="543"/>
                    <a:pt x="901" y="495"/>
                    <a:pt x="890" y="456"/>
                  </a:cubicBezTo>
                  <a:cubicBezTo>
                    <a:pt x="1041" y="441"/>
                    <a:pt x="1184" y="388"/>
                    <a:pt x="1308" y="305"/>
                  </a:cubicBezTo>
                  <a:cubicBezTo>
                    <a:pt x="1322" y="345"/>
                    <a:pt x="1345" y="390"/>
                    <a:pt x="1376" y="435"/>
                  </a:cubicBezTo>
                  <a:cubicBezTo>
                    <a:pt x="1452" y="543"/>
                    <a:pt x="1547" y="607"/>
                    <a:pt x="1589" y="578"/>
                  </a:cubicBezTo>
                  <a:cubicBezTo>
                    <a:pt x="1631" y="549"/>
                    <a:pt x="1603" y="437"/>
                    <a:pt x="1527" y="329"/>
                  </a:cubicBezTo>
                  <a:cubicBezTo>
                    <a:pt x="1494" y="281"/>
                    <a:pt x="1456" y="241"/>
                    <a:pt x="142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88FA9712-E111-47F1-8D68-44D4399112FB}"/>
                </a:ext>
              </a:extLst>
            </p:cNvPr>
            <p:cNvSpPr>
              <a:spLocks/>
            </p:cNvSpPr>
            <p:nvPr/>
          </p:nvSpPr>
          <p:spPr bwMode="auto">
            <a:xfrm>
              <a:off x="2482" y="-2"/>
              <a:ext cx="2734" cy="1494"/>
            </a:xfrm>
            <a:custGeom>
              <a:avLst/>
              <a:gdLst>
                <a:gd name="T0" fmla="*/ 204 w 1631"/>
                <a:gd name="T1" fmla="*/ 615 h 892"/>
                <a:gd name="T2" fmla="*/ 36 w 1631"/>
                <a:gd name="T3" fmla="*/ 809 h 892"/>
                <a:gd name="T4" fmla="*/ 137 w 1631"/>
                <a:gd name="T5" fmla="*/ 874 h 892"/>
                <a:gd name="T6" fmla="*/ 800 w 1631"/>
                <a:gd name="T7" fmla="*/ 513 h 892"/>
                <a:gd name="T8" fmla="*/ 1475 w 1631"/>
                <a:gd name="T9" fmla="*/ 892 h 892"/>
                <a:gd name="T10" fmla="*/ 1578 w 1631"/>
                <a:gd name="T11" fmla="*/ 830 h 892"/>
                <a:gd name="T12" fmla="*/ 1410 w 1631"/>
                <a:gd name="T13" fmla="*/ 627 h 892"/>
                <a:gd name="T14" fmla="*/ 1527 w 1631"/>
                <a:gd name="T15" fmla="*/ 505 h 892"/>
                <a:gd name="T16" fmla="*/ 1589 w 1631"/>
                <a:gd name="T17" fmla="*/ 256 h 892"/>
                <a:gd name="T18" fmla="*/ 1376 w 1631"/>
                <a:gd name="T19" fmla="*/ 399 h 892"/>
                <a:gd name="T20" fmla="*/ 1304 w 1631"/>
                <a:gd name="T21" fmla="*/ 545 h 892"/>
                <a:gd name="T22" fmla="*/ 1253 w 1631"/>
                <a:gd name="T23" fmla="*/ 513 h 892"/>
                <a:gd name="T24" fmla="*/ 884 w 1631"/>
                <a:gd name="T25" fmla="*/ 397 h 892"/>
                <a:gd name="T26" fmla="*/ 907 w 1631"/>
                <a:gd name="T27" fmla="*/ 239 h 892"/>
                <a:gd name="T28" fmla="*/ 815 w 1631"/>
                <a:gd name="T29" fmla="*/ 0 h 892"/>
                <a:gd name="T30" fmla="*/ 722 w 1631"/>
                <a:gd name="T31" fmla="*/ 239 h 892"/>
                <a:gd name="T32" fmla="*/ 744 w 1631"/>
                <a:gd name="T33" fmla="*/ 394 h 892"/>
                <a:gd name="T34" fmla="*/ 322 w 1631"/>
                <a:gd name="T35" fmla="*/ 528 h 892"/>
                <a:gd name="T36" fmla="*/ 254 w 1631"/>
                <a:gd name="T37" fmla="*/ 399 h 892"/>
                <a:gd name="T38" fmla="*/ 42 w 1631"/>
                <a:gd name="T39" fmla="*/ 256 h 892"/>
                <a:gd name="T40" fmla="*/ 103 w 1631"/>
                <a:gd name="T41" fmla="*/ 505 h 892"/>
                <a:gd name="T42" fmla="*/ 204 w 1631"/>
                <a:gd name="T43" fmla="*/ 615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1" h="892">
                  <a:moveTo>
                    <a:pt x="204" y="615"/>
                  </a:moveTo>
                  <a:cubicBezTo>
                    <a:pt x="140" y="671"/>
                    <a:pt x="84" y="736"/>
                    <a:pt x="36" y="809"/>
                  </a:cubicBezTo>
                  <a:cubicBezTo>
                    <a:pt x="137" y="874"/>
                    <a:pt x="137" y="874"/>
                    <a:pt x="137" y="874"/>
                  </a:cubicBezTo>
                  <a:cubicBezTo>
                    <a:pt x="283" y="648"/>
                    <a:pt x="531" y="513"/>
                    <a:pt x="800" y="513"/>
                  </a:cubicBezTo>
                  <a:cubicBezTo>
                    <a:pt x="1078" y="513"/>
                    <a:pt x="1331" y="654"/>
                    <a:pt x="1475" y="892"/>
                  </a:cubicBezTo>
                  <a:cubicBezTo>
                    <a:pt x="1578" y="830"/>
                    <a:pt x="1578" y="830"/>
                    <a:pt x="1578" y="830"/>
                  </a:cubicBezTo>
                  <a:cubicBezTo>
                    <a:pt x="1532" y="754"/>
                    <a:pt x="1475" y="686"/>
                    <a:pt x="1410" y="627"/>
                  </a:cubicBezTo>
                  <a:cubicBezTo>
                    <a:pt x="1448" y="601"/>
                    <a:pt x="1490" y="559"/>
                    <a:pt x="1527" y="505"/>
                  </a:cubicBezTo>
                  <a:cubicBezTo>
                    <a:pt x="1603" y="397"/>
                    <a:pt x="1631" y="285"/>
                    <a:pt x="1589" y="256"/>
                  </a:cubicBezTo>
                  <a:cubicBezTo>
                    <a:pt x="1547" y="227"/>
                    <a:pt x="1452" y="291"/>
                    <a:pt x="1376" y="399"/>
                  </a:cubicBezTo>
                  <a:cubicBezTo>
                    <a:pt x="1341" y="450"/>
                    <a:pt x="1316" y="501"/>
                    <a:pt x="1304" y="545"/>
                  </a:cubicBezTo>
                  <a:cubicBezTo>
                    <a:pt x="1287" y="533"/>
                    <a:pt x="1270" y="523"/>
                    <a:pt x="1253" y="513"/>
                  </a:cubicBezTo>
                  <a:cubicBezTo>
                    <a:pt x="1140" y="448"/>
                    <a:pt x="1014" y="409"/>
                    <a:pt x="884" y="397"/>
                  </a:cubicBezTo>
                  <a:cubicBezTo>
                    <a:pt x="899" y="354"/>
                    <a:pt x="907" y="300"/>
                    <a:pt x="907" y="239"/>
                  </a:cubicBezTo>
                  <a:cubicBezTo>
                    <a:pt x="907" y="107"/>
                    <a:pt x="866" y="0"/>
                    <a:pt x="815" y="0"/>
                  </a:cubicBezTo>
                  <a:cubicBezTo>
                    <a:pt x="764" y="0"/>
                    <a:pt x="722" y="107"/>
                    <a:pt x="722" y="239"/>
                  </a:cubicBezTo>
                  <a:cubicBezTo>
                    <a:pt x="722" y="299"/>
                    <a:pt x="731" y="353"/>
                    <a:pt x="744" y="394"/>
                  </a:cubicBezTo>
                  <a:cubicBezTo>
                    <a:pt x="592" y="404"/>
                    <a:pt x="448" y="450"/>
                    <a:pt x="322" y="528"/>
                  </a:cubicBezTo>
                  <a:cubicBezTo>
                    <a:pt x="308" y="489"/>
                    <a:pt x="285" y="444"/>
                    <a:pt x="254" y="399"/>
                  </a:cubicBezTo>
                  <a:cubicBezTo>
                    <a:pt x="179" y="291"/>
                    <a:pt x="84" y="227"/>
                    <a:pt x="42" y="256"/>
                  </a:cubicBezTo>
                  <a:cubicBezTo>
                    <a:pt x="0" y="286"/>
                    <a:pt x="28" y="397"/>
                    <a:pt x="103" y="505"/>
                  </a:cubicBezTo>
                  <a:cubicBezTo>
                    <a:pt x="135" y="551"/>
                    <a:pt x="170" y="589"/>
                    <a:pt x="20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75CD2B91-A803-4B1A-9712-AF11F77170ED}"/>
                </a:ext>
              </a:extLst>
            </p:cNvPr>
            <p:cNvSpPr>
              <a:spLocks/>
            </p:cNvSpPr>
            <p:nvPr/>
          </p:nvSpPr>
          <p:spPr bwMode="auto">
            <a:xfrm>
              <a:off x="3905" y="1631"/>
              <a:ext cx="725" cy="1125"/>
            </a:xfrm>
            <a:custGeom>
              <a:avLst/>
              <a:gdLst>
                <a:gd name="T0" fmla="*/ 2 w 725"/>
                <a:gd name="T1" fmla="*/ 0 h 1125"/>
                <a:gd name="T2" fmla="*/ 0 w 725"/>
                <a:gd name="T3" fmla="*/ 0 h 1125"/>
                <a:gd name="T4" fmla="*/ 0 w 725"/>
                <a:gd name="T5" fmla="*/ 1125 h 1125"/>
                <a:gd name="T6" fmla="*/ 725 w 725"/>
                <a:gd name="T7" fmla="*/ 1125 h 1125"/>
                <a:gd name="T8" fmla="*/ 725 w 725"/>
                <a:gd name="T9" fmla="*/ 876 h 1125"/>
                <a:gd name="T10" fmla="*/ 299 w 725"/>
                <a:gd name="T11" fmla="*/ 876 h 1125"/>
                <a:gd name="T12" fmla="*/ 299 w 725"/>
                <a:gd name="T13" fmla="*/ 0 h 1125"/>
                <a:gd name="T14" fmla="*/ 2 w 725"/>
                <a:gd name="T15" fmla="*/ 0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1125">
                  <a:moveTo>
                    <a:pt x="2" y="0"/>
                  </a:moveTo>
                  <a:lnTo>
                    <a:pt x="0" y="0"/>
                  </a:lnTo>
                  <a:lnTo>
                    <a:pt x="0" y="1125"/>
                  </a:lnTo>
                  <a:lnTo>
                    <a:pt x="725" y="1125"/>
                  </a:lnTo>
                  <a:lnTo>
                    <a:pt x="725" y="876"/>
                  </a:lnTo>
                  <a:lnTo>
                    <a:pt x="299" y="876"/>
                  </a:lnTo>
                  <a:lnTo>
                    <a:pt x="29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738BFB3D-3A16-4AA9-8442-B1AD0EF42408}"/>
                </a:ext>
              </a:extLst>
            </p:cNvPr>
            <p:cNvSpPr>
              <a:spLocks/>
            </p:cNvSpPr>
            <p:nvPr/>
          </p:nvSpPr>
          <p:spPr bwMode="auto">
            <a:xfrm>
              <a:off x="2943" y="1631"/>
              <a:ext cx="744" cy="1125"/>
            </a:xfrm>
            <a:custGeom>
              <a:avLst/>
              <a:gdLst>
                <a:gd name="T0" fmla="*/ 728 w 744"/>
                <a:gd name="T1" fmla="*/ 249 h 1125"/>
                <a:gd name="T2" fmla="*/ 728 w 744"/>
                <a:gd name="T3" fmla="*/ 0 h 1125"/>
                <a:gd name="T4" fmla="*/ 0 w 744"/>
                <a:gd name="T5" fmla="*/ 0 h 1125"/>
                <a:gd name="T6" fmla="*/ 0 w 744"/>
                <a:gd name="T7" fmla="*/ 1125 h 1125"/>
                <a:gd name="T8" fmla="*/ 744 w 744"/>
                <a:gd name="T9" fmla="*/ 1125 h 1125"/>
                <a:gd name="T10" fmla="*/ 744 w 744"/>
                <a:gd name="T11" fmla="*/ 876 h 1125"/>
                <a:gd name="T12" fmla="*/ 299 w 744"/>
                <a:gd name="T13" fmla="*/ 876 h 1125"/>
                <a:gd name="T14" fmla="*/ 299 w 744"/>
                <a:gd name="T15" fmla="*/ 675 h 1125"/>
                <a:gd name="T16" fmla="*/ 666 w 744"/>
                <a:gd name="T17" fmla="*/ 675 h 1125"/>
                <a:gd name="T18" fmla="*/ 666 w 744"/>
                <a:gd name="T19" fmla="*/ 425 h 1125"/>
                <a:gd name="T20" fmla="*/ 299 w 744"/>
                <a:gd name="T21" fmla="*/ 425 h 1125"/>
                <a:gd name="T22" fmla="*/ 299 w 744"/>
                <a:gd name="T23" fmla="*/ 249 h 1125"/>
                <a:gd name="T24" fmla="*/ 728 w 744"/>
                <a:gd name="T25" fmla="*/ 249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4" h="1125">
                  <a:moveTo>
                    <a:pt x="728" y="249"/>
                  </a:moveTo>
                  <a:lnTo>
                    <a:pt x="728" y="0"/>
                  </a:lnTo>
                  <a:lnTo>
                    <a:pt x="0" y="0"/>
                  </a:lnTo>
                  <a:lnTo>
                    <a:pt x="0" y="1125"/>
                  </a:lnTo>
                  <a:lnTo>
                    <a:pt x="744" y="1125"/>
                  </a:lnTo>
                  <a:lnTo>
                    <a:pt x="744" y="876"/>
                  </a:lnTo>
                  <a:lnTo>
                    <a:pt x="299" y="876"/>
                  </a:lnTo>
                  <a:lnTo>
                    <a:pt x="299" y="675"/>
                  </a:lnTo>
                  <a:lnTo>
                    <a:pt x="666" y="675"/>
                  </a:lnTo>
                  <a:lnTo>
                    <a:pt x="666" y="425"/>
                  </a:lnTo>
                  <a:lnTo>
                    <a:pt x="299" y="425"/>
                  </a:lnTo>
                  <a:lnTo>
                    <a:pt x="299" y="249"/>
                  </a:lnTo>
                  <a:lnTo>
                    <a:pt x="72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095EA9-D8EA-44D2-8C93-F46EFF5C7908}"/>
                </a:ext>
              </a:extLst>
            </p:cNvPr>
            <p:cNvSpPr>
              <a:spLocks/>
            </p:cNvSpPr>
            <p:nvPr/>
          </p:nvSpPr>
          <p:spPr bwMode="auto">
            <a:xfrm>
              <a:off x="1761" y="1631"/>
              <a:ext cx="932" cy="1125"/>
            </a:xfrm>
            <a:custGeom>
              <a:avLst/>
              <a:gdLst>
                <a:gd name="T0" fmla="*/ 932 w 932"/>
                <a:gd name="T1" fmla="*/ 1125 h 1125"/>
                <a:gd name="T2" fmla="*/ 932 w 932"/>
                <a:gd name="T3" fmla="*/ 0 h 1125"/>
                <a:gd name="T4" fmla="*/ 634 w 932"/>
                <a:gd name="T5" fmla="*/ 0 h 1125"/>
                <a:gd name="T6" fmla="*/ 634 w 932"/>
                <a:gd name="T7" fmla="*/ 419 h 1125"/>
                <a:gd name="T8" fmla="*/ 299 w 932"/>
                <a:gd name="T9" fmla="*/ 419 h 1125"/>
                <a:gd name="T10" fmla="*/ 299 w 932"/>
                <a:gd name="T11" fmla="*/ 0 h 1125"/>
                <a:gd name="T12" fmla="*/ 0 w 932"/>
                <a:gd name="T13" fmla="*/ 0 h 1125"/>
                <a:gd name="T14" fmla="*/ 0 w 932"/>
                <a:gd name="T15" fmla="*/ 1125 h 1125"/>
                <a:gd name="T16" fmla="*/ 299 w 932"/>
                <a:gd name="T17" fmla="*/ 1125 h 1125"/>
                <a:gd name="T18" fmla="*/ 299 w 932"/>
                <a:gd name="T19" fmla="*/ 678 h 1125"/>
                <a:gd name="T20" fmla="*/ 634 w 932"/>
                <a:gd name="T21" fmla="*/ 678 h 1125"/>
                <a:gd name="T22" fmla="*/ 634 w 932"/>
                <a:gd name="T23" fmla="*/ 1125 h 1125"/>
                <a:gd name="T24" fmla="*/ 932 w 932"/>
                <a:gd name="T25" fmla="*/ 112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125">
                  <a:moveTo>
                    <a:pt x="932" y="1125"/>
                  </a:moveTo>
                  <a:lnTo>
                    <a:pt x="932" y="0"/>
                  </a:lnTo>
                  <a:lnTo>
                    <a:pt x="634" y="0"/>
                  </a:lnTo>
                  <a:lnTo>
                    <a:pt x="634" y="419"/>
                  </a:lnTo>
                  <a:lnTo>
                    <a:pt x="299" y="419"/>
                  </a:lnTo>
                  <a:lnTo>
                    <a:pt x="299" y="0"/>
                  </a:lnTo>
                  <a:lnTo>
                    <a:pt x="0" y="0"/>
                  </a:lnTo>
                  <a:lnTo>
                    <a:pt x="0" y="1125"/>
                  </a:lnTo>
                  <a:lnTo>
                    <a:pt x="299" y="1125"/>
                  </a:lnTo>
                  <a:lnTo>
                    <a:pt x="299" y="678"/>
                  </a:lnTo>
                  <a:lnTo>
                    <a:pt x="634" y="678"/>
                  </a:lnTo>
                  <a:lnTo>
                    <a:pt x="634" y="1125"/>
                  </a:lnTo>
                  <a:lnTo>
                    <a:pt x="932" y="1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096BA6E7-A703-4560-A301-62EB0A8196EC}"/>
                </a:ext>
              </a:extLst>
            </p:cNvPr>
            <p:cNvSpPr>
              <a:spLocks/>
            </p:cNvSpPr>
            <p:nvPr/>
          </p:nvSpPr>
          <p:spPr bwMode="auto">
            <a:xfrm>
              <a:off x="4826" y="1631"/>
              <a:ext cx="1093" cy="1125"/>
            </a:xfrm>
            <a:custGeom>
              <a:avLst/>
              <a:gdLst>
                <a:gd name="T0" fmla="*/ 468 w 652"/>
                <a:gd name="T1" fmla="*/ 0 h 672"/>
                <a:gd name="T2" fmla="*/ 367 w 652"/>
                <a:gd name="T3" fmla="*/ 279 h 672"/>
                <a:gd name="T4" fmla="*/ 330 w 652"/>
                <a:gd name="T5" fmla="*/ 388 h 672"/>
                <a:gd name="T6" fmla="*/ 326 w 652"/>
                <a:gd name="T7" fmla="*/ 388 h 672"/>
                <a:gd name="T8" fmla="*/ 288 w 652"/>
                <a:gd name="T9" fmla="*/ 279 h 672"/>
                <a:gd name="T10" fmla="*/ 183 w 652"/>
                <a:gd name="T11" fmla="*/ 0 h 672"/>
                <a:gd name="T12" fmla="*/ 0 w 652"/>
                <a:gd name="T13" fmla="*/ 0 h 672"/>
                <a:gd name="T14" fmla="*/ 0 w 652"/>
                <a:gd name="T15" fmla="*/ 672 h 672"/>
                <a:gd name="T16" fmla="*/ 163 w 652"/>
                <a:gd name="T17" fmla="*/ 672 h 672"/>
                <a:gd name="T18" fmla="*/ 163 w 652"/>
                <a:gd name="T19" fmla="*/ 473 h 672"/>
                <a:gd name="T20" fmla="*/ 160 w 652"/>
                <a:gd name="T21" fmla="*/ 416 h 672"/>
                <a:gd name="T22" fmla="*/ 155 w 652"/>
                <a:gd name="T23" fmla="*/ 353 h 672"/>
                <a:gd name="T24" fmla="*/ 148 w 652"/>
                <a:gd name="T25" fmla="*/ 289 h 672"/>
                <a:gd name="T26" fmla="*/ 140 w 652"/>
                <a:gd name="T27" fmla="*/ 234 h 672"/>
                <a:gd name="T28" fmla="*/ 144 w 652"/>
                <a:gd name="T29" fmla="*/ 234 h 672"/>
                <a:gd name="T30" fmla="*/ 198 w 652"/>
                <a:gd name="T31" fmla="*/ 391 h 672"/>
                <a:gd name="T32" fmla="*/ 291 w 652"/>
                <a:gd name="T33" fmla="*/ 617 h 672"/>
                <a:gd name="T34" fmla="*/ 357 w 652"/>
                <a:gd name="T35" fmla="*/ 617 h 672"/>
                <a:gd name="T36" fmla="*/ 450 w 652"/>
                <a:gd name="T37" fmla="*/ 391 h 672"/>
                <a:gd name="T38" fmla="*/ 505 w 652"/>
                <a:gd name="T39" fmla="*/ 234 h 672"/>
                <a:gd name="T40" fmla="*/ 509 w 652"/>
                <a:gd name="T41" fmla="*/ 234 h 672"/>
                <a:gd name="T42" fmla="*/ 502 w 652"/>
                <a:gd name="T43" fmla="*/ 289 h 672"/>
                <a:gd name="T44" fmla="*/ 495 w 652"/>
                <a:gd name="T45" fmla="*/ 353 h 672"/>
                <a:gd name="T46" fmla="*/ 489 w 652"/>
                <a:gd name="T47" fmla="*/ 416 h 672"/>
                <a:gd name="T48" fmla="*/ 487 w 652"/>
                <a:gd name="T49" fmla="*/ 473 h 672"/>
                <a:gd name="T50" fmla="*/ 487 w 652"/>
                <a:gd name="T51" fmla="*/ 672 h 672"/>
                <a:gd name="T52" fmla="*/ 652 w 652"/>
                <a:gd name="T53" fmla="*/ 672 h 672"/>
                <a:gd name="T54" fmla="*/ 652 w 652"/>
                <a:gd name="T55" fmla="*/ 0 h 672"/>
                <a:gd name="T56" fmla="*/ 468 w 652"/>
                <a:gd name="T5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672">
                  <a:moveTo>
                    <a:pt x="468" y="0"/>
                  </a:moveTo>
                  <a:cubicBezTo>
                    <a:pt x="367" y="279"/>
                    <a:pt x="367" y="279"/>
                    <a:pt x="367" y="279"/>
                  </a:cubicBezTo>
                  <a:cubicBezTo>
                    <a:pt x="330" y="388"/>
                    <a:pt x="330" y="388"/>
                    <a:pt x="330" y="388"/>
                  </a:cubicBezTo>
                  <a:cubicBezTo>
                    <a:pt x="326" y="388"/>
                    <a:pt x="326" y="388"/>
                    <a:pt x="326" y="388"/>
                  </a:cubicBezTo>
                  <a:cubicBezTo>
                    <a:pt x="288" y="279"/>
                    <a:pt x="288" y="279"/>
                    <a:pt x="288" y="279"/>
                  </a:cubicBezTo>
                  <a:cubicBezTo>
                    <a:pt x="183" y="0"/>
                    <a:pt x="183" y="0"/>
                    <a:pt x="183" y="0"/>
                  </a:cubicBezTo>
                  <a:cubicBezTo>
                    <a:pt x="0" y="0"/>
                    <a:pt x="0" y="0"/>
                    <a:pt x="0" y="0"/>
                  </a:cubicBezTo>
                  <a:cubicBezTo>
                    <a:pt x="0" y="672"/>
                    <a:pt x="0" y="672"/>
                    <a:pt x="0" y="672"/>
                  </a:cubicBezTo>
                  <a:cubicBezTo>
                    <a:pt x="163" y="672"/>
                    <a:pt x="163" y="672"/>
                    <a:pt x="163" y="672"/>
                  </a:cubicBezTo>
                  <a:cubicBezTo>
                    <a:pt x="163" y="473"/>
                    <a:pt x="163" y="473"/>
                    <a:pt x="163" y="473"/>
                  </a:cubicBezTo>
                  <a:cubicBezTo>
                    <a:pt x="163" y="456"/>
                    <a:pt x="162" y="437"/>
                    <a:pt x="160" y="416"/>
                  </a:cubicBezTo>
                  <a:cubicBezTo>
                    <a:pt x="159" y="396"/>
                    <a:pt x="157" y="374"/>
                    <a:pt x="155" y="353"/>
                  </a:cubicBezTo>
                  <a:cubicBezTo>
                    <a:pt x="153" y="331"/>
                    <a:pt x="150" y="310"/>
                    <a:pt x="148" y="289"/>
                  </a:cubicBezTo>
                  <a:cubicBezTo>
                    <a:pt x="145" y="269"/>
                    <a:pt x="142" y="250"/>
                    <a:pt x="140" y="234"/>
                  </a:cubicBezTo>
                  <a:cubicBezTo>
                    <a:pt x="144" y="234"/>
                    <a:pt x="144" y="234"/>
                    <a:pt x="144" y="234"/>
                  </a:cubicBezTo>
                  <a:cubicBezTo>
                    <a:pt x="198" y="391"/>
                    <a:pt x="198" y="391"/>
                    <a:pt x="198" y="391"/>
                  </a:cubicBezTo>
                  <a:cubicBezTo>
                    <a:pt x="291" y="617"/>
                    <a:pt x="291" y="617"/>
                    <a:pt x="291" y="617"/>
                  </a:cubicBezTo>
                  <a:cubicBezTo>
                    <a:pt x="357" y="617"/>
                    <a:pt x="357" y="617"/>
                    <a:pt x="357" y="617"/>
                  </a:cubicBezTo>
                  <a:cubicBezTo>
                    <a:pt x="450" y="391"/>
                    <a:pt x="450" y="391"/>
                    <a:pt x="450" y="391"/>
                  </a:cubicBezTo>
                  <a:cubicBezTo>
                    <a:pt x="505" y="234"/>
                    <a:pt x="505" y="234"/>
                    <a:pt x="505" y="234"/>
                  </a:cubicBezTo>
                  <a:cubicBezTo>
                    <a:pt x="509" y="234"/>
                    <a:pt x="509" y="234"/>
                    <a:pt x="509" y="234"/>
                  </a:cubicBezTo>
                  <a:cubicBezTo>
                    <a:pt x="507" y="250"/>
                    <a:pt x="505" y="268"/>
                    <a:pt x="502" y="289"/>
                  </a:cubicBezTo>
                  <a:cubicBezTo>
                    <a:pt x="499" y="310"/>
                    <a:pt x="497" y="331"/>
                    <a:pt x="495" y="353"/>
                  </a:cubicBezTo>
                  <a:cubicBezTo>
                    <a:pt x="493" y="374"/>
                    <a:pt x="491" y="396"/>
                    <a:pt x="489" y="416"/>
                  </a:cubicBezTo>
                  <a:cubicBezTo>
                    <a:pt x="488" y="437"/>
                    <a:pt x="487" y="456"/>
                    <a:pt x="487" y="473"/>
                  </a:cubicBezTo>
                  <a:cubicBezTo>
                    <a:pt x="487" y="672"/>
                    <a:pt x="487" y="672"/>
                    <a:pt x="487" y="672"/>
                  </a:cubicBezTo>
                  <a:cubicBezTo>
                    <a:pt x="652" y="672"/>
                    <a:pt x="652" y="672"/>
                    <a:pt x="652" y="672"/>
                  </a:cubicBezTo>
                  <a:cubicBezTo>
                    <a:pt x="652" y="0"/>
                    <a:pt x="652" y="0"/>
                    <a:pt x="652" y="0"/>
                  </a:cubicBezTo>
                  <a:lnTo>
                    <a:pt x="4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Shape 23">
            <a:extLst>
              <a:ext uri="{FF2B5EF4-FFF2-40B4-BE49-F238E27FC236}">
                <a16:creationId xmlns:a16="http://schemas.microsoft.com/office/drawing/2014/main" id="{678133EB-F585-4F0B-9E2D-4A8D0ED71E13}"/>
              </a:ext>
            </a:extLst>
          </p:cNvPr>
          <p:cNvSpPr>
            <a:spLocks noChangeAspect="1"/>
          </p:cNvSpPr>
          <p:nvPr/>
        </p:nvSpPr>
        <p:spPr bwMode="auto">
          <a:xfrm>
            <a:off x="2773144" y="2645706"/>
            <a:ext cx="424238" cy="274320"/>
          </a:xfrm>
          <a:custGeom>
            <a:avLst/>
            <a:gdLst>
              <a:gd name="connsiteX0" fmla="*/ 3573160 w 4997454"/>
              <a:gd name="connsiteY0" fmla="*/ 1958269 h 3231445"/>
              <a:gd name="connsiteX1" fmla="*/ 3674227 w 4997454"/>
              <a:gd name="connsiteY1" fmla="*/ 1958269 h 3231445"/>
              <a:gd name="connsiteX2" fmla="*/ 3419688 w 4997454"/>
              <a:gd name="connsiteY2" fmla="*/ 2261405 h 3231445"/>
              <a:gd name="connsiteX3" fmla="*/ 3651768 w 4997454"/>
              <a:gd name="connsiteY3" fmla="*/ 2474723 h 3231445"/>
              <a:gd name="connsiteX4" fmla="*/ 3745349 w 4997454"/>
              <a:gd name="connsiteY4" fmla="*/ 2848966 h 3231445"/>
              <a:gd name="connsiteX5" fmla="*/ 3423432 w 4997454"/>
              <a:gd name="connsiteY5" fmla="*/ 2631905 h 3231445"/>
              <a:gd name="connsiteX6" fmla="*/ 3303648 w 4997454"/>
              <a:gd name="connsiteY6" fmla="*/ 2351224 h 3231445"/>
              <a:gd name="connsiteX7" fmla="*/ 2790827 w 4997454"/>
              <a:gd name="connsiteY7" fmla="*/ 2557057 h 3231445"/>
              <a:gd name="connsiteX8" fmla="*/ 2790827 w 4997454"/>
              <a:gd name="connsiteY8" fmla="*/ 2467239 h 3231445"/>
              <a:gd name="connsiteX9" fmla="*/ 3573160 w 4997454"/>
              <a:gd name="connsiteY9" fmla="*/ 1958269 h 3231445"/>
              <a:gd name="connsiteX10" fmla="*/ 1479769 w 4997454"/>
              <a:gd name="connsiteY10" fmla="*/ 1958269 h 3231445"/>
              <a:gd name="connsiteX11" fmla="*/ 1584638 w 4997454"/>
              <a:gd name="connsiteY11" fmla="*/ 1958269 h 3231445"/>
              <a:gd name="connsiteX12" fmla="*/ 2374902 w 4997454"/>
              <a:gd name="connsiteY12" fmla="*/ 2470981 h 3231445"/>
              <a:gd name="connsiteX13" fmla="*/ 2374902 w 4997454"/>
              <a:gd name="connsiteY13" fmla="*/ 2557057 h 3231445"/>
              <a:gd name="connsiteX14" fmla="*/ 1865537 w 4997454"/>
              <a:gd name="connsiteY14" fmla="*/ 2358708 h 3231445"/>
              <a:gd name="connsiteX15" fmla="*/ 1745687 w 4997454"/>
              <a:gd name="connsiteY15" fmla="*/ 2631905 h 3231445"/>
              <a:gd name="connsiteX16" fmla="*/ 1423589 w 4997454"/>
              <a:gd name="connsiteY16" fmla="*/ 2848966 h 3231445"/>
              <a:gd name="connsiteX17" fmla="*/ 1517222 w 4997454"/>
              <a:gd name="connsiteY17" fmla="*/ 2474723 h 3231445"/>
              <a:gd name="connsiteX18" fmla="*/ 1741942 w 4997454"/>
              <a:gd name="connsiteY18" fmla="*/ 2265148 h 3231445"/>
              <a:gd name="connsiteX19" fmla="*/ 1479769 w 4997454"/>
              <a:gd name="connsiteY19" fmla="*/ 1958269 h 3231445"/>
              <a:gd name="connsiteX20" fmla="*/ 277813 w 4997454"/>
              <a:gd name="connsiteY20" fmla="*/ 934331 h 3231445"/>
              <a:gd name="connsiteX21" fmla="*/ 277813 w 4997454"/>
              <a:gd name="connsiteY21" fmla="*/ 1537581 h 3231445"/>
              <a:gd name="connsiteX22" fmla="*/ 292739 w 4997454"/>
              <a:gd name="connsiteY22" fmla="*/ 1537581 h 3231445"/>
              <a:gd name="connsiteX23" fmla="*/ 565151 w 4997454"/>
              <a:gd name="connsiteY23" fmla="*/ 1230336 h 3231445"/>
              <a:gd name="connsiteX24" fmla="*/ 292739 w 4997454"/>
              <a:gd name="connsiteY24" fmla="*/ 934331 h 3231445"/>
              <a:gd name="connsiteX25" fmla="*/ 277813 w 4997454"/>
              <a:gd name="connsiteY25" fmla="*/ 934331 h 3231445"/>
              <a:gd name="connsiteX26" fmla="*/ 1319214 w 4997454"/>
              <a:gd name="connsiteY26" fmla="*/ 931156 h 3231445"/>
              <a:gd name="connsiteX27" fmla="*/ 1319214 w 4997454"/>
              <a:gd name="connsiteY27" fmla="*/ 1189919 h 3231445"/>
              <a:gd name="connsiteX28" fmla="*/ 1416297 w 4997454"/>
              <a:gd name="connsiteY28" fmla="*/ 1189919 h 3231445"/>
              <a:gd name="connsiteX29" fmla="*/ 1584327 w 4997454"/>
              <a:gd name="connsiteY29" fmla="*/ 1051162 h 3231445"/>
              <a:gd name="connsiteX30" fmla="*/ 1416297 w 4997454"/>
              <a:gd name="connsiteY30" fmla="*/ 931156 h 3231445"/>
              <a:gd name="connsiteX31" fmla="*/ 1319214 w 4997454"/>
              <a:gd name="connsiteY31" fmla="*/ 931156 h 3231445"/>
              <a:gd name="connsiteX32" fmla="*/ 4165603 w 4997454"/>
              <a:gd name="connsiteY32" fmla="*/ 710493 h 3231445"/>
              <a:gd name="connsiteX33" fmla="*/ 4997454 w 4997454"/>
              <a:gd name="connsiteY33" fmla="*/ 710493 h 3231445"/>
              <a:gd name="connsiteX34" fmla="*/ 4997454 w 4997454"/>
              <a:gd name="connsiteY34" fmla="*/ 942268 h 3231445"/>
              <a:gd name="connsiteX35" fmla="*/ 4719641 w 4997454"/>
              <a:gd name="connsiteY35" fmla="*/ 942268 h 3231445"/>
              <a:gd name="connsiteX36" fmla="*/ 4719641 w 4997454"/>
              <a:gd name="connsiteY36" fmla="*/ 1759831 h 3231445"/>
              <a:gd name="connsiteX37" fmla="*/ 4443416 w 4997454"/>
              <a:gd name="connsiteY37" fmla="*/ 1759831 h 3231445"/>
              <a:gd name="connsiteX38" fmla="*/ 4443416 w 4997454"/>
              <a:gd name="connsiteY38" fmla="*/ 942268 h 3231445"/>
              <a:gd name="connsiteX39" fmla="*/ 4165603 w 4997454"/>
              <a:gd name="connsiteY39" fmla="*/ 942268 h 3231445"/>
              <a:gd name="connsiteX40" fmla="*/ 3278190 w 4997454"/>
              <a:gd name="connsiteY40" fmla="*/ 710493 h 3231445"/>
              <a:gd name="connsiteX41" fmla="*/ 3963991 w 4997454"/>
              <a:gd name="connsiteY41" fmla="*/ 710493 h 3231445"/>
              <a:gd name="connsiteX42" fmla="*/ 3963991 w 4997454"/>
              <a:gd name="connsiteY42" fmla="*/ 942268 h 3231445"/>
              <a:gd name="connsiteX43" fmla="*/ 3554416 w 4997454"/>
              <a:gd name="connsiteY43" fmla="*/ 942268 h 3231445"/>
              <a:gd name="connsiteX44" fmla="*/ 3554416 w 4997454"/>
              <a:gd name="connsiteY44" fmla="*/ 1145468 h 3231445"/>
              <a:gd name="connsiteX45" fmla="*/ 3903666 w 4997454"/>
              <a:gd name="connsiteY45" fmla="*/ 1145468 h 3231445"/>
              <a:gd name="connsiteX46" fmla="*/ 3903666 w 4997454"/>
              <a:gd name="connsiteY46" fmla="*/ 1377243 h 3231445"/>
              <a:gd name="connsiteX47" fmla="*/ 3554416 w 4997454"/>
              <a:gd name="connsiteY47" fmla="*/ 1377243 h 3231445"/>
              <a:gd name="connsiteX48" fmla="*/ 3554416 w 4997454"/>
              <a:gd name="connsiteY48" fmla="*/ 1759831 h 3231445"/>
              <a:gd name="connsiteX49" fmla="*/ 3278190 w 4997454"/>
              <a:gd name="connsiteY49" fmla="*/ 1759831 h 3231445"/>
              <a:gd name="connsiteX50" fmla="*/ 1038226 w 4997454"/>
              <a:gd name="connsiteY50" fmla="*/ 710493 h 3231445"/>
              <a:gd name="connsiteX51" fmla="*/ 1435183 w 4997454"/>
              <a:gd name="connsiteY51" fmla="*/ 710493 h 3231445"/>
              <a:gd name="connsiteX52" fmla="*/ 1854609 w 4997454"/>
              <a:gd name="connsiteY52" fmla="*/ 1051528 h 3231445"/>
              <a:gd name="connsiteX53" fmla="*/ 1686089 w 4997454"/>
              <a:gd name="connsiteY53" fmla="*/ 1355086 h 3231445"/>
              <a:gd name="connsiteX54" fmla="*/ 1914527 w 4997454"/>
              <a:gd name="connsiteY54" fmla="*/ 1759831 h 3231445"/>
              <a:gd name="connsiteX55" fmla="*/ 1603702 w 4997454"/>
              <a:gd name="connsiteY55" fmla="*/ 1759831 h 3231445"/>
              <a:gd name="connsiteX56" fmla="*/ 1423948 w 4997454"/>
              <a:gd name="connsiteY56" fmla="*/ 1411301 h 3231445"/>
              <a:gd name="connsiteX57" fmla="*/ 1319091 w 4997454"/>
              <a:gd name="connsiteY57" fmla="*/ 1411301 h 3231445"/>
              <a:gd name="connsiteX58" fmla="*/ 1319091 w 4997454"/>
              <a:gd name="connsiteY58" fmla="*/ 1759831 h 3231445"/>
              <a:gd name="connsiteX59" fmla="*/ 1038226 w 4997454"/>
              <a:gd name="connsiteY59" fmla="*/ 1759831 h 3231445"/>
              <a:gd name="connsiteX60" fmla="*/ 1038226 w 4997454"/>
              <a:gd name="connsiteY60" fmla="*/ 710493 h 3231445"/>
              <a:gd name="connsiteX61" fmla="*/ 0 w 4997454"/>
              <a:gd name="connsiteY61" fmla="*/ 710493 h 3231445"/>
              <a:gd name="connsiteX62" fmla="*/ 310750 w 4997454"/>
              <a:gd name="connsiteY62" fmla="*/ 710493 h 3231445"/>
              <a:gd name="connsiteX63" fmla="*/ 846138 w 4997454"/>
              <a:gd name="connsiteY63" fmla="*/ 1231414 h 3231445"/>
              <a:gd name="connsiteX64" fmla="*/ 325725 w 4997454"/>
              <a:gd name="connsiteY64" fmla="*/ 1759831 h 3231445"/>
              <a:gd name="connsiteX65" fmla="*/ 0 w 4997454"/>
              <a:gd name="connsiteY65" fmla="*/ 1759831 h 3231445"/>
              <a:gd name="connsiteX66" fmla="*/ 0 w 4997454"/>
              <a:gd name="connsiteY66" fmla="*/ 710493 h 3231445"/>
              <a:gd name="connsiteX67" fmla="*/ 2589214 w 4997454"/>
              <a:gd name="connsiteY67" fmla="*/ 635880 h 3231445"/>
              <a:gd name="connsiteX68" fmla="*/ 3214690 w 4997454"/>
              <a:gd name="connsiteY68" fmla="*/ 1763246 h 3231445"/>
              <a:gd name="connsiteX69" fmla="*/ 2941279 w 4997454"/>
              <a:gd name="connsiteY69" fmla="*/ 1763246 h 3231445"/>
              <a:gd name="connsiteX70" fmla="*/ 2716557 w 4997454"/>
              <a:gd name="connsiteY70" fmla="*/ 1358743 h 3231445"/>
              <a:gd name="connsiteX71" fmla="*/ 2724047 w 4997454"/>
              <a:gd name="connsiteY71" fmla="*/ 2871886 h 3231445"/>
              <a:gd name="connsiteX72" fmla="*/ 2585469 w 4997454"/>
              <a:gd name="connsiteY72" fmla="*/ 3231445 h 3231445"/>
              <a:gd name="connsiteX73" fmla="*/ 2446890 w 4997454"/>
              <a:gd name="connsiteY73" fmla="*/ 2871886 h 3231445"/>
              <a:gd name="connsiteX74" fmla="*/ 2450636 w 4997454"/>
              <a:gd name="connsiteY74" fmla="*/ 1381215 h 3231445"/>
              <a:gd name="connsiteX75" fmla="*/ 2237150 w 4997454"/>
              <a:gd name="connsiteY75" fmla="*/ 1763246 h 3231445"/>
              <a:gd name="connsiteX76" fmla="*/ 1963739 w 4997454"/>
              <a:gd name="connsiteY76" fmla="*/ 1763246 h 3231445"/>
              <a:gd name="connsiteX77" fmla="*/ 2589214 w 4997454"/>
              <a:gd name="connsiteY77" fmla="*/ 635880 h 3231445"/>
              <a:gd name="connsiteX78" fmla="*/ 1716377 w 4997454"/>
              <a:gd name="connsiteY78" fmla="*/ 331080 h 3231445"/>
              <a:gd name="connsiteX79" fmla="*/ 1776414 w 4997454"/>
              <a:gd name="connsiteY79" fmla="*/ 398621 h 3231445"/>
              <a:gd name="connsiteX80" fmla="*/ 1678855 w 4997454"/>
              <a:gd name="connsiteY80" fmla="*/ 496180 h 3231445"/>
              <a:gd name="connsiteX81" fmla="*/ 1611314 w 4997454"/>
              <a:gd name="connsiteY81" fmla="*/ 439896 h 3231445"/>
              <a:gd name="connsiteX82" fmla="*/ 1716377 w 4997454"/>
              <a:gd name="connsiteY82" fmla="*/ 331080 h 3231445"/>
              <a:gd name="connsiteX83" fmla="*/ 3420199 w 4997454"/>
              <a:gd name="connsiteY83" fmla="*/ 313618 h 3231445"/>
              <a:gd name="connsiteX84" fmla="*/ 3524253 w 4997454"/>
              <a:gd name="connsiteY84" fmla="*/ 418024 h 3231445"/>
              <a:gd name="connsiteX85" fmla="*/ 3461078 w 4997454"/>
              <a:gd name="connsiteY85" fmla="*/ 473956 h 3231445"/>
              <a:gd name="connsiteX86" fmla="*/ 3360740 w 4997454"/>
              <a:gd name="connsiteY86" fmla="*/ 380736 h 3231445"/>
              <a:gd name="connsiteX87" fmla="*/ 3420199 w 4997454"/>
              <a:gd name="connsiteY87" fmla="*/ 313618 h 3231445"/>
              <a:gd name="connsiteX88" fmla="*/ 2172451 w 4997454"/>
              <a:gd name="connsiteY88" fmla="*/ 65968 h 3231445"/>
              <a:gd name="connsiteX89" fmla="*/ 2198689 w 4997454"/>
              <a:gd name="connsiteY89" fmla="*/ 148391 h 3231445"/>
              <a:gd name="connsiteX90" fmla="*/ 1973793 w 4997454"/>
              <a:gd name="connsiteY90" fmla="*/ 253293 h 3231445"/>
              <a:gd name="connsiteX91" fmla="*/ 1928814 w 4997454"/>
              <a:gd name="connsiteY91" fmla="*/ 174616 h 3231445"/>
              <a:gd name="connsiteX92" fmla="*/ 2172451 w 4997454"/>
              <a:gd name="connsiteY92" fmla="*/ 65968 h 3231445"/>
              <a:gd name="connsiteX93" fmla="*/ 2955178 w 4997454"/>
              <a:gd name="connsiteY93" fmla="*/ 58030 h 3231445"/>
              <a:gd name="connsiteX94" fmla="*/ 3198815 w 4997454"/>
              <a:gd name="connsiteY94" fmla="*/ 158936 h 3231445"/>
              <a:gd name="connsiteX95" fmla="*/ 3157584 w 4997454"/>
              <a:gd name="connsiteY95" fmla="*/ 237418 h 3231445"/>
              <a:gd name="connsiteX96" fmla="*/ 2928940 w 4997454"/>
              <a:gd name="connsiteY96" fmla="*/ 140249 h 3231445"/>
              <a:gd name="connsiteX97" fmla="*/ 2955178 w 4997454"/>
              <a:gd name="connsiteY97" fmla="*/ 58030 h 3231445"/>
              <a:gd name="connsiteX98" fmla="*/ 2562405 w 4997454"/>
              <a:gd name="connsiteY98" fmla="*/ 71 h 3231445"/>
              <a:gd name="connsiteX99" fmla="*/ 2697164 w 4997454"/>
              <a:gd name="connsiteY99" fmla="*/ 5276 h 3231445"/>
              <a:gd name="connsiteX100" fmla="*/ 2689651 w 4997454"/>
              <a:gd name="connsiteY100" fmla="*/ 92344 h 3231445"/>
              <a:gd name="connsiteX101" fmla="*/ 2441733 w 4997454"/>
              <a:gd name="connsiteY101" fmla="*/ 96130 h 3231445"/>
              <a:gd name="connsiteX102" fmla="*/ 2430464 w 4997454"/>
              <a:gd name="connsiteY102" fmla="*/ 9062 h 3231445"/>
              <a:gd name="connsiteX103" fmla="*/ 2562405 w 4997454"/>
              <a:gd name="connsiteY103" fmla="*/ 71 h 32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997454" h="3231445">
                <a:moveTo>
                  <a:pt x="3573160" y="1958269"/>
                </a:moveTo>
                <a:cubicBezTo>
                  <a:pt x="3573160" y="1958269"/>
                  <a:pt x="3573160" y="1958269"/>
                  <a:pt x="3674227" y="1958269"/>
                </a:cubicBezTo>
                <a:cubicBezTo>
                  <a:pt x="3606849" y="2074284"/>
                  <a:pt x="3520755" y="2175330"/>
                  <a:pt x="3419688" y="2261405"/>
                </a:cubicBezTo>
                <a:cubicBezTo>
                  <a:pt x="3487066" y="2287602"/>
                  <a:pt x="3576904" y="2366193"/>
                  <a:pt x="3651768" y="2474723"/>
                </a:cubicBezTo>
                <a:cubicBezTo>
                  <a:pt x="3764065" y="2635648"/>
                  <a:pt x="3805240" y="2804057"/>
                  <a:pt x="3745349" y="2848966"/>
                </a:cubicBezTo>
                <a:cubicBezTo>
                  <a:pt x="3681714" y="2890132"/>
                  <a:pt x="3539471" y="2796572"/>
                  <a:pt x="3423432" y="2631905"/>
                </a:cubicBezTo>
                <a:cubicBezTo>
                  <a:pt x="3352310" y="2530860"/>
                  <a:pt x="3311135" y="2422330"/>
                  <a:pt x="3303648" y="2351224"/>
                </a:cubicBezTo>
                <a:cubicBezTo>
                  <a:pt x="3153920" y="2452269"/>
                  <a:pt x="2977988" y="2523375"/>
                  <a:pt x="2790827" y="2557057"/>
                </a:cubicBezTo>
                <a:cubicBezTo>
                  <a:pt x="2790827" y="2557057"/>
                  <a:pt x="2790827" y="2557057"/>
                  <a:pt x="2790827" y="2467239"/>
                </a:cubicBezTo>
                <a:cubicBezTo>
                  <a:pt x="3116487" y="2411102"/>
                  <a:pt x="3393486" y="2220239"/>
                  <a:pt x="3573160" y="1958269"/>
                </a:cubicBezTo>
                <a:close/>
                <a:moveTo>
                  <a:pt x="1479769" y="1958269"/>
                </a:moveTo>
                <a:cubicBezTo>
                  <a:pt x="1479769" y="1958269"/>
                  <a:pt x="1479769" y="1958269"/>
                  <a:pt x="1584638" y="1958269"/>
                </a:cubicBezTo>
                <a:cubicBezTo>
                  <a:pt x="1764414" y="2223981"/>
                  <a:pt x="2049058" y="2414845"/>
                  <a:pt x="2374902" y="2470981"/>
                </a:cubicBezTo>
                <a:cubicBezTo>
                  <a:pt x="2374902" y="2470981"/>
                  <a:pt x="2374902" y="2470981"/>
                  <a:pt x="2374902" y="2557057"/>
                </a:cubicBezTo>
                <a:cubicBezTo>
                  <a:pt x="2187635" y="2527117"/>
                  <a:pt x="2015350" y="2459754"/>
                  <a:pt x="1865537" y="2358708"/>
                </a:cubicBezTo>
                <a:cubicBezTo>
                  <a:pt x="1858047" y="2429814"/>
                  <a:pt x="1813103" y="2534602"/>
                  <a:pt x="1745687" y="2631905"/>
                </a:cubicBezTo>
                <a:cubicBezTo>
                  <a:pt x="1629582" y="2796572"/>
                  <a:pt x="1487260" y="2890132"/>
                  <a:pt x="1423589" y="2848966"/>
                </a:cubicBezTo>
                <a:cubicBezTo>
                  <a:pt x="1363664" y="2804057"/>
                  <a:pt x="1404862" y="2635648"/>
                  <a:pt x="1517222" y="2474723"/>
                </a:cubicBezTo>
                <a:cubicBezTo>
                  <a:pt x="1588383" y="2369936"/>
                  <a:pt x="1674526" y="2295087"/>
                  <a:pt x="1741942" y="2265148"/>
                </a:cubicBezTo>
                <a:cubicBezTo>
                  <a:pt x="1640818" y="2175330"/>
                  <a:pt x="1550930" y="2074284"/>
                  <a:pt x="1479769" y="1958269"/>
                </a:cubicBezTo>
                <a:close/>
                <a:moveTo>
                  <a:pt x="277813" y="934331"/>
                </a:moveTo>
                <a:cubicBezTo>
                  <a:pt x="277813" y="934331"/>
                  <a:pt x="277813" y="934331"/>
                  <a:pt x="277813" y="1537581"/>
                </a:cubicBezTo>
                <a:cubicBezTo>
                  <a:pt x="277813" y="1537581"/>
                  <a:pt x="277813" y="1537581"/>
                  <a:pt x="292739" y="1537581"/>
                </a:cubicBezTo>
                <a:cubicBezTo>
                  <a:pt x="445738" y="1537581"/>
                  <a:pt x="565151" y="1477630"/>
                  <a:pt x="565151" y="1230336"/>
                </a:cubicBezTo>
                <a:cubicBezTo>
                  <a:pt x="565151" y="986787"/>
                  <a:pt x="445738" y="934331"/>
                  <a:pt x="292739" y="934331"/>
                </a:cubicBezTo>
                <a:cubicBezTo>
                  <a:pt x="292739" y="934331"/>
                  <a:pt x="292739" y="934331"/>
                  <a:pt x="277813" y="934331"/>
                </a:cubicBezTo>
                <a:close/>
                <a:moveTo>
                  <a:pt x="1319214" y="931156"/>
                </a:moveTo>
                <a:cubicBezTo>
                  <a:pt x="1319214" y="931156"/>
                  <a:pt x="1319214" y="931156"/>
                  <a:pt x="1319214" y="1189919"/>
                </a:cubicBezTo>
                <a:lnTo>
                  <a:pt x="1416297" y="1189919"/>
                </a:lnTo>
                <a:cubicBezTo>
                  <a:pt x="1528317" y="1189919"/>
                  <a:pt x="1584327" y="1141166"/>
                  <a:pt x="1584327" y="1051162"/>
                </a:cubicBezTo>
                <a:cubicBezTo>
                  <a:pt x="1584327" y="961157"/>
                  <a:pt x="1528317" y="931156"/>
                  <a:pt x="1416297" y="931156"/>
                </a:cubicBezTo>
                <a:cubicBezTo>
                  <a:pt x="1416297" y="931156"/>
                  <a:pt x="1416297" y="931156"/>
                  <a:pt x="1319214" y="931156"/>
                </a:cubicBezTo>
                <a:close/>
                <a:moveTo>
                  <a:pt x="4165603" y="710493"/>
                </a:moveTo>
                <a:lnTo>
                  <a:pt x="4997454" y="710493"/>
                </a:lnTo>
                <a:lnTo>
                  <a:pt x="4997454" y="942268"/>
                </a:lnTo>
                <a:lnTo>
                  <a:pt x="4719641" y="942268"/>
                </a:lnTo>
                <a:lnTo>
                  <a:pt x="4719641" y="1759831"/>
                </a:lnTo>
                <a:lnTo>
                  <a:pt x="4443416" y="1759831"/>
                </a:lnTo>
                <a:lnTo>
                  <a:pt x="4443416" y="942268"/>
                </a:lnTo>
                <a:lnTo>
                  <a:pt x="4165603" y="942268"/>
                </a:lnTo>
                <a:close/>
                <a:moveTo>
                  <a:pt x="3278190" y="710493"/>
                </a:moveTo>
                <a:lnTo>
                  <a:pt x="3963991" y="710493"/>
                </a:lnTo>
                <a:lnTo>
                  <a:pt x="3963991" y="942268"/>
                </a:lnTo>
                <a:lnTo>
                  <a:pt x="3554416" y="942268"/>
                </a:lnTo>
                <a:lnTo>
                  <a:pt x="3554416" y="1145468"/>
                </a:lnTo>
                <a:lnTo>
                  <a:pt x="3903666" y="1145468"/>
                </a:lnTo>
                <a:lnTo>
                  <a:pt x="3903666" y="1377243"/>
                </a:lnTo>
                <a:lnTo>
                  <a:pt x="3554416" y="1377243"/>
                </a:lnTo>
                <a:lnTo>
                  <a:pt x="3554416" y="1759831"/>
                </a:lnTo>
                <a:lnTo>
                  <a:pt x="3278190" y="1759831"/>
                </a:lnTo>
                <a:close/>
                <a:moveTo>
                  <a:pt x="1038226" y="710493"/>
                </a:moveTo>
                <a:cubicBezTo>
                  <a:pt x="1038226" y="710493"/>
                  <a:pt x="1038226" y="710493"/>
                  <a:pt x="1435183" y="710493"/>
                </a:cubicBezTo>
                <a:cubicBezTo>
                  <a:pt x="1663620" y="710493"/>
                  <a:pt x="1854609" y="789193"/>
                  <a:pt x="1854609" y="1051528"/>
                </a:cubicBezTo>
                <a:cubicBezTo>
                  <a:pt x="1854609" y="1201433"/>
                  <a:pt x="1787201" y="1298872"/>
                  <a:pt x="1686089" y="1355086"/>
                </a:cubicBezTo>
                <a:cubicBezTo>
                  <a:pt x="1686089" y="1355086"/>
                  <a:pt x="1686089" y="1355086"/>
                  <a:pt x="1914527" y="1759831"/>
                </a:cubicBezTo>
                <a:cubicBezTo>
                  <a:pt x="1914527" y="1759831"/>
                  <a:pt x="1914527" y="1759831"/>
                  <a:pt x="1603702" y="1759831"/>
                </a:cubicBezTo>
                <a:lnTo>
                  <a:pt x="1423948" y="1411301"/>
                </a:lnTo>
                <a:cubicBezTo>
                  <a:pt x="1423948" y="1411301"/>
                  <a:pt x="1423948" y="1411301"/>
                  <a:pt x="1319091" y="1411301"/>
                </a:cubicBezTo>
                <a:cubicBezTo>
                  <a:pt x="1319091" y="1411301"/>
                  <a:pt x="1319091" y="1411301"/>
                  <a:pt x="1319091" y="1759831"/>
                </a:cubicBezTo>
                <a:cubicBezTo>
                  <a:pt x="1319091" y="1759831"/>
                  <a:pt x="1319091" y="1759831"/>
                  <a:pt x="1038226" y="1759831"/>
                </a:cubicBezTo>
                <a:cubicBezTo>
                  <a:pt x="1038226" y="1759831"/>
                  <a:pt x="1038226" y="1759831"/>
                  <a:pt x="1038226" y="710493"/>
                </a:cubicBezTo>
                <a:close/>
                <a:moveTo>
                  <a:pt x="0" y="710493"/>
                </a:moveTo>
                <a:cubicBezTo>
                  <a:pt x="0" y="710493"/>
                  <a:pt x="0" y="710493"/>
                  <a:pt x="310750" y="710493"/>
                </a:cubicBezTo>
                <a:cubicBezTo>
                  <a:pt x="628987" y="710493"/>
                  <a:pt x="846138" y="860398"/>
                  <a:pt x="846138" y="1231414"/>
                </a:cubicBezTo>
                <a:cubicBezTo>
                  <a:pt x="846138" y="1602430"/>
                  <a:pt x="628987" y="1759831"/>
                  <a:pt x="325725" y="1759831"/>
                </a:cubicBezTo>
                <a:cubicBezTo>
                  <a:pt x="325725" y="1759831"/>
                  <a:pt x="325725" y="1759831"/>
                  <a:pt x="0" y="1759831"/>
                </a:cubicBezTo>
                <a:cubicBezTo>
                  <a:pt x="0" y="1759831"/>
                  <a:pt x="0" y="1759831"/>
                  <a:pt x="0" y="710493"/>
                </a:cubicBezTo>
                <a:close/>
                <a:moveTo>
                  <a:pt x="2589214" y="635880"/>
                </a:moveTo>
                <a:cubicBezTo>
                  <a:pt x="2589214" y="635880"/>
                  <a:pt x="2589214" y="635880"/>
                  <a:pt x="3214690" y="1763246"/>
                </a:cubicBezTo>
                <a:cubicBezTo>
                  <a:pt x="3214690" y="1763246"/>
                  <a:pt x="3214690" y="1763246"/>
                  <a:pt x="2941279" y="1763246"/>
                </a:cubicBezTo>
                <a:lnTo>
                  <a:pt x="2716557" y="1358743"/>
                </a:lnTo>
                <a:cubicBezTo>
                  <a:pt x="2716557" y="1358743"/>
                  <a:pt x="2716557" y="1358743"/>
                  <a:pt x="2724047" y="2871886"/>
                </a:cubicBezTo>
                <a:cubicBezTo>
                  <a:pt x="2724047" y="3070393"/>
                  <a:pt x="2660376" y="3231445"/>
                  <a:pt x="2585469" y="3231445"/>
                </a:cubicBezTo>
                <a:cubicBezTo>
                  <a:pt x="2506816" y="3231445"/>
                  <a:pt x="2446890" y="3070393"/>
                  <a:pt x="2446890" y="2871886"/>
                </a:cubicBezTo>
                <a:cubicBezTo>
                  <a:pt x="2446890" y="2871886"/>
                  <a:pt x="2446890" y="2871886"/>
                  <a:pt x="2450636" y="1381215"/>
                </a:cubicBezTo>
                <a:cubicBezTo>
                  <a:pt x="2450636" y="1381215"/>
                  <a:pt x="2450636" y="1381215"/>
                  <a:pt x="2237150" y="1763246"/>
                </a:cubicBezTo>
                <a:cubicBezTo>
                  <a:pt x="2237150" y="1763246"/>
                  <a:pt x="2237150" y="1763246"/>
                  <a:pt x="1963739" y="1763246"/>
                </a:cubicBezTo>
                <a:cubicBezTo>
                  <a:pt x="1963739" y="1763246"/>
                  <a:pt x="1963739" y="1763246"/>
                  <a:pt x="2589214" y="635880"/>
                </a:cubicBezTo>
                <a:close/>
                <a:moveTo>
                  <a:pt x="1716377" y="331080"/>
                </a:moveTo>
                <a:cubicBezTo>
                  <a:pt x="1716377" y="331080"/>
                  <a:pt x="1716377" y="331080"/>
                  <a:pt x="1776414" y="398621"/>
                </a:cubicBezTo>
                <a:cubicBezTo>
                  <a:pt x="1742643" y="428639"/>
                  <a:pt x="1708873" y="462409"/>
                  <a:pt x="1678855" y="496180"/>
                </a:cubicBezTo>
                <a:cubicBezTo>
                  <a:pt x="1678855" y="496180"/>
                  <a:pt x="1678855" y="496180"/>
                  <a:pt x="1611314" y="439896"/>
                </a:cubicBezTo>
                <a:cubicBezTo>
                  <a:pt x="1645084" y="402373"/>
                  <a:pt x="1682607" y="364850"/>
                  <a:pt x="1716377" y="331080"/>
                </a:cubicBezTo>
                <a:close/>
                <a:moveTo>
                  <a:pt x="3420199" y="313618"/>
                </a:moveTo>
                <a:cubicBezTo>
                  <a:pt x="3457361" y="347177"/>
                  <a:pt x="3490807" y="380736"/>
                  <a:pt x="3524253" y="418024"/>
                </a:cubicBezTo>
                <a:cubicBezTo>
                  <a:pt x="3524253" y="418024"/>
                  <a:pt x="3524253" y="418024"/>
                  <a:pt x="3461078" y="473956"/>
                </a:cubicBezTo>
                <a:cubicBezTo>
                  <a:pt x="3431348" y="440397"/>
                  <a:pt x="3397902" y="410566"/>
                  <a:pt x="3360740" y="380736"/>
                </a:cubicBezTo>
                <a:cubicBezTo>
                  <a:pt x="3360740" y="380736"/>
                  <a:pt x="3360740" y="380736"/>
                  <a:pt x="3420199" y="313618"/>
                </a:cubicBezTo>
                <a:close/>
                <a:moveTo>
                  <a:pt x="2172451" y="65968"/>
                </a:moveTo>
                <a:cubicBezTo>
                  <a:pt x="2172451" y="65968"/>
                  <a:pt x="2172451" y="65968"/>
                  <a:pt x="2198689" y="148391"/>
                </a:cubicBezTo>
                <a:cubicBezTo>
                  <a:pt x="2119975" y="174616"/>
                  <a:pt x="2045010" y="208335"/>
                  <a:pt x="1973793" y="253293"/>
                </a:cubicBezTo>
                <a:cubicBezTo>
                  <a:pt x="1973793" y="253293"/>
                  <a:pt x="1973793" y="253293"/>
                  <a:pt x="1928814" y="174616"/>
                </a:cubicBezTo>
                <a:cubicBezTo>
                  <a:pt x="2007527" y="133405"/>
                  <a:pt x="2089989" y="95940"/>
                  <a:pt x="2172451" y="65968"/>
                </a:cubicBezTo>
                <a:close/>
                <a:moveTo>
                  <a:pt x="2955178" y="58030"/>
                </a:moveTo>
                <a:cubicBezTo>
                  <a:pt x="3041388" y="84191"/>
                  <a:pt x="3123850" y="117826"/>
                  <a:pt x="3198815" y="158936"/>
                </a:cubicBezTo>
                <a:lnTo>
                  <a:pt x="3157584" y="237418"/>
                </a:lnTo>
                <a:cubicBezTo>
                  <a:pt x="3086367" y="196308"/>
                  <a:pt x="3007654" y="166410"/>
                  <a:pt x="2928940" y="140249"/>
                </a:cubicBezTo>
                <a:cubicBezTo>
                  <a:pt x="2928940" y="140249"/>
                  <a:pt x="2928940" y="140249"/>
                  <a:pt x="2955178" y="58030"/>
                </a:cubicBezTo>
                <a:close/>
                <a:moveTo>
                  <a:pt x="2562405" y="71"/>
                </a:moveTo>
                <a:cubicBezTo>
                  <a:pt x="2607012" y="-402"/>
                  <a:pt x="2652088" y="1491"/>
                  <a:pt x="2697164" y="5276"/>
                </a:cubicBezTo>
                <a:cubicBezTo>
                  <a:pt x="2697164" y="5276"/>
                  <a:pt x="2697164" y="5276"/>
                  <a:pt x="2689651" y="92344"/>
                </a:cubicBezTo>
                <a:cubicBezTo>
                  <a:pt x="2607012" y="84773"/>
                  <a:pt x="2520616" y="88559"/>
                  <a:pt x="2441733" y="96130"/>
                </a:cubicBezTo>
                <a:cubicBezTo>
                  <a:pt x="2441733" y="96130"/>
                  <a:pt x="2441733" y="96130"/>
                  <a:pt x="2430464" y="9062"/>
                </a:cubicBezTo>
                <a:cubicBezTo>
                  <a:pt x="2473662" y="3383"/>
                  <a:pt x="2517799" y="544"/>
                  <a:pt x="2562405" y="71"/>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B9B4AE3D-A795-4D1C-974D-E900044C9307}"/>
              </a:ext>
            </a:extLst>
          </p:cNvPr>
          <p:cNvSpPr>
            <a:spLocks/>
          </p:cNvSpPr>
          <p:nvPr/>
        </p:nvSpPr>
        <p:spPr bwMode="auto">
          <a:xfrm>
            <a:off x="5696531" y="2116367"/>
            <a:ext cx="1047346" cy="260218"/>
          </a:xfrm>
          <a:custGeom>
            <a:avLst/>
            <a:gdLst>
              <a:gd name="connsiteX0" fmla="*/ 411163 w 8734425"/>
              <a:gd name="connsiteY0" fmla="*/ 1878013 h 2170113"/>
              <a:gd name="connsiteX1" fmla="*/ 1111251 w 8734425"/>
              <a:gd name="connsiteY1" fmla="*/ 1878013 h 2170113"/>
              <a:gd name="connsiteX2" fmla="*/ 759335 w 8734425"/>
              <a:gd name="connsiteY2" fmla="*/ 2170113 h 2170113"/>
              <a:gd name="connsiteX3" fmla="*/ 411163 w 8734425"/>
              <a:gd name="connsiteY3" fmla="*/ 1878013 h 2170113"/>
              <a:gd name="connsiteX4" fmla="*/ 182563 w 8734425"/>
              <a:gd name="connsiteY4" fmla="*/ 1573213 h 2170113"/>
              <a:gd name="connsiteX5" fmla="*/ 1339851 w 8734425"/>
              <a:gd name="connsiteY5" fmla="*/ 1573213 h 2170113"/>
              <a:gd name="connsiteX6" fmla="*/ 1339851 w 8734425"/>
              <a:gd name="connsiteY6" fmla="*/ 1782763 h 2170113"/>
              <a:gd name="connsiteX7" fmla="*/ 182563 w 8734425"/>
              <a:gd name="connsiteY7" fmla="*/ 1782763 h 2170113"/>
              <a:gd name="connsiteX8" fmla="*/ 3248025 w 8734425"/>
              <a:gd name="connsiteY8" fmla="*/ 1133475 h 2170113"/>
              <a:gd name="connsiteX9" fmla="*/ 3049587 w 8734425"/>
              <a:gd name="connsiteY9" fmla="*/ 1400175 h 2170113"/>
              <a:gd name="connsiteX10" fmla="*/ 3248025 w 8734425"/>
              <a:gd name="connsiteY10" fmla="*/ 1666875 h 2170113"/>
              <a:gd name="connsiteX11" fmla="*/ 3446463 w 8734425"/>
              <a:gd name="connsiteY11" fmla="*/ 1400175 h 2170113"/>
              <a:gd name="connsiteX12" fmla="*/ 3248025 w 8734425"/>
              <a:gd name="connsiteY12" fmla="*/ 1133475 h 2170113"/>
              <a:gd name="connsiteX13" fmla="*/ 7099444 w 8734425"/>
              <a:gd name="connsiteY13" fmla="*/ 1130300 h 2170113"/>
              <a:gd name="connsiteX14" fmla="*/ 6897687 w 8734425"/>
              <a:gd name="connsiteY14" fmla="*/ 1347788 h 2170113"/>
              <a:gd name="connsiteX15" fmla="*/ 7267575 w 8734425"/>
              <a:gd name="connsiteY15" fmla="*/ 1347788 h 2170113"/>
              <a:gd name="connsiteX16" fmla="*/ 7099444 w 8734425"/>
              <a:gd name="connsiteY16" fmla="*/ 1130300 h 2170113"/>
              <a:gd name="connsiteX17" fmla="*/ 5175683 w 8734425"/>
              <a:gd name="connsiteY17" fmla="*/ 1130300 h 2170113"/>
              <a:gd name="connsiteX18" fmla="*/ 4976812 w 8734425"/>
              <a:gd name="connsiteY18" fmla="*/ 1347788 h 2170113"/>
              <a:gd name="connsiteX19" fmla="*/ 5348287 w 8734425"/>
              <a:gd name="connsiteY19" fmla="*/ 1347788 h 2170113"/>
              <a:gd name="connsiteX20" fmla="*/ 5175683 w 8734425"/>
              <a:gd name="connsiteY20" fmla="*/ 1130300 h 2170113"/>
              <a:gd name="connsiteX21" fmla="*/ 7526337 w 8734425"/>
              <a:gd name="connsiteY21" fmla="*/ 1055688 h 2170113"/>
              <a:gd name="connsiteX22" fmla="*/ 7642170 w 8734425"/>
              <a:gd name="connsiteY22" fmla="*/ 1055688 h 2170113"/>
              <a:gd name="connsiteX23" fmla="*/ 7642170 w 8734425"/>
              <a:gd name="connsiteY23" fmla="*/ 1476199 h 2170113"/>
              <a:gd name="connsiteX24" fmla="*/ 7772950 w 8734425"/>
              <a:gd name="connsiteY24" fmla="*/ 1663927 h 2170113"/>
              <a:gd name="connsiteX25" fmla="*/ 7956042 w 8734425"/>
              <a:gd name="connsiteY25" fmla="*/ 1547536 h 2170113"/>
              <a:gd name="connsiteX26" fmla="*/ 7956042 w 8734425"/>
              <a:gd name="connsiteY26" fmla="*/ 1055688 h 2170113"/>
              <a:gd name="connsiteX27" fmla="*/ 8075612 w 8734425"/>
              <a:gd name="connsiteY27" fmla="*/ 1055688 h 2170113"/>
              <a:gd name="connsiteX28" fmla="*/ 8075612 w 8734425"/>
              <a:gd name="connsiteY28" fmla="*/ 1746528 h 2170113"/>
              <a:gd name="connsiteX29" fmla="*/ 7978461 w 8734425"/>
              <a:gd name="connsiteY29" fmla="*/ 1746528 h 2170113"/>
              <a:gd name="connsiteX30" fmla="*/ 7967252 w 8734425"/>
              <a:gd name="connsiteY30" fmla="*/ 1637646 h 2170113"/>
              <a:gd name="connsiteX31" fmla="*/ 7963515 w 8734425"/>
              <a:gd name="connsiteY31" fmla="*/ 1637646 h 2170113"/>
              <a:gd name="connsiteX32" fmla="*/ 7735585 w 8734425"/>
              <a:gd name="connsiteY32" fmla="*/ 1765301 h 2170113"/>
              <a:gd name="connsiteX33" fmla="*/ 7526337 w 8734425"/>
              <a:gd name="connsiteY33" fmla="*/ 1491217 h 2170113"/>
              <a:gd name="connsiteX34" fmla="*/ 7526337 w 8734425"/>
              <a:gd name="connsiteY34" fmla="*/ 1055688 h 2170113"/>
              <a:gd name="connsiteX35" fmla="*/ 8494619 w 8734425"/>
              <a:gd name="connsiteY35" fmla="*/ 1036638 h 2170113"/>
              <a:gd name="connsiteX36" fmla="*/ 8711943 w 8734425"/>
              <a:gd name="connsiteY36" fmla="*/ 1115514 h 2170113"/>
              <a:gd name="connsiteX37" fmla="*/ 8655739 w 8734425"/>
              <a:gd name="connsiteY37" fmla="*/ 1190634 h 2170113"/>
              <a:gd name="connsiteX38" fmla="*/ 8498366 w 8734425"/>
              <a:gd name="connsiteY38" fmla="*/ 1126782 h 2170113"/>
              <a:gd name="connsiteX39" fmla="*/ 8370969 w 8734425"/>
              <a:gd name="connsiteY39" fmla="*/ 1228193 h 2170113"/>
              <a:gd name="connsiteX40" fmla="*/ 8524595 w 8734425"/>
              <a:gd name="connsiteY40" fmla="*/ 1348385 h 2170113"/>
              <a:gd name="connsiteX41" fmla="*/ 8734425 w 8734425"/>
              <a:gd name="connsiteY41" fmla="*/ 1558721 h 2170113"/>
              <a:gd name="connsiteX42" fmla="*/ 8479631 w 8734425"/>
              <a:gd name="connsiteY42" fmla="*/ 1765301 h 2170113"/>
              <a:gd name="connsiteX43" fmla="*/ 8224837 w 8734425"/>
              <a:gd name="connsiteY43" fmla="*/ 1667645 h 2170113"/>
              <a:gd name="connsiteX44" fmla="*/ 8281042 w 8734425"/>
              <a:gd name="connsiteY44" fmla="*/ 1588769 h 2170113"/>
              <a:gd name="connsiteX45" fmla="*/ 8487125 w 8734425"/>
              <a:gd name="connsiteY45" fmla="*/ 1671401 h 2170113"/>
              <a:gd name="connsiteX46" fmla="*/ 8622016 w 8734425"/>
              <a:gd name="connsiteY46" fmla="*/ 1562477 h 2170113"/>
              <a:gd name="connsiteX47" fmla="*/ 8464643 w 8734425"/>
              <a:gd name="connsiteY47" fmla="*/ 1434773 h 2170113"/>
              <a:gd name="connsiteX48" fmla="*/ 8258560 w 8734425"/>
              <a:gd name="connsiteY48" fmla="*/ 1231949 h 2170113"/>
              <a:gd name="connsiteX49" fmla="*/ 8494619 w 8734425"/>
              <a:gd name="connsiteY49" fmla="*/ 1036638 h 2170113"/>
              <a:gd name="connsiteX50" fmla="*/ 7095798 w 8734425"/>
              <a:gd name="connsiteY50" fmla="*/ 1036638 h 2170113"/>
              <a:gd name="connsiteX51" fmla="*/ 7369174 w 8734425"/>
              <a:gd name="connsiteY51" fmla="*/ 1363409 h 2170113"/>
              <a:gd name="connsiteX52" fmla="*/ 7365429 w 8734425"/>
              <a:gd name="connsiteY52" fmla="*/ 1427261 h 2170113"/>
              <a:gd name="connsiteX53" fmla="*/ 6901065 w 8734425"/>
              <a:gd name="connsiteY53" fmla="*/ 1427261 h 2170113"/>
              <a:gd name="connsiteX54" fmla="*/ 7129502 w 8734425"/>
              <a:gd name="connsiteY54" fmla="*/ 1671401 h 2170113"/>
              <a:gd name="connsiteX55" fmla="*/ 7301766 w 8734425"/>
              <a:gd name="connsiteY55" fmla="*/ 1615061 h 2170113"/>
              <a:gd name="connsiteX56" fmla="*/ 7342960 w 8734425"/>
              <a:gd name="connsiteY56" fmla="*/ 1693937 h 2170113"/>
              <a:gd name="connsiteX57" fmla="*/ 7114523 w 8734425"/>
              <a:gd name="connsiteY57" fmla="*/ 1765301 h 2170113"/>
              <a:gd name="connsiteX58" fmla="*/ 6784974 w 8734425"/>
              <a:gd name="connsiteY58" fmla="*/ 1400969 h 2170113"/>
              <a:gd name="connsiteX59" fmla="*/ 7095798 w 8734425"/>
              <a:gd name="connsiteY59" fmla="*/ 1036638 h 2170113"/>
              <a:gd name="connsiteX60" fmla="*/ 5174924 w 8734425"/>
              <a:gd name="connsiteY60" fmla="*/ 1036638 h 2170113"/>
              <a:gd name="connsiteX61" fmla="*/ 5448299 w 8734425"/>
              <a:gd name="connsiteY61" fmla="*/ 1363409 h 2170113"/>
              <a:gd name="connsiteX62" fmla="*/ 5444554 w 8734425"/>
              <a:gd name="connsiteY62" fmla="*/ 1427261 h 2170113"/>
              <a:gd name="connsiteX63" fmla="*/ 4980190 w 8734425"/>
              <a:gd name="connsiteY63" fmla="*/ 1427261 h 2170113"/>
              <a:gd name="connsiteX64" fmla="*/ 5208627 w 8734425"/>
              <a:gd name="connsiteY64" fmla="*/ 1671401 h 2170113"/>
              <a:gd name="connsiteX65" fmla="*/ 5380892 w 8734425"/>
              <a:gd name="connsiteY65" fmla="*/ 1615061 h 2170113"/>
              <a:gd name="connsiteX66" fmla="*/ 5422085 w 8734425"/>
              <a:gd name="connsiteY66" fmla="*/ 1693937 h 2170113"/>
              <a:gd name="connsiteX67" fmla="*/ 5193648 w 8734425"/>
              <a:gd name="connsiteY67" fmla="*/ 1765301 h 2170113"/>
              <a:gd name="connsiteX68" fmla="*/ 4864099 w 8734425"/>
              <a:gd name="connsiteY68" fmla="*/ 1400969 h 2170113"/>
              <a:gd name="connsiteX69" fmla="*/ 5174924 w 8734425"/>
              <a:gd name="connsiteY69" fmla="*/ 1036638 h 2170113"/>
              <a:gd name="connsiteX70" fmla="*/ 4071662 w 8734425"/>
              <a:gd name="connsiteY70" fmla="*/ 1036638 h 2170113"/>
              <a:gd name="connsiteX71" fmla="*/ 4258537 w 8734425"/>
              <a:gd name="connsiteY71" fmla="*/ 1168048 h 2170113"/>
              <a:gd name="connsiteX72" fmla="*/ 4486524 w 8734425"/>
              <a:gd name="connsiteY72" fmla="*/ 1036638 h 2170113"/>
              <a:gd name="connsiteX73" fmla="*/ 4695824 w 8734425"/>
              <a:gd name="connsiteY73" fmla="*/ 1306967 h 2170113"/>
              <a:gd name="connsiteX74" fmla="*/ 4695824 w 8734425"/>
              <a:gd name="connsiteY74" fmla="*/ 1746251 h 2170113"/>
              <a:gd name="connsiteX75" fmla="*/ 4579962 w 8734425"/>
              <a:gd name="connsiteY75" fmla="*/ 1746251 h 2170113"/>
              <a:gd name="connsiteX76" fmla="*/ 4579962 w 8734425"/>
              <a:gd name="connsiteY76" fmla="*/ 1321985 h 2170113"/>
              <a:gd name="connsiteX77" fmla="*/ 4452887 w 8734425"/>
              <a:gd name="connsiteY77" fmla="*/ 1138011 h 2170113"/>
              <a:gd name="connsiteX78" fmla="*/ 4280962 w 8734425"/>
              <a:gd name="connsiteY78" fmla="*/ 1243139 h 2170113"/>
              <a:gd name="connsiteX79" fmla="*/ 4280962 w 8734425"/>
              <a:gd name="connsiteY79" fmla="*/ 1746251 h 2170113"/>
              <a:gd name="connsiteX80" fmla="*/ 4165099 w 8734425"/>
              <a:gd name="connsiteY80" fmla="*/ 1746251 h 2170113"/>
              <a:gd name="connsiteX81" fmla="*/ 4165099 w 8734425"/>
              <a:gd name="connsiteY81" fmla="*/ 1321985 h 2170113"/>
              <a:gd name="connsiteX82" fmla="*/ 4034287 w 8734425"/>
              <a:gd name="connsiteY82" fmla="*/ 1138011 h 2170113"/>
              <a:gd name="connsiteX83" fmla="*/ 3862362 w 8734425"/>
              <a:gd name="connsiteY83" fmla="*/ 1243139 h 2170113"/>
              <a:gd name="connsiteX84" fmla="*/ 3862362 w 8734425"/>
              <a:gd name="connsiteY84" fmla="*/ 1746251 h 2170113"/>
              <a:gd name="connsiteX85" fmla="*/ 3746499 w 8734425"/>
              <a:gd name="connsiteY85" fmla="*/ 1746251 h 2170113"/>
              <a:gd name="connsiteX86" fmla="*/ 3746499 w 8734425"/>
              <a:gd name="connsiteY86" fmla="*/ 1055411 h 2170113"/>
              <a:gd name="connsiteX87" fmla="*/ 3839937 w 8734425"/>
              <a:gd name="connsiteY87" fmla="*/ 1055411 h 2170113"/>
              <a:gd name="connsiteX88" fmla="*/ 3851149 w 8734425"/>
              <a:gd name="connsiteY88" fmla="*/ 1153029 h 2170113"/>
              <a:gd name="connsiteX89" fmla="*/ 3854887 w 8734425"/>
              <a:gd name="connsiteY89" fmla="*/ 1153029 h 2170113"/>
              <a:gd name="connsiteX90" fmla="*/ 4071662 w 8734425"/>
              <a:gd name="connsiteY90" fmla="*/ 1036638 h 2170113"/>
              <a:gd name="connsiteX91" fmla="*/ 3250406 w 8734425"/>
              <a:gd name="connsiteY91" fmla="*/ 1036638 h 2170113"/>
              <a:gd name="connsiteX92" fmla="*/ 3570288 w 8734425"/>
              <a:gd name="connsiteY92" fmla="*/ 1400970 h 2170113"/>
              <a:gd name="connsiteX93" fmla="*/ 3250406 w 8734425"/>
              <a:gd name="connsiteY93" fmla="*/ 1765302 h 2170113"/>
              <a:gd name="connsiteX94" fmla="*/ 2930524 w 8734425"/>
              <a:gd name="connsiteY94" fmla="*/ 1400970 h 2170113"/>
              <a:gd name="connsiteX95" fmla="*/ 3250406 w 8734425"/>
              <a:gd name="connsiteY95" fmla="*/ 1036638 h 2170113"/>
              <a:gd name="connsiteX96" fmla="*/ 2814233 w 8734425"/>
              <a:gd name="connsiteY96" fmla="*/ 1036638 h 2170113"/>
              <a:gd name="connsiteX97" fmla="*/ 2889250 w 8734425"/>
              <a:gd name="connsiteY97" fmla="*/ 1051656 h 2170113"/>
              <a:gd name="connsiteX98" fmla="*/ 2866745 w 8734425"/>
              <a:gd name="connsiteY98" fmla="*/ 1153029 h 2170113"/>
              <a:gd name="connsiteX99" fmla="*/ 2799230 w 8734425"/>
              <a:gd name="connsiteY99" fmla="*/ 1141766 h 2170113"/>
              <a:gd name="connsiteX100" fmla="*/ 2622939 w 8734425"/>
              <a:gd name="connsiteY100" fmla="*/ 1303212 h 2170113"/>
              <a:gd name="connsiteX101" fmla="*/ 2622939 w 8734425"/>
              <a:gd name="connsiteY101" fmla="*/ 1746251 h 2170113"/>
              <a:gd name="connsiteX102" fmla="*/ 2506663 w 8734425"/>
              <a:gd name="connsiteY102" fmla="*/ 1746251 h 2170113"/>
              <a:gd name="connsiteX103" fmla="*/ 2506663 w 8734425"/>
              <a:gd name="connsiteY103" fmla="*/ 1055411 h 2170113"/>
              <a:gd name="connsiteX104" fmla="*/ 2604185 w 8734425"/>
              <a:gd name="connsiteY104" fmla="*/ 1055411 h 2170113"/>
              <a:gd name="connsiteX105" fmla="*/ 2615437 w 8734425"/>
              <a:gd name="connsiteY105" fmla="*/ 1179311 h 2170113"/>
              <a:gd name="connsiteX106" fmla="*/ 2619188 w 8734425"/>
              <a:gd name="connsiteY106" fmla="*/ 1179311 h 2170113"/>
              <a:gd name="connsiteX107" fmla="*/ 2814233 w 8734425"/>
              <a:gd name="connsiteY107" fmla="*/ 1036638 h 2170113"/>
              <a:gd name="connsiteX108" fmla="*/ 1830388 w 8734425"/>
              <a:gd name="connsiteY108" fmla="*/ 908050 h 2170113"/>
              <a:gd name="connsiteX109" fmla="*/ 1830388 w 8734425"/>
              <a:gd name="connsiteY109" fmla="*/ 1281113 h 2170113"/>
              <a:gd name="connsiteX110" fmla="*/ 1979764 w 8734425"/>
              <a:gd name="connsiteY110" fmla="*/ 1281113 h 2170113"/>
              <a:gd name="connsiteX111" fmla="*/ 2222501 w 8734425"/>
              <a:gd name="connsiteY111" fmla="*/ 1085160 h 2170113"/>
              <a:gd name="connsiteX112" fmla="*/ 1979764 w 8734425"/>
              <a:gd name="connsiteY112" fmla="*/ 908050 h 2170113"/>
              <a:gd name="connsiteX113" fmla="*/ 1830388 w 8734425"/>
              <a:gd name="connsiteY113" fmla="*/ 908050 h 2170113"/>
              <a:gd name="connsiteX114" fmla="*/ 5635416 w 8734425"/>
              <a:gd name="connsiteY114" fmla="*/ 860425 h 2170113"/>
              <a:gd name="connsiteX115" fmla="*/ 5732810 w 8734425"/>
              <a:gd name="connsiteY115" fmla="*/ 860425 h 2170113"/>
              <a:gd name="connsiteX116" fmla="*/ 5732810 w 8734425"/>
              <a:gd name="connsiteY116" fmla="*/ 1055667 h 2170113"/>
              <a:gd name="connsiteX117" fmla="*/ 5920107 w 8734425"/>
              <a:gd name="connsiteY117" fmla="*/ 1055667 h 2170113"/>
              <a:gd name="connsiteX118" fmla="*/ 5920107 w 8734425"/>
              <a:gd name="connsiteY118" fmla="*/ 1149534 h 2170113"/>
              <a:gd name="connsiteX119" fmla="*/ 5732810 w 8734425"/>
              <a:gd name="connsiteY119" fmla="*/ 1149534 h 2170113"/>
              <a:gd name="connsiteX120" fmla="*/ 5732810 w 8734425"/>
              <a:gd name="connsiteY120" fmla="*/ 1532510 h 2170113"/>
              <a:gd name="connsiteX121" fmla="*/ 5837697 w 8734425"/>
              <a:gd name="connsiteY121" fmla="*/ 1667678 h 2170113"/>
              <a:gd name="connsiteX122" fmla="*/ 5916362 w 8734425"/>
              <a:gd name="connsiteY122" fmla="*/ 1648905 h 2170113"/>
              <a:gd name="connsiteX123" fmla="*/ 5938837 w 8734425"/>
              <a:gd name="connsiteY123" fmla="*/ 1739017 h 2170113"/>
              <a:gd name="connsiteX124" fmla="*/ 5811475 w 8734425"/>
              <a:gd name="connsiteY124" fmla="*/ 1765300 h 2170113"/>
              <a:gd name="connsiteX125" fmla="*/ 5612940 w 8734425"/>
              <a:gd name="connsiteY125" fmla="*/ 1532510 h 2170113"/>
              <a:gd name="connsiteX126" fmla="*/ 5612940 w 8734425"/>
              <a:gd name="connsiteY126" fmla="*/ 1149534 h 2170113"/>
              <a:gd name="connsiteX127" fmla="*/ 5511799 w 8734425"/>
              <a:gd name="connsiteY127" fmla="*/ 1149534 h 2170113"/>
              <a:gd name="connsiteX128" fmla="*/ 5511799 w 8734425"/>
              <a:gd name="connsiteY128" fmla="*/ 1063177 h 2170113"/>
              <a:gd name="connsiteX129" fmla="*/ 5620432 w 8734425"/>
              <a:gd name="connsiteY129" fmla="*/ 1055667 h 2170113"/>
              <a:gd name="connsiteX130" fmla="*/ 5635416 w 8734425"/>
              <a:gd name="connsiteY130" fmla="*/ 860425 h 2170113"/>
              <a:gd name="connsiteX131" fmla="*/ 1709738 w 8734425"/>
              <a:gd name="connsiteY131" fmla="*/ 811213 h 2170113"/>
              <a:gd name="connsiteX132" fmla="*/ 1997869 w 8734425"/>
              <a:gd name="connsiteY132" fmla="*/ 811213 h 2170113"/>
              <a:gd name="connsiteX133" fmla="*/ 2338388 w 8734425"/>
              <a:gd name="connsiteY133" fmla="*/ 1085340 h 2170113"/>
              <a:gd name="connsiteX134" fmla="*/ 1997869 w 8734425"/>
              <a:gd name="connsiteY134" fmla="*/ 1374489 h 2170113"/>
              <a:gd name="connsiteX135" fmla="*/ 1829480 w 8734425"/>
              <a:gd name="connsiteY135" fmla="*/ 1374489 h 2170113"/>
              <a:gd name="connsiteX136" fmla="*/ 1829480 w 8734425"/>
              <a:gd name="connsiteY136" fmla="*/ 1746251 h 2170113"/>
              <a:gd name="connsiteX137" fmla="*/ 1709738 w 8734425"/>
              <a:gd name="connsiteY137" fmla="*/ 1746251 h 2170113"/>
              <a:gd name="connsiteX138" fmla="*/ 1709738 w 8734425"/>
              <a:gd name="connsiteY138" fmla="*/ 811213 h 2170113"/>
              <a:gd name="connsiteX139" fmla="*/ 6070599 w 8734425"/>
              <a:gd name="connsiteY139" fmla="*/ 731838 h 2170113"/>
              <a:gd name="connsiteX140" fmla="*/ 6186433 w 8734425"/>
              <a:gd name="connsiteY140" fmla="*/ 731838 h 2170113"/>
              <a:gd name="connsiteX141" fmla="*/ 6186433 w 8734425"/>
              <a:gd name="connsiteY141" fmla="*/ 1006105 h 2170113"/>
              <a:gd name="connsiteX142" fmla="*/ 6182696 w 8734425"/>
              <a:gd name="connsiteY142" fmla="*/ 1148874 h 2170113"/>
              <a:gd name="connsiteX143" fmla="*/ 6410627 w 8734425"/>
              <a:gd name="connsiteY143" fmla="*/ 1036162 h 2170113"/>
              <a:gd name="connsiteX144" fmla="*/ 6619874 w 8734425"/>
              <a:gd name="connsiteY144" fmla="*/ 1306672 h 2170113"/>
              <a:gd name="connsiteX145" fmla="*/ 6619874 w 8734425"/>
              <a:gd name="connsiteY145" fmla="*/ 1746251 h 2170113"/>
              <a:gd name="connsiteX146" fmla="*/ 6504041 w 8734425"/>
              <a:gd name="connsiteY146" fmla="*/ 1746251 h 2170113"/>
              <a:gd name="connsiteX147" fmla="*/ 6504041 w 8734425"/>
              <a:gd name="connsiteY147" fmla="*/ 1321700 h 2170113"/>
              <a:gd name="connsiteX148" fmla="*/ 6373261 w 8734425"/>
              <a:gd name="connsiteY148" fmla="*/ 1137603 h 2170113"/>
              <a:gd name="connsiteX149" fmla="*/ 6186433 w 8734425"/>
              <a:gd name="connsiteY149" fmla="*/ 1242801 h 2170113"/>
              <a:gd name="connsiteX150" fmla="*/ 6186433 w 8734425"/>
              <a:gd name="connsiteY150" fmla="*/ 1746251 h 2170113"/>
              <a:gd name="connsiteX151" fmla="*/ 6070599 w 8734425"/>
              <a:gd name="connsiteY151" fmla="*/ 1746251 h 2170113"/>
              <a:gd name="connsiteX152" fmla="*/ 6070599 w 8734425"/>
              <a:gd name="connsiteY152" fmla="*/ 731838 h 2170113"/>
              <a:gd name="connsiteX153" fmla="*/ 770558 w 8734425"/>
              <a:gd name="connsiteY153" fmla="*/ 0 h 2170113"/>
              <a:gd name="connsiteX154" fmla="*/ 864072 w 8734425"/>
              <a:gd name="connsiteY154" fmla="*/ 439102 h 2170113"/>
              <a:gd name="connsiteX155" fmla="*/ 908958 w 8734425"/>
              <a:gd name="connsiteY155" fmla="*/ 769367 h 2170113"/>
              <a:gd name="connsiteX156" fmla="*/ 1073544 w 8734425"/>
              <a:gd name="connsiteY156" fmla="*/ 191404 h 2170113"/>
              <a:gd name="connsiteX157" fmla="*/ 1122171 w 8734425"/>
              <a:gd name="connsiteY157" fmla="*/ 544187 h 2170113"/>
              <a:gd name="connsiteX158" fmla="*/ 1234389 w 8734425"/>
              <a:gd name="connsiteY158" fmla="*/ 926994 h 2170113"/>
              <a:gd name="connsiteX159" fmla="*/ 1118431 w 8734425"/>
              <a:gd name="connsiteY159" fmla="*/ 1234741 h 2170113"/>
              <a:gd name="connsiteX160" fmla="*/ 1256833 w 8734425"/>
              <a:gd name="connsiteY160" fmla="*/ 1204717 h 2170113"/>
              <a:gd name="connsiteX161" fmla="*/ 1522412 w 8734425"/>
              <a:gd name="connsiteY161" fmla="*/ 1152175 h 2170113"/>
              <a:gd name="connsiteX162" fmla="*/ 1335384 w 8734425"/>
              <a:gd name="connsiteY162" fmla="*/ 1463675 h 2170113"/>
              <a:gd name="connsiteX163" fmla="*/ 187029 w 8734425"/>
              <a:gd name="connsiteY163" fmla="*/ 1463675 h 2170113"/>
              <a:gd name="connsiteX164" fmla="*/ 175807 w 8734425"/>
              <a:gd name="connsiteY164" fmla="*/ 1452416 h 2170113"/>
              <a:gd name="connsiteX165" fmla="*/ 0 w 8734425"/>
              <a:gd name="connsiteY165" fmla="*/ 1155928 h 2170113"/>
              <a:gd name="connsiteX166" fmla="*/ 246878 w 8734425"/>
              <a:gd name="connsiteY166" fmla="*/ 1208470 h 2170113"/>
              <a:gd name="connsiteX167" fmla="*/ 377798 w 8734425"/>
              <a:gd name="connsiteY167" fmla="*/ 1234741 h 2170113"/>
              <a:gd name="connsiteX168" fmla="*/ 258099 w 8734425"/>
              <a:gd name="connsiteY168" fmla="*/ 923241 h 2170113"/>
              <a:gd name="connsiteX169" fmla="*/ 377798 w 8734425"/>
              <a:gd name="connsiteY169" fmla="*/ 285229 h 2170113"/>
              <a:gd name="connsiteX170" fmla="*/ 519940 w 8734425"/>
              <a:gd name="connsiteY170" fmla="*/ 638012 h 2170113"/>
              <a:gd name="connsiteX171" fmla="*/ 620935 w 8734425"/>
              <a:gd name="connsiteY171" fmla="*/ 251452 h 2170113"/>
              <a:gd name="connsiteX172" fmla="*/ 770558 w 8734425"/>
              <a:gd name="connsiteY172" fmla="*/ 0 h 21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734425" h="2170113">
                <a:moveTo>
                  <a:pt x="411163" y="1878013"/>
                </a:moveTo>
                <a:cubicBezTo>
                  <a:pt x="411163" y="1878013"/>
                  <a:pt x="411163" y="1878013"/>
                  <a:pt x="1111251" y="1878013"/>
                </a:cubicBezTo>
                <a:cubicBezTo>
                  <a:pt x="1111251" y="2039043"/>
                  <a:pt x="954012" y="2170113"/>
                  <a:pt x="759335" y="2170113"/>
                </a:cubicBezTo>
                <a:cubicBezTo>
                  <a:pt x="568402" y="2170113"/>
                  <a:pt x="411163" y="2039043"/>
                  <a:pt x="411163" y="1878013"/>
                </a:cubicBezTo>
                <a:close/>
                <a:moveTo>
                  <a:pt x="182563" y="1573213"/>
                </a:moveTo>
                <a:lnTo>
                  <a:pt x="1339851" y="1573213"/>
                </a:lnTo>
                <a:lnTo>
                  <a:pt x="1339851" y="1782763"/>
                </a:lnTo>
                <a:lnTo>
                  <a:pt x="182563" y="1782763"/>
                </a:lnTo>
                <a:close/>
                <a:moveTo>
                  <a:pt x="3248025" y="1133475"/>
                </a:moveTo>
                <a:cubicBezTo>
                  <a:pt x="3138431" y="1133475"/>
                  <a:pt x="3049587" y="1252881"/>
                  <a:pt x="3049587" y="1400175"/>
                </a:cubicBezTo>
                <a:cubicBezTo>
                  <a:pt x="3049587" y="1547469"/>
                  <a:pt x="3138431" y="1666875"/>
                  <a:pt x="3248025" y="1666875"/>
                </a:cubicBezTo>
                <a:cubicBezTo>
                  <a:pt x="3357619" y="1666875"/>
                  <a:pt x="3446463" y="1547469"/>
                  <a:pt x="3446463" y="1400175"/>
                </a:cubicBezTo>
                <a:cubicBezTo>
                  <a:pt x="3446463" y="1252881"/>
                  <a:pt x="3357619" y="1133475"/>
                  <a:pt x="3248025" y="1133475"/>
                </a:cubicBezTo>
                <a:close/>
                <a:moveTo>
                  <a:pt x="7099444" y="1130300"/>
                </a:moveTo>
                <a:cubicBezTo>
                  <a:pt x="7002302" y="1130300"/>
                  <a:pt x="6912632" y="1209045"/>
                  <a:pt x="6897687" y="1347788"/>
                </a:cubicBezTo>
                <a:lnTo>
                  <a:pt x="7267575" y="1347788"/>
                </a:lnTo>
                <a:cubicBezTo>
                  <a:pt x="7267575" y="1209045"/>
                  <a:pt x="7204059" y="1130300"/>
                  <a:pt x="7099444" y="1130300"/>
                </a:cubicBezTo>
                <a:close/>
                <a:moveTo>
                  <a:pt x="5175683" y="1130300"/>
                </a:moveTo>
                <a:cubicBezTo>
                  <a:pt x="5081876" y="1130300"/>
                  <a:pt x="4991821" y="1209045"/>
                  <a:pt x="4976812" y="1347788"/>
                </a:cubicBezTo>
                <a:lnTo>
                  <a:pt x="5348287" y="1347788"/>
                </a:lnTo>
                <a:cubicBezTo>
                  <a:pt x="5348287" y="1209045"/>
                  <a:pt x="5284499" y="1130300"/>
                  <a:pt x="5175683" y="1130300"/>
                </a:cubicBezTo>
                <a:close/>
                <a:moveTo>
                  <a:pt x="7526337" y="1055688"/>
                </a:moveTo>
                <a:cubicBezTo>
                  <a:pt x="7526337" y="1055688"/>
                  <a:pt x="7526337" y="1055688"/>
                  <a:pt x="7642170" y="1055688"/>
                </a:cubicBezTo>
                <a:cubicBezTo>
                  <a:pt x="7642170" y="1055688"/>
                  <a:pt x="7642170" y="1055688"/>
                  <a:pt x="7642170" y="1476199"/>
                </a:cubicBezTo>
                <a:cubicBezTo>
                  <a:pt x="7642170" y="1607609"/>
                  <a:pt x="7679536" y="1663927"/>
                  <a:pt x="7772950" y="1663927"/>
                </a:cubicBezTo>
                <a:cubicBezTo>
                  <a:pt x="7843945" y="1663927"/>
                  <a:pt x="7892520" y="1626382"/>
                  <a:pt x="7956042" y="1547536"/>
                </a:cubicBezTo>
                <a:lnTo>
                  <a:pt x="7956042" y="1055688"/>
                </a:lnTo>
                <a:cubicBezTo>
                  <a:pt x="7956042" y="1055688"/>
                  <a:pt x="7956042" y="1055688"/>
                  <a:pt x="8075612" y="1055688"/>
                </a:cubicBezTo>
                <a:cubicBezTo>
                  <a:pt x="8075612" y="1055688"/>
                  <a:pt x="8075612" y="1055688"/>
                  <a:pt x="8075612" y="1746528"/>
                </a:cubicBezTo>
                <a:cubicBezTo>
                  <a:pt x="8075612" y="1746528"/>
                  <a:pt x="8075612" y="1746528"/>
                  <a:pt x="7978461" y="1746528"/>
                </a:cubicBezTo>
                <a:cubicBezTo>
                  <a:pt x="7978461" y="1746528"/>
                  <a:pt x="7978461" y="1746528"/>
                  <a:pt x="7967252" y="1637646"/>
                </a:cubicBezTo>
                <a:cubicBezTo>
                  <a:pt x="7967252" y="1637646"/>
                  <a:pt x="7967252" y="1637646"/>
                  <a:pt x="7963515" y="1637646"/>
                </a:cubicBezTo>
                <a:cubicBezTo>
                  <a:pt x="7899993" y="1712737"/>
                  <a:pt x="7832735" y="1765301"/>
                  <a:pt x="7735585" y="1765301"/>
                </a:cubicBezTo>
                <a:cubicBezTo>
                  <a:pt x="7589859" y="1765301"/>
                  <a:pt x="7526337" y="1671437"/>
                  <a:pt x="7526337" y="1491217"/>
                </a:cubicBezTo>
                <a:cubicBezTo>
                  <a:pt x="7526337" y="1491217"/>
                  <a:pt x="7526337" y="1491217"/>
                  <a:pt x="7526337" y="1055688"/>
                </a:cubicBezTo>
                <a:close/>
                <a:moveTo>
                  <a:pt x="8494619" y="1036638"/>
                </a:moveTo>
                <a:cubicBezTo>
                  <a:pt x="8580799" y="1036638"/>
                  <a:pt x="8659486" y="1074198"/>
                  <a:pt x="8711943" y="1115514"/>
                </a:cubicBezTo>
                <a:cubicBezTo>
                  <a:pt x="8711943" y="1115514"/>
                  <a:pt x="8711943" y="1115514"/>
                  <a:pt x="8655739" y="1190634"/>
                </a:cubicBezTo>
                <a:cubicBezTo>
                  <a:pt x="8607028" y="1153074"/>
                  <a:pt x="8558317" y="1126782"/>
                  <a:pt x="8498366" y="1126782"/>
                </a:cubicBezTo>
                <a:cubicBezTo>
                  <a:pt x="8408439" y="1126782"/>
                  <a:pt x="8370969" y="1175610"/>
                  <a:pt x="8370969" y="1228193"/>
                </a:cubicBezTo>
                <a:cubicBezTo>
                  <a:pt x="8370969" y="1292045"/>
                  <a:pt x="8445908" y="1318337"/>
                  <a:pt x="8524595" y="1348385"/>
                </a:cubicBezTo>
                <a:cubicBezTo>
                  <a:pt x="8622016" y="1385945"/>
                  <a:pt x="8734425" y="1427261"/>
                  <a:pt x="8734425" y="1558721"/>
                </a:cubicBezTo>
                <a:cubicBezTo>
                  <a:pt x="8734425" y="1671401"/>
                  <a:pt x="8644498" y="1765301"/>
                  <a:pt x="8479631" y="1765301"/>
                </a:cubicBezTo>
                <a:cubicBezTo>
                  <a:pt x="8382210" y="1765301"/>
                  <a:pt x="8288536" y="1723985"/>
                  <a:pt x="8224837" y="1667645"/>
                </a:cubicBezTo>
                <a:cubicBezTo>
                  <a:pt x="8224837" y="1667645"/>
                  <a:pt x="8224837" y="1667645"/>
                  <a:pt x="8281042" y="1588769"/>
                </a:cubicBezTo>
                <a:cubicBezTo>
                  <a:pt x="8340993" y="1637597"/>
                  <a:pt x="8404692" y="1671401"/>
                  <a:pt x="8487125" y="1671401"/>
                </a:cubicBezTo>
                <a:cubicBezTo>
                  <a:pt x="8577052" y="1671401"/>
                  <a:pt x="8622016" y="1622573"/>
                  <a:pt x="8622016" y="1562477"/>
                </a:cubicBezTo>
                <a:cubicBezTo>
                  <a:pt x="8622016" y="1491113"/>
                  <a:pt x="8539583" y="1461065"/>
                  <a:pt x="8464643" y="1434773"/>
                </a:cubicBezTo>
                <a:cubicBezTo>
                  <a:pt x="8367222" y="1397213"/>
                  <a:pt x="8258560" y="1352141"/>
                  <a:pt x="8258560" y="1231949"/>
                </a:cubicBezTo>
                <a:cubicBezTo>
                  <a:pt x="8258560" y="1123026"/>
                  <a:pt x="8344740" y="1036638"/>
                  <a:pt x="8494619" y="1036638"/>
                </a:cubicBezTo>
                <a:close/>
                <a:moveTo>
                  <a:pt x="7095798" y="1036638"/>
                </a:moveTo>
                <a:cubicBezTo>
                  <a:pt x="7271807" y="1036638"/>
                  <a:pt x="7369174" y="1164342"/>
                  <a:pt x="7369174" y="1363409"/>
                </a:cubicBezTo>
                <a:cubicBezTo>
                  <a:pt x="7369174" y="1385945"/>
                  <a:pt x="7369174" y="1408481"/>
                  <a:pt x="7365429" y="1427261"/>
                </a:cubicBezTo>
                <a:cubicBezTo>
                  <a:pt x="7365429" y="1427261"/>
                  <a:pt x="7365429" y="1427261"/>
                  <a:pt x="6901065" y="1427261"/>
                </a:cubicBezTo>
                <a:cubicBezTo>
                  <a:pt x="6908555" y="1573745"/>
                  <a:pt x="6998432" y="1671401"/>
                  <a:pt x="7129502" y="1671401"/>
                </a:cubicBezTo>
                <a:cubicBezTo>
                  <a:pt x="7196910" y="1671401"/>
                  <a:pt x="7249338" y="1648865"/>
                  <a:pt x="7301766" y="1615061"/>
                </a:cubicBezTo>
                <a:cubicBezTo>
                  <a:pt x="7301766" y="1615061"/>
                  <a:pt x="7301766" y="1615061"/>
                  <a:pt x="7342960" y="1693937"/>
                </a:cubicBezTo>
                <a:cubicBezTo>
                  <a:pt x="7283042" y="1731497"/>
                  <a:pt x="7208144" y="1765301"/>
                  <a:pt x="7114523" y="1765301"/>
                </a:cubicBezTo>
                <a:cubicBezTo>
                  <a:pt x="6931024" y="1765301"/>
                  <a:pt x="6784974" y="1630085"/>
                  <a:pt x="6784974" y="1400969"/>
                </a:cubicBezTo>
                <a:cubicBezTo>
                  <a:pt x="6784974" y="1175610"/>
                  <a:pt x="6938514" y="1036638"/>
                  <a:pt x="7095798" y="1036638"/>
                </a:cubicBezTo>
                <a:close/>
                <a:moveTo>
                  <a:pt x="5174924" y="1036638"/>
                </a:moveTo>
                <a:cubicBezTo>
                  <a:pt x="5350933" y="1036638"/>
                  <a:pt x="5448299" y="1164342"/>
                  <a:pt x="5448299" y="1363409"/>
                </a:cubicBezTo>
                <a:cubicBezTo>
                  <a:pt x="5448299" y="1385945"/>
                  <a:pt x="5448299" y="1408481"/>
                  <a:pt x="5444554" y="1427261"/>
                </a:cubicBezTo>
                <a:cubicBezTo>
                  <a:pt x="5444554" y="1427261"/>
                  <a:pt x="5444554" y="1427261"/>
                  <a:pt x="4980190" y="1427261"/>
                </a:cubicBezTo>
                <a:cubicBezTo>
                  <a:pt x="4987680" y="1573745"/>
                  <a:pt x="5077557" y="1671401"/>
                  <a:pt x="5208627" y="1671401"/>
                </a:cubicBezTo>
                <a:cubicBezTo>
                  <a:pt x="5276035" y="1671401"/>
                  <a:pt x="5328463" y="1648865"/>
                  <a:pt x="5380892" y="1615061"/>
                </a:cubicBezTo>
                <a:cubicBezTo>
                  <a:pt x="5380892" y="1615061"/>
                  <a:pt x="5380892" y="1615061"/>
                  <a:pt x="5422085" y="1693937"/>
                </a:cubicBezTo>
                <a:cubicBezTo>
                  <a:pt x="5362167" y="1731497"/>
                  <a:pt x="5287270" y="1765301"/>
                  <a:pt x="5193648" y="1765301"/>
                </a:cubicBezTo>
                <a:cubicBezTo>
                  <a:pt x="5010149" y="1765301"/>
                  <a:pt x="4864099" y="1630085"/>
                  <a:pt x="4864099" y="1400969"/>
                </a:cubicBezTo>
                <a:cubicBezTo>
                  <a:pt x="4864099" y="1175610"/>
                  <a:pt x="5017639" y="1036638"/>
                  <a:pt x="5174924" y="1036638"/>
                </a:cubicBezTo>
                <a:close/>
                <a:moveTo>
                  <a:pt x="4071662" y="1036638"/>
                </a:moveTo>
                <a:cubicBezTo>
                  <a:pt x="4176312" y="1036638"/>
                  <a:pt x="4232374" y="1085447"/>
                  <a:pt x="4258537" y="1168048"/>
                </a:cubicBezTo>
                <a:cubicBezTo>
                  <a:pt x="4333287" y="1089202"/>
                  <a:pt x="4404299" y="1036638"/>
                  <a:pt x="4486524" y="1036638"/>
                </a:cubicBezTo>
                <a:cubicBezTo>
                  <a:pt x="4628549" y="1036638"/>
                  <a:pt x="4695824" y="1130502"/>
                  <a:pt x="4695824" y="1306967"/>
                </a:cubicBezTo>
                <a:cubicBezTo>
                  <a:pt x="4695824" y="1306967"/>
                  <a:pt x="4695824" y="1306967"/>
                  <a:pt x="4695824" y="1746251"/>
                </a:cubicBezTo>
                <a:cubicBezTo>
                  <a:pt x="4695824" y="1746251"/>
                  <a:pt x="4695824" y="1746251"/>
                  <a:pt x="4579962" y="1746251"/>
                </a:cubicBezTo>
                <a:cubicBezTo>
                  <a:pt x="4579962" y="1746251"/>
                  <a:pt x="4579962" y="1746251"/>
                  <a:pt x="4579962" y="1321985"/>
                </a:cubicBezTo>
                <a:cubicBezTo>
                  <a:pt x="4579962" y="1194330"/>
                  <a:pt x="4538849" y="1138011"/>
                  <a:pt x="4452887" y="1138011"/>
                </a:cubicBezTo>
                <a:cubicBezTo>
                  <a:pt x="4400562" y="1138011"/>
                  <a:pt x="4344499" y="1171802"/>
                  <a:pt x="4280962" y="1243139"/>
                </a:cubicBezTo>
                <a:cubicBezTo>
                  <a:pt x="4280962" y="1243139"/>
                  <a:pt x="4280962" y="1243139"/>
                  <a:pt x="4280962" y="1746251"/>
                </a:cubicBezTo>
                <a:cubicBezTo>
                  <a:pt x="4280962" y="1746251"/>
                  <a:pt x="4280962" y="1746251"/>
                  <a:pt x="4165099" y="1746251"/>
                </a:cubicBezTo>
                <a:cubicBezTo>
                  <a:pt x="4165099" y="1746251"/>
                  <a:pt x="4165099" y="1746251"/>
                  <a:pt x="4165099" y="1321985"/>
                </a:cubicBezTo>
                <a:cubicBezTo>
                  <a:pt x="4165099" y="1194330"/>
                  <a:pt x="4123987" y="1138011"/>
                  <a:pt x="4034287" y="1138011"/>
                </a:cubicBezTo>
                <a:cubicBezTo>
                  <a:pt x="3981962" y="1138011"/>
                  <a:pt x="3925899" y="1171802"/>
                  <a:pt x="3862362" y="1243139"/>
                </a:cubicBezTo>
                <a:cubicBezTo>
                  <a:pt x="3862362" y="1243139"/>
                  <a:pt x="3862362" y="1243139"/>
                  <a:pt x="3862362" y="1746251"/>
                </a:cubicBezTo>
                <a:cubicBezTo>
                  <a:pt x="3862362" y="1746251"/>
                  <a:pt x="3862362" y="1746251"/>
                  <a:pt x="3746499" y="1746251"/>
                </a:cubicBezTo>
                <a:cubicBezTo>
                  <a:pt x="3746499" y="1746251"/>
                  <a:pt x="3746499" y="1746251"/>
                  <a:pt x="3746499" y="1055411"/>
                </a:cubicBezTo>
                <a:cubicBezTo>
                  <a:pt x="3746499" y="1055411"/>
                  <a:pt x="3746499" y="1055411"/>
                  <a:pt x="3839937" y="1055411"/>
                </a:cubicBezTo>
                <a:cubicBezTo>
                  <a:pt x="3839937" y="1055411"/>
                  <a:pt x="3839937" y="1055411"/>
                  <a:pt x="3851149" y="1153029"/>
                </a:cubicBezTo>
                <a:cubicBezTo>
                  <a:pt x="3851149" y="1153029"/>
                  <a:pt x="3851149" y="1153029"/>
                  <a:pt x="3854887" y="1153029"/>
                </a:cubicBezTo>
                <a:cubicBezTo>
                  <a:pt x="3914687" y="1089202"/>
                  <a:pt x="3985699" y="1036638"/>
                  <a:pt x="4071662" y="1036638"/>
                </a:cubicBezTo>
                <a:close/>
                <a:moveTo>
                  <a:pt x="3250406" y="1036638"/>
                </a:moveTo>
                <a:cubicBezTo>
                  <a:pt x="3427072" y="1036638"/>
                  <a:pt x="3570288" y="1199755"/>
                  <a:pt x="3570288" y="1400970"/>
                </a:cubicBezTo>
                <a:cubicBezTo>
                  <a:pt x="3570288" y="1602185"/>
                  <a:pt x="3427072" y="1765302"/>
                  <a:pt x="3250406" y="1765302"/>
                </a:cubicBezTo>
                <a:cubicBezTo>
                  <a:pt x="3073740" y="1765302"/>
                  <a:pt x="2930524" y="1602185"/>
                  <a:pt x="2930524" y="1400970"/>
                </a:cubicBezTo>
                <a:cubicBezTo>
                  <a:pt x="2930524" y="1199755"/>
                  <a:pt x="3073740" y="1036638"/>
                  <a:pt x="3250406" y="1036638"/>
                </a:cubicBezTo>
                <a:close/>
                <a:moveTo>
                  <a:pt x="2814233" y="1036638"/>
                </a:moveTo>
                <a:cubicBezTo>
                  <a:pt x="2844240" y="1036638"/>
                  <a:pt x="2866745" y="1040392"/>
                  <a:pt x="2889250" y="1051656"/>
                </a:cubicBezTo>
                <a:cubicBezTo>
                  <a:pt x="2889250" y="1051656"/>
                  <a:pt x="2889250" y="1051656"/>
                  <a:pt x="2866745" y="1153029"/>
                </a:cubicBezTo>
                <a:cubicBezTo>
                  <a:pt x="2844240" y="1145520"/>
                  <a:pt x="2825486" y="1141766"/>
                  <a:pt x="2799230" y="1141766"/>
                </a:cubicBezTo>
                <a:cubicBezTo>
                  <a:pt x="2739216" y="1141766"/>
                  <a:pt x="2671701" y="1186820"/>
                  <a:pt x="2622939" y="1303212"/>
                </a:cubicBezTo>
                <a:cubicBezTo>
                  <a:pt x="2622939" y="1303212"/>
                  <a:pt x="2622939" y="1303212"/>
                  <a:pt x="2622939" y="1746251"/>
                </a:cubicBezTo>
                <a:cubicBezTo>
                  <a:pt x="2622939" y="1746251"/>
                  <a:pt x="2622939" y="1746251"/>
                  <a:pt x="2506663" y="1746251"/>
                </a:cubicBezTo>
                <a:cubicBezTo>
                  <a:pt x="2506663" y="1746251"/>
                  <a:pt x="2506663" y="1746251"/>
                  <a:pt x="2506663" y="1055411"/>
                </a:cubicBezTo>
                <a:cubicBezTo>
                  <a:pt x="2506663" y="1055411"/>
                  <a:pt x="2506663" y="1055411"/>
                  <a:pt x="2604185" y="1055411"/>
                </a:cubicBezTo>
                <a:cubicBezTo>
                  <a:pt x="2604185" y="1055411"/>
                  <a:pt x="2604185" y="1055411"/>
                  <a:pt x="2615437" y="1179311"/>
                </a:cubicBezTo>
                <a:cubicBezTo>
                  <a:pt x="2615437" y="1179311"/>
                  <a:pt x="2615437" y="1179311"/>
                  <a:pt x="2619188" y="1179311"/>
                </a:cubicBezTo>
                <a:cubicBezTo>
                  <a:pt x="2664198" y="1092956"/>
                  <a:pt x="2735465" y="1036638"/>
                  <a:pt x="2814233" y="1036638"/>
                </a:cubicBezTo>
                <a:close/>
                <a:moveTo>
                  <a:pt x="1830388" y="908050"/>
                </a:moveTo>
                <a:cubicBezTo>
                  <a:pt x="1830388" y="908050"/>
                  <a:pt x="1830388" y="908050"/>
                  <a:pt x="1830388" y="1281113"/>
                </a:cubicBezTo>
                <a:cubicBezTo>
                  <a:pt x="1830388" y="1281113"/>
                  <a:pt x="1830388" y="1281113"/>
                  <a:pt x="1979764" y="1281113"/>
                </a:cubicBezTo>
                <a:cubicBezTo>
                  <a:pt x="2144079" y="1281113"/>
                  <a:pt x="2222501" y="1220820"/>
                  <a:pt x="2222501" y="1085160"/>
                </a:cubicBezTo>
                <a:cubicBezTo>
                  <a:pt x="2222501" y="949501"/>
                  <a:pt x="2140344" y="908050"/>
                  <a:pt x="1979764" y="908050"/>
                </a:cubicBezTo>
                <a:cubicBezTo>
                  <a:pt x="1979764" y="908050"/>
                  <a:pt x="1979764" y="908050"/>
                  <a:pt x="1830388" y="908050"/>
                </a:cubicBezTo>
                <a:close/>
                <a:moveTo>
                  <a:pt x="5635416" y="860425"/>
                </a:moveTo>
                <a:cubicBezTo>
                  <a:pt x="5635416" y="860425"/>
                  <a:pt x="5635416" y="860425"/>
                  <a:pt x="5732810" y="860425"/>
                </a:cubicBezTo>
                <a:cubicBezTo>
                  <a:pt x="5732810" y="860425"/>
                  <a:pt x="5732810" y="860425"/>
                  <a:pt x="5732810" y="1055667"/>
                </a:cubicBezTo>
                <a:cubicBezTo>
                  <a:pt x="5732810" y="1055667"/>
                  <a:pt x="5732810" y="1055667"/>
                  <a:pt x="5920107" y="1055667"/>
                </a:cubicBezTo>
                <a:cubicBezTo>
                  <a:pt x="5920107" y="1055667"/>
                  <a:pt x="5920107" y="1055667"/>
                  <a:pt x="5920107" y="1149534"/>
                </a:cubicBezTo>
                <a:cubicBezTo>
                  <a:pt x="5920107" y="1149534"/>
                  <a:pt x="5920107" y="1149534"/>
                  <a:pt x="5732810" y="1149534"/>
                </a:cubicBezTo>
                <a:cubicBezTo>
                  <a:pt x="5732810" y="1149534"/>
                  <a:pt x="5732810" y="1149534"/>
                  <a:pt x="5732810" y="1532510"/>
                </a:cubicBezTo>
                <a:cubicBezTo>
                  <a:pt x="5732810" y="1618868"/>
                  <a:pt x="5759032" y="1667678"/>
                  <a:pt x="5837697" y="1667678"/>
                </a:cubicBezTo>
                <a:cubicBezTo>
                  <a:pt x="5863918" y="1667678"/>
                  <a:pt x="5893886" y="1656414"/>
                  <a:pt x="5916362" y="1648905"/>
                </a:cubicBezTo>
                <a:cubicBezTo>
                  <a:pt x="5916362" y="1648905"/>
                  <a:pt x="5916362" y="1648905"/>
                  <a:pt x="5938837" y="1739017"/>
                </a:cubicBezTo>
                <a:cubicBezTo>
                  <a:pt x="5901378" y="1750281"/>
                  <a:pt x="5852680" y="1765300"/>
                  <a:pt x="5811475" y="1765300"/>
                </a:cubicBezTo>
                <a:cubicBezTo>
                  <a:pt x="5665383" y="1765300"/>
                  <a:pt x="5612940" y="1671433"/>
                  <a:pt x="5612940" y="1532510"/>
                </a:cubicBezTo>
                <a:cubicBezTo>
                  <a:pt x="5612940" y="1532510"/>
                  <a:pt x="5612940" y="1532510"/>
                  <a:pt x="5612940" y="1149534"/>
                </a:cubicBezTo>
                <a:cubicBezTo>
                  <a:pt x="5612940" y="1149534"/>
                  <a:pt x="5612940" y="1149534"/>
                  <a:pt x="5511799" y="1149534"/>
                </a:cubicBezTo>
                <a:cubicBezTo>
                  <a:pt x="5511799" y="1149534"/>
                  <a:pt x="5511799" y="1149534"/>
                  <a:pt x="5511799" y="1063177"/>
                </a:cubicBezTo>
                <a:cubicBezTo>
                  <a:pt x="5511799" y="1063177"/>
                  <a:pt x="5511799" y="1063177"/>
                  <a:pt x="5620432" y="1055667"/>
                </a:cubicBezTo>
                <a:cubicBezTo>
                  <a:pt x="5620432" y="1055667"/>
                  <a:pt x="5620432" y="1055667"/>
                  <a:pt x="5635416" y="860425"/>
                </a:cubicBezTo>
                <a:close/>
                <a:moveTo>
                  <a:pt x="1709738" y="811213"/>
                </a:moveTo>
                <a:cubicBezTo>
                  <a:pt x="1709738" y="811213"/>
                  <a:pt x="1709738" y="811213"/>
                  <a:pt x="1997869" y="811213"/>
                </a:cubicBezTo>
                <a:cubicBezTo>
                  <a:pt x="2203677" y="811213"/>
                  <a:pt x="2338388" y="882561"/>
                  <a:pt x="2338388" y="1085340"/>
                </a:cubicBezTo>
                <a:cubicBezTo>
                  <a:pt x="2338388" y="1284365"/>
                  <a:pt x="2199935" y="1374489"/>
                  <a:pt x="1997869" y="1374489"/>
                </a:cubicBezTo>
                <a:cubicBezTo>
                  <a:pt x="1997869" y="1374489"/>
                  <a:pt x="1997869" y="1374489"/>
                  <a:pt x="1829480" y="1374489"/>
                </a:cubicBezTo>
                <a:cubicBezTo>
                  <a:pt x="1829480" y="1374489"/>
                  <a:pt x="1829480" y="1374489"/>
                  <a:pt x="1829480" y="1746251"/>
                </a:cubicBezTo>
                <a:cubicBezTo>
                  <a:pt x="1829480" y="1746251"/>
                  <a:pt x="1829480" y="1746251"/>
                  <a:pt x="1709738" y="1746251"/>
                </a:cubicBezTo>
                <a:cubicBezTo>
                  <a:pt x="1709738" y="1746251"/>
                  <a:pt x="1709738" y="1746251"/>
                  <a:pt x="1709738" y="811213"/>
                </a:cubicBezTo>
                <a:close/>
                <a:moveTo>
                  <a:pt x="6070599" y="731838"/>
                </a:moveTo>
                <a:cubicBezTo>
                  <a:pt x="6070599" y="731838"/>
                  <a:pt x="6070599" y="731838"/>
                  <a:pt x="6186433" y="731838"/>
                </a:cubicBezTo>
                <a:cubicBezTo>
                  <a:pt x="6186433" y="731838"/>
                  <a:pt x="6186433" y="731838"/>
                  <a:pt x="6186433" y="1006105"/>
                </a:cubicBezTo>
                <a:cubicBezTo>
                  <a:pt x="6186433" y="1006105"/>
                  <a:pt x="6186433" y="1006105"/>
                  <a:pt x="6182696" y="1148874"/>
                </a:cubicBezTo>
                <a:cubicBezTo>
                  <a:pt x="6246218" y="1088761"/>
                  <a:pt x="6317213" y="1036162"/>
                  <a:pt x="6410627" y="1036162"/>
                </a:cubicBezTo>
                <a:cubicBezTo>
                  <a:pt x="6556353" y="1036162"/>
                  <a:pt x="6619874" y="1130089"/>
                  <a:pt x="6619874" y="1306672"/>
                </a:cubicBezTo>
                <a:cubicBezTo>
                  <a:pt x="6619874" y="1306672"/>
                  <a:pt x="6619874" y="1306672"/>
                  <a:pt x="6619874" y="1746251"/>
                </a:cubicBezTo>
                <a:cubicBezTo>
                  <a:pt x="6619874" y="1746251"/>
                  <a:pt x="6619874" y="1746251"/>
                  <a:pt x="6504041" y="1746251"/>
                </a:cubicBezTo>
                <a:cubicBezTo>
                  <a:pt x="6504041" y="1746251"/>
                  <a:pt x="6504041" y="1746251"/>
                  <a:pt x="6504041" y="1321700"/>
                </a:cubicBezTo>
                <a:cubicBezTo>
                  <a:pt x="6504041" y="1193959"/>
                  <a:pt x="6466675" y="1137603"/>
                  <a:pt x="6373261" y="1137603"/>
                </a:cubicBezTo>
                <a:cubicBezTo>
                  <a:pt x="6302266" y="1137603"/>
                  <a:pt x="6253691" y="1175174"/>
                  <a:pt x="6186433" y="1242801"/>
                </a:cubicBezTo>
                <a:cubicBezTo>
                  <a:pt x="6186433" y="1242801"/>
                  <a:pt x="6186433" y="1242801"/>
                  <a:pt x="6186433" y="1746251"/>
                </a:cubicBezTo>
                <a:cubicBezTo>
                  <a:pt x="6186433" y="1746251"/>
                  <a:pt x="6186433" y="1746251"/>
                  <a:pt x="6070599" y="1746251"/>
                </a:cubicBezTo>
                <a:cubicBezTo>
                  <a:pt x="6070599" y="1746251"/>
                  <a:pt x="6070599" y="1746251"/>
                  <a:pt x="6070599" y="731838"/>
                </a:cubicBezTo>
                <a:close/>
                <a:moveTo>
                  <a:pt x="770558" y="0"/>
                </a:moveTo>
                <a:cubicBezTo>
                  <a:pt x="703227" y="112590"/>
                  <a:pt x="789260" y="206416"/>
                  <a:pt x="864072" y="439102"/>
                </a:cubicBezTo>
                <a:cubicBezTo>
                  <a:pt x="890256" y="525422"/>
                  <a:pt x="886515" y="675542"/>
                  <a:pt x="908958" y="769367"/>
                </a:cubicBezTo>
                <a:cubicBezTo>
                  <a:pt x="916440" y="574211"/>
                  <a:pt x="950105" y="288982"/>
                  <a:pt x="1073544" y="191404"/>
                </a:cubicBezTo>
                <a:cubicBezTo>
                  <a:pt x="1017435" y="315253"/>
                  <a:pt x="1081026" y="469126"/>
                  <a:pt x="1122171" y="544187"/>
                </a:cubicBezTo>
                <a:cubicBezTo>
                  <a:pt x="1193242" y="664283"/>
                  <a:pt x="1234389" y="754355"/>
                  <a:pt x="1234389" y="926994"/>
                </a:cubicBezTo>
                <a:cubicBezTo>
                  <a:pt x="1234389" y="1039584"/>
                  <a:pt x="1189502" y="1148422"/>
                  <a:pt x="1118431" y="1234741"/>
                </a:cubicBezTo>
                <a:cubicBezTo>
                  <a:pt x="1200723" y="1219729"/>
                  <a:pt x="1256833" y="1204717"/>
                  <a:pt x="1256833" y="1204717"/>
                </a:cubicBezTo>
                <a:cubicBezTo>
                  <a:pt x="1256833" y="1204717"/>
                  <a:pt x="1256833" y="1204717"/>
                  <a:pt x="1522412" y="1152175"/>
                </a:cubicBezTo>
                <a:cubicBezTo>
                  <a:pt x="1522412" y="1152175"/>
                  <a:pt x="1481266" y="1309801"/>
                  <a:pt x="1335384" y="1463675"/>
                </a:cubicBezTo>
                <a:cubicBezTo>
                  <a:pt x="1335384" y="1463675"/>
                  <a:pt x="1335384" y="1463675"/>
                  <a:pt x="187029" y="1463675"/>
                </a:cubicBezTo>
                <a:cubicBezTo>
                  <a:pt x="183288" y="1459922"/>
                  <a:pt x="179547" y="1456169"/>
                  <a:pt x="175807" y="1452416"/>
                </a:cubicBezTo>
                <a:cubicBezTo>
                  <a:pt x="56109" y="1306048"/>
                  <a:pt x="29925" y="1230988"/>
                  <a:pt x="0" y="1155928"/>
                </a:cubicBezTo>
                <a:cubicBezTo>
                  <a:pt x="0" y="1152175"/>
                  <a:pt x="145882" y="1182199"/>
                  <a:pt x="246878" y="1208470"/>
                </a:cubicBezTo>
                <a:cubicBezTo>
                  <a:pt x="246878" y="1208470"/>
                  <a:pt x="299246" y="1219729"/>
                  <a:pt x="377798" y="1234741"/>
                </a:cubicBezTo>
                <a:cubicBezTo>
                  <a:pt x="302986" y="1144669"/>
                  <a:pt x="258099" y="1035831"/>
                  <a:pt x="258099" y="923241"/>
                </a:cubicBezTo>
                <a:cubicBezTo>
                  <a:pt x="258099" y="675542"/>
                  <a:pt x="448869" y="457867"/>
                  <a:pt x="377798" y="285229"/>
                </a:cubicBezTo>
                <a:cubicBezTo>
                  <a:pt x="445128" y="288982"/>
                  <a:pt x="516199" y="424090"/>
                  <a:pt x="519940" y="638012"/>
                </a:cubicBezTo>
                <a:cubicBezTo>
                  <a:pt x="591010" y="540434"/>
                  <a:pt x="620935" y="360289"/>
                  <a:pt x="620935" y="251452"/>
                </a:cubicBezTo>
                <a:cubicBezTo>
                  <a:pt x="620935" y="138861"/>
                  <a:pt x="695746" y="3753"/>
                  <a:pt x="770558" y="0"/>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1" name="Graphic 49">
            <a:extLst>
              <a:ext uri="{FF2B5EF4-FFF2-40B4-BE49-F238E27FC236}">
                <a16:creationId xmlns:a16="http://schemas.microsoft.com/office/drawing/2014/main" id="{CF8936DA-8790-4C48-8D50-CB515F5F5104}"/>
              </a:ext>
            </a:extLst>
          </p:cNvPr>
          <p:cNvGrpSpPr/>
          <p:nvPr/>
        </p:nvGrpSpPr>
        <p:grpSpPr>
          <a:xfrm>
            <a:off x="5830247" y="2526883"/>
            <a:ext cx="779915" cy="275264"/>
            <a:chOff x="107503" y="1417363"/>
            <a:chExt cx="912373" cy="322014"/>
          </a:xfrm>
        </p:grpSpPr>
        <p:sp>
          <p:nvSpPr>
            <p:cNvPr id="52" name="Freeform: Shape 51">
              <a:extLst>
                <a:ext uri="{FF2B5EF4-FFF2-40B4-BE49-F238E27FC236}">
                  <a16:creationId xmlns:a16="http://schemas.microsoft.com/office/drawing/2014/main" id="{53E6CE23-1968-4157-BCCB-1300A11EC7B4}"/>
                </a:ext>
              </a:extLst>
            </p:cNvPr>
            <p:cNvSpPr/>
            <p:nvPr/>
          </p:nvSpPr>
          <p:spPr>
            <a:xfrm>
              <a:off x="935677" y="1585079"/>
              <a:ext cx="83485" cy="134173"/>
            </a:xfrm>
            <a:custGeom>
              <a:avLst/>
              <a:gdLst>
                <a:gd name="connsiteX0" fmla="*/ 84199 w 83485"/>
                <a:gd name="connsiteY0" fmla="*/ 100033 h 134172"/>
                <a:gd name="connsiteX1" fmla="*/ 83006 w 83485"/>
                <a:gd name="connsiteY1" fmla="*/ 103909 h 134172"/>
                <a:gd name="connsiteX2" fmla="*/ 38282 w 83485"/>
                <a:gd name="connsiteY2" fmla="*/ 134620 h 134172"/>
                <a:gd name="connsiteX3" fmla="*/ 2503 w 83485"/>
                <a:gd name="connsiteY3" fmla="*/ 95561 h 134172"/>
                <a:gd name="connsiteX4" fmla="*/ 3099 w 83485"/>
                <a:gd name="connsiteY4" fmla="*/ 69919 h 134172"/>
                <a:gd name="connsiteX5" fmla="*/ 64819 w 83485"/>
                <a:gd name="connsiteY5" fmla="*/ 40401 h 134172"/>
                <a:gd name="connsiteX6" fmla="*/ 68397 w 83485"/>
                <a:gd name="connsiteY6" fmla="*/ 42488 h 134172"/>
                <a:gd name="connsiteX7" fmla="*/ 68397 w 83485"/>
                <a:gd name="connsiteY7" fmla="*/ 2236 h 134172"/>
                <a:gd name="connsiteX8" fmla="*/ 84199 w 83485"/>
                <a:gd name="connsiteY8" fmla="*/ 2236 h 134172"/>
                <a:gd name="connsiteX9" fmla="*/ 84199 w 83485"/>
                <a:gd name="connsiteY9" fmla="*/ 100033 h 134172"/>
                <a:gd name="connsiteX10" fmla="*/ 68098 w 83485"/>
                <a:gd name="connsiteY10" fmla="*/ 84529 h 134172"/>
                <a:gd name="connsiteX11" fmla="*/ 68098 w 83485"/>
                <a:gd name="connsiteY11" fmla="*/ 84529 h 134172"/>
                <a:gd name="connsiteX12" fmla="*/ 68397 w 83485"/>
                <a:gd name="connsiteY12" fmla="*/ 74391 h 134172"/>
                <a:gd name="connsiteX13" fmla="*/ 45140 w 83485"/>
                <a:gd name="connsiteY13" fmla="*/ 50538 h 134172"/>
                <a:gd name="connsiteX14" fmla="*/ 19200 w 83485"/>
                <a:gd name="connsiteY14" fmla="*/ 71410 h 134172"/>
                <a:gd name="connsiteX15" fmla="*/ 19200 w 83485"/>
                <a:gd name="connsiteY15" fmla="*/ 97946 h 134172"/>
                <a:gd name="connsiteX16" fmla="*/ 43649 w 83485"/>
                <a:gd name="connsiteY16" fmla="*/ 119414 h 134172"/>
                <a:gd name="connsiteX17" fmla="*/ 68397 w 83485"/>
                <a:gd name="connsiteY17" fmla="*/ 97946 h 134172"/>
                <a:gd name="connsiteX18" fmla="*/ 68098 w 83485"/>
                <a:gd name="connsiteY18" fmla="*/ 84529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485" h="134172">
                  <a:moveTo>
                    <a:pt x="84199" y="100033"/>
                  </a:moveTo>
                  <a:cubicBezTo>
                    <a:pt x="83901" y="101226"/>
                    <a:pt x="83305" y="102716"/>
                    <a:pt x="83006" y="103909"/>
                  </a:cubicBezTo>
                  <a:cubicBezTo>
                    <a:pt x="77938" y="123886"/>
                    <a:pt x="59452" y="136409"/>
                    <a:pt x="38282" y="134620"/>
                  </a:cubicBezTo>
                  <a:cubicBezTo>
                    <a:pt x="18902" y="132831"/>
                    <a:pt x="3397" y="116134"/>
                    <a:pt x="2503" y="95561"/>
                  </a:cubicBezTo>
                  <a:cubicBezTo>
                    <a:pt x="2205" y="86914"/>
                    <a:pt x="1907" y="78267"/>
                    <a:pt x="3099" y="69919"/>
                  </a:cubicBezTo>
                  <a:cubicBezTo>
                    <a:pt x="6975" y="40103"/>
                    <a:pt x="38879" y="24896"/>
                    <a:pt x="64819" y="40401"/>
                  </a:cubicBezTo>
                  <a:cubicBezTo>
                    <a:pt x="65713" y="40997"/>
                    <a:pt x="66906" y="41593"/>
                    <a:pt x="68397" y="42488"/>
                  </a:cubicBezTo>
                  <a:cubicBezTo>
                    <a:pt x="68397" y="28773"/>
                    <a:pt x="68397" y="15952"/>
                    <a:pt x="68397" y="2236"/>
                  </a:cubicBezTo>
                  <a:cubicBezTo>
                    <a:pt x="74062" y="2236"/>
                    <a:pt x="79130" y="2236"/>
                    <a:pt x="84199" y="2236"/>
                  </a:cubicBezTo>
                  <a:cubicBezTo>
                    <a:pt x="84199" y="34736"/>
                    <a:pt x="84199" y="67534"/>
                    <a:pt x="84199" y="100033"/>
                  </a:cubicBezTo>
                  <a:close/>
                  <a:moveTo>
                    <a:pt x="68098" y="84529"/>
                  </a:moveTo>
                  <a:cubicBezTo>
                    <a:pt x="68098" y="84529"/>
                    <a:pt x="68098" y="84529"/>
                    <a:pt x="68098" y="84529"/>
                  </a:cubicBezTo>
                  <a:cubicBezTo>
                    <a:pt x="68397" y="81249"/>
                    <a:pt x="68397" y="77671"/>
                    <a:pt x="68397" y="74391"/>
                  </a:cubicBezTo>
                  <a:cubicBezTo>
                    <a:pt x="67800" y="61570"/>
                    <a:pt x="57663" y="51135"/>
                    <a:pt x="45140" y="50538"/>
                  </a:cubicBezTo>
                  <a:cubicBezTo>
                    <a:pt x="32319" y="49644"/>
                    <a:pt x="20691" y="58291"/>
                    <a:pt x="19200" y="71410"/>
                  </a:cubicBezTo>
                  <a:cubicBezTo>
                    <a:pt x="18305" y="80056"/>
                    <a:pt x="18007" y="89001"/>
                    <a:pt x="19200" y="97946"/>
                  </a:cubicBezTo>
                  <a:cubicBezTo>
                    <a:pt x="20691" y="110767"/>
                    <a:pt x="31126" y="119414"/>
                    <a:pt x="43649" y="119414"/>
                  </a:cubicBezTo>
                  <a:cubicBezTo>
                    <a:pt x="56172" y="119414"/>
                    <a:pt x="66608" y="110469"/>
                    <a:pt x="68397" y="97946"/>
                  </a:cubicBezTo>
                  <a:cubicBezTo>
                    <a:pt x="68397" y="93175"/>
                    <a:pt x="68098" y="89001"/>
                    <a:pt x="68098" y="84529"/>
                  </a:cubicBezTo>
                  <a:close/>
                </a:path>
              </a:pathLst>
            </a:custGeom>
            <a:solidFill>
              <a:srgbClr val="00000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0BFF8B4-8ED5-49FC-8FBC-1B22B709A31E}"/>
                </a:ext>
              </a:extLst>
            </p:cNvPr>
            <p:cNvSpPr/>
            <p:nvPr/>
          </p:nvSpPr>
          <p:spPr>
            <a:xfrm>
              <a:off x="666855" y="1617300"/>
              <a:ext cx="89448" cy="104356"/>
            </a:xfrm>
            <a:custGeom>
              <a:avLst/>
              <a:gdLst>
                <a:gd name="connsiteX0" fmla="*/ 73346 w 89448"/>
                <a:gd name="connsiteY0" fmla="*/ 86894 h 104356"/>
                <a:gd name="connsiteX1" fmla="*/ 73346 w 89448"/>
                <a:gd name="connsiteY1" fmla="*/ 102995 h 104356"/>
                <a:gd name="connsiteX2" fmla="*/ 33393 w 89448"/>
                <a:gd name="connsiteY2" fmla="*/ 100908 h 104356"/>
                <a:gd name="connsiteX3" fmla="*/ 2384 w 89448"/>
                <a:gd name="connsiteY3" fmla="*/ 60656 h 104356"/>
                <a:gd name="connsiteX4" fmla="*/ 3875 w 89448"/>
                <a:gd name="connsiteY4" fmla="*/ 34716 h 104356"/>
                <a:gd name="connsiteX5" fmla="*/ 51879 w 89448"/>
                <a:gd name="connsiteY5" fmla="*/ 2515 h 104356"/>
                <a:gd name="connsiteX6" fmla="*/ 89447 w 89448"/>
                <a:gd name="connsiteY6" fmla="*/ 43959 h 104356"/>
                <a:gd name="connsiteX7" fmla="*/ 73943 w 89448"/>
                <a:gd name="connsiteY7" fmla="*/ 60060 h 104356"/>
                <a:gd name="connsiteX8" fmla="*/ 18187 w 89448"/>
                <a:gd name="connsiteY8" fmla="*/ 60060 h 104356"/>
                <a:gd name="connsiteX9" fmla="*/ 18783 w 89448"/>
                <a:gd name="connsiteY9" fmla="*/ 66023 h 104356"/>
                <a:gd name="connsiteX10" fmla="*/ 44723 w 89448"/>
                <a:gd name="connsiteY10" fmla="*/ 86596 h 104356"/>
                <a:gd name="connsiteX11" fmla="*/ 67979 w 89448"/>
                <a:gd name="connsiteY11" fmla="*/ 86596 h 104356"/>
                <a:gd name="connsiteX12" fmla="*/ 73346 w 89448"/>
                <a:gd name="connsiteY12" fmla="*/ 86894 h 104356"/>
                <a:gd name="connsiteX13" fmla="*/ 18485 w 89448"/>
                <a:gd name="connsiteY13" fmla="*/ 44257 h 104356"/>
                <a:gd name="connsiteX14" fmla="*/ 73048 w 89448"/>
                <a:gd name="connsiteY14" fmla="*/ 44257 h 104356"/>
                <a:gd name="connsiteX15" fmla="*/ 44723 w 89448"/>
                <a:gd name="connsiteY15" fmla="*/ 18019 h 104356"/>
                <a:gd name="connsiteX16" fmla="*/ 18485 w 89448"/>
                <a:gd name="connsiteY16" fmla="*/ 44257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448" h="104356">
                  <a:moveTo>
                    <a:pt x="73346" y="86894"/>
                  </a:moveTo>
                  <a:cubicBezTo>
                    <a:pt x="73346" y="92261"/>
                    <a:pt x="73346" y="97330"/>
                    <a:pt x="73346" y="102995"/>
                  </a:cubicBezTo>
                  <a:cubicBezTo>
                    <a:pt x="59929" y="102399"/>
                    <a:pt x="46512" y="104784"/>
                    <a:pt x="33393" y="100908"/>
                  </a:cubicBezTo>
                  <a:cubicBezTo>
                    <a:pt x="15503" y="95839"/>
                    <a:pt x="2980" y="80037"/>
                    <a:pt x="2384" y="60656"/>
                  </a:cubicBezTo>
                  <a:cubicBezTo>
                    <a:pt x="2086" y="52010"/>
                    <a:pt x="2086" y="43065"/>
                    <a:pt x="3875" y="34716"/>
                  </a:cubicBezTo>
                  <a:cubicBezTo>
                    <a:pt x="8645" y="13249"/>
                    <a:pt x="29219" y="129"/>
                    <a:pt x="51879" y="2515"/>
                  </a:cubicBezTo>
                  <a:cubicBezTo>
                    <a:pt x="72452" y="4900"/>
                    <a:pt x="88851" y="23088"/>
                    <a:pt x="89447" y="43959"/>
                  </a:cubicBezTo>
                  <a:cubicBezTo>
                    <a:pt x="89745" y="54097"/>
                    <a:pt x="84080" y="60060"/>
                    <a:pt x="73943" y="60060"/>
                  </a:cubicBezTo>
                  <a:cubicBezTo>
                    <a:pt x="55755" y="60060"/>
                    <a:pt x="37269" y="60060"/>
                    <a:pt x="18187" y="60060"/>
                  </a:cubicBezTo>
                  <a:cubicBezTo>
                    <a:pt x="18485" y="62147"/>
                    <a:pt x="18485" y="64234"/>
                    <a:pt x="18783" y="66023"/>
                  </a:cubicBezTo>
                  <a:cubicBezTo>
                    <a:pt x="22063" y="77950"/>
                    <a:pt x="32200" y="86000"/>
                    <a:pt x="44723" y="86596"/>
                  </a:cubicBezTo>
                  <a:cubicBezTo>
                    <a:pt x="52475" y="86894"/>
                    <a:pt x="60227" y="86596"/>
                    <a:pt x="67979" y="86596"/>
                  </a:cubicBezTo>
                  <a:cubicBezTo>
                    <a:pt x="69768" y="86894"/>
                    <a:pt x="71259" y="86894"/>
                    <a:pt x="73346" y="86894"/>
                  </a:cubicBezTo>
                  <a:close/>
                  <a:moveTo>
                    <a:pt x="18485" y="44257"/>
                  </a:moveTo>
                  <a:cubicBezTo>
                    <a:pt x="36673" y="44257"/>
                    <a:pt x="54860" y="44257"/>
                    <a:pt x="73048" y="44257"/>
                  </a:cubicBezTo>
                  <a:cubicBezTo>
                    <a:pt x="73346" y="29946"/>
                    <a:pt x="59929" y="17423"/>
                    <a:pt x="44723" y="18019"/>
                  </a:cubicBezTo>
                  <a:cubicBezTo>
                    <a:pt x="30411" y="18615"/>
                    <a:pt x="17292" y="31138"/>
                    <a:pt x="18485" y="44257"/>
                  </a:cubicBezTo>
                  <a:close/>
                </a:path>
              </a:pathLst>
            </a:custGeom>
            <a:solidFill>
              <a:srgbClr val="00000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5AD4A5-A104-4E89-8A74-90C190768339}"/>
                </a:ext>
              </a:extLst>
            </p:cNvPr>
            <p:cNvSpPr/>
            <p:nvPr/>
          </p:nvSpPr>
          <p:spPr>
            <a:xfrm>
              <a:off x="769735" y="1617348"/>
              <a:ext cx="83485" cy="104356"/>
            </a:xfrm>
            <a:custGeom>
              <a:avLst/>
              <a:gdLst>
                <a:gd name="connsiteX0" fmla="*/ 18469 w 83485"/>
                <a:gd name="connsiteY0" fmla="*/ 102649 h 104356"/>
                <a:gd name="connsiteX1" fmla="*/ 2965 w 83485"/>
                <a:gd name="connsiteY1" fmla="*/ 102649 h 104356"/>
                <a:gd name="connsiteX2" fmla="*/ 2369 w 83485"/>
                <a:gd name="connsiteY2" fmla="*/ 99071 h 104356"/>
                <a:gd name="connsiteX3" fmla="*/ 2369 w 83485"/>
                <a:gd name="connsiteY3" fmla="*/ 44209 h 104356"/>
                <a:gd name="connsiteX4" fmla="*/ 33974 w 83485"/>
                <a:gd name="connsiteY4" fmla="*/ 3361 h 104356"/>
                <a:gd name="connsiteX5" fmla="*/ 83767 w 83485"/>
                <a:gd name="connsiteY5" fmla="*/ 41228 h 104356"/>
                <a:gd name="connsiteX6" fmla="*/ 83767 w 83485"/>
                <a:gd name="connsiteY6" fmla="*/ 102649 h 104356"/>
                <a:gd name="connsiteX7" fmla="*/ 67964 w 83485"/>
                <a:gd name="connsiteY7" fmla="*/ 102649 h 104356"/>
                <a:gd name="connsiteX8" fmla="*/ 67964 w 83485"/>
                <a:gd name="connsiteY8" fmla="*/ 97282 h 104356"/>
                <a:gd name="connsiteX9" fmla="*/ 67964 w 83485"/>
                <a:gd name="connsiteY9" fmla="*/ 42420 h 104356"/>
                <a:gd name="connsiteX10" fmla="*/ 46795 w 83485"/>
                <a:gd name="connsiteY10" fmla="*/ 18567 h 104356"/>
                <a:gd name="connsiteX11" fmla="*/ 19066 w 83485"/>
                <a:gd name="connsiteY11" fmla="*/ 36755 h 104356"/>
                <a:gd name="connsiteX12" fmla="*/ 18171 w 83485"/>
                <a:gd name="connsiteY12" fmla="*/ 46296 h 104356"/>
                <a:gd name="connsiteX13" fmla="*/ 18171 w 83485"/>
                <a:gd name="connsiteY13" fmla="*/ 96984 h 104356"/>
                <a:gd name="connsiteX14" fmla="*/ 18469 w 83485"/>
                <a:gd name="connsiteY14" fmla="*/ 102649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85" h="104356">
                  <a:moveTo>
                    <a:pt x="18469" y="102649"/>
                  </a:moveTo>
                  <a:cubicBezTo>
                    <a:pt x="13103" y="102649"/>
                    <a:pt x="8332" y="102649"/>
                    <a:pt x="2965" y="102649"/>
                  </a:cubicBezTo>
                  <a:cubicBezTo>
                    <a:pt x="2667" y="101456"/>
                    <a:pt x="2369" y="100264"/>
                    <a:pt x="2369" y="99071"/>
                  </a:cubicBezTo>
                  <a:cubicBezTo>
                    <a:pt x="2369" y="80883"/>
                    <a:pt x="2071" y="62397"/>
                    <a:pt x="2369" y="44209"/>
                  </a:cubicBezTo>
                  <a:cubicBezTo>
                    <a:pt x="2667" y="23636"/>
                    <a:pt x="14892" y="8132"/>
                    <a:pt x="33974" y="3361"/>
                  </a:cubicBezTo>
                  <a:cubicBezTo>
                    <a:pt x="58721" y="-2602"/>
                    <a:pt x="83469" y="15884"/>
                    <a:pt x="83767" y="41228"/>
                  </a:cubicBezTo>
                  <a:cubicBezTo>
                    <a:pt x="84065" y="61503"/>
                    <a:pt x="83767" y="81778"/>
                    <a:pt x="83767" y="102649"/>
                  </a:cubicBezTo>
                  <a:cubicBezTo>
                    <a:pt x="78400" y="102649"/>
                    <a:pt x="73629" y="102649"/>
                    <a:pt x="67964" y="102649"/>
                  </a:cubicBezTo>
                  <a:cubicBezTo>
                    <a:pt x="67964" y="100860"/>
                    <a:pt x="67964" y="99071"/>
                    <a:pt x="67964" y="97282"/>
                  </a:cubicBezTo>
                  <a:cubicBezTo>
                    <a:pt x="67964" y="79094"/>
                    <a:pt x="67964" y="60608"/>
                    <a:pt x="67964" y="42420"/>
                  </a:cubicBezTo>
                  <a:cubicBezTo>
                    <a:pt x="67666" y="30196"/>
                    <a:pt x="58423" y="20058"/>
                    <a:pt x="46795" y="18567"/>
                  </a:cubicBezTo>
                  <a:cubicBezTo>
                    <a:pt x="33974" y="17077"/>
                    <a:pt x="22346" y="24531"/>
                    <a:pt x="19066" y="36755"/>
                  </a:cubicBezTo>
                  <a:cubicBezTo>
                    <a:pt x="18171" y="39737"/>
                    <a:pt x="18171" y="43315"/>
                    <a:pt x="18171" y="46296"/>
                  </a:cubicBezTo>
                  <a:cubicBezTo>
                    <a:pt x="18171" y="63292"/>
                    <a:pt x="18171" y="79989"/>
                    <a:pt x="18171" y="96984"/>
                  </a:cubicBezTo>
                  <a:cubicBezTo>
                    <a:pt x="18469" y="98773"/>
                    <a:pt x="18469" y="100264"/>
                    <a:pt x="18469" y="102649"/>
                  </a:cubicBez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8031A4-5DD2-4BDC-AD0A-B5E7F4F907B5}"/>
                </a:ext>
              </a:extLst>
            </p:cNvPr>
            <p:cNvSpPr/>
            <p:nvPr/>
          </p:nvSpPr>
          <p:spPr>
            <a:xfrm>
              <a:off x="558770" y="1617578"/>
              <a:ext cx="83485" cy="104356"/>
            </a:xfrm>
            <a:custGeom>
              <a:avLst/>
              <a:gdLst>
                <a:gd name="connsiteX0" fmla="*/ 2833 w 83485"/>
                <a:gd name="connsiteY0" fmla="*/ 2236 h 104356"/>
                <a:gd name="connsiteX1" fmla="*/ 18039 w 83485"/>
                <a:gd name="connsiteY1" fmla="*/ 2236 h 104356"/>
                <a:gd name="connsiteX2" fmla="*/ 18039 w 83485"/>
                <a:gd name="connsiteY2" fmla="*/ 7901 h 104356"/>
                <a:gd name="connsiteX3" fmla="*/ 18337 w 83485"/>
                <a:gd name="connsiteY3" fmla="*/ 63359 h 104356"/>
                <a:gd name="connsiteX4" fmla="*/ 32350 w 83485"/>
                <a:gd name="connsiteY4" fmla="*/ 84231 h 104356"/>
                <a:gd name="connsiteX5" fmla="*/ 57098 w 83485"/>
                <a:gd name="connsiteY5" fmla="*/ 82442 h 104356"/>
                <a:gd name="connsiteX6" fmla="*/ 68130 w 83485"/>
                <a:gd name="connsiteY6" fmla="*/ 60676 h 104356"/>
                <a:gd name="connsiteX7" fmla="*/ 68130 w 83485"/>
                <a:gd name="connsiteY7" fmla="*/ 8199 h 104356"/>
                <a:gd name="connsiteX8" fmla="*/ 68130 w 83485"/>
                <a:gd name="connsiteY8" fmla="*/ 2534 h 104356"/>
                <a:gd name="connsiteX9" fmla="*/ 83336 w 83485"/>
                <a:gd name="connsiteY9" fmla="*/ 2534 h 104356"/>
                <a:gd name="connsiteX10" fmla="*/ 83932 w 83485"/>
                <a:gd name="connsiteY10" fmla="*/ 4920 h 104356"/>
                <a:gd name="connsiteX11" fmla="*/ 83634 w 83485"/>
                <a:gd name="connsiteY11" fmla="*/ 63956 h 104356"/>
                <a:gd name="connsiteX12" fmla="*/ 57992 w 83485"/>
                <a:gd name="connsiteY12" fmla="*/ 99735 h 104356"/>
                <a:gd name="connsiteX13" fmla="*/ 14759 w 83485"/>
                <a:gd name="connsiteY13" fmla="*/ 91386 h 104356"/>
                <a:gd name="connsiteX14" fmla="*/ 2534 w 83485"/>
                <a:gd name="connsiteY14" fmla="*/ 65745 h 104356"/>
                <a:gd name="connsiteX15" fmla="*/ 2236 w 83485"/>
                <a:gd name="connsiteY15" fmla="*/ 4323 h 104356"/>
                <a:gd name="connsiteX16" fmla="*/ 2833 w 83485"/>
                <a:gd name="connsiteY16" fmla="*/ 2236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85" h="104356">
                  <a:moveTo>
                    <a:pt x="2833" y="2236"/>
                  </a:moveTo>
                  <a:cubicBezTo>
                    <a:pt x="7901" y="2236"/>
                    <a:pt x="12672" y="2236"/>
                    <a:pt x="18039" y="2236"/>
                  </a:cubicBezTo>
                  <a:cubicBezTo>
                    <a:pt x="18039" y="4323"/>
                    <a:pt x="18039" y="6112"/>
                    <a:pt x="18039" y="7901"/>
                  </a:cubicBezTo>
                  <a:cubicBezTo>
                    <a:pt x="18039" y="26387"/>
                    <a:pt x="18039" y="44873"/>
                    <a:pt x="18337" y="63359"/>
                  </a:cubicBezTo>
                  <a:cubicBezTo>
                    <a:pt x="18635" y="72900"/>
                    <a:pt x="23704" y="80056"/>
                    <a:pt x="32350" y="84231"/>
                  </a:cubicBezTo>
                  <a:cubicBezTo>
                    <a:pt x="40699" y="88405"/>
                    <a:pt x="49346" y="87808"/>
                    <a:pt x="57098" y="82442"/>
                  </a:cubicBezTo>
                  <a:cubicBezTo>
                    <a:pt x="64850" y="77373"/>
                    <a:pt x="68130" y="69919"/>
                    <a:pt x="68130" y="60676"/>
                  </a:cubicBezTo>
                  <a:cubicBezTo>
                    <a:pt x="68130" y="43084"/>
                    <a:pt x="68130" y="25493"/>
                    <a:pt x="68130" y="8199"/>
                  </a:cubicBezTo>
                  <a:cubicBezTo>
                    <a:pt x="68130" y="6410"/>
                    <a:pt x="68130" y="4920"/>
                    <a:pt x="68130" y="2534"/>
                  </a:cubicBezTo>
                  <a:cubicBezTo>
                    <a:pt x="73199" y="2534"/>
                    <a:pt x="78267" y="2534"/>
                    <a:pt x="83336" y="2534"/>
                  </a:cubicBezTo>
                  <a:cubicBezTo>
                    <a:pt x="83634" y="3131"/>
                    <a:pt x="83932" y="4025"/>
                    <a:pt x="83932" y="4920"/>
                  </a:cubicBezTo>
                  <a:cubicBezTo>
                    <a:pt x="83932" y="24598"/>
                    <a:pt x="84529" y="44277"/>
                    <a:pt x="83634" y="63956"/>
                  </a:cubicBezTo>
                  <a:cubicBezTo>
                    <a:pt x="83038" y="80951"/>
                    <a:pt x="74093" y="93175"/>
                    <a:pt x="57992" y="99735"/>
                  </a:cubicBezTo>
                  <a:cubicBezTo>
                    <a:pt x="42190" y="105996"/>
                    <a:pt x="27580" y="103015"/>
                    <a:pt x="14759" y="91386"/>
                  </a:cubicBezTo>
                  <a:cubicBezTo>
                    <a:pt x="7305" y="84529"/>
                    <a:pt x="2534" y="75882"/>
                    <a:pt x="2534" y="65745"/>
                  </a:cubicBezTo>
                  <a:cubicBezTo>
                    <a:pt x="2236" y="45171"/>
                    <a:pt x="2236" y="24896"/>
                    <a:pt x="2236" y="4323"/>
                  </a:cubicBezTo>
                  <a:cubicBezTo>
                    <a:pt x="2236" y="3429"/>
                    <a:pt x="2534" y="3131"/>
                    <a:pt x="2833" y="2236"/>
                  </a:cubicBezTo>
                  <a:close/>
                </a:path>
              </a:pathLst>
            </a:custGeom>
            <a:solidFill>
              <a:srgbClr val="00000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EA17D6E-304C-443F-866F-5D72059A5E79}"/>
                </a:ext>
              </a:extLst>
            </p:cNvPr>
            <p:cNvSpPr/>
            <p:nvPr/>
          </p:nvSpPr>
          <p:spPr>
            <a:xfrm>
              <a:off x="867963" y="1585377"/>
              <a:ext cx="56651" cy="134173"/>
            </a:xfrm>
            <a:custGeom>
              <a:avLst/>
              <a:gdLst>
                <a:gd name="connsiteX0" fmla="*/ 2236 w 56650"/>
                <a:gd name="connsiteY0" fmla="*/ 49942 h 134172"/>
                <a:gd name="connsiteX1" fmla="*/ 2236 w 56650"/>
                <a:gd name="connsiteY1" fmla="*/ 34139 h 134172"/>
                <a:gd name="connsiteX2" fmla="*/ 16250 w 56650"/>
                <a:gd name="connsiteY2" fmla="*/ 34139 h 134172"/>
                <a:gd name="connsiteX3" fmla="*/ 16250 w 56650"/>
                <a:gd name="connsiteY3" fmla="*/ 2236 h 134172"/>
                <a:gd name="connsiteX4" fmla="*/ 32052 w 56650"/>
                <a:gd name="connsiteY4" fmla="*/ 2236 h 134172"/>
                <a:gd name="connsiteX5" fmla="*/ 32052 w 56650"/>
                <a:gd name="connsiteY5" fmla="*/ 33841 h 134172"/>
                <a:gd name="connsiteX6" fmla="*/ 53520 w 56650"/>
                <a:gd name="connsiteY6" fmla="*/ 33841 h 134172"/>
                <a:gd name="connsiteX7" fmla="*/ 53520 w 56650"/>
                <a:gd name="connsiteY7" fmla="*/ 49644 h 134172"/>
                <a:gd name="connsiteX8" fmla="*/ 32350 w 56650"/>
                <a:gd name="connsiteY8" fmla="*/ 49644 h 134172"/>
                <a:gd name="connsiteX9" fmla="*/ 32052 w 56650"/>
                <a:gd name="connsiteY9" fmla="*/ 55011 h 134172"/>
                <a:gd name="connsiteX10" fmla="*/ 32052 w 56650"/>
                <a:gd name="connsiteY10" fmla="*/ 97051 h 134172"/>
                <a:gd name="connsiteX11" fmla="*/ 52924 w 56650"/>
                <a:gd name="connsiteY11" fmla="*/ 118221 h 134172"/>
                <a:gd name="connsiteX12" fmla="*/ 55905 w 56650"/>
                <a:gd name="connsiteY12" fmla="*/ 118519 h 134172"/>
                <a:gd name="connsiteX13" fmla="*/ 55905 w 56650"/>
                <a:gd name="connsiteY13" fmla="*/ 133427 h 134172"/>
                <a:gd name="connsiteX14" fmla="*/ 16250 w 56650"/>
                <a:gd name="connsiteY14" fmla="*/ 102120 h 134172"/>
                <a:gd name="connsiteX15" fmla="*/ 16250 w 56650"/>
                <a:gd name="connsiteY15" fmla="*/ 54713 h 134172"/>
                <a:gd name="connsiteX16" fmla="*/ 11181 w 56650"/>
                <a:gd name="connsiteY16" fmla="*/ 49644 h 134172"/>
                <a:gd name="connsiteX17" fmla="*/ 2236 w 56650"/>
                <a:gd name="connsiteY17" fmla="*/ 49942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50" h="134172">
                  <a:moveTo>
                    <a:pt x="2236" y="49942"/>
                  </a:moveTo>
                  <a:cubicBezTo>
                    <a:pt x="2236" y="44277"/>
                    <a:pt x="2236" y="39506"/>
                    <a:pt x="2236" y="34139"/>
                  </a:cubicBezTo>
                  <a:cubicBezTo>
                    <a:pt x="7007" y="34139"/>
                    <a:pt x="11181" y="34139"/>
                    <a:pt x="16250" y="34139"/>
                  </a:cubicBezTo>
                  <a:cubicBezTo>
                    <a:pt x="16250" y="23107"/>
                    <a:pt x="16250" y="12970"/>
                    <a:pt x="16250" y="2236"/>
                  </a:cubicBezTo>
                  <a:cubicBezTo>
                    <a:pt x="21617" y="2236"/>
                    <a:pt x="26685" y="2236"/>
                    <a:pt x="32052" y="2236"/>
                  </a:cubicBezTo>
                  <a:cubicBezTo>
                    <a:pt x="32052" y="12672"/>
                    <a:pt x="32052" y="23107"/>
                    <a:pt x="32052" y="33841"/>
                  </a:cubicBezTo>
                  <a:cubicBezTo>
                    <a:pt x="39506" y="33841"/>
                    <a:pt x="46364" y="33841"/>
                    <a:pt x="53520" y="33841"/>
                  </a:cubicBezTo>
                  <a:cubicBezTo>
                    <a:pt x="53520" y="39506"/>
                    <a:pt x="53520" y="44277"/>
                    <a:pt x="53520" y="49644"/>
                  </a:cubicBezTo>
                  <a:cubicBezTo>
                    <a:pt x="46662" y="49644"/>
                    <a:pt x="39804" y="49644"/>
                    <a:pt x="32350" y="49644"/>
                  </a:cubicBezTo>
                  <a:cubicBezTo>
                    <a:pt x="32350" y="51731"/>
                    <a:pt x="32052" y="53520"/>
                    <a:pt x="32052" y="55011"/>
                  </a:cubicBezTo>
                  <a:cubicBezTo>
                    <a:pt x="32052" y="69024"/>
                    <a:pt x="32052" y="83038"/>
                    <a:pt x="32052" y="97051"/>
                  </a:cubicBezTo>
                  <a:cubicBezTo>
                    <a:pt x="32052" y="111661"/>
                    <a:pt x="38015" y="117923"/>
                    <a:pt x="52924" y="118221"/>
                  </a:cubicBezTo>
                  <a:cubicBezTo>
                    <a:pt x="53818" y="118221"/>
                    <a:pt x="54713" y="118221"/>
                    <a:pt x="55905" y="118519"/>
                  </a:cubicBezTo>
                  <a:cubicBezTo>
                    <a:pt x="55905" y="123588"/>
                    <a:pt x="55905" y="128657"/>
                    <a:pt x="55905" y="133427"/>
                  </a:cubicBezTo>
                  <a:cubicBezTo>
                    <a:pt x="35630" y="137005"/>
                    <a:pt x="16846" y="122693"/>
                    <a:pt x="16250" y="102120"/>
                  </a:cubicBezTo>
                  <a:cubicBezTo>
                    <a:pt x="15653" y="86318"/>
                    <a:pt x="15952" y="70515"/>
                    <a:pt x="16250" y="54713"/>
                  </a:cubicBezTo>
                  <a:cubicBezTo>
                    <a:pt x="16250" y="50836"/>
                    <a:pt x="15057" y="49346"/>
                    <a:pt x="11181" y="49644"/>
                  </a:cubicBezTo>
                  <a:cubicBezTo>
                    <a:pt x="8498" y="50240"/>
                    <a:pt x="5814" y="49942"/>
                    <a:pt x="2236" y="49942"/>
                  </a:cubicBezTo>
                  <a:close/>
                </a:path>
              </a:pathLst>
            </a:custGeom>
            <a:solidFill>
              <a:srgbClr val="000000"/>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DC3D595-2610-4D92-B2C0-14A22EACB626}"/>
                </a:ext>
              </a:extLst>
            </p:cNvPr>
            <p:cNvSpPr/>
            <p:nvPr/>
          </p:nvSpPr>
          <p:spPr>
            <a:xfrm>
              <a:off x="433542" y="1585132"/>
              <a:ext cx="56651" cy="134173"/>
            </a:xfrm>
            <a:custGeom>
              <a:avLst/>
              <a:gdLst>
                <a:gd name="connsiteX0" fmla="*/ 11181 w 56650"/>
                <a:gd name="connsiteY0" fmla="*/ 54361 h 134172"/>
                <a:gd name="connsiteX1" fmla="*/ 2236 w 56650"/>
                <a:gd name="connsiteY1" fmla="*/ 54361 h 134172"/>
                <a:gd name="connsiteX2" fmla="*/ 2236 w 56650"/>
                <a:gd name="connsiteY2" fmla="*/ 38856 h 134172"/>
                <a:gd name="connsiteX3" fmla="*/ 10883 w 56650"/>
                <a:gd name="connsiteY3" fmla="*/ 38260 h 134172"/>
                <a:gd name="connsiteX4" fmla="*/ 25195 w 56650"/>
                <a:gd name="connsiteY4" fmla="*/ 8444 h 134172"/>
                <a:gd name="connsiteX5" fmla="*/ 55309 w 56650"/>
                <a:gd name="connsiteY5" fmla="*/ 2480 h 134172"/>
                <a:gd name="connsiteX6" fmla="*/ 55309 w 56650"/>
                <a:gd name="connsiteY6" fmla="*/ 17985 h 134172"/>
                <a:gd name="connsiteX7" fmla="*/ 44277 w 56650"/>
                <a:gd name="connsiteY7" fmla="*/ 17985 h 134172"/>
                <a:gd name="connsiteX8" fmla="*/ 27282 w 56650"/>
                <a:gd name="connsiteY8" fmla="*/ 38260 h 134172"/>
                <a:gd name="connsiteX9" fmla="*/ 47855 w 56650"/>
                <a:gd name="connsiteY9" fmla="*/ 38260 h 134172"/>
                <a:gd name="connsiteX10" fmla="*/ 47855 w 56650"/>
                <a:gd name="connsiteY10" fmla="*/ 54062 h 134172"/>
                <a:gd name="connsiteX11" fmla="*/ 26984 w 56650"/>
                <a:gd name="connsiteY11" fmla="*/ 54062 h 134172"/>
                <a:gd name="connsiteX12" fmla="*/ 26984 w 56650"/>
                <a:gd name="connsiteY12" fmla="*/ 134566 h 134172"/>
                <a:gd name="connsiteX13" fmla="*/ 11181 w 56650"/>
                <a:gd name="connsiteY13" fmla="*/ 134566 h 134172"/>
                <a:gd name="connsiteX14" fmla="*/ 11181 w 56650"/>
                <a:gd name="connsiteY14" fmla="*/ 54361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650" h="134172">
                  <a:moveTo>
                    <a:pt x="11181" y="54361"/>
                  </a:moveTo>
                  <a:cubicBezTo>
                    <a:pt x="7901" y="54361"/>
                    <a:pt x="5218" y="54361"/>
                    <a:pt x="2236" y="54361"/>
                  </a:cubicBezTo>
                  <a:cubicBezTo>
                    <a:pt x="2236" y="48994"/>
                    <a:pt x="2236" y="43925"/>
                    <a:pt x="2236" y="38856"/>
                  </a:cubicBezTo>
                  <a:cubicBezTo>
                    <a:pt x="4920" y="38856"/>
                    <a:pt x="7603" y="38558"/>
                    <a:pt x="10883" y="38260"/>
                  </a:cubicBezTo>
                  <a:cubicBezTo>
                    <a:pt x="10883" y="26035"/>
                    <a:pt x="15355" y="15898"/>
                    <a:pt x="25195" y="8444"/>
                  </a:cubicBezTo>
                  <a:cubicBezTo>
                    <a:pt x="34139" y="1884"/>
                    <a:pt x="44575" y="1884"/>
                    <a:pt x="55309" y="2480"/>
                  </a:cubicBezTo>
                  <a:cubicBezTo>
                    <a:pt x="55309" y="7549"/>
                    <a:pt x="55309" y="12618"/>
                    <a:pt x="55309" y="17985"/>
                  </a:cubicBezTo>
                  <a:cubicBezTo>
                    <a:pt x="51433" y="17985"/>
                    <a:pt x="47855" y="17985"/>
                    <a:pt x="44277" y="17985"/>
                  </a:cubicBezTo>
                  <a:cubicBezTo>
                    <a:pt x="33245" y="18581"/>
                    <a:pt x="25791" y="27526"/>
                    <a:pt x="27282" y="38260"/>
                  </a:cubicBezTo>
                  <a:cubicBezTo>
                    <a:pt x="33841" y="38260"/>
                    <a:pt x="40699" y="38260"/>
                    <a:pt x="47855" y="38260"/>
                  </a:cubicBezTo>
                  <a:cubicBezTo>
                    <a:pt x="47855" y="43627"/>
                    <a:pt x="47855" y="48397"/>
                    <a:pt x="47855" y="54062"/>
                  </a:cubicBezTo>
                  <a:cubicBezTo>
                    <a:pt x="40997" y="54062"/>
                    <a:pt x="34139" y="54062"/>
                    <a:pt x="26984" y="54062"/>
                  </a:cubicBezTo>
                  <a:cubicBezTo>
                    <a:pt x="26984" y="81195"/>
                    <a:pt x="26984" y="107731"/>
                    <a:pt x="26984" y="134566"/>
                  </a:cubicBezTo>
                  <a:cubicBezTo>
                    <a:pt x="21617" y="134566"/>
                    <a:pt x="16548" y="134566"/>
                    <a:pt x="11181" y="134566"/>
                  </a:cubicBezTo>
                  <a:cubicBezTo>
                    <a:pt x="11181" y="108030"/>
                    <a:pt x="11181" y="81493"/>
                    <a:pt x="11181" y="54361"/>
                  </a:cubicBezTo>
                  <a:close/>
                </a:path>
              </a:pathLst>
            </a:custGeom>
            <a:solidFill>
              <a:srgbClr val="00000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A612461-5974-470D-BC5F-F50B61988FB9}"/>
                </a:ext>
              </a:extLst>
            </p:cNvPr>
            <p:cNvSpPr/>
            <p:nvPr/>
          </p:nvSpPr>
          <p:spPr>
            <a:xfrm>
              <a:off x="512555" y="1585377"/>
              <a:ext cx="17890" cy="134173"/>
            </a:xfrm>
            <a:custGeom>
              <a:avLst/>
              <a:gdLst>
                <a:gd name="connsiteX0" fmla="*/ 17442 w 17889"/>
                <a:gd name="connsiteY0" fmla="*/ 134322 h 134172"/>
                <a:gd name="connsiteX1" fmla="*/ 2236 w 17889"/>
                <a:gd name="connsiteY1" fmla="*/ 134322 h 134172"/>
                <a:gd name="connsiteX2" fmla="*/ 2236 w 17889"/>
                <a:gd name="connsiteY2" fmla="*/ 2236 h 134172"/>
                <a:gd name="connsiteX3" fmla="*/ 17442 w 17889"/>
                <a:gd name="connsiteY3" fmla="*/ 2236 h 134172"/>
                <a:gd name="connsiteX4" fmla="*/ 17442 w 17889"/>
                <a:gd name="connsiteY4" fmla="*/ 134322 h 1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 h="134172">
                  <a:moveTo>
                    <a:pt x="17442" y="134322"/>
                  </a:moveTo>
                  <a:cubicBezTo>
                    <a:pt x="12374" y="134322"/>
                    <a:pt x="7603" y="134322"/>
                    <a:pt x="2236" y="134322"/>
                  </a:cubicBezTo>
                  <a:cubicBezTo>
                    <a:pt x="2236" y="90194"/>
                    <a:pt x="2236" y="46364"/>
                    <a:pt x="2236" y="2236"/>
                  </a:cubicBezTo>
                  <a:cubicBezTo>
                    <a:pt x="7007" y="2236"/>
                    <a:pt x="12075" y="2236"/>
                    <a:pt x="17442" y="2236"/>
                  </a:cubicBezTo>
                  <a:cubicBezTo>
                    <a:pt x="17442" y="46066"/>
                    <a:pt x="17442" y="90194"/>
                    <a:pt x="17442" y="134322"/>
                  </a:cubicBezTo>
                  <a:close/>
                </a:path>
              </a:pathLst>
            </a:custGeom>
            <a:solidFill>
              <a:srgbClr val="00000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517D803-8BAC-427D-8CF9-98A5AD17924E}"/>
                </a:ext>
              </a:extLst>
            </p:cNvPr>
            <p:cNvSpPr/>
            <p:nvPr/>
          </p:nvSpPr>
          <p:spPr>
            <a:xfrm>
              <a:off x="105267" y="1415010"/>
              <a:ext cx="396554" cy="324996"/>
            </a:xfrm>
            <a:custGeom>
              <a:avLst/>
              <a:gdLst>
                <a:gd name="connsiteX0" fmla="*/ 394020 w 396554"/>
                <a:gd name="connsiteY0" fmla="*/ 139507 h 324995"/>
                <a:gd name="connsiteX1" fmla="*/ 386864 w 396554"/>
                <a:gd name="connsiteY1" fmla="*/ 139507 h 324995"/>
                <a:gd name="connsiteX2" fmla="*/ 327232 w 396554"/>
                <a:gd name="connsiteY2" fmla="*/ 160081 h 324995"/>
                <a:gd name="connsiteX3" fmla="*/ 171294 w 396554"/>
                <a:gd name="connsiteY3" fmla="*/ 310056 h 324995"/>
                <a:gd name="connsiteX4" fmla="*/ 2236 w 396554"/>
                <a:gd name="connsiteY4" fmla="*/ 311845 h 324995"/>
                <a:gd name="connsiteX5" fmla="*/ 96455 w 396554"/>
                <a:gd name="connsiteY5" fmla="*/ 242373 h 324995"/>
                <a:gd name="connsiteX6" fmla="*/ 31456 w 396554"/>
                <a:gd name="connsiteY6" fmla="*/ 112673 h 324995"/>
                <a:gd name="connsiteX7" fmla="*/ 9094 w 396554"/>
                <a:gd name="connsiteY7" fmla="*/ 12491 h 324995"/>
                <a:gd name="connsiteX8" fmla="*/ 211247 w 396554"/>
                <a:gd name="connsiteY8" fmla="*/ 108797 h 324995"/>
                <a:gd name="connsiteX9" fmla="*/ 343333 w 396554"/>
                <a:gd name="connsiteY9" fmla="*/ 92398 h 324995"/>
                <a:gd name="connsiteX10" fmla="*/ 368676 w 396554"/>
                <a:gd name="connsiteY10" fmla="*/ 107902 h 324995"/>
                <a:gd name="connsiteX11" fmla="*/ 377323 w 396554"/>
                <a:gd name="connsiteY11" fmla="*/ 122512 h 324995"/>
                <a:gd name="connsiteX12" fmla="*/ 388951 w 396554"/>
                <a:gd name="connsiteY12" fmla="*/ 130563 h 324995"/>
                <a:gd name="connsiteX13" fmla="*/ 394020 w 396554"/>
                <a:gd name="connsiteY13" fmla="*/ 139507 h 32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554" h="324995">
                  <a:moveTo>
                    <a:pt x="394020" y="139507"/>
                  </a:moveTo>
                  <a:cubicBezTo>
                    <a:pt x="391933" y="139507"/>
                    <a:pt x="388653" y="139507"/>
                    <a:pt x="386864" y="139507"/>
                  </a:cubicBezTo>
                  <a:cubicBezTo>
                    <a:pt x="374043" y="139209"/>
                    <a:pt x="349594" y="140700"/>
                    <a:pt x="327232" y="160081"/>
                  </a:cubicBezTo>
                  <a:cubicBezTo>
                    <a:pt x="274159" y="205997"/>
                    <a:pt x="262233" y="273680"/>
                    <a:pt x="171294" y="310056"/>
                  </a:cubicBezTo>
                  <a:cubicBezTo>
                    <a:pt x="95561" y="340468"/>
                    <a:pt x="2236" y="311845"/>
                    <a:pt x="2236" y="311845"/>
                  </a:cubicBezTo>
                  <a:cubicBezTo>
                    <a:pt x="2236" y="311845"/>
                    <a:pt x="85423" y="306180"/>
                    <a:pt x="96455" y="242373"/>
                  </a:cubicBezTo>
                  <a:cubicBezTo>
                    <a:pt x="105102" y="192878"/>
                    <a:pt x="60079" y="157397"/>
                    <a:pt x="31456" y="112673"/>
                  </a:cubicBezTo>
                  <a:cubicBezTo>
                    <a:pt x="2833" y="67054"/>
                    <a:pt x="-4621" y="28890"/>
                    <a:pt x="9094" y="12491"/>
                  </a:cubicBezTo>
                  <a:cubicBezTo>
                    <a:pt x="48749" y="-34022"/>
                    <a:pt x="157280" y="91802"/>
                    <a:pt x="211247" y="108797"/>
                  </a:cubicBezTo>
                  <a:cubicBezTo>
                    <a:pt x="264022" y="125494"/>
                    <a:pt x="299503" y="86733"/>
                    <a:pt x="343333" y="92398"/>
                  </a:cubicBezTo>
                  <a:cubicBezTo>
                    <a:pt x="357346" y="94187"/>
                    <a:pt x="364204" y="100150"/>
                    <a:pt x="368676" y="107902"/>
                  </a:cubicBezTo>
                  <a:cubicBezTo>
                    <a:pt x="370167" y="110586"/>
                    <a:pt x="374043" y="119232"/>
                    <a:pt x="377323" y="122512"/>
                  </a:cubicBezTo>
                  <a:cubicBezTo>
                    <a:pt x="380603" y="125792"/>
                    <a:pt x="385075" y="128177"/>
                    <a:pt x="388951" y="130563"/>
                  </a:cubicBezTo>
                  <a:cubicBezTo>
                    <a:pt x="394020" y="133544"/>
                    <a:pt x="399089" y="139507"/>
                    <a:pt x="394020" y="139507"/>
                  </a:cubicBezTo>
                  <a:close/>
                </a:path>
              </a:pathLst>
            </a:custGeom>
            <a:solidFill>
              <a:srgbClr val="2A59A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D0AA18B-F75D-4125-A285-90911388ED41}"/>
                </a:ext>
              </a:extLst>
            </p:cNvPr>
            <p:cNvSpPr/>
            <p:nvPr/>
          </p:nvSpPr>
          <p:spPr>
            <a:xfrm>
              <a:off x="105562" y="1415292"/>
              <a:ext cx="226602" cy="190823"/>
            </a:xfrm>
            <a:custGeom>
              <a:avLst/>
              <a:gdLst>
                <a:gd name="connsiteX0" fmla="*/ 144164 w 226602"/>
                <a:gd name="connsiteY0" fmla="*/ 66474 h 190823"/>
                <a:gd name="connsiteX1" fmla="*/ 104509 w 226602"/>
                <a:gd name="connsiteY1" fmla="*/ 36658 h 190823"/>
                <a:gd name="connsiteX2" fmla="*/ 104509 w 226602"/>
                <a:gd name="connsiteY2" fmla="*/ 36658 h 190823"/>
                <a:gd name="connsiteX3" fmla="*/ 95564 w 226602"/>
                <a:gd name="connsiteY3" fmla="*/ 30396 h 190823"/>
                <a:gd name="connsiteX4" fmla="*/ 95564 w 226602"/>
                <a:gd name="connsiteY4" fmla="*/ 30396 h 190823"/>
                <a:gd name="connsiteX5" fmla="*/ 9097 w 226602"/>
                <a:gd name="connsiteY5" fmla="*/ 12506 h 190823"/>
                <a:gd name="connsiteX6" fmla="*/ 31459 w 226602"/>
                <a:gd name="connsiteY6" fmla="*/ 112390 h 190823"/>
                <a:gd name="connsiteX7" fmla="*/ 32354 w 226602"/>
                <a:gd name="connsiteY7" fmla="*/ 113881 h 190823"/>
                <a:gd name="connsiteX8" fmla="*/ 194553 w 226602"/>
                <a:gd name="connsiteY8" fmla="*/ 189316 h 190823"/>
                <a:gd name="connsiteX9" fmla="*/ 224966 w 226602"/>
                <a:gd name="connsiteY9" fmla="*/ 153537 h 190823"/>
                <a:gd name="connsiteX10" fmla="*/ 144164 w 226602"/>
                <a:gd name="connsiteY10" fmla="*/ 66474 h 19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602" h="190823">
                  <a:moveTo>
                    <a:pt x="144164" y="66474"/>
                  </a:moveTo>
                  <a:cubicBezTo>
                    <a:pt x="131045" y="56634"/>
                    <a:pt x="117628" y="46199"/>
                    <a:pt x="104509" y="36658"/>
                  </a:cubicBezTo>
                  <a:lnTo>
                    <a:pt x="104509" y="36658"/>
                  </a:lnTo>
                  <a:cubicBezTo>
                    <a:pt x="101527" y="34570"/>
                    <a:pt x="98545" y="32483"/>
                    <a:pt x="95564" y="30396"/>
                  </a:cubicBezTo>
                  <a:lnTo>
                    <a:pt x="95564" y="30396"/>
                  </a:lnTo>
                  <a:cubicBezTo>
                    <a:pt x="60083" y="6245"/>
                    <a:pt x="27285" y="-8961"/>
                    <a:pt x="9097" y="12506"/>
                  </a:cubicBezTo>
                  <a:cubicBezTo>
                    <a:pt x="-4917" y="28607"/>
                    <a:pt x="2537" y="66772"/>
                    <a:pt x="31459" y="112390"/>
                  </a:cubicBezTo>
                  <a:cubicBezTo>
                    <a:pt x="31757" y="112987"/>
                    <a:pt x="32055" y="113285"/>
                    <a:pt x="32354" y="113881"/>
                  </a:cubicBezTo>
                  <a:cubicBezTo>
                    <a:pt x="47262" y="137138"/>
                    <a:pt x="91091" y="191701"/>
                    <a:pt x="194553" y="189316"/>
                  </a:cubicBezTo>
                  <a:cubicBezTo>
                    <a:pt x="201411" y="182160"/>
                    <a:pt x="211847" y="168445"/>
                    <a:pt x="224966" y="153537"/>
                  </a:cubicBezTo>
                  <a:cubicBezTo>
                    <a:pt x="203200" y="118652"/>
                    <a:pt x="170700" y="87941"/>
                    <a:pt x="144164" y="66474"/>
                  </a:cubicBezTo>
                  <a:close/>
                </a:path>
              </a:pathLst>
            </a:custGeom>
            <a:solidFill>
              <a:srgbClr val="00000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9A4234-9E51-4FBF-8DB0-ADB118787082}"/>
                </a:ext>
              </a:extLst>
            </p:cNvPr>
            <p:cNvSpPr/>
            <p:nvPr/>
          </p:nvSpPr>
          <p:spPr>
            <a:xfrm>
              <a:off x="105267" y="1598496"/>
              <a:ext cx="250455" cy="140136"/>
            </a:xfrm>
            <a:custGeom>
              <a:avLst/>
              <a:gdLst>
                <a:gd name="connsiteX0" fmla="*/ 248815 w 250455"/>
                <a:gd name="connsiteY0" fmla="*/ 47855 h 140135"/>
                <a:gd name="connsiteX1" fmla="*/ 241063 w 250455"/>
                <a:gd name="connsiteY1" fmla="*/ 2236 h 140135"/>
                <a:gd name="connsiteX2" fmla="*/ 194848 w 250455"/>
                <a:gd name="connsiteY2" fmla="*/ 6112 h 140135"/>
                <a:gd name="connsiteX3" fmla="*/ 105400 w 250455"/>
                <a:gd name="connsiteY3" fmla="*/ 87808 h 140135"/>
                <a:gd name="connsiteX4" fmla="*/ 2236 w 250455"/>
                <a:gd name="connsiteY4" fmla="*/ 128358 h 140135"/>
                <a:gd name="connsiteX5" fmla="*/ 171294 w 250455"/>
                <a:gd name="connsiteY5" fmla="*/ 126868 h 140135"/>
                <a:gd name="connsiteX6" fmla="*/ 234802 w 250455"/>
                <a:gd name="connsiteY6" fmla="*/ 86914 h 140135"/>
                <a:gd name="connsiteX7" fmla="*/ 248815 w 250455"/>
                <a:gd name="connsiteY7" fmla="*/ 47855 h 14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 h="140135">
                  <a:moveTo>
                    <a:pt x="248815" y="47855"/>
                  </a:moveTo>
                  <a:cubicBezTo>
                    <a:pt x="249114" y="32350"/>
                    <a:pt x="246430" y="17144"/>
                    <a:pt x="241063" y="2236"/>
                  </a:cubicBezTo>
                  <a:cubicBezTo>
                    <a:pt x="227348" y="4323"/>
                    <a:pt x="212142" y="5814"/>
                    <a:pt x="194848" y="6112"/>
                  </a:cubicBezTo>
                  <a:cubicBezTo>
                    <a:pt x="182326" y="19530"/>
                    <a:pt x="153404" y="55607"/>
                    <a:pt x="105400" y="87808"/>
                  </a:cubicBezTo>
                  <a:cubicBezTo>
                    <a:pt x="41295" y="131042"/>
                    <a:pt x="2236" y="128358"/>
                    <a:pt x="2236" y="128358"/>
                  </a:cubicBezTo>
                  <a:cubicBezTo>
                    <a:pt x="2236" y="128358"/>
                    <a:pt x="95561" y="157280"/>
                    <a:pt x="171294" y="126868"/>
                  </a:cubicBezTo>
                  <a:cubicBezTo>
                    <a:pt x="198426" y="115836"/>
                    <a:pt x="218701" y="102120"/>
                    <a:pt x="234802" y="86914"/>
                  </a:cubicBezTo>
                  <a:cubicBezTo>
                    <a:pt x="237485" y="84529"/>
                    <a:pt x="248219" y="71111"/>
                    <a:pt x="248815" y="47855"/>
                  </a:cubicBezTo>
                  <a:close/>
                </a:path>
              </a:pathLst>
            </a:custGeom>
            <a:solidFill>
              <a:srgbClr val="00000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7632259-197C-42DA-91AD-18901ADC24D2}"/>
                </a:ext>
              </a:extLst>
            </p:cNvPr>
            <p:cNvSpPr/>
            <p:nvPr/>
          </p:nvSpPr>
          <p:spPr>
            <a:xfrm>
              <a:off x="297879" y="1566593"/>
              <a:ext cx="50687" cy="38761"/>
            </a:xfrm>
            <a:custGeom>
              <a:avLst/>
              <a:gdLst>
                <a:gd name="connsiteX0" fmla="*/ 32649 w 50687"/>
                <a:gd name="connsiteY0" fmla="*/ 2236 h 38760"/>
                <a:gd name="connsiteX1" fmla="*/ 2236 w 50687"/>
                <a:gd name="connsiteY1" fmla="*/ 38016 h 38760"/>
                <a:gd name="connsiteX2" fmla="*/ 48451 w 50687"/>
                <a:gd name="connsiteY2" fmla="*/ 34139 h 38760"/>
                <a:gd name="connsiteX3" fmla="*/ 43084 w 50687"/>
                <a:gd name="connsiteY3" fmla="*/ 21020 h 38760"/>
                <a:gd name="connsiteX4" fmla="*/ 32649 w 50687"/>
                <a:gd name="connsiteY4" fmla="*/ 2236 h 3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7" h="38760">
                  <a:moveTo>
                    <a:pt x="32649" y="2236"/>
                  </a:moveTo>
                  <a:cubicBezTo>
                    <a:pt x="19231" y="17144"/>
                    <a:pt x="8796" y="30860"/>
                    <a:pt x="2236" y="38016"/>
                  </a:cubicBezTo>
                  <a:cubicBezTo>
                    <a:pt x="19530" y="37717"/>
                    <a:pt x="35034" y="36227"/>
                    <a:pt x="48451" y="34139"/>
                  </a:cubicBezTo>
                  <a:cubicBezTo>
                    <a:pt x="46960" y="29667"/>
                    <a:pt x="44873" y="25493"/>
                    <a:pt x="43084" y="21020"/>
                  </a:cubicBezTo>
                  <a:cubicBezTo>
                    <a:pt x="39805" y="14759"/>
                    <a:pt x="36525" y="8498"/>
                    <a:pt x="32649" y="2236"/>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C6CA21D-3D33-4ED1-9A24-36CEDB2D6B9E}"/>
                </a:ext>
              </a:extLst>
            </p:cNvPr>
            <p:cNvSpPr/>
            <p:nvPr/>
          </p:nvSpPr>
          <p:spPr>
            <a:xfrm>
              <a:off x="247490" y="1479530"/>
              <a:ext cx="161007" cy="89448"/>
            </a:xfrm>
            <a:custGeom>
              <a:avLst/>
              <a:gdLst>
                <a:gd name="connsiteX0" fmla="*/ 160560 w 161007"/>
                <a:gd name="connsiteY0" fmla="*/ 32947 h 89448"/>
                <a:gd name="connsiteX1" fmla="*/ 68726 w 161007"/>
                <a:gd name="connsiteY1" fmla="*/ 44277 h 89448"/>
                <a:gd name="connsiteX2" fmla="*/ 2236 w 161007"/>
                <a:gd name="connsiteY2" fmla="*/ 2236 h 89448"/>
                <a:gd name="connsiteX3" fmla="*/ 83038 w 161007"/>
                <a:gd name="connsiteY3" fmla="*/ 89299 h 89448"/>
                <a:gd name="connsiteX4" fmla="*/ 160560 w 161007"/>
                <a:gd name="connsiteY4" fmla="*/ 32947 h 8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07" h="89448">
                  <a:moveTo>
                    <a:pt x="160560" y="32947"/>
                  </a:moveTo>
                  <a:cubicBezTo>
                    <a:pt x="132533" y="41295"/>
                    <a:pt x="104804" y="55607"/>
                    <a:pt x="68726" y="44277"/>
                  </a:cubicBezTo>
                  <a:cubicBezTo>
                    <a:pt x="50836" y="38612"/>
                    <a:pt x="27282" y="21319"/>
                    <a:pt x="2236" y="2236"/>
                  </a:cubicBezTo>
                  <a:cubicBezTo>
                    <a:pt x="28773" y="23704"/>
                    <a:pt x="61272" y="54414"/>
                    <a:pt x="83038" y="89299"/>
                  </a:cubicBezTo>
                  <a:cubicBezTo>
                    <a:pt x="102717" y="67235"/>
                    <a:pt x="129253" y="42786"/>
                    <a:pt x="160560" y="32947"/>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A91E600-163E-4545-9231-10C69F3D66F2}"/>
                </a:ext>
              </a:extLst>
            </p:cNvPr>
            <p:cNvSpPr/>
            <p:nvPr/>
          </p:nvSpPr>
          <p:spPr>
            <a:xfrm>
              <a:off x="337832" y="1559139"/>
              <a:ext cx="116283" cy="128209"/>
            </a:xfrm>
            <a:custGeom>
              <a:avLst/>
              <a:gdLst>
                <a:gd name="connsiteX0" fmla="*/ 8498 w 116282"/>
                <a:gd name="connsiteY0" fmla="*/ 41593 h 128209"/>
                <a:gd name="connsiteX1" fmla="*/ 16250 w 116282"/>
                <a:gd name="connsiteY1" fmla="*/ 87212 h 128209"/>
                <a:gd name="connsiteX2" fmla="*/ 2236 w 116282"/>
                <a:gd name="connsiteY2" fmla="*/ 126271 h 128209"/>
                <a:gd name="connsiteX3" fmla="*/ 94666 w 116282"/>
                <a:gd name="connsiteY3" fmla="*/ 15653 h 128209"/>
                <a:gd name="connsiteX4" fmla="*/ 115836 w 116282"/>
                <a:gd name="connsiteY4" fmla="*/ 2236 h 128209"/>
                <a:gd name="connsiteX5" fmla="*/ 115836 w 116282"/>
                <a:gd name="connsiteY5" fmla="*/ 2236 h 128209"/>
                <a:gd name="connsiteX6" fmla="*/ 8498 w 116282"/>
                <a:gd name="connsiteY6" fmla="*/ 41593 h 12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82" h="128209">
                  <a:moveTo>
                    <a:pt x="8498" y="41593"/>
                  </a:moveTo>
                  <a:cubicBezTo>
                    <a:pt x="13864" y="56502"/>
                    <a:pt x="16846" y="71708"/>
                    <a:pt x="16250" y="87212"/>
                  </a:cubicBezTo>
                  <a:cubicBezTo>
                    <a:pt x="15653" y="110469"/>
                    <a:pt x="4920" y="123886"/>
                    <a:pt x="2236" y="126271"/>
                  </a:cubicBezTo>
                  <a:cubicBezTo>
                    <a:pt x="40401" y="90790"/>
                    <a:pt x="57396" y="47855"/>
                    <a:pt x="94666" y="15653"/>
                  </a:cubicBezTo>
                  <a:cubicBezTo>
                    <a:pt x="101524" y="9690"/>
                    <a:pt x="108680" y="5516"/>
                    <a:pt x="115836" y="2236"/>
                  </a:cubicBezTo>
                  <a:lnTo>
                    <a:pt x="115836" y="2236"/>
                  </a:lnTo>
                  <a:cubicBezTo>
                    <a:pt x="91386" y="12672"/>
                    <a:pt x="64850" y="32947"/>
                    <a:pt x="8498" y="41593"/>
                  </a:cubicBez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DC7D64A-A04C-49D5-B8C4-726E110311EE}"/>
                </a:ext>
              </a:extLst>
            </p:cNvPr>
            <p:cNvSpPr/>
            <p:nvPr/>
          </p:nvSpPr>
          <p:spPr>
            <a:xfrm>
              <a:off x="328589" y="1504605"/>
              <a:ext cx="172933" cy="95412"/>
            </a:xfrm>
            <a:custGeom>
              <a:avLst/>
              <a:gdLst>
                <a:gd name="connsiteX0" fmla="*/ 170697 w 172933"/>
                <a:gd name="connsiteY0" fmla="*/ 49912 h 95411"/>
                <a:gd name="connsiteX1" fmla="*/ 165628 w 172933"/>
                <a:gd name="connsiteY1" fmla="*/ 40967 h 95411"/>
                <a:gd name="connsiteX2" fmla="*/ 154000 w 172933"/>
                <a:gd name="connsiteY2" fmla="*/ 32917 h 95411"/>
                <a:gd name="connsiteX3" fmla="*/ 145354 w 172933"/>
                <a:gd name="connsiteY3" fmla="*/ 18307 h 95411"/>
                <a:gd name="connsiteX4" fmla="*/ 120010 w 172933"/>
                <a:gd name="connsiteY4" fmla="*/ 2803 h 95411"/>
                <a:gd name="connsiteX5" fmla="*/ 79758 w 172933"/>
                <a:gd name="connsiteY5" fmla="*/ 7573 h 95411"/>
                <a:gd name="connsiteX6" fmla="*/ 2236 w 172933"/>
                <a:gd name="connsiteY6" fmla="*/ 63926 h 95411"/>
                <a:gd name="connsiteX7" fmla="*/ 12672 w 172933"/>
                <a:gd name="connsiteY7" fmla="*/ 82710 h 95411"/>
                <a:gd name="connsiteX8" fmla="*/ 18039 w 172933"/>
                <a:gd name="connsiteY8" fmla="*/ 95829 h 95411"/>
                <a:gd name="connsiteX9" fmla="*/ 125377 w 172933"/>
                <a:gd name="connsiteY9" fmla="*/ 56770 h 95411"/>
                <a:gd name="connsiteX10" fmla="*/ 125377 w 172933"/>
                <a:gd name="connsiteY10" fmla="*/ 56770 h 95411"/>
                <a:gd name="connsiteX11" fmla="*/ 163840 w 172933"/>
                <a:gd name="connsiteY11" fmla="*/ 49614 h 95411"/>
                <a:gd name="connsiteX12" fmla="*/ 170697 w 172933"/>
                <a:gd name="connsiteY12" fmla="*/ 49912 h 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933" h="95411">
                  <a:moveTo>
                    <a:pt x="170697" y="49912"/>
                  </a:moveTo>
                  <a:cubicBezTo>
                    <a:pt x="175766" y="49912"/>
                    <a:pt x="170697" y="43949"/>
                    <a:pt x="165628" y="40967"/>
                  </a:cubicBezTo>
                  <a:cubicBezTo>
                    <a:pt x="161454" y="38582"/>
                    <a:pt x="157280" y="36197"/>
                    <a:pt x="154000" y="32917"/>
                  </a:cubicBezTo>
                  <a:cubicBezTo>
                    <a:pt x="150720" y="29637"/>
                    <a:pt x="146844" y="20990"/>
                    <a:pt x="145354" y="18307"/>
                  </a:cubicBezTo>
                  <a:cubicBezTo>
                    <a:pt x="140881" y="10555"/>
                    <a:pt x="134023" y="4591"/>
                    <a:pt x="120010" y="2803"/>
                  </a:cubicBezTo>
                  <a:cubicBezTo>
                    <a:pt x="105996" y="1014"/>
                    <a:pt x="92877" y="3697"/>
                    <a:pt x="79758" y="7573"/>
                  </a:cubicBezTo>
                  <a:cubicBezTo>
                    <a:pt x="48451" y="17412"/>
                    <a:pt x="21915" y="41862"/>
                    <a:pt x="2236" y="63926"/>
                  </a:cubicBezTo>
                  <a:cubicBezTo>
                    <a:pt x="6112" y="70187"/>
                    <a:pt x="9392" y="76448"/>
                    <a:pt x="12672" y="82710"/>
                  </a:cubicBezTo>
                  <a:cubicBezTo>
                    <a:pt x="14759" y="87182"/>
                    <a:pt x="16548" y="91356"/>
                    <a:pt x="18039" y="95829"/>
                  </a:cubicBezTo>
                  <a:cubicBezTo>
                    <a:pt x="74689" y="87182"/>
                    <a:pt x="100928" y="66907"/>
                    <a:pt x="125377" y="56770"/>
                  </a:cubicBezTo>
                  <a:lnTo>
                    <a:pt x="125377" y="56770"/>
                  </a:lnTo>
                  <a:cubicBezTo>
                    <a:pt x="140881" y="50210"/>
                    <a:pt x="155193" y="49614"/>
                    <a:pt x="163840" y="49614"/>
                  </a:cubicBezTo>
                  <a:cubicBezTo>
                    <a:pt x="165330" y="49912"/>
                    <a:pt x="168610" y="49912"/>
                    <a:pt x="170697" y="49912"/>
                  </a:cubicBezTo>
                  <a:close/>
                </a:path>
              </a:pathLst>
            </a:custGeom>
            <a:solidFill>
              <a:srgbClr val="00000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9A96BA8-F7E1-40EA-AB5C-ED72A102E469}"/>
                </a:ext>
              </a:extLst>
            </p:cNvPr>
            <p:cNvSpPr/>
            <p:nvPr/>
          </p:nvSpPr>
          <p:spPr>
            <a:xfrm>
              <a:off x="105267" y="1526937"/>
              <a:ext cx="196786" cy="199768"/>
            </a:xfrm>
            <a:custGeom>
              <a:avLst/>
              <a:gdLst>
                <a:gd name="connsiteX0" fmla="*/ 105102 w 196786"/>
                <a:gd name="connsiteY0" fmla="*/ 159367 h 199767"/>
                <a:gd name="connsiteX1" fmla="*/ 194550 w 196786"/>
                <a:gd name="connsiteY1" fmla="*/ 77671 h 199767"/>
                <a:gd name="connsiteX2" fmla="*/ 32350 w 196786"/>
                <a:gd name="connsiteY2" fmla="*/ 2236 h 199767"/>
                <a:gd name="connsiteX3" fmla="*/ 96455 w 196786"/>
                <a:gd name="connsiteY3" fmla="*/ 130445 h 199767"/>
                <a:gd name="connsiteX4" fmla="*/ 2236 w 196786"/>
                <a:gd name="connsiteY4" fmla="*/ 199917 h 199767"/>
                <a:gd name="connsiteX5" fmla="*/ 105102 w 196786"/>
                <a:gd name="connsiteY5" fmla="*/ 159367 h 19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786" h="199767">
                  <a:moveTo>
                    <a:pt x="105102" y="159367"/>
                  </a:moveTo>
                  <a:cubicBezTo>
                    <a:pt x="153106" y="126868"/>
                    <a:pt x="182027" y="91088"/>
                    <a:pt x="194550" y="77671"/>
                  </a:cubicBezTo>
                  <a:cubicBezTo>
                    <a:pt x="91088" y="80056"/>
                    <a:pt x="47259" y="25493"/>
                    <a:pt x="32350" y="2236"/>
                  </a:cubicBezTo>
                  <a:cubicBezTo>
                    <a:pt x="60974" y="46364"/>
                    <a:pt x="105102" y="81249"/>
                    <a:pt x="96455" y="130445"/>
                  </a:cubicBezTo>
                  <a:cubicBezTo>
                    <a:pt x="85423" y="193954"/>
                    <a:pt x="2236" y="199917"/>
                    <a:pt x="2236" y="199917"/>
                  </a:cubicBezTo>
                  <a:cubicBezTo>
                    <a:pt x="2236" y="199917"/>
                    <a:pt x="41295" y="202600"/>
                    <a:pt x="105102" y="159367"/>
                  </a:cubicBezTo>
                  <a:close/>
                </a:path>
              </a:pathLst>
            </a:custGeom>
            <a:solidFill>
              <a:srgbClr val="00000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1994E6C-AF5F-4E75-977F-A6CF8D394D08}"/>
                </a:ext>
              </a:extLst>
            </p:cNvPr>
            <p:cNvSpPr/>
            <p:nvPr/>
          </p:nvSpPr>
          <p:spPr>
            <a:xfrm>
              <a:off x="435033" y="1520676"/>
              <a:ext cx="20871" cy="20871"/>
            </a:xfrm>
            <a:custGeom>
              <a:avLst/>
              <a:gdLst>
                <a:gd name="connsiteX0" fmla="*/ 18933 w 20871"/>
                <a:gd name="connsiteY0" fmla="*/ 10585 h 20871"/>
                <a:gd name="connsiteX1" fmla="*/ 10585 w 20871"/>
                <a:gd name="connsiteY1" fmla="*/ 18933 h 20871"/>
                <a:gd name="connsiteX2" fmla="*/ 2236 w 20871"/>
                <a:gd name="connsiteY2" fmla="*/ 10585 h 20871"/>
                <a:gd name="connsiteX3" fmla="*/ 10585 w 20871"/>
                <a:gd name="connsiteY3" fmla="*/ 2236 h 20871"/>
                <a:gd name="connsiteX4" fmla="*/ 18933 w 20871"/>
                <a:gd name="connsiteY4" fmla="*/ 10585 h 2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1" h="20871">
                  <a:moveTo>
                    <a:pt x="18933" y="10585"/>
                  </a:moveTo>
                  <a:cubicBezTo>
                    <a:pt x="18933" y="15195"/>
                    <a:pt x="15195" y="18933"/>
                    <a:pt x="10585" y="18933"/>
                  </a:cubicBezTo>
                  <a:cubicBezTo>
                    <a:pt x="5974" y="18933"/>
                    <a:pt x="2236" y="15195"/>
                    <a:pt x="2236" y="10585"/>
                  </a:cubicBezTo>
                  <a:cubicBezTo>
                    <a:pt x="2236" y="5974"/>
                    <a:pt x="5974" y="2236"/>
                    <a:pt x="10585" y="2236"/>
                  </a:cubicBezTo>
                  <a:cubicBezTo>
                    <a:pt x="15195" y="2236"/>
                    <a:pt x="18933" y="5974"/>
                    <a:pt x="18933" y="10585"/>
                  </a:cubicBezTo>
                  <a:close/>
                </a:path>
              </a:pathLst>
            </a:custGeom>
            <a:solidFill>
              <a:srgbClr val="FFFFFF"/>
            </a:solidFill>
            <a:ln w="9525" cap="flat">
              <a:noFill/>
              <a:prstDash val="solid"/>
              <a:miter/>
            </a:ln>
          </p:spPr>
          <p:txBody>
            <a:bodyPr rtlCol="0" anchor="ctr"/>
            <a:lstStyle/>
            <a:p>
              <a:endParaRPr lang="en-US"/>
            </a:p>
          </p:txBody>
        </p:sp>
      </p:grpSp>
      <p:grpSp>
        <p:nvGrpSpPr>
          <p:cNvPr id="112" name="Group 111">
            <a:extLst>
              <a:ext uri="{FF2B5EF4-FFF2-40B4-BE49-F238E27FC236}">
                <a16:creationId xmlns:a16="http://schemas.microsoft.com/office/drawing/2014/main" id="{88A24B69-C872-4D80-B2E5-151802FD9146}"/>
              </a:ext>
            </a:extLst>
          </p:cNvPr>
          <p:cNvGrpSpPr/>
          <p:nvPr/>
        </p:nvGrpSpPr>
        <p:grpSpPr>
          <a:xfrm>
            <a:off x="5794285" y="3007036"/>
            <a:ext cx="851839" cy="206805"/>
            <a:chOff x="9688782" y="640910"/>
            <a:chExt cx="1561277" cy="379038"/>
          </a:xfrm>
        </p:grpSpPr>
        <p:sp>
          <p:nvSpPr>
            <p:cNvPr id="103" name="Freeform: Shape 102">
              <a:extLst>
                <a:ext uri="{FF2B5EF4-FFF2-40B4-BE49-F238E27FC236}">
                  <a16:creationId xmlns:a16="http://schemas.microsoft.com/office/drawing/2014/main" id="{E70F2E0E-DB75-44DF-8AA5-7F92DF9377A3}"/>
                </a:ext>
              </a:extLst>
            </p:cNvPr>
            <p:cNvSpPr/>
            <p:nvPr/>
          </p:nvSpPr>
          <p:spPr>
            <a:xfrm>
              <a:off x="10080747" y="719024"/>
              <a:ext cx="231447" cy="244865"/>
            </a:xfrm>
            <a:custGeom>
              <a:avLst/>
              <a:gdLst>
                <a:gd name="connsiteX0" fmla="*/ 232216 w 231447"/>
                <a:gd name="connsiteY0" fmla="*/ 127450 h 244865"/>
                <a:gd name="connsiteX1" fmla="*/ 116157 w 231447"/>
                <a:gd name="connsiteY1" fmla="*/ 245187 h 244865"/>
                <a:gd name="connsiteX2" fmla="*/ 98 w 231447"/>
                <a:gd name="connsiteY2" fmla="*/ 123201 h 244865"/>
                <a:gd name="connsiteX3" fmla="*/ 118729 w 231447"/>
                <a:gd name="connsiteY3" fmla="*/ 98 h 244865"/>
                <a:gd name="connsiteX4" fmla="*/ 201468 w 231447"/>
                <a:gd name="connsiteY4" fmla="*/ 36436 h 244865"/>
                <a:gd name="connsiteX5" fmla="*/ 182237 w 231447"/>
                <a:gd name="connsiteY5" fmla="*/ 60476 h 244865"/>
                <a:gd name="connsiteX6" fmla="*/ 118729 w 231447"/>
                <a:gd name="connsiteY6" fmla="*/ 32747 h 244865"/>
                <a:gd name="connsiteX7" fmla="*/ 31852 w 231447"/>
                <a:gd name="connsiteY7" fmla="*/ 123201 h 244865"/>
                <a:gd name="connsiteX8" fmla="*/ 116157 w 231447"/>
                <a:gd name="connsiteY8" fmla="*/ 212538 h 244865"/>
                <a:gd name="connsiteX9" fmla="*/ 198338 w 231447"/>
                <a:gd name="connsiteY9" fmla="*/ 139749 h 244865"/>
                <a:gd name="connsiteX10" fmla="*/ 102069 w 231447"/>
                <a:gd name="connsiteY10" fmla="*/ 139749 h 244865"/>
                <a:gd name="connsiteX11" fmla="*/ 102069 w 231447"/>
                <a:gd name="connsiteY11" fmla="*/ 110902 h 244865"/>
                <a:gd name="connsiteX12" fmla="*/ 232216 w 231447"/>
                <a:gd name="connsiteY12" fmla="*/ 110902 h 244865"/>
                <a:gd name="connsiteX13" fmla="*/ 232216 w 231447"/>
                <a:gd name="connsiteY13" fmla="*/ 127450 h 244865"/>
                <a:gd name="connsiteX14" fmla="*/ 232216 w 231447"/>
                <a:gd name="connsiteY14" fmla="*/ 127450 h 24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447" h="244865">
                  <a:moveTo>
                    <a:pt x="232216" y="127450"/>
                  </a:moveTo>
                  <a:cubicBezTo>
                    <a:pt x="229645" y="193754"/>
                    <a:pt x="179106" y="245187"/>
                    <a:pt x="116157" y="245187"/>
                  </a:cubicBezTo>
                  <a:cubicBezTo>
                    <a:pt x="49518" y="245187"/>
                    <a:pt x="98" y="189505"/>
                    <a:pt x="98" y="123201"/>
                  </a:cubicBezTo>
                  <a:cubicBezTo>
                    <a:pt x="98" y="55780"/>
                    <a:pt x="53655" y="98"/>
                    <a:pt x="118729" y="98"/>
                  </a:cubicBezTo>
                  <a:cubicBezTo>
                    <a:pt x="148358" y="98"/>
                    <a:pt x="176982" y="12956"/>
                    <a:pt x="201468" y="36436"/>
                  </a:cubicBezTo>
                  <a:lnTo>
                    <a:pt x="182237" y="60476"/>
                  </a:lnTo>
                  <a:cubicBezTo>
                    <a:pt x="163453" y="43928"/>
                    <a:pt x="141091" y="32747"/>
                    <a:pt x="118729" y="32747"/>
                  </a:cubicBezTo>
                  <a:cubicBezTo>
                    <a:pt x="70874" y="32747"/>
                    <a:pt x="31852" y="73446"/>
                    <a:pt x="31852" y="123201"/>
                  </a:cubicBezTo>
                  <a:cubicBezTo>
                    <a:pt x="31852" y="173516"/>
                    <a:pt x="68749" y="212538"/>
                    <a:pt x="116157" y="212538"/>
                  </a:cubicBezTo>
                  <a:cubicBezTo>
                    <a:pt x="158869" y="212538"/>
                    <a:pt x="192188" y="180449"/>
                    <a:pt x="198338" y="139749"/>
                  </a:cubicBezTo>
                  <a:lnTo>
                    <a:pt x="102069" y="139749"/>
                  </a:lnTo>
                  <a:lnTo>
                    <a:pt x="102069" y="110902"/>
                  </a:lnTo>
                  <a:lnTo>
                    <a:pt x="232216" y="110902"/>
                  </a:lnTo>
                  <a:lnTo>
                    <a:pt x="232216" y="127450"/>
                  </a:lnTo>
                  <a:lnTo>
                    <a:pt x="232216" y="127450"/>
                  </a:lnTo>
                  <a:close/>
                </a:path>
              </a:pathLst>
            </a:custGeom>
            <a:solidFill>
              <a:srgbClr val="000000"/>
            </a:solidFill>
            <a:ln w="111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C4D2971-67AF-4059-A298-14FEF11F11A5}"/>
                </a:ext>
              </a:extLst>
            </p:cNvPr>
            <p:cNvSpPr/>
            <p:nvPr/>
          </p:nvSpPr>
          <p:spPr>
            <a:xfrm>
              <a:off x="10342831" y="796397"/>
              <a:ext cx="98393" cy="163244"/>
            </a:xfrm>
            <a:custGeom>
              <a:avLst/>
              <a:gdLst>
                <a:gd name="connsiteX0" fmla="*/ 85856 w 98393"/>
                <a:gd name="connsiteY0" fmla="*/ 31293 h 163243"/>
                <a:gd name="connsiteX1" fmla="*/ 67967 w 98393"/>
                <a:gd name="connsiteY1" fmla="*/ 31293 h 163243"/>
                <a:gd name="connsiteX2" fmla="*/ 32187 w 98393"/>
                <a:gd name="connsiteY2" fmla="*/ 65172 h 163243"/>
                <a:gd name="connsiteX3" fmla="*/ 32187 w 98393"/>
                <a:gd name="connsiteY3" fmla="*/ 163453 h 163243"/>
                <a:gd name="connsiteX4" fmla="*/ 98 w 98393"/>
                <a:gd name="connsiteY4" fmla="*/ 163453 h 163243"/>
                <a:gd name="connsiteX5" fmla="*/ 98 w 98393"/>
                <a:gd name="connsiteY5" fmla="*/ 98 h 163243"/>
                <a:gd name="connsiteX6" fmla="*/ 26373 w 98393"/>
                <a:gd name="connsiteY6" fmla="*/ 98 h 163243"/>
                <a:gd name="connsiteX7" fmla="*/ 26373 w 98393"/>
                <a:gd name="connsiteY7" fmla="*/ 14074 h 163243"/>
                <a:gd name="connsiteX8" fmla="*/ 64277 w 98393"/>
                <a:gd name="connsiteY8" fmla="*/ 98 h 163243"/>
                <a:gd name="connsiteX9" fmla="*/ 98938 w 98393"/>
                <a:gd name="connsiteY9" fmla="*/ 98 h 163243"/>
                <a:gd name="connsiteX10" fmla="*/ 85856 w 98393"/>
                <a:gd name="connsiteY10" fmla="*/ 31293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393" h="163243">
                  <a:moveTo>
                    <a:pt x="85856" y="31293"/>
                  </a:moveTo>
                  <a:lnTo>
                    <a:pt x="67967" y="31293"/>
                  </a:lnTo>
                  <a:cubicBezTo>
                    <a:pt x="47953" y="31293"/>
                    <a:pt x="32187" y="44151"/>
                    <a:pt x="32187" y="65172"/>
                  </a:cubicBezTo>
                  <a:lnTo>
                    <a:pt x="32187" y="163453"/>
                  </a:lnTo>
                  <a:lnTo>
                    <a:pt x="98" y="163453"/>
                  </a:lnTo>
                  <a:lnTo>
                    <a:pt x="98" y="98"/>
                  </a:lnTo>
                  <a:lnTo>
                    <a:pt x="26373" y="98"/>
                  </a:lnTo>
                  <a:lnTo>
                    <a:pt x="26373" y="14074"/>
                  </a:lnTo>
                  <a:cubicBezTo>
                    <a:pt x="34759" y="5465"/>
                    <a:pt x="48959" y="98"/>
                    <a:pt x="64277" y="98"/>
                  </a:cubicBezTo>
                  <a:lnTo>
                    <a:pt x="98938" y="98"/>
                  </a:lnTo>
                  <a:lnTo>
                    <a:pt x="85856" y="31293"/>
                  </a:lnTo>
                  <a:close/>
                </a:path>
              </a:pathLst>
            </a:custGeom>
            <a:solidFill>
              <a:srgbClr val="000000"/>
            </a:solidFill>
            <a:ln w="111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7A398F5-51F6-4ECE-BE20-9440D8A8723C}"/>
                </a:ext>
              </a:extLst>
            </p:cNvPr>
            <p:cNvSpPr/>
            <p:nvPr/>
          </p:nvSpPr>
          <p:spPr>
            <a:xfrm>
              <a:off x="10437534" y="796397"/>
              <a:ext cx="167715" cy="167716"/>
            </a:xfrm>
            <a:custGeom>
              <a:avLst/>
              <a:gdLst>
                <a:gd name="connsiteX0" fmla="*/ 135612 w 167715"/>
                <a:gd name="connsiteY0" fmla="*/ 84180 h 167715"/>
                <a:gd name="connsiteX1" fmla="*/ 84403 w 167715"/>
                <a:gd name="connsiteY1" fmla="*/ 33082 h 167715"/>
                <a:gd name="connsiteX2" fmla="*/ 33194 w 167715"/>
                <a:gd name="connsiteY2" fmla="*/ 84180 h 167715"/>
                <a:gd name="connsiteX3" fmla="*/ 84403 w 167715"/>
                <a:gd name="connsiteY3" fmla="*/ 135277 h 167715"/>
                <a:gd name="connsiteX4" fmla="*/ 135612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612" y="84180"/>
                  </a:moveTo>
                  <a:cubicBezTo>
                    <a:pt x="135612" y="56450"/>
                    <a:pt x="112691" y="33082"/>
                    <a:pt x="84403" y="33082"/>
                  </a:cubicBezTo>
                  <a:cubicBezTo>
                    <a:pt x="56115" y="33082"/>
                    <a:pt x="33194" y="56003"/>
                    <a:pt x="33194" y="84180"/>
                  </a:cubicBezTo>
                  <a:cubicBezTo>
                    <a:pt x="33194" y="112915"/>
                    <a:pt x="56115" y="135277"/>
                    <a:pt x="84403" y="135277"/>
                  </a:cubicBezTo>
                  <a:cubicBezTo>
                    <a:pt x="112691" y="135277"/>
                    <a:pt x="135612" y="112356"/>
                    <a:pt x="135612"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E6C493-1C60-4B52-A5F2-CCCE95F1E43C}"/>
                </a:ext>
              </a:extLst>
            </p:cNvPr>
            <p:cNvSpPr/>
            <p:nvPr/>
          </p:nvSpPr>
          <p:spPr>
            <a:xfrm>
              <a:off x="10635215" y="736131"/>
              <a:ext cx="93921" cy="228094"/>
            </a:xfrm>
            <a:custGeom>
              <a:avLst/>
              <a:gdLst>
                <a:gd name="connsiteX0" fmla="*/ 31405 w 93920"/>
                <a:gd name="connsiteY0" fmla="*/ 56227 h 228093"/>
                <a:gd name="connsiteX1" fmla="*/ 31405 w 93920"/>
                <a:gd name="connsiteY1" fmla="*/ 65284 h 228093"/>
                <a:gd name="connsiteX2" fmla="*/ 82055 w 93920"/>
                <a:gd name="connsiteY2" fmla="*/ 65284 h 228093"/>
                <a:gd name="connsiteX3" fmla="*/ 82055 w 93920"/>
                <a:gd name="connsiteY3" fmla="*/ 94131 h 228093"/>
                <a:gd name="connsiteX4" fmla="*/ 31405 w 93920"/>
                <a:gd name="connsiteY4" fmla="*/ 94131 h 228093"/>
                <a:gd name="connsiteX5" fmla="*/ 31405 w 93920"/>
                <a:gd name="connsiteY5" fmla="*/ 228080 h 228093"/>
                <a:gd name="connsiteX6" fmla="*/ 98 w 93920"/>
                <a:gd name="connsiteY6" fmla="*/ 228080 h 228093"/>
                <a:gd name="connsiteX7" fmla="*/ 98 w 93920"/>
                <a:gd name="connsiteY7" fmla="*/ 57233 h 228093"/>
                <a:gd name="connsiteX8" fmla="*/ 56562 w 93920"/>
                <a:gd name="connsiteY8" fmla="*/ 98 h 228093"/>
                <a:gd name="connsiteX9" fmla="*/ 94689 w 93920"/>
                <a:gd name="connsiteY9" fmla="*/ 98 h 228093"/>
                <a:gd name="connsiteX10" fmla="*/ 82167 w 93920"/>
                <a:gd name="connsiteY10" fmla="*/ 30510 h 228093"/>
                <a:gd name="connsiteX11" fmla="*/ 56562 w 93920"/>
                <a:gd name="connsiteY11" fmla="*/ 30510 h 228093"/>
                <a:gd name="connsiteX12" fmla="*/ 31405 w 93920"/>
                <a:gd name="connsiteY12" fmla="*/ 56227 h 22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920" h="228093">
                  <a:moveTo>
                    <a:pt x="31405" y="56227"/>
                  </a:moveTo>
                  <a:lnTo>
                    <a:pt x="31405" y="65284"/>
                  </a:lnTo>
                  <a:lnTo>
                    <a:pt x="82055" y="65284"/>
                  </a:lnTo>
                  <a:lnTo>
                    <a:pt x="82055" y="94131"/>
                  </a:lnTo>
                  <a:lnTo>
                    <a:pt x="31405" y="94131"/>
                  </a:lnTo>
                  <a:lnTo>
                    <a:pt x="31405" y="228080"/>
                  </a:lnTo>
                  <a:lnTo>
                    <a:pt x="98" y="228080"/>
                  </a:lnTo>
                  <a:lnTo>
                    <a:pt x="98" y="57233"/>
                  </a:lnTo>
                  <a:cubicBezTo>
                    <a:pt x="98" y="21454"/>
                    <a:pt x="25143" y="98"/>
                    <a:pt x="56562" y="98"/>
                  </a:cubicBezTo>
                  <a:lnTo>
                    <a:pt x="94689" y="98"/>
                  </a:lnTo>
                  <a:lnTo>
                    <a:pt x="82167" y="30510"/>
                  </a:lnTo>
                  <a:lnTo>
                    <a:pt x="56562" y="30510"/>
                  </a:lnTo>
                  <a:cubicBezTo>
                    <a:pt x="42921" y="30622"/>
                    <a:pt x="31405" y="42362"/>
                    <a:pt x="31405" y="56227"/>
                  </a:cubicBezTo>
                  <a:close/>
                </a:path>
              </a:pathLst>
            </a:custGeom>
            <a:solidFill>
              <a:srgbClr val="000000"/>
            </a:solidFill>
            <a:ln w="111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9213DC3-E345-48F7-BF3A-1105156EA903}"/>
                </a:ext>
              </a:extLst>
            </p:cNvPr>
            <p:cNvSpPr/>
            <p:nvPr/>
          </p:nvSpPr>
          <p:spPr>
            <a:xfrm>
              <a:off x="10721197" y="796397"/>
              <a:ext cx="167715" cy="167716"/>
            </a:xfrm>
            <a:custGeom>
              <a:avLst/>
              <a:gdLst>
                <a:gd name="connsiteX0" fmla="*/ 135724 w 167715"/>
                <a:gd name="connsiteY0" fmla="*/ 84180 h 167715"/>
                <a:gd name="connsiteX1" fmla="*/ 84515 w 167715"/>
                <a:gd name="connsiteY1" fmla="*/ 33082 h 167715"/>
                <a:gd name="connsiteX2" fmla="*/ 33306 w 167715"/>
                <a:gd name="connsiteY2" fmla="*/ 84180 h 167715"/>
                <a:gd name="connsiteX3" fmla="*/ 84515 w 167715"/>
                <a:gd name="connsiteY3" fmla="*/ 135277 h 167715"/>
                <a:gd name="connsiteX4" fmla="*/ 135724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724" y="84180"/>
                  </a:moveTo>
                  <a:cubicBezTo>
                    <a:pt x="135724" y="56450"/>
                    <a:pt x="112803" y="33082"/>
                    <a:pt x="84515" y="33082"/>
                  </a:cubicBezTo>
                  <a:cubicBezTo>
                    <a:pt x="56227" y="33082"/>
                    <a:pt x="33306" y="56003"/>
                    <a:pt x="33306" y="84180"/>
                  </a:cubicBezTo>
                  <a:cubicBezTo>
                    <a:pt x="33306" y="112915"/>
                    <a:pt x="56227" y="135277"/>
                    <a:pt x="84515" y="135277"/>
                  </a:cubicBezTo>
                  <a:cubicBezTo>
                    <a:pt x="113250" y="135277"/>
                    <a:pt x="135724" y="112356"/>
                    <a:pt x="135724"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D711049-837D-42F1-A6A2-4063B682A2D1}"/>
                </a:ext>
              </a:extLst>
            </p:cNvPr>
            <p:cNvSpPr/>
            <p:nvPr/>
          </p:nvSpPr>
          <p:spPr>
            <a:xfrm>
              <a:off x="10923126" y="796397"/>
              <a:ext cx="137527" cy="163244"/>
            </a:xfrm>
            <a:custGeom>
              <a:avLst/>
              <a:gdLst>
                <a:gd name="connsiteX0" fmla="*/ 137736 w 137526"/>
                <a:gd name="connsiteY0" fmla="*/ 68302 h 163243"/>
                <a:gd name="connsiteX1" fmla="*/ 137736 w 137526"/>
                <a:gd name="connsiteY1" fmla="*/ 163453 h 163243"/>
                <a:gd name="connsiteX2" fmla="*/ 105311 w 137526"/>
                <a:gd name="connsiteY2" fmla="*/ 163453 h 163243"/>
                <a:gd name="connsiteX3" fmla="*/ 105311 w 137526"/>
                <a:gd name="connsiteY3" fmla="*/ 68302 h 163243"/>
                <a:gd name="connsiteX4" fmla="*/ 69197 w 137526"/>
                <a:gd name="connsiteY4" fmla="*/ 32299 h 163243"/>
                <a:gd name="connsiteX5" fmla="*/ 32523 w 137526"/>
                <a:gd name="connsiteY5" fmla="*/ 68302 h 163243"/>
                <a:gd name="connsiteX6" fmla="*/ 32523 w 137526"/>
                <a:gd name="connsiteY6" fmla="*/ 163453 h 163243"/>
                <a:gd name="connsiteX7" fmla="*/ 98 w 137526"/>
                <a:gd name="connsiteY7" fmla="*/ 163453 h 163243"/>
                <a:gd name="connsiteX8" fmla="*/ 98 w 137526"/>
                <a:gd name="connsiteY8" fmla="*/ 2781 h 163243"/>
                <a:gd name="connsiteX9" fmla="*/ 27156 w 137526"/>
                <a:gd name="connsiteY9" fmla="*/ 2781 h 163243"/>
                <a:gd name="connsiteX10" fmla="*/ 27156 w 137526"/>
                <a:gd name="connsiteY10" fmla="*/ 16534 h 163243"/>
                <a:gd name="connsiteX11" fmla="*/ 70650 w 137526"/>
                <a:gd name="connsiteY11" fmla="*/ 98 h 163243"/>
                <a:gd name="connsiteX12" fmla="*/ 137736 w 137526"/>
                <a:gd name="connsiteY12" fmla="*/ 68302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26" h="163243">
                  <a:moveTo>
                    <a:pt x="137736" y="68302"/>
                  </a:moveTo>
                  <a:lnTo>
                    <a:pt x="137736" y="163453"/>
                  </a:lnTo>
                  <a:lnTo>
                    <a:pt x="105311" y="163453"/>
                  </a:lnTo>
                  <a:lnTo>
                    <a:pt x="105311" y="68302"/>
                  </a:lnTo>
                  <a:cubicBezTo>
                    <a:pt x="105311" y="48176"/>
                    <a:pt x="88875" y="32299"/>
                    <a:pt x="69197" y="32299"/>
                  </a:cubicBezTo>
                  <a:cubicBezTo>
                    <a:pt x="48959" y="32299"/>
                    <a:pt x="32523" y="48176"/>
                    <a:pt x="32523" y="68302"/>
                  </a:cubicBezTo>
                  <a:lnTo>
                    <a:pt x="32523" y="163453"/>
                  </a:lnTo>
                  <a:lnTo>
                    <a:pt x="98" y="163453"/>
                  </a:lnTo>
                  <a:lnTo>
                    <a:pt x="98" y="2781"/>
                  </a:lnTo>
                  <a:lnTo>
                    <a:pt x="27156" y="2781"/>
                  </a:lnTo>
                  <a:lnTo>
                    <a:pt x="27156" y="16534"/>
                  </a:lnTo>
                  <a:cubicBezTo>
                    <a:pt x="38784" y="6471"/>
                    <a:pt x="54214" y="98"/>
                    <a:pt x="70650" y="98"/>
                  </a:cubicBezTo>
                  <a:cubicBezTo>
                    <a:pt x="107995" y="98"/>
                    <a:pt x="137736" y="30734"/>
                    <a:pt x="137736" y="68302"/>
                  </a:cubicBezTo>
                  <a:close/>
                </a:path>
              </a:pathLst>
            </a:custGeom>
            <a:solidFill>
              <a:srgbClr val="000000"/>
            </a:solidFill>
            <a:ln w="111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BDF9116-9FB5-4A0F-BB17-7394E24A5C9C}"/>
                </a:ext>
              </a:extLst>
            </p:cNvPr>
            <p:cNvSpPr/>
            <p:nvPr/>
          </p:nvSpPr>
          <p:spPr>
            <a:xfrm>
              <a:off x="11082344" y="796397"/>
              <a:ext cx="167715" cy="167716"/>
            </a:xfrm>
            <a:custGeom>
              <a:avLst/>
              <a:gdLst>
                <a:gd name="connsiteX0" fmla="*/ 136171 w 167715"/>
                <a:gd name="connsiteY0" fmla="*/ 84180 h 167715"/>
                <a:gd name="connsiteX1" fmla="*/ 84962 w 167715"/>
                <a:gd name="connsiteY1" fmla="*/ 33082 h 167715"/>
                <a:gd name="connsiteX2" fmla="*/ 33753 w 167715"/>
                <a:gd name="connsiteY2" fmla="*/ 84180 h 167715"/>
                <a:gd name="connsiteX3" fmla="*/ 84962 w 167715"/>
                <a:gd name="connsiteY3" fmla="*/ 135277 h 167715"/>
                <a:gd name="connsiteX4" fmla="*/ 136171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6171" y="84180"/>
                  </a:moveTo>
                  <a:cubicBezTo>
                    <a:pt x="136171" y="56450"/>
                    <a:pt x="113250" y="33082"/>
                    <a:pt x="84962" y="33082"/>
                  </a:cubicBezTo>
                  <a:cubicBezTo>
                    <a:pt x="56674" y="33082"/>
                    <a:pt x="33753" y="56003"/>
                    <a:pt x="33753" y="84180"/>
                  </a:cubicBezTo>
                  <a:cubicBezTo>
                    <a:pt x="33753" y="112915"/>
                    <a:pt x="56674" y="135277"/>
                    <a:pt x="84962" y="135277"/>
                  </a:cubicBezTo>
                  <a:cubicBezTo>
                    <a:pt x="113250" y="135277"/>
                    <a:pt x="136171" y="112356"/>
                    <a:pt x="136171"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1"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EF50DE2-BB13-4113-B0F8-42AA08C16D93}"/>
                </a:ext>
              </a:extLst>
            </p:cNvPr>
            <p:cNvSpPr/>
            <p:nvPr/>
          </p:nvSpPr>
          <p:spPr>
            <a:xfrm>
              <a:off x="9688782" y="640910"/>
              <a:ext cx="345494" cy="379038"/>
            </a:xfrm>
            <a:custGeom>
              <a:avLst/>
              <a:gdLst>
                <a:gd name="connsiteX0" fmla="*/ 343649 w 345493"/>
                <a:gd name="connsiteY0" fmla="*/ 168107 h 379038"/>
                <a:gd name="connsiteX1" fmla="*/ 339959 w 345493"/>
                <a:gd name="connsiteY1" fmla="*/ 146192 h 379038"/>
                <a:gd name="connsiteX2" fmla="*/ 330455 w 345493"/>
                <a:gd name="connsiteY2" fmla="*/ 120029 h 379038"/>
                <a:gd name="connsiteX3" fmla="*/ 312566 w 345493"/>
                <a:gd name="connsiteY3" fmla="*/ 92300 h 379038"/>
                <a:gd name="connsiteX4" fmla="*/ 303062 w 345493"/>
                <a:gd name="connsiteY4" fmla="*/ 81566 h 379038"/>
                <a:gd name="connsiteX5" fmla="*/ 296689 w 345493"/>
                <a:gd name="connsiteY5" fmla="*/ 41985 h 379038"/>
                <a:gd name="connsiteX6" fmla="*/ 259232 w 345493"/>
                <a:gd name="connsiteY6" fmla="*/ 51601 h 379038"/>
                <a:gd name="connsiteX7" fmla="*/ 256549 w 345493"/>
                <a:gd name="connsiteY7" fmla="*/ 50483 h 379038"/>
                <a:gd name="connsiteX8" fmla="*/ 246039 w 345493"/>
                <a:gd name="connsiteY8" fmla="*/ 46793 h 379038"/>
                <a:gd name="connsiteX9" fmla="*/ 234969 w 345493"/>
                <a:gd name="connsiteY9" fmla="*/ 43550 h 379038"/>
                <a:gd name="connsiteX10" fmla="*/ 223341 w 345493"/>
                <a:gd name="connsiteY10" fmla="*/ 41426 h 379038"/>
                <a:gd name="connsiteX11" fmla="*/ 221217 w 345493"/>
                <a:gd name="connsiteY11" fmla="*/ 40867 h 379038"/>
                <a:gd name="connsiteX12" fmla="*/ 187562 w 345493"/>
                <a:gd name="connsiteY12" fmla="*/ 839 h 379038"/>
                <a:gd name="connsiteX13" fmla="*/ 154354 w 345493"/>
                <a:gd name="connsiteY13" fmla="*/ 44109 h 379038"/>
                <a:gd name="connsiteX14" fmla="*/ 153795 w 345493"/>
                <a:gd name="connsiteY14" fmla="*/ 45675 h 379038"/>
                <a:gd name="connsiteX15" fmla="*/ 149099 w 345493"/>
                <a:gd name="connsiteY15" fmla="*/ 47240 h 379038"/>
                <a:gd name="connsiteX16" fmla="*/ 142726 w 345493"/>
                <a:gd name="connsiteY16" fmla="*/ 49364 h 379038"/>
                <a:gd name="connsiteX17" fmla="*/ 136353 w 345493"/>
                <a:gd name="connsiteY17" fmla="*/ 52048 h 379038"/>
                <a:gd name="connsiteX18" fmla="*/ 123718 w 345493"/>
                <a:gd name="connsiteY18" fmla="*/ 58421 h 379038"/>
                <a:gd name="connsiteX19" fmla="*/ 112090 w 345493"/>
                <a:gd name="connsiteY19" fmla="*/ 65912 h 379038"/>
                <a:gd name="connsiteX20" fmla="*/ 111084 w 345493"/>
                <a:gd name="connsiteY20" fmla="*/ 65353 h 379038"/>
                <a:gd name="connsiteX21" fmla="*/ 37736 w 345493"/>
                <a:gd name="connsiteY21" fmla="*/ 68708 h 379038"/>
                <a:gd name="connsiteX22" fmla="*/ 56744 w 345493"/>
                <a:gd name="connsiteY22" fmla="*/ 141944 h 379038"/>
                <a:gd name="connsiteX23" fmla="*/ 54060 w 345493"/>
                <a:gd name="connsiteY23" fmla="*/ 149994 h 379038"/>
                <a:gd name="connsiteX24" fmla="*/ 47687 w 345493"/>
                <a:gd name="connsiteY24" fmla="*/ 179400 h 379038"/>
                <a:gd name="connsiteX25" fmla="*/ 47128 w 345493"/>
                <a:gd name="connsiteY25" fmla="*/ 183649 h 379038"/>
                <a:gd name="connsiteX26" fmla="*/ 839 w 345493"/>
                <a:gd name="connsiteY26" fmla="*/ 238101 h 379038"/>
                <a:gd name="connsiteX27" fmla="*/ 65689 w 345493"/>
                <a:gd name="connsiteY27" fmla="*/ 274998 h 379038"/>
                <a:gd name="connsiteX28" fmla="*/ 65689 w 345493"/>
                <a:gd name="connsiteY28" fmla="*/ 274998 h 379038"/>
                <a:gd name="connsiteX29" fmla="*/ 81007 w 345493"/>
                <a:gd name="connsiteY29" fmla="*/ 297920 h 379038"/>
                <a:gd name="connsiteX30" fmla="*/ 88386 w 345493"/>
                <a:gd name="connsiteY30" fmla="*/ 306417 h 379038"/>
                <a:gd name="connsiteX31" fmla="*/ 89951 w 345493"/>
                <a:gd name="connsiteY31" fmla="*/ 364111 h 379038"/>
                <a:gd name="connsiteX32" fmla="*/ 149546 w 345493"/>
                <a:gd name="connsiteY32" fmla="*/ 345439 h 379038"/>
                <a:gd name="connsiteX33" fmla="*/ 159609 w 345493"/>
                <a:gd name="connsiteY33" fmla="*/ 348682 h 379038"/>
                <a:gd name="connsiteX34" fmla="*/ 190693 w 345493"/>
                <a:gd name="connsiteY34" fmla="*/ 353489 h 379038"/>
                <a:gd name="connsiteX35" fmla="*/ 198631 w 345493"/>
                <a:gd name="connsiteY35" fmla="*/ 353489 h 379038"/>
                <a:gd name="connsiteX36" fmla="*/ 199637 w 345493"/>
                <a:gd name="connsiteY36" fmla="*/ 353489 h 379038"/>
                <a:gd name="connsiteX37" fmla="*/ 200644 w 345493"/>
                <a:gd name="connsiteY37" fmla="*/ 353489 h 379038"/>
                <a:gd name="connsiteX38" fmla="*/ 202209 w 345493"/>
                <a:gd name="connsiteY38" fmla="*/ 353489 h 379038"/>
                <a:gd name="connsiteX39" fmla="*/ 203774 w 345493"/>
                <a:gd name="connsiteY39" fmla="*/ 353489 h 379038"/>
                <a:gd name="connsiteX40" fmla="*/ 247045 w 345493"/>
                <a:gd name="connsiteY40" fmla="*/ 379094 h 379038"/>
                <a:gd name="connsiteX41" fmla="*/ 267618 w 345493"/>
                <a:gd name="connsiteY41" fmla="*/ 332581 h 379038"/>
                <a:gd name="connsiteX42" fmla="*/ 267618 w 345493"/>
                <a:gd name="connsiteY42" fmla="*/ 332022 h 379038"/>
                <a:gd name="connsiteX43" fmla="*/ 267618 w 345493"/>
                <a:gd name="connsiteY43" fmla="*/ 331463 h 379038"/>
                <a:gd name="connsiteX44" fmla="*/ 267618 w 345493"/>
                <a:gd name="connsiteY44" fmla="*/ 330345 h 379038"/>
                <a:gd name="connsiteX45" fmla="*/ 279246 w 345493"/>
                <a:gd name="connsiteY45" fmla="*/ 320729 h 379038"/>
                <a:gd name="connsiteX46" fmla="*/ 299819 w 345493"/>
                <a:gd name="connsiteY46" fmla="*/ 296690 h 379038"/>
                <a:gd name="connsiteX47" fmla="*/ 301385 w 345493"/>
                <a:gd name="connsiteY47" fmla="*/ 294006 h 379038"/>
                <a:gd name="connsiteX48" fmla="*/ 339400 w 345493"/>
                <a:gd name="connsiteY48" fmla="*/ 280142 h 379038"/>
                <a:gd name="connsiteX49" fmla="*/ 319833 w 345493"/>
                <a:gd name="connsiteY49" fmla="*/ 243244 h 379038"/>
                <a:gd name="connsiteX50" fmla="*/ 319274 w 345493"/>
                <a:gd name="connsiteY50" fmla="*/ 243244 h 379038"/>
                <a:gd name="connsiteX51" fmla="*/ 319274 w 345493"/>
                <a:gd name="connsiteY51" fmla="*/ 243244 h 379038"/>
                <a:gd name="connsiteX52" fmla="*/ 318715 w 345493"/>
                <a:gd name="connsiteY52" fmla="*/ 242685 h 379038"/>
                <a:gd name="connsiteX53" fmla="*/ 319274 w 345493"/>
                <a:gd name="connsiteY53" fmla="*/ 238436 h 379038"/>
                <a:gd name="connsiteX54" fmla="*/ 319274 w 345493"/>
                <a:gd name="connsiteY54" fmla="*/ 230945 h 379038"/>
                <a:gd name="connsiteX55" fmla="*/ 319274 w 345493"/>
                <a:gd name="connsiteY55" fmla="*/ 228932 h 379038"/>
                <a:gd name="connsiteX56" fmla="*/ 319274 w 345493"/>
                <a:gd name="connsiteY56" fmla="*/ 227814 h 379038"/>
                <a:gd name="connsiteX57" fmla="*/ 319274 w 345493"/>
                <a:gd name="connsiteY57" fmla="*/ 227255 h 379038"/>
                <a:gd name="connsiteX58" fmla="*/ 319274 w 345493"/>
                <a:gd name="connsiteY58" fmla="*/ 226696 h 379038"/>
                <a:gd name="connsiteX59" fmla="*/ 319274 w 345493"/>
                <a:gd name="connsiteY59" fmla="*/ 225131 h 379038"/>
                <a:gd name="connsiteX60" fmla="*/ 319274 w 345493"/>
                <a:gd name="connsiteY60" fmla="*/ 223006 h 379038"/>
                <a:gd name="connsiteX61" fmla="*/ 319274 w 345493"/>
                <a:gd name="connsiteY61" fmla="*/ 220882 h 379038"/>
                <a:gd name="connsiteX62" fmla="*/ 319274 w 345493"/>
                <a:gd name="connsiteY62" fmla="*/ 218758 h 379038"/>
                <a:gd name="connsiteX63" fmla="*/ 319274 w 345493"/>
                <a:gd name="connsiteY63" fmla="*/ 216633 h 379038"/>
                <a:gd name="connsiteX64" fmla="*/ 318715 w 345493"/>
                <a:gd name="connsiteY64" fmla="*/ 214509 h 379038"/>
                <a:gd name="connsiteX65" fmla="*/ 317150 w 345493"/>
                <a:gd name="connsiteY65" fmla="*/ 207017 h 379038"/>
                <a:gd name="connsiteX66" fmla="*/ 305522 w 345493"/>
                <a:gd name="connsiteY66" fmla="*/ 178729 h 379038"/>
                <a:gd name="connsiteX67" fmla="*/ 286514 w 345493"/>
                <a:gd name="connsiteY67" fmla="*/ 155808 h 379038"/>
                <a:gd name="connsiteX68" fmla="*/ 262810 w 345493"/>
                <a:gd name="connsiteY68" fmla="*/ 140266 h 379038"/>
                <a:gd name="connsiteX69" fmla="*/ 236423 w 345493"/>
                <a:gd name="connsiteY69" fmla="*/ 132775 h 379038"/>
                <a:gd name="connsiteX70" fmla="*/ 223788 w 345493"/>
                <a:gd name="connsiteY70" fmla="*/ 133334 h 379038"/>
                <a:gd name="connsiteX71" fmla="*/ 222223 w 345493"/>
                <a:gd name="connsiteY71" fmla="*/ 133334 h 379038"/>
                <a:gd name="connsiteX72" fmla="*/ 221664 w 345493"/>
                <a:gd name="connsiteY72" fmla="*/ 133334 h 379038"/>
                <a:gd name="connsiteX73" fmla="*/ 221105 w 345493"/>
                <a:gd name="connsiteY73" fmla="*/ 133334 h 379038"/>
                <a:gd name="connsiteX74" fmla="*/ 220546 w 345493"/>
                <a:gd name="connsiteY74" fmla="*/ 133334 h 379038"/>
                <a:gd name="connsiteX75" fmla="*/ 218981 w 345493"/>
                <a:gd name="connsiteY75" fmla="*/ 133334 h 379038"/>
                <a:gd name="connsiteX76" fmla="*/ 217415 w 345493"/>
                <a:gd name="connsiteY76" fmla="*/ 133334 h 379038"/>
                <a:gd name="connsiteX77" fmla="*/ 210595 w 345493"/>
                <a:gd name="connsiteY77" fmla="*/ 134452 h 379038"/>
                <a:gd name="connsiteX78" fmla="*/ 186332 w 345493"/>
                <a:gd name="connsiteY78" fmla="*/ 143509 h 379038"/>
                <a:gd name="connsiteX79" fmla="*/ 167324 w 345493"/>
                <a:gd name="connsiteY79" fmla="*/ 159498 h 379038"/>
                <a:gd name="connsiteX80" fmla="*/ 155137 w 345493"/>
                <a:gd name="connsiteY80" fmla="*/ 179847 h 379038"/>
                <a:gd name="connsiteX81" fmla="*/ 150441 w 345493"/>
                <a:gd name="connsiteY81" fmla="*/ 201762 h 379038"/>
                <a:gd name="connsiteX82" fmla="*/ 150441 w 345493"/>
                <a:gd name="connsiteY82" fmla="*/ 207129 h 379038"/>
                <a:gd name="connsiteX83" fmla="*/ 150441 w 345493"/>
                <a:gd name="connsiteY83" fmla="*/ 208247 h 379038"/>
                <a:gd name="connsiteX84" fmla="*/ 150441 w 345493"/>
                <a:gd name="connsiteY84" fmla="*/ 209813 h 379038"/>
                <a:gd name="connsiteX85" fmla="*/ 150441 w 345493"/>
                <a:gd name="connsiteY85" fmla="*/ 212496 h 379038"/>
                <a:gd name="connsiteX86" fmla="*/ 152565 w 345493"/>
                <a:gd name="connsiteY86" fmla="*/ 223230 h 379038"/>
                <a:gd name="connsiteX87" fmla="*/ 161510 w 345493"/>
                <a:gd name="connsiteY87" fmla="*/ 241343 h 379038"/>
                <a:gd name="connsiteX88" fmla="*/ 174704 w 345493"/>
                <a:gd name="connsiteY88" fmla="*/ 254202 h 379038"/>
                <a:gd name="connsiteX89" fmla="*/ 190022 w 345493"/>
                <a:gd name="connsiteY89" fmla="*/ 261693 h 379038"/>
                <a:gd name="connsiteX90" fmla="*/ 205340 w 345493"/>
                <a:gd name="connsiteY90" fmla="*/ 263817 h 379038"/>
                <a:gd name="connsiteX91" fmla="*/ 206905 w 345493"/>
                <a:gd name="connsiteY91" fmla="*/ 263817 h 379038"/>
                <a:gd name="connsiteX92" fmla="*/ 207911 w 345493"/>
                <a:gd name="connsiteY92" fmla="*/ 263817 h 379038"/>
                <a:gd name="connsiteX93" fmla="*/ 208918 w 345493"/>
                <a:gd name="connsiteY93" fmla="*/ 263817 h 379038"/>
                <a:gd name="connsiteX94" fmla="*/ 210483 w 345493"/>
                <a:gd name="connsiteY94" fmla="*/ 263817 h 379038"/>
                <a:gd name="connsiteX95" fmla="*/ 211042 w 345493"/>
                <a:gd name="connsiteY95" fmla="*/ 263817 h 379038"/>
                <a:gd name="connsiteX96" fmla="*/ 211601 w 345493"/>
                <a:gd name="connsiteY96" fmla="*/ 263817 h 379038"/>
                <a:gd name="connsiteX97" fmla="*/ 212607 w 345493"/>
                <a:gd name="connsiteY97" fmla="*/ 263817 h 379038"/>
                <a:gd name="connsiteX98" fmla="*/ 214173 w 345493"/>
                <a:gd name="connsiteY98" fmla="*/ 263258 h 379038"/>
                <a:gd name="connsiteX99" fmla="*/ 215738 w 345493"/>
                <a:gd name="connsiteY99" fmla="*/ 262699 h 379038"/>
                <a:gd name="connsiteX100" fmla="*/ 218869 w 345493"/>
                <a:gd name="connsiteY100" fmla="*/ 261581 h 379038"/>
                <a:gd name="connsiteX101" fmla="*/ 224683 w 345493"/>
                <a:gd name="connsiteY101" fmla="*/ 258898 h 379038"/>
                <a:gd name="connsiteX102" fmla="*/ 229938 w 345493"/>
                <a:gd name="connsiteY102" fmla="*/ 255655 h 379038"/>
                <a:gd name="connsiteX103" fmla="*/ 230944 w 345493"/>
                <a:gd name="connsiteY103" fmla="*/ 254537 h 379038"/>
                <a:gd name="connsiteX104" fmla="*/ 231503 w 345493"/>
                <a:gd name="connsiteY104" fmla="*/ 249170 h 379038"/>
                <a:gd name="connsiteX105" fmla="*/ 226807 w 345493"/>
                <a:gd name="connsiteY105" fmla="*/ 248052 h 379038"/>
                <a:gd name="connsiteX106" fmla="*/ 225801 w 345493"/>
                <a:gd name="connsiteY106" fmla="*/ 248611 h 379038"/>
                <a:gd name="connsiteX107" fmla="*/ 221552 w 345493"/>
                <a:gd name="connsiteY107" fmla="*/ 250176 h 379038"/>
                <a:gd name="connsiteX108" fmla="*/ 216856 w 345493"/>
                <a:gd name="connsiteY108" fmla="*/ 251294 h 379038"/>
                <a:gd name="connsiteX109" fmla="*/ 214173 w 345493"/>
                <a:gd name="connsiteY109" fmla="*/ 251853 h 379038"/>
                <a:gd name="connsiteX110" fmla="*/ 213166 w 345493"/>
                <a:gd name="connsiteY110" fmla="*/ 251853 h 379038"/>
                <a:gd name="connsiteX111" fmla="*/ 212160 w 345493"/>
                <a:gd name="connsiteY111" fmla="*/ 251853 h 379038"/>
                <a:gd name="connsiteX112" fmla="*/ 211154 w 345493"/>
                <a:gd name="connsiteY112" fmla="*/ 251853 h 379038"/>
                <a:gd name="connsiteX113" fmla="*/ 209588 w 345493"/>
                <a:gd name="connsiteY113" fmla="*/ 251853 h 379038"/>
                <a:gd name="connsiteX114" fmla="*/ 209588 w 345493"/>
                <a:gd name="connsiteY114" fmla="*/ 251853 h 379038"/>
                <a:gd name="connsiteX115" fmla="*/ 209029 w 345493"/>
                <a:gd name="connsiteY115" fmla="*/ 251853 h 379038"/>
                <a:gd name="connsiteX116" fmla="*/ 208470 w 345493"/>
                <a:gd name="connsiteY116" fmla="*/ 251853 h 379038"/>
                <a:gd name="connsiteX117" fmla="*/ 206905 w 345493"/>
                <a:gd name="connsiteY117" fmla="*/ 251853 h 379038"/>
                <a:gd name="connsiteX118" fmla="*/ 195836 w 345493"/>
                <a:gd name="connsiteY118" fmla="*/ 248611 h 379038"/>
                <a:gd name="connsiteX119" fmla="*/ 185326 w 345493"/>
                <a:gd name="connsiteY119" fmla="*/ 241679 h 379038"/>
                <a:gd name="connsiteX120" fmla="*/ 177387 w 345493"/>
                <a:gd name="connsiteY120" fmla="*/ 231504 h 379038"/>
                <a:gd name="connsiteX121" fmla="*/ 173138 w 345493"/>
                <a:gd name="connsiteY121" fmla="*/ 218646 h 379038"/>
                <a:gd name="connsiteX122" fmla="*/ 172579 w 345493"/>
                <a:gd name="connsiteY122" fmla="*/ 211713 h 379038"/>
                <a:gd name="connsiteX123" fmla="*/ 172579 w 345493"/>
                <a:gd name="connsiteY123" fmla="*/ 209589 h 379038"/>
                <a:gd name="connsiteX124" fmla="*/ 172579 w 345493"/>
                <a:gd name="connsiteY124" fmla="*/ 209589 h 379038"/>
                <a:gd name="connsiteX125" fmla="*/ 172579 w 345493"/>
                <a:gd name="connsiteY125" fmla="*/ 209030 h 379038"/>
                <a:gd name="connsiteX126" fmla="*/ 172579 w 345493"/>
                <a:gd name="connsiteY126" fmla="*/ 207912 h 379038"/>
                <a:gd name="connsiteX127" fmla="*/ 173138 w 345493"/>
                <a:gd name="connsiteY127" fmla="*/ 204222 h 379038"/>
                <a:gd name="connsiteX128" fmla="*/ 187338 w 345493"/>
                <a:gd name="connsiteY128" fmla="*/ 176940 h 379038"/>
                <a:gd name="connsiteX129" fmla="*/ 193711 w 345493"/>
                <a:gd name="connsiteY129" fmla="*/ 171573 h 379038"/>
                <a:gd name="connsiteX130" fmla="*/ 200532 w 345493"/>
                <a:gd name="connsiteY130" fmla="*/ 167325 h 379038"/>
                <a:gd name="connsiteX131" fmla="*/ 207911 w 345493"/>
                <a:gd name="connsiteY131" fmla="*/ 164641 h 379038"/>
                <a:gd name="connsiteX132" fmla="*/ 215850 w 345493"/>
                <a:gd name="connsiteY132" fmla="*/ 163076 h 379038"/>
                <a:gd name="connsiteX133" fmla="*/ 220099 w 345493"/>
                <a:gd name="connsiteY133" fmla="*/ 163076 h 379038"/>
                <a:gd name="connsiteX134" fmla="*/ 221105 w 345493"/>
                <a:gd name="connsiteY134" fmla="*/ 163076 h 379038"/>
                <a:gd name="connsiteX135" fmla="*/ 222111 w 345493"/>
                <a:gd name="connsiteY135" fmla="*/ 163076 h 379038"/>
                <a:gd name="connsiteX136" fmla="*/ 222670 w 345493"/>
                <a:gd name="connsiteY136" fmla="*/ 163076 h 379038"/>
                <a:gd name="connsiteX137" fmla="*/ 222670 w 345493"/>
                <a:gd name="connsiteY137" fmla="*/ 163076 h 379038"/>
                <a:gd name="connsiteX138" fmla="*/ 223229 w 345493"/>
                <a:gd name="connsiteY138" fmla="*/ 163076 h 379038"/>
                <a:gd name="connsiteX139" fmla="*/ 224236 w 345493"/>
                <a:gd name="connsiteY139" fmla="*/ 163076 h 379038"/>
                <a:gd name="connsiteX140" fmla="*/ 233180 w 345493"/>
                <a:gd name="connsiteY140" fmla="*/ 164194 h 379038"/>
                <a:gd name="connsiteX141" fmla="*/ 250064 w 345493"/>
                <a:gd name="connsiteY141" fmla="*/ 170567 h 379038"/>
                <a:gd name="connsiteX142" fmla="*/ 274886 w 345493"/>
                <a:gd name="connsiteY142" fmla="*/ 196731 h 379038"/>
                <a:gd name="connsiteX143" fmla="*/ 280700 w 345493"/>
                <a:gd name="connsiteY143" fmla="*/ 214397 h 379038"/>
                <a:gd name="connsiteX144" fmla="*/ 281259 w 345493"/>
                <a:gd name="connsiteY144" fmla="*/ 219205 h 379038"/>
                <a:gd name="connsiteX145" fmla="*/ 281259 w 345493"/>
                <a:gd name="connsiteY145" fmla="*/ 220323 h 379038"/>
                <a:gd name="connsiteX146" fmla="*/ 281259 w 345493"/>
                <a:gd name="connsiteY146" fmla="*/ 221441 h 379038"/>
                <a:gd name="connsiteX147" fmla="*/ 281259 w 345493"/>
                <a:gd name="connsiteY147" fmla="*/ 222559 h 379038"/>
                <a:gd name="connsiteX148" fmla="*/ 281259 w 345493"/>
                <a:gd name="connsiteY148" fmla="*/ 223677 h 379038"/>
                <a:gd name="connsiteX149" fmla="*/ 281259 w 345493"/>
                <a:gd name="connsiteY149" fmla="*/ 224795 h 379038"/>
                <a:gd name="connsiteX150" fmla="*/ 281259 w 345493"/>
                <a:gd name="connsiteY150" fmla="*/ 225913 h 379038"/>
                <a:gd name="connsiteX151" fmla="*/ 281259 w 345493"/>
                <a:gd name="connsiteY151" fmla="*/ 228597 h 379038"/>
                <a:gd name="connsiteX152" fmla="*/ 280700 w 345493"/>
                <a:gd name="connsiteY152" fmla="*/ 233964 h 379038"/>
                <a:gd name="connsiteX153" fmla="*/ 280141 w 345493"/>
                <a:gd name="connsiteY153" fmla="*/ 238772 h 379038"/>
                <a:gd name="connsiteX154" fmla="*/ 279134 w 345493"/>
                <a:gd name="connsiteY154" fmla="*/ 243580 h 379038"/>
                <a:gd name="connsiteX155" fmla="*/ 276004 w 345493"/>
                <a:gd name="connsiteY155" fmla="*/ 253195 h 379038"/>
                <a:gd name="connsiteX156" fmla="*/ 266500 w 345493"/>
                <a:gd name="connsiteY156" fmla="*/ 270861 h 379038"/>
                <a:gd name="connsiteX157" fmla="*/ 235417 w 345493"/>
                <a:gd name="connsiteY157" fmla="*/ 296466 h 379038"/>
                <a:gd name="connsiteX158" fmla="*/ 215850 w 345493"/>
                <a:gd name="connsiteY158" fmla="*/ 302392 h 379038"/>
                <a:gd name="connsiteX159" fmla="*/ 205787 w 345493"/>
                <a:gd name="connsiteY159" fmla="*/ 303510 h 379038"/>
                <a:gd name="connsiteX160" fmla="*/ 205451 w 345493"/>
                <a:gd name="connsiteY160" fmla="*/ 303510 h 379038"/>
                <a:gd name="connsiteX161" fmla="*/ 204892 w 345493"/>
                <a:gd name="connsiteY161" fmla="*/ 303510 h 379038"/>
                <a:gd name="connsiteX162" fmla="*/ 203886 w 345493"/>
                <a:gd name="connsiteY162" fmla="*/ 303510 h 379038"/>
                <a:gd name="connsiteX163" fmla="*/ 202321 w 345493"/>
                <a:gd name="connsiteY163" fmla="*/ 303510 h 379038"/>
                <a:gd name="connsiteX164" fmla="*/ 201314 w 345493"/>
                <a:gd name="connsiteY164" fmla="*/ 303510 h 379038"/>
                <a:gd name="connsiteX165" fmla="*/ 201314 w 345493"/>
                <a:gd name="connsiteY165" fmla="*/ 303510 h 379038"/>
                <a:gd name="connsiteX166" fmla="*/ 200755 w 345493"/>
                <a:gd name="connsiteY166" fmla="*/ 303510 h 379038"/>
                <a:gd name="connsiteX167" fmla="*/ 195500 w 345493"/>
                <a:gd name="connsiteY167" fmla="*/ 302951 h 379038"/>
                <a:gd name="connsiteX168" fmla="*/ 174368 w 345493"/>
                <a:gd name="connsiteY168" fmla="*/ 299261 h 379038"/>
                <a:gd name="connsiteX169" fmla="*/ 154354 w 345493"/>
                <a:gd name="connsiteY169" fmla="*/ 291211 h 379038"/>
                <a:gd name="connsiteX170" fmla="*/ 121706 w 345493"/>
                <a:gd name="connsiteY170" fmla="*/ 263482 h 379038"/>
                <a:gd name="connsiteX171" fmla="*/ 110077 w 345493"/>
                <a:gd name="connsiteY171" fmla="*/ 245368 h 379038"/>
                <a:gd name="connsiteX172" fmla="*/ 102698 w 345493"/>
                <a:gd name="connsiteY172" fmla="*/ 225578 h 379038"/>
                <a:gd name="connsiteX173" fmla="*/ 99008 w 345493"/>
                <a:gd name="connsiteY173" fmla="*/ 204781 h 379038"/>
                <a:gd name="connsiteX174" fmla="*/ 99008 w 345493"/>
                <a:gd name="connsiteY174" fmla="*/ 203663 h 379038"/>
                <a:gd name="connsiteX175" fmla="*/ 99008 w 345493"/>
                <a:gd name="connsiteY175" fmla="*/ 203104 h 379038"/>
                <a:gd name="connsiteX176" fmla="*/ 99008 w 345493"/>
                <a:gd name="connsiteY176" fmla="*/ 202545 h 379038"/>
                <a:gd name="connsiteX177" fmla="*/ 99008 w 345493"/>
                <a:gd name="connsiteY177" fmla="*/ 201986 h 379038"/>
                <a:gd name="connsiteX178" fmla="*/ 99008 w 345493"/>
                <a:gd name="connsiteY178" fmla="*/ 200868 h 379038"/>
                <a:gd name="connsiteX179" fmla="*/ 99008 w 345493"/>
                <a:gd name="connsiteY179" fmla="*/ 200309 h 379038"/>
                <a:gd name="connsiteX180" fmla="*/ 99008 w 345493"/>
                <a:gd name="connsiteY180" fmla="*/ 199750 h 379038"/>
                <a:gd name="connsiteX181" fmla="*/ 99008 w 345493"/>
                <a:gd name="connsiteY181" fmla="*/ 198632 h 379038"/>
                <a:gd name="connsiteX182" fmla="*/ 99008 w 345493"/>
                <a:gd name="connsiteY182" fmla="*/ 197066 h 379038"/>
                <a:gd name="connsiteX183" fmla="*/ 99008 w 345493"/>
                <a:gd name="connsiteY183" fmla="*/ 196507 h 379038"/>
                <a:gd name="connsiteX184" fmla="*/ 99008 w 345493"/>
                <a:gd name="connsiteY184" fmla="*/ 195948 h 379038"/>
                <a:gd name="connsiteX185" fmla="*/ 99008 w 345493"/>
                <a:gd name="connsiteY185" fmla="*/ 193265 h 379038"/>
                <a:gd name="connsiteX186" fmla="*/ 100014 w 345493"/>
                <a:gd name="connsiteY186" fmla="*/ 182531 h 379038"/>
                <a:gd name="connsiteX187" fmla="*/ 101580 w 345493"/>
                <a:gd name="connsiteY187" fmla="*/ 171797 h 379038"/>
                <a:gd name="connsiteX188" fmla="*/ 104263 w 345493"/>
                <a:gd name="connsiteY188" fmla="*/ 161063 h 379038"/>
                <a:gd name="connsiteX189" fmla="*/ 111643 w 345493"/>
                <a:gd name="connsiteY189" fmla="*/ 140714 h 379038"/>
                <a:gd name="connsiteX190" fmla="*/ 134340 w 345493"/>
                <a:gd name="connsiteY190" fmla="*/ 107618 h 379038"/>
                <a:gd name="connsiteX191" fmla="*/ 141720 w 345493"/>
                <a:gd name="connsiteY191" fmla="*/ 101245 h 379038"/>
                <a:gd name="connsiteX192" fmla="*/ 149658 w 345493"/>
                <a:gd name="connsiteY192" fmla="*/ 95319 h 379038"/>
                <a:gd name="connsiteX193" fmla="*/ 157597 w 345493"/>
                <a:gd name="connsiteY193" fmla="*/ 90511 h 379038"/>
                <a:gd name="connsiteX194" fmla="*/ 161845 w 345493"/>
                <a:gd name="connsiteY194" fmla="*/ 88386 h 379038"/>
                <a:gd name="connsiteX195" fmla="*/ 163970 w 345493"/>
                <a:gd name="connsiteY195" fmla="*/ 87268 h 379038"/>
                <a:gd name="connsiteX196" fmla="*/ 166094 w 345493"/>
                <a:gd name="connsiteY196" fmla="*/ 86150 h 379038"/>
                <a:gd name="connsiteX197" fmla="*/ 175039 w 345493"/>
                <a:gd name="connsiteY197" fmla="*/ 82908 h 379038"/>
                <a:gd name="connsiteX198" fmla="*/ 177163 w 345493"/>
                <a:gd name="connsiteY198" fmla="*/ 82349 h 379038"/>
                <a:gd name="connsiteX199" fmla="*/ 179288 w 345493"/>
                <a:gd name="connsiteY199" fmla="*/ 81789 h 379038"/>
                <a:gd name="connsiteX200" fmla="*/ 183984 w 345493"/>
                <a:gd name="connsiteY200" fmla="*/ 80671 h 379038"/>
                <a:gd name="connsiteX201" fmla="*/ 186108 w 345493"/>
                <a:gd name="connsiteY201" fmla="*/ 80112 h 379038"/>
                <a:gd name="connsiteX202" fmla="*/ 188233 w 345493"/>
                <a:gd name="connsiteY202" fmla="*/ 79553 h 379038"/>
                <a:gd name="connsiteX203" fmla="*/ 190357 w 345493"/>
                <a:gd name="connsiteY203" fmla="*/ 78994 h 379038"/>
                <a:gd name="connsiteX204" fmla="*/ 191363 w 345493"/>
                <a:gd name="connsiteY204" fmla="*/ 78994 h 379038"/>
                <a:gd name="connsiteX205" fmla="*/ 192370 w 345493"/>
                <a:gd name="connsiteY205" fmla="*/ 78994 h 379038"/>
                <a:gd name="connsiteX206" fmla="*/ 194494 w 345493"/>
                <a:gd name="connsiteY206" fmla="*/ 78435 h 379038"/>
                <a:gd name="connsiteX207" fmla="*/ 197178 w 345493"/>
                <a:gd name="connsiteY207" fmla="*/ 77876 h 379038"/>
                <a:gd name="connsiteX208" fmla="*/ 199861 w 345493"/>
                <a:gd name="connsiteY208" fmla="*/ 77317 h 379038"/>
                <a:gd name="connsiteX209" fmla="*/ 201426 w 345493"/>
                <a:gd name="connsiteY209" fmla="*/ 77317 h 379038"/>
                <a:gd name="connsiteX210" fmla="*/ 202433 w 345493"/>
                <a:gd name="connsiteY210" fmla="*/ 77317 h 379038"/>
                <a:gd name="connsiteX211" fmla="*/ 202992 w 345493"/>
                <a:gd name="connsiteY211" fmla="*/ 77317 h 379038"/>
                <a:gd name="connsiteX212" fmla="*/ 203551 w 345493"/>
                <a:gd name="connsiteY212" fmla="*/ 77317 h 379038"/>
                <a:gd name="connsiteX213" fmla="*/ 206234 w 345493"/>
                <a:gd name="connsiteY213" fmla="*/ 77317 h 379038"/>
                <a:gd name="connsiteX214" fmla="*/ 207799 w 345493"/>
                <a:gd name="connsiteY214" fmla="*/ 77317 h 379038"/>
                <a:gd name="connsiteX215" fmla="*/ 207799 w 345493"/>
                <a:gd name="connsiteY215" fmla="*/ 77317 h 379038"/>
                <a:gd name="connsiteX216" fmla="*/ 208359 w 345493"/>
                <a:gd name="connsiteY216" fmla="*/ 77317 h 379038"/>
                <a:gd name="connsiteX217" fmla="*/ 208918 w 345493"/>
                <a:gd name="connsiteY217" fmla="*/ 77317 h 379038"/>
                <a:gd name="connsiteX218" fmla="*/ 211042 w 345493"/>
                <a:gd name="connsiteY218" fmla="*/ 77317 h 379038"/>
                <a:gd name="connsiteX219" fmla="*/ 219987 w 345493"/>
                <a:gd name="connsiteY219" fmla="*/ 77317 h 379038"/>
                <a:gd name="connsiteX220" fmla="*/ 237429 w 345493"/>
                <a:gd name="connsiteY220" fmla="*/ 79441 h 379038"/>
                <a:gd name="connsiteX221" fmla="*/ 269072 w 345493"/>
                <a:gd name="connsiteY221" fmla="*/ 90175 h 379038"/>
                <a:gd name="connsiteX222" fmla="*/ 294900 w 345493"/>
                <a:gd name="connsiteY222" fmla="*/ 107282 h 379038"/>
                <a:gd name="connsiteX223" fmla="*/ 296465 w 345493"/>
                <a:gd name="connsiteY223" fmla="*/ 108400 h 379038"/>
                <a:gd name="connsiteX224" fmla="*/ 298030 w 345493"/>
                <a:gd name="connsiteY224" fmla="*/ 109519 h 379038"/>
                <a:gd name="connsiteX225" fmla="*/ 300714 w 345493"/>
                <a:gd name="connsiteY225" fmla="*/ 112202 h 379038"/>
                <a:gd name="connsiteX226" fmla="*/ 303397 w 345493"/>
                <a:gd name="connsiteY226" fmla="*/ 114885 h 379038"/>
                <a:gd name="connsiteX227" fmla="*/ 306081 w 345493"/>
                <a:gd name="connsiteY227" fmla="*/ 117569 h 379038"/>
                <a:gd name="connsiteX228" fmla="*/ 315026 w 345493"/>
                <a:gd name="connsiteY228" fmla="*/ 128303 h 379038"/>
                <a:gd name="connsiteX229" fmla="*/ 328219 w 345493"/>
                <a:gd name="connsiteY229" fmla="*/ 149100 h 379038"/>
                <a:gd name="connsiteX230" fmla="*/ 328778 w 345493"/>
                <a:gd name="connsiteY230" fmla="*/ 150218 h 379038"/>
                <a:gd name="connsiteX231" fmla="*/ 329337 w 345493"/>
                <a:gd name="connsiteY231" fmla="*/ 151336 h 379038"/>
                <a:gd name="connsiteX232" fmla="*/ 330344 w 345493"/>
                <a:gd name="connsiteY232" fmla="*/ 154019 h 379038"/>
                <a:gd name="connsiteX233" fmla="*/ 331350 w 345493"/>
                <a:gd name="connsiteY233" fmla="*/ 156144 h 379038"/>
                <a:gd name="connsiteX234" fmla="*/ 332356 w 345493"/>
                <a:gd name="connsiteY234" fmla="*/ 158268 h 379038"/>
                <a:gd name="connsiteX235" fmla="*/ 335487 w 345493"/>
                <a:gd name="connsiteY235" fmla="*/ 167325 h 379038"/>
                <a:gd name="connsiteX236" fmla="*/ 339177 w 345493"/>
                <a:gd name="connsiteY236" fmla="*/ 179624 h 379038"/>
                <a:gd name="connsiteX237" fmla="*/ 342307 w 345493"/>
                <a:gd name="connsiteY237" fmla="*/ 181748 h 379038"/>
                <a:gd name="connsiteX238" fmla="*/ 344991 w 345493"/>
                <a:gd name="connsiteY238" fmla="*/ 179065 h 379038"/>
                <a:gd name="connsiteX239" fmla="*/ 343649 w 345493"/>
                <a:gd name="connsiteY239" fmla="*/ 168107 h 3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345493" h="379038">
                  <a:moveTo>
                    <a:pt x="343649" y="168107"/>
                  </a:moveTo>
                  <a:cubicBezTo>
                    <a:pt x="343090" y="161734"/>
                    <a:pt x="342084" y="154243"/>
                    <a:pt x="339959" y="146192"/>
                  </a:cubicBezTo>
                  <a:cubicBezTo>
                    <a:pt x="337835" y="138142"/>
                    <a:pt x="334704" y="129085"/>
                    <a:pt x="330455" y="120029"/>
                  </a:cubicBezTo>
                  <a:cubicBezTo>
                    <a:pt x="325759" y="110972"/>
                    <a:pt x="319945" y="101356"/>
                    <a:pt x="312566" y="92300"/>
                  </a:cubicBezTo>
                  <a:cubicBezTo>
                    <a:pt x="309435" y="88610"/>
                    <a:pt x="306193" y="85367"/>
                    <a:pt x="303062" y="81566"/>
                  </a:cubicBezTo>
                  <a:cubicBezTo>
                    <a:pt x="308317" y="60210"/>
                    <a:pt x="296689" y="41985"/>
                    <a:pt x="296689" y="41985"/>
                  </a:cubicBezTo>
                  <a:cubicBezTo>
                    <a:pt x="276675" y="40867"/>
                    <a:pt x="264040" y="48358"/>
                    <a:pt x="259232" y="51601"/>
                  </a:cubicBezTo>
                  <a:cubicBezTo>
                    <a:pt x="258673" y="51042"/>
                    <a:pt x="257667" y="51042"/>
                    <a:pt x="256549" y="50483"/>
                  </a:cubicBezTo>
                  <a:cubicBezTo>
                    <a:pt x="253418" y="48917"/>
                    <a:pt x="249728" y="47799"/>
                    <a:pt x="246039" y="46793"/>
                  </a:cubicBezTo>
                  <a:cubicBezTo>
                    <a:pt x="242349" y="45675"/>
                    <a:pt x="238659" y="44668"/>
                    <a:pt x="234969" y="43550"/>
                  </a:cubicBezTo>
                  <a:cubicBezTo>
                    <a:pt x="231280" y="42432"/>
                    <a:pt x="227590" y="41985"/>
                    <a:pt x="223341" y="41426"/>
                  </a:cubicBezTo>
                  <a:cubicBezTo>
                    <a:pt x="222782" y="41426"/>
                    <a:pt x="221776" y="41426"/>
                    <a:pt x="221217" y="40867"/>
                  </a:cubicBezTo>
                  <a:cubicBezTo>
                    <a:pt x="212384" y="12579"/>
                    <a:pt x="187562" y="839"/>
                    <a:pt x="187562" y="839"/>
                  </a:cubicBezTo>
                  <a:cubicBezTo>
                    <a:pt x="159609" y="18952"/>
                    <a:pt x="154354" y="44109"/>
                    <a:pt x="154354" y="44109"/>
                  </a:cubicBezTo>
                  <a:cubicBezTo>
                    <a:pt x="154354" y="44109"/>
                    <a:pt x="154354" y="44668"/>
                    <a:pt x="153795" y="45675"/>
                  </a:cubicBezTo>
                  <a:cubicBezTo>
                    <a:pt x="152230" y="46234"/>
                    <a:pt x="150664" y="46793"/>
                    <a:pt x="149099" y="47240"/>
                  </a:cubicBezTo>
                  <a:cubicBezTo>
                    <a:pt x="146975" y="47799"/>
                    <a:pt x="144850" y="48805"/>
                    <a:pt x="142726" y="49364"/>
                  </a:cubicBezTo>
                  <a:cubicBezTo>
                    <a:pt x="140601" y="50483"/>
                    <a:pt x="138477" y="50930"/>
                    <a:pt x="136353" y="52048"/>
                  </a:cubicBezTo>
                  <a:cubicBezTo>
                    <a:pt x="132104" y="53613"/>
                    <a:pt x="127967" y="55738"/>
                    <a:pt x="123718" y="58421"/>
                  </a:cubicBezTo>
                  <a:cubicBezTo>
                    <a:pt x="119469" y="60545"/>
                    <a:pt x="115780" y="63229"/>
                    <a:pt x="112090" y="65912"/>
                  </a:cubicBezTo>
                  <a:cubicBezTo>
                    <a:pt x="111531" y="65912"/>
                    <a:pt x="111084" y="65353"/>
                    <a:pt x="111084" y="65353"/>
                  </a:cubicBezTo>
                  <a:cubicBezTo>
                    <a:pt x="72062" y="50483"/>
                    <a:pt x="37736" y="68708"/>
                    <a:pt x="37736" y="68708"/>
                  </a:cubicBezTo>
                  <a:cubicBezTo>
                    <a:pt x="34605" y="110413"/>
                    <a:pt x="53054" y="137136"/>
                    <a:pt x="56744" y="141944"/>
                  </a:cubicBezTo>
                  <a:cubicBezTo>
                    <a:pt x="55737" y="144627"/>
                    <a:pt x="55178" y="147311"/>
                    <a:pt x="54060" y="149994"/>
                  </a:cubicBezTo>
                  <a:cubicBezTo>
                    <a:pt x="51377" y="159610"/>
                    <a:pt x="48805" y="169225"/>
                    <a:pt x="47687" y="179400"/>
                  </a:cubicBezTo>
                  <a:cubicBezTo>
                    <a:pt x="47687" y="180966"/>
                    <a:pt x="47128" y="182084"/>
                    <a:pt x="47128" y="183649"/>
                  </a:cubicBezTo>
                  <a:cubicBezTo>
                    <a:pt x="11349" y="201762"/>
                    <a:pt x="839" y="238101"/>
                    <a:pt x="839" y="238101"/>
                  </a:cubicBezTo>
                  <a:cubicBezTo>
                    <a:pt x="30916" y="272874"/>
                    <a:pt x="65689" y="274998"/>
                    <a:pt x="65689" y="274998"/>
                  </a:cubicBezTo>
                  <a:lnTo>
                    <a:pt x="65689" y="274998"/>
                  </a:lnTo>
                  <a:cubicBezTo>
                    <a:pt x="69937" y="283049"/>
                    <a:pt x="75192" y="290540"/>
                    <a:pt x="81007" y="297920"/>
                  </a:cubicBezTo>
                  <a:cubicBezTo>
                    <a:pt x="83690" y="301162"/>
                    <a:pt x="85703" y="303845"/>
                    <a:pt x="88386" y="306417"/>
                  </a:cubicBezTo>
                  <a:cubicBezTo>
                    <a:pt x="77317" y="337948"/>
                    <a:pt x="89951" y="364111"/>
                    <a:pt x="89951" y="364111"/>
                  </a:cubicBezTo>
                  <a:cubicBezTo>
                    <a:pt x="123159" y="365229"/>
                    <a:pt x="145298" y="349129"/>
                    <a:pt x="149546" y="345439"/>
                  </a:cubicBezTo>
                  <a:cubicBezTo>
                    <a:pt x="152677" y="346557"/>
                    <a:pt x="156367" y="347563"/>
                    <a:pt x="159609" y="348682"/>
                  </a:cubicBezTo>
                  <a:cubicBezTo>
                    <a:pt x="169672" y="351365"/>
                    <a:pt x="180182" y="352930"/>
                    <a:pt x="190693" y="353489"/>
                  </a:cubicBezTo>
                  <a:cubicBezTo>
                    <a:pt x="193376" y="353489"/>
                    <a:pt x="195948" y="353489"/>
                    <a:pt x="198631" y="353489"/>
                  </a:cubicBezTo>
                  <a:lnTo>
                    <a:pt x="199637" y="353489"/>
                  </a:lnTo>
                  <a:lnTo>
                    <a:pt x="200644" y="353489"/>
                  </a:lnTo>
                  <a:lnTo>
                    <a:pt x="202209" y="353489"/>
                  </a:lnTo>
                  <a:lnTo>
                    <a:pt x="203774" y="353489"/>
                  </a:lnTo>
                  <a:cubicBezTo>
                    <a:pt x="219651" y="375963"/>
                    <a:pt x="247045" y="379094"/>
                    <a:pt x="247045" y="379094"/>
                  </a:cubicBezTo>
                  <a:cubicBezTo>
                    <a:pt x="266612" y="358297"/>
                    <a:pt x="267618" y="337389"/>
                    <a:pt x="267618" y="332581"/>
                  </a:cubicBezTo>
                  <a:cubicBezTo>
                    <a:pt x="267618" y="332581"/>
                    <a:pt x="267618" y="332581"/>
                    <a:pt x="267618" y="332022"/>
                  </a:cubicBezTo>
                  <a:cubicBezTo>
                    <a:pt x="267618" y="331463"/>
                    <a:pt x="267618" y="331463"/>
                    <a:pt x="267618" y="331463"/>
                  </a:cubicBezTo>
                  <a:cubicBezTo>
                    <a:pt x="267618" y="330904"/>
                    <a:pt x="267618" y="330904"/>
                    <a:pt x="267618" y="330345"/>
                  </a:cubicBezTo>
                  <a:cubicBezTo>
                    <a:pt x="271867" y="327661"/>
                    <a:pt x="275557" y="324419"/>
                    <a:pt x="279246" y="320729"/>
                  </a:cubicBezTo>
                  <a:cubicBezTo>
                    <a:pt x="287185" y="313238"/>
                    <a:pt x="294005" y="305187"/>
                    <a:pt x="299819" y="296690"/>
                  </a:cubicBezTo>
                  <a:cubicBezTo>
                    <a:pt x="300378" y="295571"/>
                    <a:pt x="300826" y="295124"/>
                    <a:pt x="301385" y="294006"/>
                  </a:cubicBezTo>
                  <a:cubicBezTo>
                    <a:pt x="323523" y="295124"/>
                    <a:pt x="339400" y="280142"/>
                    <a:pt x="339400" y="280142"/>
                  </a:cubicBezTo>
                  <a:cubicBezTo>
                    <a:pt x="335710" y="256661"/>
                    <a:pt x="322517" y="245368"/>
                    <a:pt x="319833" y="243244"/>
                  </a:cubicBezTo>
                  <a:cubicBezTo>
                    <a:pt x="319833" y="243244"/>
                    <a:pt x="319833" y="243244"/>
                    <a:pt x="319274" y="243244"/>
                  </a:cubicBezTo>
                  <a:lnTo>
                    <a:pt x="319274" y="243244"/>
                  </a:lnTo>
                  <a:cubicBezTo>
                    <a:pt x="319274" y="243244"/>
                    <a:pt x="318715" y="243244"/>
                    <a:pt x="318715" y="242685"/>
                  </a:cubicBezTo>
                  <a:cubicBezTo>
                    <a:pt x="318715" y="241120"/>
                    <a:pt x="318715" y="240002"/>
                    <a:pt x="319274" y="238436"/>
                  </a:cubicBezTo>
                  <a:cubicBezTo>
                    <a:pt x="319274" y="235753"/>
                    <a:pt x="319274" y="233628"/>
                    <a:pt x="319274" y="230945"/>
                  </a:cubicBezTo>
                  <a:lnTo>
                    <a:pt x="319274" y="228932"/>
                  </a:lnTo>
                  <a:lnTo>
                    <a:pt x="319274" y="227814"/>
                  </a:lnTo>
                  <a:lnTo>
                    <a:pt x="319274" y="227255"/>
                  </a:lnTo>
                  <a:cubicBezTo>
                    <a:pt x="319274" y="226696"/>
                    <a:pt x="319274" y="226696"/>
                    <a:pt x="319274" y="226696"/>
                  </a:cubicBezTo>
                  <a:lnTo>
                    <a:pt x="319274" y="225131"/>
                  </a:lnTo>
                  <a:lnTo>
                    <a:pt x="319274" y="223006"/>
                  </a:lnTo>
                  <a:cubicBezTo>
                    <a:pt x="319274" y="222447"/>
                    <a:pt x="319274" y="221441"/>
                    <a:pt x="319274" y="220882"/>
                  </a:cubicBezTo>
                  <a:cubicBezTo>
                    <a:pt x="319274" y="220323"/>
                    <a:pt x="319274" y="219764"/>
                    <a:pt x="319274" y="218758"/>
                  </a:cubicBezTo>
                  <a:lnTo>
                    <a:pt x="319274" y="216633"/>
                  </a:lnTo>
                  <a:lnTo>
                    <a:pt x="318715" y="214509"/>
                  </a:lnTo>
                  <a:cubicBezTo>
                    <a:pt x="318156" y="211825"/>
                    <a:pt x="317709" y="209142"/>
                    <a:pt x="317150" y="207017"/>
                  </a:cubicBezTo>
                  <a:cubicBezTo>
                    <a:pt x="315026" y="196843"/>
                    <a:pt x="310777" y="187227"/>
                    <a:pt x="305522" y="178729"/>
                  </a:cubicBezTo>
                  <a:cubicBezTo>
                    <a:pt x="300267" y="170232"/>
                    <a:pt x="293893" y="162740"/>
                    <a:pt x="286514" y="155808"/>
                  </a:cubicBezTo>
                  <a:cubicBezTo>
                    <a:pt x="279134" y="149435"/>
                    <a:pt x="271196" y="144068"/>
                    <a:pt x="262810" y="140266"/>
                  </a:cubicBezTo>
                  <a:cubicBezTo>
                    <a:pt x="254424" y="136577"/>
                    <a:pt x="245368" y="133893"/>
                    <a:pt x="236423" y="132775"/>
                  </a:cubicBezTo>
                  <a:cubicBezTo>
                    <a:pt x="232733" y="133893"/>
                    <a:pt x="228037" y="133334"/>
                    <a:pt x="223788" y="133334"/>
                  </a:cubicBezTo>
                  <a:lnTo>
                    <a:pt x="222223" y="133334"/>
                  </a:lnTo>
                  <a:lnTo>
                    <a:pt x="221664" y="133334"/>
                  </a:lnTo>
                  <a:lnTo>
                    <a:pt x="221105" y="133334"/>
                  </a:lnTo>
                  <a:lnTo>
                    <a:pt x="220546" y="133334"/>
                  </a:lnTo>
                  <a:lnTo>
                    <a:pt x="218981" y="133334"/>
                  </a:lnTo>
                  <a:cubicBezTo>
                    <a:pt x="218421" y="133334"/>
                    <a:pt x="217974" y="133334"/>
                    <a:pt x="217415" y="133334"/>
                  </a:cubicBezTo>
                  <a:cubicBezTo>
                    <a:pt x="215291" y="133334"/>
                    <a:pt x="213166" y="133893"/>
                    <a:pt x="210595" y="134452"/>
                  </a:cubicBezTo>
                  <a:cubicBezTo>
                    <a:pt x="201650" y="136018"/>
                    <a:pt x="193711" y="139260"/>
                    <a:pt x="186332" y="143509"/>
                  </a:cubicBezTo>
                  <a:cubicBezTo>
                    <a:pt x="178952" y="147758"/>
                    <a:pt x="172579" y="153684"/>
                    <a:pt x="167324" y="159498"/>
                  </a:cubicBezTo>
                  <a:cubicBezTo>
                    <a:pt x="162069" y="165871"/>
                    <a:pt x="158379" y="172803"/>
                    <a:pt x="155137" y="179847"/>
                  </a:cubicBezTo>
                  <a:cubicBezTo>
                    <a:pt x="152453" y="186780"/>
                    <a:pt x="150888" y="194271"/>
                    <a:pt x="150441" y="201762"/>
                  </a:cubicBezTo>
                  <a:cubicBezTo>
                    <a:pt x="150441" y="203328"/>
                    <a:pt x="150441" y="205452"/>
                    <a:pt x="150441" y="207129"/>
                  </a:cubicBezTo>
                  <a:cubicBezTo>
                    <a:pt x="150441" y="207688"/>
                    <a:pt x="150441" y="208247"/>
                    <a:pt x="150441" y="208247"/>
                  </a:cubicBezTo>
                  <a:lnTo>
                    <a:pt x="150441" y="209813"/>
                  </a:lnTo>
                  <a:cubicBezTo>
                    <a:pt x="150441" y="210931"/>
                    <a:pt x="150441" y="211378"/>
                    <a:pt x="150441" y="212496"/>
                  </a:cubicBezTo>
                  <a:cubicBezTo>
                    <a:pt x="151000" y="216186"/>
                    <a:pt x="151447" y="219428"/>
                    <a:pt x="152565" y="223230"/>
                  </a:cubicBezTo>
                  <a:cubicBezTo>
                    <a:pt x="154690" y="230162"/>
                    <a:pt x="157820" y="236088"/>
                    <a:pt x="161510" y="241343"/>
                  </a:cubicBezTo>
                  <a:cubicBezTo>
                    <a:pt x="165200" y="246598"/>
                    <a:pt x="169896" y="250959"/>
                    <a:pt x="174704" y="254202"/>
                  </a:cubicBezTo>
                  <a:cubicBezTo>
                    <a:pt x="179400" y="257444"/>
                    <a:pt x="184767" y="260127"/>
                    <a:pt x="190022" y="261693"/>
                  </a:cubicBezTo>
                  <a:cubicBezTo>
                    <a:pt x="195277" y="263258"/>
                    <a:pt x="200085" y="263817"/>
                    <a:pt x="205340" y="263817"/>
                  </a:cubicBezTo>
                  <a:cubicBezTo>
                    <a:pt x="205899" y="263817"/>
                    <a:pt x="206346" y="263817"/>
                    <a:pt x="206905" y="263817"/>
                  </a:cubicBezTo>
                  <a:cubicBezTo>
                    <a:pt x="207464" y="263817"/>
                    <a:pt x="207464" y="263817"/>
                    <a:pt x="207911" y="263817"/>
                  </a:cubicBezTo>
                  <a:cubicBezTo>
                    <a:pt x="208470" y="263817"/>
                    <a:pt x="208470" y="263817"/>
                    <a:pt x="208918" y="263817"/>
                  </a:cubicBezTo>
                  <a:cubicBezTo>
                    <a:pt x="209365" y="263817"/>
                    <a:pt x="209924" y="263817"/>
                    <a:pt x="210483" y="263817"/>
                  </a:cubicBezTo>
                  <a:lnTo>
                    <a:pt x="211042" y="263817"/>
                  </a:lnTo>
                  <a:lnTo>
                    <a:pt x="211601" y="263817"/>
                  </a:lnTo>
                  <a:cubicBezTo>
                    <a:pt x="212160" y="263817"/>
                    <a:pt x="212160" y="263817"/>
                    <a:pt x="212607" y="263817"/>
                  </a:cubicBezTo>
                  <a:cubicBezTo>
                    <a:pt x="213055" y="263817"/>
                    <a:pt x="213614" y="263817"/>
                    <a:pt x="214173" y="263258"/>
                  </a:cubicBezTo>
                  <a:cubicBezTo>
                    <a:pt x="214732" y="263258"/>
                    <a:pt x="215179" y="263258"/>
                    <a:pt x="215738" y="262699"/>
                  </a:cubicBezTo>
                  <a:cubicBezTo>
                    <a:pt x="216744" y="262699"/>
                    <a:pt x="217862" y="262140"/>
                    <a:pt x="218869" y="261581"/>
                  </a:cubicBezTo>
                  <a:cubicBezTo>
                    <a:pt x="220993" y="261022"/>
                    <a:pt x="223117" y="260016"/>
                    <a:pt x="224683" y="258898"/>
                  </a:cubicBezTo>
                  <a:cubicBezTo>
                    <a:pt x="226248" y="257779"/>
                    <a:pt x="228373" y="256773"/>
                    <a:pt x="229938" y="255655"/>
                  </a:cubicBezTo>
                  <a:cubicBezTo>
                    <a:pt x="230497" y="255096"/>
                    <a:pt x="230944" y="255096"/>
                    <a:pt x="230944" y="254537"/>
                  </a:cubicBezTo>
                  <a:cubicBezTo>
                    <a:pt x="232510" y="252972"/>
                    <a:pt x="233069" y="250847"/>
                    <a:pt x="231503" y="249170"/>
                  </a:cubicBezTo>
                  <a:cubicBezTo>
                    <a:pt x="230497" y="247605"/>
                    <a:pt x="228373" y="247605"/>
                    <a:pt x="226807" y="248052"/>
                  </a:cubicBezTo>
                  <a:cubicBezTo>
                    <a:pt x="226248" y="248052"/>
                    <a:pt x="225801" y="248611"/>
                    <a:pt x="225801" y="248611"/>
                  </a:cubicBezTo>
                  <a:cubicBezTo>
                    <a:pt x="224236" y="249170"/>
                    <a:pt x="223117" y="249729"/>
                    <a:pt x="221552" y="250176"/>
                  </a:cubicBezTo>
                  <a:cubicBezTo>
                    <a:pt x="219987" y="250735"/>
                    <a:pt x="218421" y="251294"/>
                    <a:pt x="216856" y="251294"/>
                  </a:cubicBezTo>
                  <a:cubicBezTo>
                    <a:pt x="215850" y="251294"/>
                    <a:pt x="215291" y="251294"/>
                    <a:pt x="214173" y="251853"/>
                  </a:cubicBezTo>
                  <a:cubicBezTo>
                    <a:pt x="213614" y="251853"/>
                    <a:pt x="213166" y="251853"/>
                    <a:pt x="213166" y="251853"/>
                  </a:cubicBezTo>
                  <a:cubicBezTo>
                    <a:pt x="212607" y="251853"/>
                    <a:pt x="212160" y="251853"/>
                    <a:pt x="212160" y="251853"/>
                  </a:cubicBezTo>
                  <a:cubicBezTo>
                    <a:pt x="211601" y="251853"/>
                    <a:pt x="211154" y="251853"/>
                    <a:pt x="211154" y="251853"/>
                  </a:cubicBezTo>
                  <a:cubicBezTo>
                    <a:pt x="210595" y="251853"/>
                    <a:pt x="210147" y="251853"/>
                    <a:pt x="209588" y="251853"/>
                  </a:cubicBezTo>
                  <a:cubicBezTo>
                    <a:pt x="209588" y="251853"/>
                    <a:pt x="209029" y="251853"/>
                    <a:pt x="209588" y="251853"/>
                  </a:cubicBezTo>
                  <a:lnTo>
                    <a:pt x="209029" y="251853"/>
                  </a:lnTo>
                  <a:lnTo>
                    <a:pt x="208470" y="251853"/>
                  </a:lnTo>
                  <a:cubicBezTo>
                    <a:pt x="207911" y="251853"/>
                    <a:pt x="207464" y="251853"/>
                    <a:pt x="206905" y="251853"/>
                  </a:cubicBezTo>
                  <a:cubicBezTo>
                    <a:pt x="203215" y="251294"/>
                    <a:pt x="199526" y="250288"/>
                    <a:pt x="195836" y="248611"/>
                  </a:cubicBezTo>
                  <a:cubicBezTo>
                    <a:pt x="192146" y="247046"/>
                    <a:pt x="188456" y="244362"/>
                    <a:pt x="185326" y="241679"/>
                  </a:cubicBezTo>
                  <a:cubicBezTo>
                    <a:pt x="182195" y="238995"/>
                    <a:pt x="179511" y="235306"/>
                    <a:pt x="177387" y="231504"/>
                  </a:cubicBezTo>
                  <a:cubicBezTo>
                    <a:pt x="175263" y="227702"/>
                    <a:pt x="173697" y="223006"/>
                    <a:pt x="173138" y="218646"/>
                  </a:cubicBezTo>
                  <a:cubicBezTo>
                    <a:pt x="172579" y="216521"/>
                    <a:pt x="172579" y="213838"/>
                    <a:pt x="172579" y="211713"/>
                  </a:cubicBezTo>
                  <a:cubicBezTo>
                    <a:pt x="172579" y="211154"/>
                    <a:pt x="172579" y="210595"/>
                    <a:pt x="172579" y="209589"/>
                  </a:cubicBezTo>
                  <a:lnTo>
                    <a:pt x="172579" y="209589"/>
                  </a:lnTo>
                  <a:lnTo>
                    <a:pt x="172579" y="209030"/>
                  </a:lnTo>
                  <a:cubicBezTo>
                    <a:pt x="172579" y="208471"/>
                    <a:pt x="172579" y="208471"/>
                    <a:pt x="172579" y="207912"/>
                  </a:cubicBezTo>
                  <a:cubicBezTo>
                    <a:pt x="172579" y="206794"/>
                    <a:pt x="173138" y="205228"/>
                    <a:pt x="173138" y="204222"/>
                  </a:cubicBezTo>
                  <a:cubicBezTo>
                    <a:pt x="174704" y="194047"/>
                    <a:pt x="179959" y="184432"/>
                    <a:pt x="187338" y="176940"/>
                  </a:cubicBezTo>
                  <a:cubicBezTo>
                    <a:pt x="189463" y="175375"/>
                    <a:pt x="191587" y="173251"/>
                    <a:pt x="193711" y="171573"/>
                  </a:cubicBezTo>
                  <a:cubicBezTo>
                    <a:pt x="195836" y="170008"/>
                    <a:pt x="198407" y="168890"/>
                    <a:pt x="200532" y="167325"/>
                  </a:cubicBezTo>
                  <a:cubicBezTo>
                    <a:pt x="203215" y="166207"/>
                    <a:pt x="205228" y="165200"/>
                    <a:pt x="207911" y="164641"/>
                  </a:cubicBezTo>
                  <a:cubicBezTo>
                    <a:pt x="210595" y="164082"/>
                    <a:pt x="213166" y="163523"/>
                    <a:pt x="215850" y="163076"/>
                  </a:cubicBezTo>
                  <a:cubicBezTo>
                    <a:pt x="217415" y="163076"/>
                    <a:pt x="218533" y="163076"/>
                    <a:pt x="220099" y="163076"/>
                  </a:cubicBezTo>
                  <a:cubicBezTo>
                    <a:pt x="220658" y="163076"/>
                    <a:pt x="220658" y="163076"/>
                    <a:pt x="221105" y="163076"/>
                  </a:cubicBezTo>
                  <a:lnTo>
                    <a:pt x="222111" y="163076"/>
                  </a:lnTo>
                  <a:lnTo>
                    <a:pt x="222670" y="163076"/>
                  </a:lnTo>
                  <a:cubicBezTo>
                    <a:pt x="223229" y="163076"/>
                    <a:pt x="222670" y="163076"/>
                    <a:pt x="222670" y="163076"/>
                  </a:cubicBezTo>
                  <a:lnTo>
                    <a:pt x="223229" y="163076"/>
                  </a:lnTo>
                  <a:lnTo>
                    <a:pt x="224236" y="163076"/>
                  </a:lnTo>
                  <a:cubicBezTo>
                    <a:pt x="227366" y="163076"/>
                    <a:pt x="230050" y="163635"/>
                    <a:pt x="233180" y="164194"/>
                  </a:cubicBezTo>
                  <a:cubicBezTo>
                    <a:pt x="238995" y="165312"/>
                    <a:pt x="244809" y="167436"/>
                    <a:pt x="250064" y="170567"/>
                  </a:cubicBezTo>
                  <a:cubicBezTo>
                    <a:pt x="260574" y="176493"/>
                    <a:pt x="269631" y="185550"/>
                    <a:pt x="274886" y="196731"/>
                  </a:cubicBezTo>
                  <a:cubicBezTo>
                    <a:pt x="277569" y="202098"/>
                    <a:pt x="279582" y="207912"/>
                    <a:pt x="280700" y="214397"/>
                  </a:cubicBezTo>
                  <a:cubicBezTo>
                    <a:pt x="280700" y="215962"/>
                    <a:pt x="281259" y="217639"/>
                    <a:pt x="281259" y="219205"/>
                  </a:cubicBezTo>
                  <a:lnTo>
                    <a:pt x="281259" y="220323"/>
                  </a:lnTo>
                  <a:lnTo>
                    <a:pt x="281259" y="221441"/>
                  </a:lnTo>
                  <a:cubicBezTo>
                    <a:pt x="281259" y="222000"/>
                    <a:pt x="281259" y="222000"/>
                    <a:pt x="281259" y="222559"/>
                  </a:cubicBezTo>
                  <a:cubicBezTo>
                    <a:pt x="281259" y="223118"/>
                    <a:pt x="281259" y="223677"/>
                    <a:pt x="281259" y="223677"/>
                  </a:cubicBezTo>
                  <a:lnTo>
                    <a:pt x="281259" y="224795"/>
                  </a:lnTo>
                  <a:lnTo>
                    <a:pt x="281259" y="225913"/>
                  </a:lnTo>
                  <a:cubicBezTo>
                    <a:pt x="281259" y="226472"/>
                    <a:pt x="281259" y="228038"/>
                    <a:pt x="281259" y="228597"/>
                  </a:cubicBezTo>
                  <a:cubicBezTo>
                    <a:pt x="281259" y="230162"/>
                    <a:pt x="280700" y="231839"/>
                    <a:pt x="280700" y="233964"/>
                  </a:cubicBezTo>
                  <a:cubicBezTo>
                    <a:pt x="280700" y="235529"/>
                    <a:pt x="280141" y="237206"/>
                    <a:pt x="280141" y="238772"/>
                  </a:cubicBezTo>
                  <a:cubicBezTo>
                    <a:pt x="279582" y="240337"/>
                    <a:pt x="279582" y="242014"/>
                    <a:pt x="279134" y="243580"/>
                  </a:cubicBezTo>
                  <a:cubicBezTo>
                    <a:pt x="278128" y="246822"/>
                    <a:pt x="277010" y="249953"/>
                    <a:pt x="276004" y="253195"/>
                  </a:cubicBezTo>
                  <a:cubicBezTo>
                    <a:pt x="273320" y="259568"/>
                    <a:pt x="270190" y="265494"/>
                    <a:pt x="266500" y="270861"/>
                  </a:cubicBezTo>
                  <a:cubicBezTo>
                    <a:pt x="258561" y="282042"/>
                    <a:pt x="247492" y="290652"/>
                    <a:pt x="235417" y="296466"/>
                  </a:cubicBezTo>
                  <a:cubicBezTo>
                    <a:pt x="229043" y="299149"/>
                    <a:pt x="222782" y="301274"/>
                    <a:pt x="215850" y="302392"/>
                  </a:cubicBezTo>
                  <a:cubicBezTo>
                    <a:pt x="212719" y="302951"/>
                    <a:pt x="209029" y="303510"/>
                    <a:pt x="205787" y="303510"/>
                  </a:cubicBezTo>
                  <a:lnTo>
                    <a:pt x="205451" y="303510"/>
                  </a:lnTo>
                  <a:lnTo>
                    <a:pt x="204892" y="303510"/>
                  </a:lnTo>
                  <a:lnTo>
                    <a:pt x="203886" y="303510"/>
                  </a:lnTo>
                  <a:lnTo>
                    <a:pt x="202321" y="303510"/>
                  </a:lnTo>
                  <a:lnTo>
                    <a:pt x="201314" y="303510"/>
                  </a:lnTo>
                  <a:cubicBezTo>
                    <a:pt x="201874" y="303510"/>
                    <a:pt x="201314" y="303510"/>
                    <a:pt x="201314" y="303510"/>
                  </a:cubicBezTo>
                  <a:lnTo>
                    <a:pt x="200755" y="303510"/>
                  </a:lnTo>
                  <a:cubicBezTo>
                    <a:pt x="199190" y="303510"/>
                    <a:pt x="197066" y="303510"/>
                    <a:pt x="195500" y="302951"/>
                  </a:cubicBezTo>
                  <a:cubicBezTo>
                    <a:pt x="188121" y="302392"/>
                    <a:pt x="181300" y="301386"/>
                    <a:pt x="174368" y="299261"/>
                  </a:cubicBezTo>
                  <a:cubicBezTo>
                    <a:pt x="167548" y="297137"/>
                    <a:pt x="160616" y="294453"/>
                    <a:pt x="154354" y="291211"/>
                  </a:cubicBezTo>
                  <a:cubicBezTo>
                    <a:pt x="141720" y="284279"/>
                    <a:pt x="130091" y="275222"/>
                    <a:pt x="121706" y="263482"/>
                  </a:cubicBezTo>
                  <a:cubicBezTo>
                    <a:pt x="117457" y="257556"/>
                    <a:pt x="113320" y="251742"/>
                    <a:pt x="110077" y="245368"/>
                  </a:cubicBezTo>
                  <a:cubicBezTo>
                    <a:pt x="106947" y="238995"/>
                    <a:pt x="104263" y="232063"/>
                    <a:pt x="102698" y="225578"/>
                  </a:cubicBezTo>
                  <a:cubicBezTo>
                    <a:pt x="100573" y="218646"/>
                    <a:pt x="99567" y="211713"/>
                    <a:pt x="99008" y="204781"/>
                  </a:cubicBezTo>
                  <a:lnTo>
                    <a:pt x="99008" y="203663"/>
                  </a:lnTo>
                  <a:lnTo>
                    <a:pt x="99008" y="203104"/>
                  </a:lnTo>
                  <a:lnTo>
                    <a:pt x="99008" y="202545"/>
                  </a:lnTo>
                  <a:lnTo>
                    <a:pt x="99008" y="201986"/>
                  </a:lnTo>
                  <a:lnTo>
                    <a:pt x="99008" y="200868"/>
                  </a:lnTo>
                  <a:lnTo>
                    <a:pt x="99008" y="200309"/>
                  </a:lnTo>
                  <a:lnTo>
                    <a:pt x="99008" y="199750"/>
                  </a:lnTo>
                  <a:lnTo>
                    <a:pt x="99008" y="198632"/>
                  </a:lnTo>
                  <a:lnTo>
                    <a:pt x="99008" y="197066"/>
                  </a:lnTo>
                  <a:lnTo>
                    <a:pt x="99008" y="196507"/>
                  </a:lnTo>
                  <a:lnTo>
                    <a:pt x="99008" y="195948"/>
                  </a:lnTo>
                  <a:cubicBezTo>
                    <a:pt x="99008" y="194830"/>
                    <a:pt x="99008" y="194383"/>
                    <a:pt x="99008" y="193265"/>
                  </a:cubicBezTo>
                  <a:cubicBezTo>
                    <a:pt x="99008" y="189575"/>
                    <a:pt x="99567" y="186332"/>
                    <a:pt x="100014" y="182531"/>
                  </a:cubicBezTo>
                  <a:cubicBezTo>
                    <a:pt x="100573" y="178841"/>
                    <a:pt x="101021" y="175599"/>
                    <a:pt x="101580" y="171797"/>
                  </a:cubicBezTo>
                  <a:cubicBezTo>
                    <a:pt x="102139" y="167996"/>
                    <a:pt x="103145" y="164865"/>
                    <a:pt x="104263" y="161063"/>
                  </a:cubicBezTo>
                  <a:cubicBezTo>
                    <a:pt x="106388" y="154131"/>
                    <a:pt x="108512" y="147199"/>
                    <a:pt x="111643" y="140714"/>
                  </a:cubicBezTo>
                  <a:cubicBezTo>
                    <a:pt x="117457" y="127855"/>
                    <a:pt x="125395" y="116674"/>
                    <a:pt x="134340" y="107618"/>
                  </a:cubicBezTo>
                  <a:cubicBezTo>
                    <a:pt x="136465" y="105493"/>
                    <a:pt x="139036" y="103369"/>
                    <a:pt x="141720" y="101245"/>
                  </a:cubicBezTo>
                  <a:cubicBezTo>
                    <a:pt x="144403" y="99120"/>
                    <a:pt x="146975" y="97555"/>
                    <a:pt x="149658" y="95319"/>
                  </a:cubicBezTo>
                  <a:cubicBezTo>
                    <a:pt x="152342" y="93753"/>
                    <a:pt x="154913" y="92076"/>
                    <a:pt x="157597" y="90511"/>
                  </a:cubicBezTo>
                  <a:cubicBezTo>
                    <a:pt x="159162" y="89952"/>
                    <a:pt x="160280" y="88945"/>
                    <a:pt x="161845" y="88386"/>
                  </a:cubicBezTo>
                  <a:cubicBezTo>
                    <a:pt x="162404" y="87827"/>
                    <a:pt x="163411" y="87827"/>
                    <a:pt x="163970" y="87268"/>
                  </a:cubicBezTo>
                  <a:cubicBezTo>
                    <a:pt x="164529" y="86709"/>
                    <a:pt x="165535" y="86709"/>
                    <a:pt x="166094" y="86150"/>
                  </a:cubicBezTo>
                  <a:cubicBezTo>
                    <a:pt x="169225" y="85032"/>
                    <a:pt x="171908" y="84026"/>
                    <a:pt x="175039" y="82908"/>
                  </a:cubicBezTo>
                  <a:cubicBezTo>
                    <a:pt x="175598" y="82908"/>
                    <a:pt x="176604" y="82349"/>
                    <a:pt x="177163" y="82349"/>
                  </a:cubicBezTo>
                  <a:cubicBezTo>
                    <a:pt x="177723" y="82349"/>
                    <a:pt x="178729" y="81789"/>
                    <a:pt x="179288" y="81789"/>
                  </a:cubicBezTo>
                  <a:cubicBezTo>
                    <a:pt x="180853" y="81230"/>
                    <a:pt x="182419" y="80671"/>
                    <a:pt x="183984" y="80671"/>
                  </a:cubicBezTo>
                  <a:cubicBezTo>
                    <a:pt x="184543" y="80671"/>
                    <a:pt x="185549" y="80112"/>
                    <a:pt x="186108" y="80112"/>
                  </a:cubicBezTo>
                  <a:cubicBezTo>
                    <a:pt x="186667" y="80112"/>
                    <a:pt x="187674" y="79553"/>
                    <a:pt x="188233" y="79553"/>
                  </a:cubicBezTo>
                  <a:cubicBezTo>
                    <a:pt x="188792" y="79553"/>
                    <a:pt x="189798" y="78994"/>
                    <a:pt x="190357" y="78994"/>
                  </a:cubicBezTo>
                  <a:lnTo>
                    <a:pt x="191363" y="78994"/>
                  </a:lnTo>
                  <a:lnTo>
                    <a:pt x="192370" y="78994"/>
                  </a:lnTo>
                  <a:cubicBezTo>
                    <a:pt x="192929" y="78994"/>
                    <a:pt x="193935" y="78994"/>
                    <a:pt x="194494" y="78435"/>
                  </a:cubicBezTo>
                  <a:cubicBezTo>
                    <a:pt x="195500" y="78435"/>
                    <a:pt x="196059" y="78435"/>
                    <a:pt x="197178" y="77876"/>
                  </a:cubicBezTo>
                  <a:cubicBezTo>
                    <a:pt x="197737" y="77876"/>
                    <a:pt x="199302" y="77876"/>
                    <a:pt x="199861" y="77317"/>
                  </a:cubicBezTo>
                  <a:cubicBezTo>
                    <a:pt x="200420" y="77317"/>
                    <a:pt x="200867" y="77317"/>
                    <a:pt x="201426" y="77317"/>
                  </a:cubicBezTo>
                  <a:lnTo>
                    <a:pt x="202433" y="77317"/>
                  </a:lnTo>
                  <a:lnTo>
                    <a:pt x="202992" y="77317"/>
                  </a:lnTo>
                  <a:lnTo>
                    <a:pt x="203551" y="77317"/>
                  </a:lnTo>
                  <a:cubicBezTo>
                    <a:pt x="204557" y="77317"/>
                    <a:pt x="205116" y="77317"/>
                    <a:pt x="206234" y="77317"/>
                  </a:cubicBezTo>
                  <a:lnTo>
                    <a:pt x="207799" y="77317"/>
                  </a:lnTo>
                  <a:cubicBezTo>
                    <a:pt x="207799" y="77317"/>
                    <a:pt x="208359" y="77317"/>
                    <a:pt x="207799" y="77317"/>
                  </a:cubicBezTo>
                  <a:lnTo>
                    <a:pt x="208359" y="77317"/>
                  </a:lnTo>
                  <a:lnTo>
                    <a:pt x="208918" y="77317"/>
                  </a:lnTo>
                  <a:cubicBezTo>
                    <a:pt x="209477" y="77317"/>
                    <a:pt x="210483" y="77317"/>
                    <a:pt x="211042" y="77317"/>
                  </a:cubicBezTo>
                  <a:cubicBezTo>
                    <a:pt x="214173" y="77317"/>
                    <a:pt x="216856" y="77317"/>
                    <a:pt x="219987" y="77317"/>
                  </a:cubicBezTo>
                  <a:cubicBezTo>
                    <a:pt x="225801" y="77317"/>
                    <a:pt x="231615" y="78435"/>
                    <a:pt x="237429" y="79441"/>
                  </a:cubicBezTo>
                  <a:cubicBezTo>
                    <a:pt x="249057" y="81566"/>
                    <a:pt x="259568" y="85367"/>
                    <a:pt x="269072" y="90175"/>
                  </a:cubicBezTo>
                  <a:cubicBezTo>
                    <a:pt x="278575" y="94983"/>
                    <a:pt x="287520" y="100909"/>
                    <a:pt x="294900" y="107282"/>
                  </a:cubicBezTo>
                  <a:cubicBezTo>
                    <a:pt x="295459" y="107841"/>
                    <a:pt x="295906" y="108400"/>
                    <a:pt x="296465" y="108400"/>
                  </a:cubicBezTo>
                  <a:cubicBezTo>
                    <a:pt x="297024" y="108959"/>
                    <a:pt x="297471" y="109519"/>
                    <a:pt x="298030" y="109519"/>
                  </a:cubicBezTo>
                  <a:cubicBezTo>
                    <a:pt x="299037" y="110637"/>
                    <a:pt x="299596" y="111084"/>
                    <a:pt x="300714" y="112202"/>
                  </a:cubicBezTo>
                  <a:cubicBezTo>
                    <a:pt x="301720" y="113320"/>
                    <a:pt x="302279" y="113767"/>
                    <a:pt x="303397" y="114885"/>
                  </a:cubicBezTo>
                  <a:cubicBezTo>
                    <a:pt x="304515" y="116004"/>
                    <a:pt x="304963" y="116451"/>
                    <a:pt x="306081" y="117569"/>
                  </a:cubicBezTo>
                  <a:cubicBezTo>
                    <a:pt x="309211" y="120811"/>
                    <a:pt x="312454" y="124501"/>
                    <a:pt x="315026" y="128303"/>
                  </a:cubicBezTo>
                  <a:cubicBezTo>
                    <a:pt x="320281" y="135235"/>
                    <a:pt x="324529" y="142167"/>
                    <a:pt x="328219" y="149100"/>
                  </a:cubicBezTo>
                  <a:cubicBezTo>
                    <a:pt x="328219" y="149659"/>
                    <a:pt x="328778" y="150218"/>
                    <a:pt x="328778" y="150218"/>
                  </a:cubicBezTo>
                  <a:cubicBezTo>
                    <a:pt x="328778" y="150777"/>
                    <a:pt x="329337" y="151336"/>
                    <a:pt x="329337" y="151336"/>
                  </a:cubicBezTo>
                  <a:cubicBezTo>
                    <a:pt x="329896" y="152454"/>
                    <a:pt x="330344" y="152901"/>
                    <a:pt x="330344" y="154019"/>
                  </a:cubicBezTo>
                  <a:cubicBezTo>
                    <a:pt x="330903" y="155137"/>
                    <a:pt x="330903" y="155585"/>
                    <a:pt x="331350" y="156144"/>
                  </a:cubicBezTo>
                  <a:cubicBezTo>
                    <a:pt x="331797" y="156703"/>
                    <a:pt x="331909" y="157709"/>
                    <a:pt x="332356" y="158268"/>
                  </a:cubicBezTo>
                  <a:cubicBezTo>
                    <a:pt x="333362" y="161510"/>
                    <a:pt x="335040" y="164194"/>
                    <a:pt x="335487" y="167325"/>
                  </a:cubicBezTo>
                  <a:cubicBezTo>
                    <a:pt x="337052" y="171573"/>
                    <a:pt x="338170" y="175822"/>
                    <a:pt x="339177" y="179624"/>
                  </a:cubicBezTo>
                  <a:cubicBezTo>
                    <a:pt x="339736" y="181189"/>
                    <a:pt x="340742" y="181748"/>
                    <a:pt x="342307" y="181748"/>
                  </a:cubicBezTo>
                  <a:cubicBezTo>
                    <a:pt x="343873" y="181748"/>
                    <a:pt x="344991" y="180183"/>
                    <a:pt x="344991" y="179065"/>
                  </a:cubicBezTo>
                  <a:cubicBezTo>
                    <a:pt x="344208" y="177723"/>
                    <a:pt x="343649" y="173362"/>
                    <a:pt x="343649" y="168107"/>
                  </a:cubicBezTo>
                  <a:close/>
                </a:path>
              </a:pathLst>
            </a:custGeom>
            <a:solidFill>
              <a:srgbClr val="000000"/>
            </a:solidFill>
            <a:ln w="9525"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AD0B4354-A268-4396-BFBF-B2C6D80852EC}"/>
              </a:ext>
            </a:extLst>
          </p:cNvPr>
          <p:cNvGrpSpPr/>
          <p:nvPr/>
        </p:nvGrpSpPr>
        <p:grpSpPr>
          <a:xfrm>
            <a:off x="5572167" y="3377786"/>
            <a:ext cx="1296075" cy="453039"/>
            <a:chOff x="5558115" y="3203150"/>
            <a:chExt cx="1296075" cy="453039"/>
          </a:xfrm>
        </p:grpSpPr>
        <p:grpSp>
          <p:nvGrpSpPr>
            <p:cNvPr id="69" name="Group 68">
              <a:extLst>
                <a:ext uri="{FF2B5EF4-FFF2-40B4-BE49-F238E27FC236}">
                  <a16:creationId xmlns:a16="http://schemas.microsoft.com/office/drawing/2014/main" id="{05BD1CA8-B057-4E21-9698-44BC26E98CA1}"/>
                </a:ext>
              </a:extLst>
            </p:cNvPr>
            <p:cNvGrpSpPr/>
            <p:nvPr/>
          </p:nvGrpSpPr>
          <p:grpSpPr>
            <a:xfrm>
              <a:off x="5558115" y="3227147"/>
              <a:ext cx="641018" cy="405045"/>
              <a:chOff x="4467057" y="3172218"/>
              <a:chExt cx="1009437" cy="637842"/>
            </a:xfrm>
            <a:solidFill>
              <a:srgbClr val="000000"/>
            </a:solidFill>
          </p:grpSpPr>
          <p:grpSp>
            <p:nvGrpSpPr>
              <p:cNvPr id="70" name="Group 69">
                <a:extLst>
                  <a:ext uri="{FF2B5EF4-FFF2-40B4-BE49-F238E27FC236}">
                    <a16:creationId xmlns:a16="http://schemas.microsoft.com/office/drawing/2014/main" id="{73AF899C-19B1-4924-A255-FC3052784C9B}"/>
                  </a:ext>
                </a:extLst>
              </p:cNvPr>
              <p:cNvGrpSpPr/>
              <p:nvPr/>
            </p:nvGrpSpPr>
            <p:grpSpPr>
              <a:xfrm>
                <a:off x="4685119" y="3172218"/>
                <a:ext cx="435901" cy="462319"/>
                <a:chOff x="4685119" y="3172218"/>
                <a:chExt cx="435901" cy="462319"/>
              </a:xfrm>
              <a:grpFill/>
            </p:grpSpPr>
            <p:sp>
              <p:nvSpPr>
                <p:cNvPr id="79" name="Freeform: Shape 78">
                  <a:extLst>
                    <a:ext uri="{FF2B5EF4-FFF2-40B4-BE49-F238E27FC236}">
                      <a16:creationId xmlns:a16="http://schemas.microsoft.com/office/drawing/2014/main" id="{D1AFD2D3-13C5-4AC1-B4F8-B748CFAE2A9F}"/>
                    </a:ext>
                  </a:extLst>
                </p:cNvPr>
                <p:cNvSpPr/>
                <p:nvPr/>
              </p:nvSpPr>
              <p:spPr>
                <a:xfrm>
                  <a:off x="4685119" y="3172218"/>
                  <a:ext cx="435901" cy="462319"/>
                </a:xfrm>
                <a:custGeom>
                  <a:avLst/>
                  <a:gdLst>
                    <a:gd name="connsiteX0" fmla="*/ 293050 w 314325"/>
                    <a:gd name="connsiteY0" fmla="*/ 178619 h 333375"/>
                    <a:gd name="connsiteX1" fmla="*/ 301224 w 314325"/>
                    <a:gd name="connsiteY1" fmla="*/ 282953 h 333375"/>
                    <a:gd name="connsiteX2" fmla="*/ 156502 w 314325"/>
                    <a:gd name="connsiteY2" fmla="*/ 308917 h 333375"/>
                    <a:gd name="connsiteX3" fmla="*/ 144001 w 314325"/>
                    <a:gd name="connsiteY3" fmla="*/ 204582 h 333375"/>
                    <a:gd name="connsiteX4" fmla="*/ 164675 w 314325"/>
                    <a:gd name="connsiteY4" fmla="*/ 201697 h 333375"/>
                    <a:gd name="connsiteX5" fmla="*/ 174291 w 314325"/>
                    <a:gd name="connsiteY5" fmla="*/ 204582 h 333375"/>
                    <a:gd name="connsiteX6" fmla="*/ 198332 w 314325"/>
                    <a:gd name="connsiteY6" fmla="*/ 202178 h 333375"/>
                    <a:gd name="connsiteX7" fmla="*/ 207948 w 314325"/>
                    <a:gd name="connsiteY7" fmla="*/ 193524 h 333375"/>
                    <a:gd name="connsiteX8" fmla="*/ 69476 w 314325"/>
                    <a:gd name="connsiteY8" fmla="*/ 302666 h 333375"/>
                    <a:gd name="connsiteX9" fmla="*/ 56014 w 314325"/>
                    <a:gd name="connsiteY9" fmla="*/ 289204 h 333375"/>
                    <a:gd name="connsiteX10" fmla="*/ 55533 w 314325"/>
                    <a:gd name="connsiteY10" fmla="*/ 259875 h 333375"/>
                    <a:gd name="connsiteX11" fmla="*/ 98805 w 314325"/>
                    <a:gd name="connsiteY11" fmla="*/ 205063 h 333375"/>
                    <a:gd name="connsiteX12" fmla="*/ 89189 w 314325"/>
                    <a:gd name="connsiteY12" fmla="*/ 178619 h 333375"/>
                    <a:gd name="connsiteX13" fmla="*/ 89189 w 314325"/>
                    <a:gd name="connsiteY13" fmla="*/ 184388 h 333375"/>
                    <a:gd name="connsiteX14" fmla="*/ 84381 w 314325"/>
                    <a:gd name="connsiteY14" fmla="*/ 174772 h 333375"/>
                    <a:gd name="connsiteX15" fmla="*/ 80054 w 314325"/>
                    <a:gd name="connsiteY15" fmla="*/ 169003 h 333375"/>
                    <a:gd name="connsiteX16" fmla="*/ 79092 w 314325"/>
                    <a:gd name="connsiteY16" fmla="*/ 175734 h 333375"/>
                    <a:gd name="connsiteX17" fmla="*/ 76207 w 314325"/>
                    <a:gd name="connsiteY17" fmla="*/ 164675 h 333375"/>
                    <a:gd name="connsiteX18" fmla="*/ 74284 w 314325"/>
                    <a:gd name="connsiteY18" fmla="*/ 171407 h 333375"/>
                    <a:gd name="connsiteX19" fmla="*/ 71880 w 314325"/>
                    <a:gd name="connsiteY19" fmla="*/ 156502 h 333375"/>
                    <a:gd name="connsiteX20" fmla="*/ 67072 w 314325"/>
                    <a:gd name="connsiteY20" fmla="*/ 122845 h 333375"/>
                    <a:gd name="connsiteX21" fmla="*/ 100728 w 314325"/>
                    <a:gd name="connsiteY21" fmla="*/ 116595 h 333375"/>
                    <a:gd name="connsiteX22" fmla="*/ 99767 w 314325"/>
                    <a:gd name="connsiteY22" fmla="*/ 84862 h 333375"/>
                    <a:gd name="connsiteX23" fmla="*/ 84862 w 314325"/>
                    <a:gd name="connsiteY23" fmla="*/ 48321 h 333375"/>
                    <a:gd name="connsiteX24" fmla="*/ 84381 w 314325"/>
                    <a:gd name="connsiteY24" fmla="*/ 48802 h 333375"/>
                    <a:gd name="connsiteX25" fmla="*/ 91112 w 314325"/>
                    <a:gd name="connsiteY25" fmla="*/ 71399 h 333375"/>
                    <a:gd name="connsiteX26" fmla="*/ 94478 w 314325"/>
                    <a:gd name="connsiteY26" fmla="*/ 101690 h 333375"/>
                    <a:gd name="connsiteX27" fmla="*/ 79092 w 314325"/>
                    <a:gd name="connsiteY27" fmla="*/ 117557 h 333375"/>
                    <a:gd name="connsiteX28" fmla="*/ 55533 w 314325"/>
                    <a:gd name="connsiteY28" fmla="*/ 109864 h 333375"/>
                    <a:gd name="connsiteX29" fmla="*/ 37743 w 314325"/>
                    <a:gd name="connsiteY29" fmla="*/ 83900 h 333375"/>
                    <a:gd name="connsiteX30" fmla="*/ 43994 w 314325"/>
                    <a:gd name="connsiteY30" fmla="*/ 68034 h 333375"/>
                    <a:gd name="connsiteX31" fmla="*/ 36782 w 314325"/>
                    <a:gd name="connsiteY31" fmla="*/ 70919 h 333375"/>
                    <a:gd name="connsiteX32" fmla="*/ 46878 w 314325"/>
                    <a:gd name="connsiteY32" fmla="*/ 62264 h 333375"/>
                    <a:gd name="connsiteX33" fmla="*/ 53129 w 314325"/>
                    <a:gd name="connsiteY33" fmla="*/ 57937 h 333375"/>
                    <a:gd name="connsiteX34" fmla="*/ 46878 w 314325"/>
                    <a:gd name="connsiteY34" fmla="*/ 57937 h 333375"/>
                    <a:gd name="connsiteX35" fmla="*/ 58898 w 314325"/>
                    <a:gd name="connsiteY35" fmla="*/ 52648 h 333375"/>
                    <a:gd name="connsiteX36" fmla="*/ 50244 w 314325"/>
                    <a:gd name="connsiteY36" fmla="*/ 52648 h 333375"/>
                    <a:gd name="connsiteX37" fmla="*/ 73323 w 314325"/>
                    <a:gd name="connsiteY37" fmla="*/ 42551 h 333375"/>
                    <a:gd name="connsiteX38" fmla="*/ 91112 w 314325"/>
                    <a:gd name="connsiteY38" fmla="*/ 45917 h 333375"/>
                    <a:gd name="connsiteX39" fmla="*/ 112749 w 314325"/>
                    <a:gd name="connsiteY39" fmla="*/ 59860 h 333375"/>
                    <a:gd name="connsiteX40" fmla="*/ 130538 w 314325"/>
                    <a:gd name="connsiteY40" fmla="*/ 52648 h 333375"/>
                    <a:gd name="connsiteX41" fmla="*/ 144482 w 314325"/>
                    <a:gd name="connsiteY41" fmla="*/ 43032 h 333375"/>
                    <a:gd name="connsiteX42" fmla="*/ 139674 w 314325"/>
                    <a:gd name="connsiteY42" fmla="*/ 51206 h 333375"/>
                    <a:gd name="connsiteX43" fmla="*/ 148809 w 314325"/>
                    <a:gd name="connsiteY43" fmla="*/ 44955 h 333375"/>
                    <a:gd name="connsiteX44" fmla="*/ 145443 w 314325"/>
                    <a:gd name="connsiteY44" fmla="*/ 50725 h 333375"/>
                    <a:gd name="connsiteX45" fmla="*/ 145924 w 314325"/>
                    <a:gd name="connsiteY45" fmla="*/ 51206 h 333375"/>
                    <a:gd name="connsiteX46" fmla="*/ 156982 w 314325"/>
                    <a:gd name="connsiteY46" fmla="*/ 45917 h 333375"/>
                    <a:gd name="connsiteX47" fmla="*/ 153136 w 314325"/>
                    <a:gd name="connsiteY47" fmla="*/ 50725 h 333375"/>
                    <a:gd name="connsiteX48" fmla="*/ 167560 w 314325"/>
                    <a:gd name="connsiteY48" fmla="*/ 51206 h 333375"/>
                    <a:gd name="connsiteX49" fmla="*/ 195928 w 314325"/>
                    <a:gd name="connsiteY49" fmla="*/ 29569 h 333375"/>
                    <a:gd name="connsiteX50" fmla="*/ 222853 w 314325"/>
                    <a:gd name="connsiteY50" fmla="*/ 39186 h 333375"/>
                    <a:gd name="connsiteX51" fmla="*/ 240162 w 314325"/>
                    <a:gd name="connsiteY51" fmla="*/ 78131 h 333375"/>
                    <a:gd name="connsiteX52" fmla="*/ 219006 w 314325"/>
                    <a:gd name="connsiteY52" fmla="*/ 65630 h 333375"/>
                    <a:gd name="connsiteX53" fmla="*/ 208909 w 314325"/>
                    <a:gd name="connsiteY53" fmla="*/ 43994 h 333375"/>
                    <a:gd name="connsiteX54" fmla="*/ 202659 w 314325"/>
                    <a:gd name="connsiteY54" fmla="*/ 32454 h 333375"/>
                    <a:gd name="connsiteX55" fmla="*/ 206024 w 314325"/>
                    <a:gd name="connsiteY55" fmla="*/ 45917 h 333375"/>
                    <a:gd name="connsiteX56" fmla="*/ 211794 w 314325"/>
                    <a:gd name="connsiteY56" fmla="*/ 68995 h 333375"/>
                    <a:gd name="connsiteX57" fmla="*/ 210352 w 314325"/>
                    <a:gd name="connsiteY57" fmla="*/ 74765 h 333375"/>
                    <a:gd name="connsiteX58" fmla="*/ 188235 w 314325"/>
                    <a:gd name="connsiteY58" fmla="*/ 59860 h 333375"/>
                    <a:gd name="connsiteX59" fmla="*/ 219968 w 314325"/>
                    <a:gd name="connsiteY59" fmla="*/ 93516 h 333375"/>
                    <a:gd name="connsiteX60" fmla="*/ 225737 w 314325"/>
                    <a:gd name="connsiteY60" fmla="*/ 120922 h 333375"/>
                    <a:gd name="connsiteX61" fmla="*/ 241604 w 314325"/>
                    <a:gd name="connsiteY61" fmla="*/ 145443 h 333375"/>
                    <a:gd name="connsiteX62" fmla="*/ 236315 w 314325"/>
                    <a:gd name="connsiteY62" fmla="*/ 182465 h 333375"/>
                    <a:gd name="connsiteX63" fmla="*/ 220929 w 314325"/>
                    <a:gd name="connsiteY63" fmla="*/ 184869 h 333375"/>
                    <a:gd name="connsiteX64" fmla="*/ 215160 w 314325"/>
                    <a:gd name="connsiteY64" fmla="*/ 182946 h 333375"/>
                    <a:gd name="connsiteX65" fmla="*/ 218525 w 314325"/>
                    <a:gd name="connsiteY65" fmla="*/ 175253 h 333375"/>
                    <a:gd name="connsiteX66" fmla="*/ 217564 w 314325"/>
                    <a:gd name="connsiteY66" fmla="*/ 173811 h 333375"/>
                    <a:gd name="connsiteX67" fmla="*/ 197851 w 314325"/>
                    <a:gd name="connsiteY67" fmla="*/ 191120 h 333375"/>
                    <a:gd name="connsiteX68" fmla="*/ 172368 w 314325"/>
                    <a:gd name="connsiteY68" fmla="*/ 193043 h 333375"/>
                    <a:gd name="connsiteX69" fmla="*/ 131981 w 314325"/>
                    <a:gd name="connsiteY69" fmla="*/ 171407 h 333375"/>
                    <a:gd name="connsiteX70" fmla="*/ 132461 w 314325"/>
                    <a:gd name="connsiteY70" fmla="*/ 174772 h 333375"/>
                    <a:gd name="connsiteX71" fmla="*/ 158425 w 314325"/>
                    <a:gd name="connsiteY71" fmla="*/ 196408 h 333375"/>
                    <a:gd name="connsiteX72" fmla="*/ 136308 w 314325"/>
                    <a:gd name="connsiteY72" fmla="*/ 198812 h 333375"/>
                    <a:gd name="connsiteX73" fmla="*/ 146886 w 314325"/>
                    <a:gd name="connsiteY73" fmla="*/ 280549 h 333375"/>
                    <a:gd name="connsiteX74" fmla="*/ 136308 w 314325"/>
                    <a:gd name="connsiteY74" fmla="*/ 282472 h 333375"/>
                    <a:gd name="connsiteX75" fmla="*/ 113710 w 314325"/>
                    <a:gd name="connsiteY75" fmla="*/ 250258 h 333375"/>
                    <a:gd name="connsiteX76" fmla="*/ 82939 w 314325"/>
                    <a:gd name="connsiteY76" fmla="*/ 245931 h 333375"/>
                    <a:gd name="connsiteX77" fmla="*/ 82458 w 314325"/>
                    <a:gd name="connsiteY77" fmla="*/ 246893 h 333375"/>
                    <a:gd name="connsiteX78" fmla="*/ 108421 w 314325"/>
                    <a:gd name="connsiteY78" fmla="*/ 253143 h 333375"/>
                    <a:gd name="connsiteX79" fmla="*/ 127653 w 314325"/>
                    <a:gd name="connsiteY79" fmla="*/ 282472 h 333375"/>
                    <a:gd name="connsiteX80" fmla="*/ 124288 w 314325"/>
                    <a:gd name="connsiteY80" fmla="*/ 319013 h 333375"/>
                    <a:gd name="connsiteX81" fmla="*/ 82939 w 314325"/>
                    <a:gd name="connsiteY81" fmla="*/ 322379 h 333375"/>
                    <a:gd name="connsiteX82" fmla="*/ 100248 w 314325"/>
                    <a:gd name="connsiteY82" fmla="*/ 335361 h 333375"/>
                    <a:gd name="connsiteX83" fmla="*/ 129577 w 314325"/>
                    <a:gd name="connsiteY83" fmla="*/ 327668 h 333375"/>
                    <a:gd name="connsiteX84" fmla="*/ 138231 w 314325"/>
                    <a:gd name="connsiteY84" fmla="*/ 293531 h 333375"/>
                    <a:gd name="connsiteX85" fmla="*/ 148328 w 314325"/>
                    <a:gd name="connsiteY85" fmla="*/ 292088 h 333375"/>
                    <a:gd name="connsiteX86" fmla="*/ 151694 w 314325"/>
                    <a:gd name="connsiteY86" fmla="*/ 317571 h 333375"/>
                    <a:gd name="connsiteX87" fmla="*/ 315648 w 314325"/>
                    <a:gd name="connsiteY87" fmla="*/ 297858 h 333375"/>
                    <a:gd name="connsiteX88" fmla="*/ 301224 w 314325"/>
                    <a:gd name="connsiteY88" fmla="*/ 167079 h 333375"/>
                    <a:gd name="connsiteX89" fmla="*/ 293050 w 314325"/>
                    <a:gd name="connsiteY89" fmla="*/ 168522 h 333375"/>
                    <a:gd name="connsiteX90" fmla="*/ 276703 w 314325"/>
                    <a:gd name="connsiteY90" fmla="*/ 3606 h 333375"/>
                    <a:gd name="connsiteX91" fmla="*/ 3606 w 314325"/>
                    <a:gd name="connsiteY91" fmla="*/ 35339 h 333375"/>
                    <a:gd name="connsiteX92" fmla="*/ 37262 w 314325"/>
                    <a:gd name="connsiteY92" fmla="*/ 30747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14325" h="333375">
                      <a:moveTo>
                        <a:pt x="293050" y="178619"/>
                      </a:moveTo>
                      <a:lnTo>
                        <a:pt x="301224" y="282953"/>
                      </a:lnTo>
                      <a:lnTo>
                        <a:pt x="156502" y="308917"/>
                      </a:lnTo>
                      <a:lnTo>
                        <a:pt x="144001" y="204582"/>
                      </a:lnTo>
                      <a:lnTo>
                        <a:pt x="164675" y="201697"/>
                      </a:lnTo>
                      <a:cubicBezTo>
                        <a:pt x="168041" y="203140"/>
                        <a:pt x="170445" y="203620"/>
                        <a:pt x="174291" y="204582"/>
                      </a:cubicBezTo>
                      <a:cubicBezTo>
                        <a:pt x="180542" y="206024"/>
                        <a:pt x="187754" y="207948"/>
                        <a:pt x="198332" y="202178"/>
                      </a:cubicBezTo>
                      <a:cubicBezTo>
                        <a:pt x="200736" y="200736"/>
                        <a:pt x="206024" y="196408"/>
                        <a:pt x="207948" y="193524"/>
                      </a:cubicBezTo>
                      <a:close/>
                      <a:moveTo>
                        <a:pt x="69476" y="302666"/>
                      </a:moveTo>
                      <a:cubicBezTo>
                        <a:pt x="67072" y="298820"/>
                        <a:pt x="62745" y="294492"/>
                        <a:pt x="56014" y="289204"/>
                      </a:cubicBezTo>
                      <a:cubicBezTo>
                        <a:pt x="46398" y="281511"/>
                        <a:pt x="49763" y="268048"/>
                        <a:pt x="55533" y="259875"/>
                      </a:cubicBezTo>
                      <a:cubicBezTo>
                        <a:pt x="62745" y="245931"/>
                        <a:pt x="100728" y="227661"/>
                        <a:pt x="98805" y="205063"/>
                      </a:cubicBezTo>
                      <a:cubicBezTo>
                        <a:pt x="97844" y="196889"/>
                        <a:pt x="96882" y="186312"/>
                        <a:pt x="89189" y="178619"/>
                      </a:cubicBezTo>
                      <a:cubicBezTo>
                        <a:pt x="88708" y="181503"/>
                        <a:pt x="89189" y="184388"/>
                        <a:pt x="89189" y="184388"/>
                      </a:cubicBezTo>
                      <a:cubicBezTo>
                        <a:pt x="89189" y="184388"/>
                        <a:pt x="85824" y="180542"/>
                        <a:pt x="84381" y="174772"/>
                      </a:cubicBezTo>
                      <a:cubicBezTo>
                        <a:pt x="82939" y="172849"/>
                        <a:pt x="81496" y="171887"/>
                        <a:pt x="80054" y="169003"/>
                      </a:cubicBezTo>
                      <a:cubicBezTo>
                        <a:pt x="79092" y="172368"/>
                        <a:pt x="79092" y="175734"/>
                        <a:pt x="79092" y="175734"/>
                      </a:cubicBezTo>
                      <a:cubicBezTo>
                        <a:pt x="79092" y="175734"/>
                        <a:pt x="76688" y="169483"/>
                        <a:pt x="76207" y="164675"/>
                      </a:cubicBezTo>
                      <a:cubicBezTo>
                        <a:pt x="74765" y="167079"/>
                        <a:pt x="74284" y="171407"/>
                        <a:pt x="74284" y="171407"/>
                      </a:cubicBezTo>
                      <a:cubicBezTo>
                        <a:pt x="74284" y="171407"/>
                        <a:pt x="70919" y="161791"/>
                        <a:pt x="71880" y="156502"/>
                      </a:cubicBezTo>
                      <a:cubicBezTo>
                        <a:pt x="70438" y="152174"/>
                        <a:pt x="65630" y="143039"/>
                        <a:pt x="67072" y="122845"/>
                      </a:cubicBezTo>
                      <a:cubicBezTo>
                        <a:pt x="75246" y="128615"/>
                        <a:pt x="93516" y="127173"/>
                        <a:pt x="100728" y="116595"/>
                      </a:cubicBezTo>
                      <a:cubicBezTo>
                        <a:pt x="103132" y="113229"/>
                        <a:pt x="104575" y="103613"/>
                        <a:pt x="99767" y="84862"/>
                      </a:cubicBezTo>
                      <a:cubicBezTo>
                        <a:pt x="96401" y="72842"/>
                        <a:pt x="88228" y="55052"/>
                        <a:pt x="84862" y="48321"/>
                      </a:cubicBezTo>
                      <a:lnTo>
                        <a:pt x="84381" y="48802"/>
                      </a:lnTo>
                      <a:cubicBezTo>
                        <a:pt x="86304" y="54090"/>
                        <a:pt x="89670" y="65630"/>
                        <a:pt x="91112" y="71399"/>
                      </a:cubicBezTo>
                      <a:cubicBezTo>
                        <a:pt x="94959" y="88228"/>
                        <a:pt x="96401" y="93997"/>
                        <a:pt x="94478" y="101690"/>
                      </a:cubicBezTo>
                      <a:cubicBezTo>
                        <a:pt x="93036" y="108421"/>
                        <a:pt x="89189" y="112749"/>
                        <a:pt x="79092" y="117557"/>
                      </a:cubicBezTo>
                      <a:cubicBezTo>
                        <a:pt x="69476" y="122365"/>
                        <a:pt x="56014" y="110345"/>
                        <a:pt x="55533" y="109864"/>
                      </a:cubicBezTo>
                      <a:cubicBezTo>
                        <a:pt x="45917" y="102171"/>
                        <a:pt x="38705" y="89670"/>
                        <a:pt x="37743" y="83900"/>
                      </a:cubicBezTo>
                      <a:cubicBezTo>
                        <a:pt x="36782" y="77169"/>
                        <a:pt x="41590" y="73323"/>
                        <a:pt x="43994" y="68034"/>
                      </a:cubicBezTo>
                      <a:cubicBezTo>
                        <a:pt x="40628" y="68995"/>
                        <a:pt x="36782" y="70919"/>
                        <a:pt x="36782" y="70919"/>
                      </a:cubicBezTo>
                      <a:cubicBezTo>
                        <a:pt x="36782" y="70919"/>
                        <a:pt x="41109" y="66111"/>
                        <a:pt x="46878" y="62264"/>
                      </a:cubicBezTo>
                      <a:cubicBezTo>
                        <a:pt x="49282" y="60822"/>
                        <a:pt x="50725" y="59860"/>
                        <a:pt x="53129" y="57937"/>
                      </a:cubicBezTo>
                      <a:cubicBezTo>
                        <a:pt x="49763" y="57937"/>
                        <a:pt x="46878" y="57937"/>
                        <a:pt x="46878" y="57937"/>
                      </a:cubicBezTo>
                      <a:cubicBezTo>
                        <a:pt x="46878" y="57937"/>
                        <a:pt x="52648" y="54571"/>
                        <a:pt x="58898" y="52648"/>
                      </a:cubicBezTo>
                      <a:cubicBezTo>
                        <a:pt x="54571" y="52648"/>
                        <a:pt x="50244" y="52648"/>
                        <a:pt x="50244" y="52648"/>
                      </a:cubicBezTo>
                      <a:cubicBezTo>
                        <a:pt x="50244" y="52648"/>
                        <a:pt x="63226" y="46878"/>
                        <a:pt x="73323" y="42551"/>
                      </a:cubicBezTo>
                      <a:cubicBezTo>
                        <a:pt x="80535" y="39666"/>
                        <a:pt x="87266" y="40628"/>
                        <a:pt x="91112" y="45917"/>
                      </a:cubicBezTo>
                      <a:cubicBezTo>
                        <a:pt x="96401" y="53129"/>
                        <a:pt x="101690" y="56975"/>
                        <a:pt x="112749" y="59860"/>
                      </a:cubicBezTo>
                      <a:cubicBezTo>
                        <a:pt x="119480" y="56975"/>
                        <a:pt x="121884" y="55052"/>
                        <a:pt x="130538" y="52648"/>
                      </a:cubicBezTo>
                      <a:cubicBezTo>
                        <a:pt x="138231" y="43994"/>
                        <a:pt x="144482" y="43032"/>
                        <a:pt x="144482" y="43032"/>
                      </a:cubicBezTo>
                      <a:cubicBezTo>
                        <a:pt x="144482" y="43032"/>
                        <a:pt x="140154" y="46878"/>
                        <a:pt x="139674" y="51206"/>
                      </a:cubicBezTo>
                      <a:cubicBezTo>
                        <a:pt x="144001" y="47840"/>
                        <a:pt x="148809" y="44955"/>
                        <a:pt x="148809" y="44955"/>
                      </a:cubicBezTo>
                      <a:cubicBezTo>
                        <a:pt x="148809" y="44955"/>
                        <a:pt x="146886" y="47359"/>
                        <a:pt x="145443" y="50725"/>
                      </a:cubicBezTo>
                      <a:lnTo>
                        <a:pt x="145924" y="51206"/>
                      </a:lnTo>
                      <a:cubicBezTo>
                        <a:pt x="151213" y="48321"/>
                        <a:pt x="156982" y="45917"/>
                        <a:pt x="156982" y="45917"/>
                      </a:cubicBezTo>
                      <a:cubicBezTo>
                        <a:pt x="156982" y="45917"/>
                        <a:pt x="155059" y="47840"/>
                        <a:pt x="153136" y="50725"/>
                      </a:cubicBezTo>
                      <a:cubicBezTo>
                        <a:pt x="156982" y="50725"/>
                        <a:pt x="164675" y="50725"/>
                        <a:pt x="167560" y="51206"/>
                      </a:cubicBezTo>
                      <a:cubicBezTo>
                        <a:pt x="185350" y="51686"/>
                        <a:pt x="189196" y="32454"/>
                        <a:pt x="195928" y="29569"/>
                      </a:cubicBezTo>
                      <a:cubicBezTo>
                        <a:pt x="204582" y="26685"/>
                        <a:pt x="208429" y="24761"/>
                        <a:pt x="222853" y="39186"/>
                      </a:cubicBezTo>
                      <a:cubicBezTo>
                        <a:pt x="235354" y="51686"/>
                        <a:pt x="244970" y="73323"/>
                        <a:pt x="240162" y="78131"/>
                      </a:cubicBezTo>
                      <a:cubicBezTo>
                        <a:pt x="236315" y="81977"/>
                        <a:pt x="228141" y="76688"/>
                        <a:pt x="219006" y="65630"/>
                      </a:cubicBezTo>
                      <a:cubicBezTo>
                        <a:pt x="214198" y="59860"/>
                        <a:pt x="210833" y="52648"/>
                        <a:pt x="208909" y="43994"/>
                      </a:cubicBezTo>
                      <a:cubicBezTo>
                        <a:pt x="207948" y="36782"/>
                        <a:pt x="202659" y="32454"/>
                        <a:pt x="202659" y="32454"/>
                      </a:cubicBezTo>
                      <a:cubicBezTo>
                        <a:pt x="202659" y="32454"/>
                        <a:pt x="206024" y="39666"/>
                        <a:pt x="206024" y="45917"/>
                      </a:cubicBezTo>
                      <a:cubicBezTo>
                        <a:pt x="206024" y="49282"/>
                        <a:pt x="206505" y="61783"/>
                        <a:pt x="211794" y="68995"/>
                      </a:cubicBezTo>
                      <a:cubicBezTo>
                        <a:pt x="211313" y="69957"/>
                        <a:pt x="210833" y="74284"/>
                        <a:pt x="210352" y="74765"/>
                      </a:cubicBezTo>
                      <a:cubicBezTo>
                        <a:pt x="204101" y="67072"/>
                        <a:pt x="190158" y="61783"/>
                        <a:pt x="188235" y="59860"/>
                      </a:cubicBezTo>
                      <a:cubicBezTo>
                        <a:pt x="195928" y="66111"/>
                        <a:pt x="213237" y="80054"/>
                        <a:pt x="219968" y="93516"/>
                      </a:cubicBezTo>
                      <a:cubicBezTo>
                        <a:pt x="226218" y="106498"/>
                        <a:pt x="222372" y="118037"/>
                        <a:pt x="225737" y="120922"/>
                      </a:cubicBezTo>
                      <a:cubicBezTo>
                        <a:pt x="226699" y="121884"/>
                        <a:pt x="239200" y="137270"/>
                        <a:pt x="241604" y="145443"/>
                      </a:cubicBezTo>
                      <a:cubicBezTo>
                        <a:pt x="245931" y="159387"/>
                        <a:pt x="242085" y="173811"/>
                        <a:pt x="236315" y="182465"/>
                      </a:cubicBezTo>
                      <a:lnTo>
                        <a:pt x="220929" y="184869"/>
                      </a:lnTo>
                      <a:cubicBezTo>
                        <a:pt x="218525" y="184388"/>
                        <a:pt x="217083" y="183908"/>
                        <a:pt x="215160" y="182946"/>
                      </a:cubicBezTo>
                      <a:cubicBezTo>
                        <a:pt x="216121" y="181023"/>
                        <a:pt x="218525" y="176215"/>
                        <a:pt x="218525" y="175253"/>
                      </a:cubicBezTo>
                      <a:lnTo>
                        <a:pt x="217564" y="173811"/>
                      </a:lnTo>
                      <a:cubicBezTo>
                        <a:pt x="212756" y="180542"/>
                        <a:pt x="204582" y="187273"/>
                        <a:pt x="197851" y="191120"/>
                      </a:cubicBezTo>
                      <a:cubicBezTo>
                        <a:pt x="189196" y="195928"/>
                        <a:pt x="179099" y="195447"/>
                        <a:pt x="172368" y="193043"/>
                      </a:cubicBezTo>
                      <a:cubicBezTo>
                        <a:pt x="153617" y="187273"/>
                        <a:pt x="135827" y="174772"/>
                        <a:pt x="131981" y="171407"/>
                      </a:cubicBezTo>
                      <a:cubicBezTo>
                        <a:pt x="131981" y="171407"/>
                        <a:pt x="131981" y="173811"/>
                        <a:pt x="132461" y="174772"/>
                      </a:cubicBezTo>
                      <a:cubicBezTo>
                        <a:pt x="137270" y="180061"/>
                        <a:pt x="147847" y="189677"/>
                        <a:pt x="158425" y="196408"/>
                      </a:cubicBezTo>
                      <a:lnTo>
                        <a:pt x="136308" y="198812"/>
                      </a:lnTo>
                      <a:lnTo>
                        <a:pt x="146886" y="280549"/>
                      </a:lnTo>
                      <a:cubicBezTo>
                        <a:pt x="142078" y="281030"/>
                        <a:pt x="141597" y="281511"/>
                        <a:pt x="136308" y="282472"/>
                      </a:cubicBezTo>
                      <a:cubicBezTo>
                        <a:pt x="131981" y="266606"/>
                        <a:pt x="123326" y="256509"/>
                        <a:pt x="113710" y="250258"/>
                      </a:cubicBezTo>
                      <a:cubicBezTo>
                        <a:pt x="105536" y="244970"/>
                        <a:pt x="93997" y="243527"/>
                        <a:pt x="82939" y="245931"/>
                      </a:cubicBezTo>
                      <a:lnTo>
                        <a:pt x="82458" y="246893"/>
                      </a:lnTo>
                      <a:cubicBezTo>
                        <a:pt x="90151" y="245931"/>
                        <a:pt x="99286" y="247374"/>
                        <a:pt x="108421" y="253143"/>
                      </a:cubicBezTo>
                      <a:cubicBezTo>
                        <a:pt x="117557" y="258913"/>
                        <a:pt x="124769" y="273818"/>
                        <a:pt x="127653" y="282472"/>
                      </a:cubicBezTo>
                      <a:cubicBezTo>
                        <a:pt x="131019" y="294012"/>
                        <a:pt x="133423" y="306032"/>
                        <a:pt x="124288" y="319013"/>
                      </a:cubicBezTo>
                      <a:cubicBezTo>
                        <a:pt x="117557" y="328149"/>
                        <a:pt x="98324" y="333438"/>
                        <a:pt x="82939" y="322379"/>
                      </a:cubicBezTo>
                      <a:cubicBezTo>
                        <a:pt x="87266" y="329110"/>
                        <a:pt x="92555" y="334399"/>
                        <a:pt x="100248" y="335361"/>
                      </a:cubicBezTo>
                      <a:cubicBezTo>
                        <a:pt x="111306" y="336803"/>
                        <a:pt x="121884" y="334880"/>
                        <a:pt x="129577" y="327668"/>
                      </a:cubicBezTo>
                      <a:cubicBezTo>
                        <a:pt x="135827" y="321417"/>
                        <a:pt x="139193" y="307955"/>
                        <a:pt x="138231" y="293531"/>
                      </a:cubicBezTo>
                      <a:lnTo>
                        <a:pt x="148328" y="292088"/>
                      </a:lnTo>
                      <a:lnTo>
                        <a:pt x="151694" y="317571"/>
                      </a:lnTo>
                      <a:lnTo>
                        <a:pt x="315648" y="297858"/>
                      </a:lnTo>
                      <a:lnTo>
                        <a:pt x="301224" y="167079"/>
                      </a:lnTo>
                      <a:lnTo>
                        <a:pt x="293050" y="168522"/>
                      </a:lnTo>
                      <a:lnTo>
                        <a:pt x="276703" y="3606"/>
                      </a:lnTo>
                      <a:lnTo>
                        <a:pt x="3606" y="35339"/>
                      </a:lnTo>
                      <a:lnTo>
                        <a:pt x="37262" y="307474"/>
                      </a:lnTo>
                      <a:close/>
                    </a:path>
                  </a:pathLst>
                </a:custGeom>
                <a:grpFill/>
                <a:ln w="480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46E0334-D896-4AB1-A91A-18017F61E566}"/>
                    </a:ext>
                  </a:extLst>
                </p:cNvPr>
                <p:cNvSpPr/>
                <p:nvPr/>
              </p:nvSpPr>
              <p:spPr>
                <a:xfrm>
                  <a:off x="4953105" y="3368757"/>
                  <a:ext cx="52837" cy="39627"/>
                </a:xfrm>
                <a:custGeom>
                  <a:avLst/>
                  <a:gdLst>
                    <a:gd name="connsiteX0" fmla="*/ 6168 w 38100"/>
                    <a:gd name="connsiteY0" fmla="*/ 17910 h 28575"/>
                    <a:gd name="connsiteX1" fmla="*/ 25881 w 38100"/>
                    <a:gd name="connsiteY1" fmla="*/ 26084 h 28575"/>
                    <a:gd name="connsiteX2" fmla="*/ 35978 w 38100"/>
                    <a:gd name="connsiteY2" fmla="*/ 13583 h 28575"/>
                    <a:gd name="connsiteX3" fmla="*/ 35016 w 38100"/>
                    <a:gd name="connsiteY3" fmla="*/ 3967 h 28575"/>
                    <a:gd name="connsiteX4" fmla="*/ 23477 w 38100"/>
                    <a:gd name="connsiteY4" fmla="*/ 3967 h 28575"/>
                    <a:gd name="connsiteX5" fmla="*/ 5207 w 38100"/>
                    <a:gd name="connsiteY5" fmla="*/ 9255 h 28575"/>
                    <a:gd name="connsiteX6" fmla="*/ 6168 w 38100"/>
                    <a:gd name="connsiteY6" fmla="*/ 179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6168" y="17910"/>
                      </a:moveTo>
                      <a:cubicBezTo>
                        <a:pt x="13380" y="23199"/>
                        <a:pt x="19631" y="26564"/>
                        <a:pt x="25881" y="26084"/>
                      </a:cubicBezTo>
                      <a:cubicBezTo>
                        <a:pt x="29728" y="25603"/>
                        <a:pt x="33574" y="19352"/>
                        <a:pt x="35978" y="13583"/>
                      </a:cubicBezTo>
                      <a:cubicBezTo>
                        <a:pt x="37901" y="9736"/>
                        <a:pt x="37901" y="5409"/>
                        <a:pt x="35016" y="3967"/>
                      </a:cubicBezTo>
                      <a:cubicBezTo>
                        <a:pt x="33574" y="3486"/>
                        <a:pt x="27804" y="3486"/>
                        <a:pt x="23477" y="3967"/>
                      </a:cubicBezTo>
                      <a:cubicBezTo>
                        <a:pt x="15303" y="4928"/>
                        <a:pt x="7130" y="7813"/>
                        <a:pt x="5207" y="9255"/>
                      </a:cubicBezTo>
                      <a:cubicBezTo>
                        <a:pt x="2322" y="11179"/>
                        <a:pt x="3764" y="15987"/>
                        <a:pt x="6168" y="17910"/>
                      </a:cubicBezTo>
                    </a:path>
                  </a:pathLst>
                </a:custGeom>
                <a:grpFill/>
                <a:ln w="4808"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D9462F1B-1F94-4071-ACBB-CA3A740D2EF1}"/>
                    </a:ext>
                  </a:extLst>
                </p:cNvPr>
                <p:cNvSpPr/>
                <p:nvPr/>
              </p:nvSpPr>
              <p:spPr>
                <a:xfrm>
                  <a:off x="4957325" y="3295792"/>
                  <a:ext cx="26418" cy="39627"/>
                </a:xfrm>
                <a:custGeom>
                  <a:avLst/>
                  <a:gdLst>
                    <a:gd name="connsiteX0" fmla="*/ 5048 w 19050"/>
                    <a:gd name="connsiteY0" fmla="*/ 14270 h 28575"/>
                    <a:gd name="connsiteX1" fmla="*/ 5048 w 19050"/>
                    <a:gd name="connsiteY1" fmla="*/ 14270 h 28575"/>
                    <a:gd name="connsiteX2" fmla="*/ 5048 w 19050"/>
                    <a:gd name="connsiteY2" fmla="*/ 14751 h 28575"/>
                    <a:gd name="connsiteX3" fmla="*/ 5529 w 19050"/>
                    <a:gd name="connsiteY3" fmla="*/ 15713 h 28575"/>
                    <a:gd name="connsiteX4" fmla="*/ 13222 w 19050"/>
                    <a:gd name="connsiteY4" fmla="*/ 25329 h 28575"/>
                    <a:gd name="connsiteX5" fmla="*/ 16107 w 19050"/>
                    <a:gd name="connsiteY5" fmla="*/ 24848 h 28575"/>
                    <a:gd name="connsiteX6" fmla="*/ 22838 w 19050"/>
                    <a:gd name="connsiteY6" fmla="*/ 25810 h 28575"/>
                    <a:gd name="connsiteX7" fmla="*/ 22838 w 19050"/>
                    <a:gd name="connsiteY7" fmla="*/ 22925 h 28575"/>
                    <a:gd name="connsiteX8" fmla="*/ 14184 w 19050"/>
                    <a:gd name="connsiteY8" fmla="*/ 4654 h 28575"/>
                    <a:gd name="connsiteX9" fmla="*/ 3606 w 19050"/>
                    <a:gd name="connsiteY9" fmla="*/ 5616 h 28575"/>
                    <a:gd name="connsiteX10" fmla="*/ 4568 w 19050"/>
                    <a:gd name="connsiteY10" fmla="*/ 5616 h 28575"/>
                    <a:gd name="connsiteX11" fmla="*/ 5048 w 19050"/>
                    <a:gd name="connsiteY11" fmla="*/ 8501 h 28575"/>
                    <a:gd name="connsiteX12" fmla="*/ 5048 w 19050"/>
                    <a:gd name="connsiteY12" fmla="*/ 1427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 h="28575">
                      <a:moveTo>
                        <a:pt x="5048" y="14270"/>
                      </a:moveTo>
                      <a:lnTo>
                        <a:pt x="5048" y="14270"/>
                      </a:lnTo>
                      <a:lnTo>
                        <a:pt x="5048" y="14751"/>
                      </a:lnTo>
                      <a:lnTo>
                        <a:pt x="5529" y="15713"/>
                      </a:lnTo>
                      <a:cubicBezTo>
                        <a:pt x="7452" y="19559"/>
                        <a:pt x="9376" y="23406"/>
                        <a:pt x="13222" y="25329"/>
                      </a:cubicBezTo>
                      <a:cubicBezTo>
                        <a:pt x="14184" y="25329"/>
                        <a:pt x="15145" y="24848"/>
                        <a:pt x="16107" y="24848"/>
                      </a:cubicBezTo>
                      <a:cubicBezTo>
                        <a:pt x="19473" y="24848"/>
                        <a:pt x="21396" y="25329"/>
                        <a:pt x="22838" y="25810"/>
                      </a:cubicBezTo>
                      <a:cubicBezTo>
                        <a:pt x="22838" y="25329"/>
                        <a:pt x="22838" y="24367"/>
                        <a:pt x="22838" y="22925"/>
                      </a:cubicBezTo>
                      <a:cubicBezTo>
                        <a:pt x="22357" y="18117"/>
                        <a:pt x="23800" y="9462"/>
                        <a:pt x="14184" y="4654"/>
                      </a:cubicBezTo>
                      <a:cubicBezTo>
                        <a:pt x="10337" y="2731"/>
                        <a:pt x="5529" y="3693"/>
                        <a:pt x="3606" y="5616"/>
                      </a:cubicBezTo>
                      <a:cubicBezTo>
                        <a:pt x="4087" y="5616"/>
                        <a:pt x="4087" y="5616"/>
                        <a:pt x="4568" y="5616"/>
                      </a:cubicBezTo>
                      <a:cubicBezTo>
                        <a:pt x="6972" y="6578"/>
                        <a:pt x="5529" y="7539"/>
                        <a:pt x="5048" y="8501"/>
                      </a:cubicBezTo>
                      <a:cubicBezTo>
                        <a:pt x="4568" y="10424"/>
                        <a:pt x="4087" y="10905"/>
                        <a:pt x="5048" y="14270"/>
                      </a:cubicBezTo>
                    </a:path>
                  </a:pathLst>
                </a:custGeom>
                <a:grpFill/>
                <a:ln w="4808"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26B8649-D9F3-4CF6-863C-616764AD9942}"/>
                    </a:ext>
                  </a:extLst>
                </p:cNvPr>
                <p:cNvSpPr/>
                <p:nvPr/>
              </p:nvSpPr>
              <p:spPr>
                <a:xfrm>
                  <a:off x="4861224" y="3308734"/>
                  <a:ext cx="39627" cy="39627"/>
                </a:xfrm>
                <a:custGeom>
                  <a:avLst/>
                  <a:gdLst>
                    <a:gd name="connsiteX0" fmla="*/ 31073 w 28575"/>
                    <a:gd name="connsiteY0" fmla="*/ 5900 h 28575"/>
                    <a:gd name="connsiteX1" fmla="*/ 9437 w 28575"/>
                    <a:gd name="connsiteY1" fmla="*/ 7823 h 28575"/>
                    <a:gd name="connsiteX2" fmla="*/ 8956 w 28575"/>
                    <a:gd name="connsiteY2" fmla="*/ 30421 h 28575"/>
                    <a:gd name="connsiteX3" fmla="*/ 10880 w 28575"/>
                    <a:gd name="connsiteY3" fmla="*/ 31863 h 28575"/>
                    <a:gd name="connsiteX4" fmla="*/ 18092 w 28575"/>
                    <a:gd name="connsiteY4" fmla="*/ 28978 h 28575"/>
                    <a:gd name="connsiteX5" fmla="*/ 30112 w 28575"/>
                    <a:gd name="connsiteY5" fmla="*/ 26093 h 28575"/>
                    <a:gd name="connsiteX6" fmla="*/ 32997 w 28575"/>
                    <a:gd name="connsiteY6" fmla="*/ 15997 h 28575"/>
                    <a:gd name="connsiteX7" fmla="*/ 31073 w 28575"/>
                    <a:gd name="connsiteY7" fmla="*/ 590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1073" y="5900"/>
                      </a:moveTo>
                      <a:cubicBezTo>
                        <a:pt x="33477" y="3976"/>
                        <a:pt x="20015" y="1092"/>
                        <a:pt x="9437" y="7823"/>
                      </a:cubicBezTo>
                      <a:cubicBezTo>
                        <a:pt x="1744" y="13112"/>
                        <a:pt x="1744" y="24170"/>
                        <a:pt x="8956" y="30421"/>
                      </a:cubicBezTo>
                      <a:cubicBezTo>
                        <a:pt x="9918" y="30901"/>
                        <a:pt x="10399" y="31382"/>
                        <a:pt x="10880" y="31863"/>
                      </a:cubicBezTo>
                      <a:cubicBezTo>
                        <a:pt x="12803" y="30901"/>
                        <a:pt x="15688" y="29940"/>
                        <a:pt x="18092" y="28978"/>
                      </a:cubicBezTo>
                      <a:cubicBezTo>
                        <a:pt x="22900" y="27536"/>
                        <a:pt x="26746" y="26574"/>
                        <a:pt x="30112" y="26093"/>
                      </a:cubicBezTo>
                      <a:cubicBezTo>
                        <a:pt x="31554" y="24170"/>
                        <a:pt x="33477" y="21285"/>
                        <a:pt x="32997" y="15997"/>
                      </a:cubicBezTo>
                      <a:cubicBezTo>
                        <a:pt x="32516" y="8784"/>
                        <a:pt x="26746" y="10227"/>
                        <a:pt x="31073" y="5900"/>
                      </a:cubicBezTo>
                    </a:path>
                  </a:pathLst>
                </a:custGeom>
                <a:grpFill/>
                <a:ln w="480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EDE3761-0136-4C3B-882A-DFA015B8A1F5}"/>
                    </a:ext>
                  </a:extLst>
                </p:cNvPr>
                <p:cNvSpPr/>
                <p:nvPr/>
              </p:nvSpPr>
              <p:spPr>
                <a:xfrm>
                  <a:off x="4905984" y="3437934"/>
                  <a:ext cx="184928" cy="145300"/>
                </a:xfrm>
                <a:custGeom>
                  <a:avLst/>
                  <a:gdLst>
                    <a:gd name="connsiteX0" fmla="*/ 104575 w 133350"/>
                    <a:gd name="connsiteY0" fmla="*/ 47840 h 104775"/>
                    <a:gd name="connsiteX1" fmla="*/ 77169 w 133350"/>
                    <a:gd name="connsiteY1" fmla="*/ 29569 h 104775"/>
                    <a:gd name="connsiteX2" fmla="*/ 54090 w 133350"/>
                    <a:gd name="connsiteY2" fmla="*/ 68034 h 104775"/>
                    <a:gd name="connsiteX3" fmla="*/ 27165 w 133350"/>
                    <a:gd name="connsiteY3" fmla="*/ 59860 h 104775"/>
                    <a:gd name="connsiteX4" fmla="*/ 3606 w 133350"/>
                    <a:gd name="connsiteY4" fmla="*/ 95920 h 104775"/>
                    <a:gd name="connsiteX5" fmla="*/ 4568 w 133350"/>
                    <a:gd name="connsiteY5" fmla="*/ 107460 h 104775"/>
                    <a:gd name="connsiteX6" fmla="*/ 133423 w 133350"/>
                    <a:gd name="connsiteY6" fmla="*/ 83900 h 104775"/>
                    <a:gd name="connsiteX7" fmla="*/ 125730 w 133350"/>
                    <a:gd name="connsiteY7" fmla="*/ 36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04775">
                      <a:moveTo>
                        <a:pt x="104575" y="47840"/>
                      </a:moveTo>
                      <a:lnTo>
                        <a:pt x="77169" y="29569"/>
                      </a:lnTo>
                      <a:lnTo>
                        <a:pt x="54090" y="68034"/>
                      </a:lnTo>
                      <a:lnTo>
                        <a:pt x="27165" y="59860"/>
                      </a:lnTo>
                      <a:lnTo>
                        <a:pt x="3606" y="95920"/>
                      </a:lnTo>
                      <a:lnTo>
                        <a:pt x="4568" y="107460"/>
                      </a:lnTo>
                      <a:lnTo>
                        <a:pt x="133423" y="83900"/>
                      </a:lnTo>
                      <a:lnTo>
                        <a:pt x="125730" y="3606"/>
                      </a:lnTo>
                      <a:close/>
                    </a:path>
                  </a:pathLst>
                </a:custGeom>
                <a:grpFill/>
                <a:ln w="4808" cap="flat">
                  <a:noFill/>
                  <a:prstDash val="solid"/>
                  <a:miter/>
                </a:ln>
              </p:spPr>
              <p:txBody>
                <a:bodyPr rtlCol="0" anchor="ctr"/>
                <a:lstStyle/>
                <a:p>
                  <a:endParaRPr lang="en-IN"/>
                </a:p>
              </p:txBody>
            </p:sp>
          </p:grpSp>
          <p:grpSp>
            <p:nvGrpSpPr>
              <p:cNvPr id="71" name="Group 70">
                <a:extLst>
                  <a:ext uri="{FF2B5EF4-FFF2-40B4-BE49-F238E27FC236}">
                    <a16:creationId xmlns:a16="http://schemas.microsoft.com/office/drawing/2014/main" id="{804DD853-B035-4B0C-BD58-5576719FBAFD}"/>
                  </a:ext>
                </a:extLst>
              </p:cNvPr>
              <p:cNvGrpSpPr/>
              <p:nvPr/>
            </p:nvGrpSpPr>
            <p:grpSpPr>
              <a:xfrm>
                <a:off x="4467057" y="3650741"/>
                <a:ext cx="1009437" cy="159319"/>
                <a:chOff x="5156667" y="3323081"/>
                <a:chExt cx="1009437" cy="159319"/>
              </a:xfrm>
              <a:grpFill/>
            </p:grpSpPr>
            <p:sp>
              <p:nvSpPr>
                <p:cNvPr id="72" name="Freeform: Shape 71">
                  <a:extLst>
                    <a:ext uri="{FF2B5EF4-FFF2-40B4-BE49-F238E27FC236}">
                      <a16:creationId xmlns:a16="http://schemas.microsoft.com/office/drawing/2014/main" id="{244ADCBE-C28D-416D-997A-B22988C22823}"/>
                    </a:ext>
                  </a:extLst>
                </p:cNvPr>
                <p:cNvSpPr/>
                <p:nvPr/>
              </p:nvSpPr>
              <p:spPr>
                <a:xfrm>
                  <a:off x="5865188" y="3323081"/>
                  <a:ext cx="158510" cy="158509"/>
                </a:xfrm>
                <a:custGeom>
                  <a:avLst/>
                  <a:gdLst>
                    <a:gd name="connsiteX0" fmla="*/ 60498 w 114300"/>
                    <a:gd name="connsiteY0" fmla="*/ 97727 h 114300"/>
                    <a:gd name="connsiteX1" fmla="*/ 26653 w 114300"/>
                    <a:gd name="connsiteY1" fmla="*/ 60498 h 114300"/>
                    <a:gd name="connsiteX2" fmla="*/ 60498 w 114300"/>
                    <a:gd name="connsiteY2" fmla="*/ 23268 h 114300"/>
                    <a:gd name="connsiteX3" fmla="*/ 93497 w 114300"/>
                    <a:gd name="connsiteY3" fmla="*/ 60498 h 114300"/>
                    <a:gd name="connsiteX4" fmla="*/ 60498 w 114300"/>
                    <a:gd name="connsiteY4" fmla="*/ 97727 h 114300"/>
                    <a:gd name="connsiteX5" fmla="*/ 60498 w 114300"/>
                    <a:gd name="connsiteY5" fmla="*/ 6346 h 114300"/>
                    <a:gd name="connsiteX6" fmla="*/ 6346 w 114300"/>
                    <a:gd name="connsiteY6" fmla="*/ 60498 h 114300"/>
                    <a:gd name="connsiteX7" fmla="*/ 60498 w 114300"/>
                    <a:gd name="connsiteY7" fmla="*/ 114650 h 114300"/>
                    <a:gd name="connsiteX8" fmla="*/ 113804 w 114300"/>
                    <a:gd name="connsiteY8" fmla="*/ 60498 h 114300"/>
                    <a:gd name="connsiteX9" fmla="*/ 60498 w 114300"/>
                    <a:gd name="connsiteY9"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60498" y="97727"/>
                      </a:moveTo>
                      <a:cubicBezTo>
                        <a:pt x="38499" y="97727"/>
                        <a:pt x="26653" y="85036"/>
                        <a:pt x="26653" y="60498"/>
                      </a:cubicBezTo>
                      <a:cubicBezTo>
                        <a:pt x="26653" y="35960"/>
                        <a:pt x="37653" y="23268"/>
                        <a:pt x="60498" y="23268"/>
                      </a:cubicBezTo>
                      <a:cubicBezTo>
                        <a:pt x="82497" y="23268"/>
                        <a:pt x="93497" y="35960"/>
                        <a:pt x="93497" y="60498"/>
                      </a:cubicBezTo>
                      <a:cubicBezTo>
                        <a:pt x="93497" y="85036"/>
                        <a:pt x="82497" y="97727"/>
                        <a:pt x="60498" y="97727"/>
                      </a:cubicBezTo>
                      <a:moveTo>
                        <a:pt x="60498" y="6346"/>
                      </a:moveTo>
                      <a:cubicBezTo>
                        <a:pt x="24961" y="6346"/>
                        <a:pt x="6346" y="24115"/>
                        <a:pt x="6346" y="60498"/>
                      </a:cubicBezTo>
                      <a:cubicBezTo>
                        <a:pt x="8038" y="96881"/>
                        <a:pt x="26653" y="114650"/>
                        <a:pt x="60498" y="114650"/>
                      </a:cubicBezTo>
                      <a:cubicBezTo>
                        <a:pt x="96035" y="114650"/>
                        <a:pt x="113804" y="96881"/>
                        <a:pt x="113804" y="60498"/>
                      </a:cubicBezTo>
                      <a:cubicBezTo>
                        <a:pt x="114650" y="24115"/>
                        <a:pt x="96881" y="6346"/>
                        <a:pt x="60498" y="6346"/>
                      </a:cubicBezTo>
                    </a:path>
                  </a:pathLst>
                </a:custGeom>
                <a:grpFill/>
                <a:ln w="846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4C2F632-F5ED-4CBA-9FE8-BE3390C123B5}"/>
                    </a:ext>
                  </a:extLst>
                </p:cNvPr>
                <p:cNvSpPr/>
                <p:nvPr/>
              </p:nvSpPr>
              <p:spPr>
                <a:xfrm>
                  <a:off x="6034013" y="3323081"/>
                  <a:ext cx="132091" cy="158509"/>
                </a:xfrm>
                <a:custGeom>
                  <a:avLst/>
                  <a:gdLst>
                    <a:gd name="connsiteX0" fmla="*/ 65575 w 95250"/>
                    <a:gd name="connsiteY0" fmla="*/ 23268 h 114300"/>
                    <a:gd name="connsiteX1" fmla="*/ 96035 w 95250"/>
                    <a:gd name="connsiteY1" fmla="*/ 29191 h 114300"/>
                    <a:gd name="connsiteX2" fmla="*/ 96035 w 95250"/>
                    <a:gd name="connsiteY2" fmla="*/ 11423 h 114300"/>
                    <a:gd name="connsiteX3" fmla="*/ 64729 w 95250"/>
                    <a:gd name="connsiteY3" fmla="*/ 6346 h 114300"/>
                    <a:gd name="connsiteX4" fmla="*/ 6346 w 95250"/>
                    <a:gd name="connsiteY4" fmla="*/ 59652 h 114300"/>
                    <a:gd name="connsiteX5" fmla="*/ 63882 w 95250"/>
                    <a:gd name="connsiteY5" fmla="*/ 115496 h 114300"/>
                    <a:gd name="connsiteX6" fmla="*/ 96881 w 95250"/>
                    <a:gd name="connsiteY6" fmla="*/ 109573 h 114300"/>
                    <a:gd name="connsiteX7" fmla="*/ 96881 w 95250"/>
                    <a:gd name="connsiteY7" fmla="*/ 52883 h 114300"/>
                    <a:gd name="connsiteX8" fmla="*/ 63882 w 95250"/>
                    <a:gd name="connsiteY8" fmla="*/ 52883 h 114300"/>
                    <a:gd name="connsiteX9" fmla="*/ 57113 w 95250"/>
                    <a:gd name="connsiteY9" fmla="*/ 70651 h 114300"/>
                    <a:gd name="connsiteX10" fmla="*/ 76574 w 95250"/>
                    <a:gd name="connsiteY10" fmla="*/ 70651 h 114300"/>
                    <a:gd name="connsiteX11" fmla="*/ 76574 w 95250"/>
                    <a:gd name="connsiteY11" fmla="*/ 96035 h 114300"/>
                    <a:gd name="connsiteX12" fmla="*/ 63882 w 95250"/>
                    <a:gd name="connsiteY12" fmla="*/ 97727 h 114300"/>
                    <a:gd name="connsiteX13" fmla="*/ 26653 w 95250"/>
                    <a:gd name="connsiteY13" fmla="*/ 58806 h 114300"/>
                    <a:gd name="connsiteX14" fmla="*/ 65575 w 95250"/>
                    <a:gd name="connsiteY14" fmla="*/ 2326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114300">
                      <a:moveTo>
                        <a:pt x="65575" y="23268"/>
                      </a:moveTo>
                      <a:cubicBezTo>
                        <a:pt x="76574" y="23268"/>
                        <a:pt x="86728" y="24961"/>
                        <a:pt x="96035" y="29191"/>
                      </a:cubicBezTo>
                      <a:lnTo>
                        <a:pt x="96035" y="11423"/>
                      </a:lnTo>
                      <a:cubicBezTo>
                        <a:pt x="86728" y="8038"/>
                        <a:pt x="76574" y="6346"/>
                        <a:pt x="64729" y="6346"/>
                      </a:cubicBezTo>
                      <a:cubicBezTo>
                        <a:pt x="25807" y="6346"/>
                        <a:pt x="6346" y="24115"/>
                        <a:pt x="6346" y="59652"/>
                      </a:cubicBezTo>
                      <a:cubicBezTo>
                        <a:pt x="6346" y="96881"/>
                        <a:pt x="25807" y="115496"/>
                        <a:pt x="63882" y="115496"/>
                      </a:cubicBezTo>
                      <a:cubicBezTo>
                        <a:pt x="77420" y="115496"/>
                        <a:pt x="87574" y="113804"/>
                        <a:pt x="96881" y="109573"/>
                      </a:cubicBezTo>
                      <a:lnTo>
                        <a:pt x="96881" y="52883"/>
                      </a:lnTo>
                      <a:lnTo>
                        <a:pt x="63882" y="52883"/>
                      </a:lnTo>
                      <a:lnTo>
                        <a:pt x="57113" y="70651"/>
                      </a:lnTo>
                      <a:lnTo>
                        <a:pt x="76574" y="70651"/>
                      </a:lnTo>
                      <a:lnTo>
                        <a:pt x="76574" y="96035"/>
                      </a:lnTo>
                      <a:cubicBezTo>
                        <a:pt x="72344" y="96881"/>
                        <a:pt x="68113" y="97727"/>
                        <a:pt x="63882" y="97727"/>
                      </a:cubicBezTo>
                      <a:cubicBezTo>
                        <a:pt x="39345" y="97727"/>
                        <a:pt x="26653" y="85036"/>
                        <a:pt x="26653" y="58806"/>
                      </a:cubicBezTo>
                      <a:cubicBezTo>
                        <a:pt x="26653" y="35114"/>
                        <a:pt x="40191" y="23268"/>
                        <a:pt x="65575" y="23268"/>
                      </a:cubicBezTo>
                    </a:path>
                  </a:pathLst>
                </a:custGeom>
                <a:grpFill/>
                <a:ln w="846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B002B21-5080-494B-A2A7-86999AC4E9CA}"/>
                    </a:ext>
                  </a:extLst>
                </p:cNvPr>
                <p:cNvSpPr/>
                <p:nvPr/>
              </p:nvSpPr>
              <p:spPr>
                <a:xfrm>
                  <a:off x="5711682" y="3323712"/>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2344" y="23268"/>
                        <a:pt x="84189" y="34268"/>
                        <a:pt x="84189" y="57113"/>
                      </a:cubicBezTo>
                      <a:cubicBezTo>
                        <a:pt x="83343"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11D8802-2F6D-4818-9B21-8643A9FBFE55}"/>
                    </a:ext>
                  </a:extLst>
                </p:cNvPr>
                <p:cNvSpPr/>
                <p:nvPr/>
              </p:nvSpPr>
              <p:spPr>
                <a:xfrm>
                  <a:off x="5156667" y="3323891"/>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3190" y="23268"/>
                        <a:pt x="84189" y="34268"/>
                        <a:pt x="84189" y="57113"/>
                      </a:cubicBezTo>
                      <a:cubicBezTo>
                        <a:pt x="84189"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0D049C6-BB3A-4E68-8345-F4BA7AB6FE7F}"/>
                    </a:ext>
                  </a:extLst>
                </p:cNvPr>
                <p:cNvSpPr/>
                <p:nvPr/>
              </p:nvSpPr>
              <p:spPr>
                <a:xfrm>
                  <a:off x="5534500" y="3323712"/>
                  <a:ext cx="171719" cy="158509"/>
                </a:xfrm>
                <a:custGeom>
                  <a:avLst/>
                  <a:gdLst>
                    <a:gd name="connsiteX0" fmla="*/ 85882 w 123825"/>
                    <a:gd name="connsiteY0" fmla="*/ 84189 h 114300"/>
                    <a:gd name="connsiteX1" fmla="*/ 99420 w 123825"/>
                    <a:gd name="connsiteY1" fmla="*/ 113804 h 114300"/>
                    <a:gd name="connsiteX2" fmla="*/ 120573 w 123825"/>
                    <a:gd name="connsiteY2" fmla="*/ 113804 h 114300"/>
                    <a:gd name="connsiteX3" fmla="*/ 74036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3036 w 123825"/>
                    <a:gd name="connsiteY7" fmla="*/ 26653 h 114300"/>
                    <a:gd name="connsiteX8" fmla="*/ 79959 w 123825"/>
                    <a:gd name="connsiteY8" fmla="*/ 67267 h 114300"/>
                    <a:gd name="connsiteX9" fmla="*/ 57960 w 123825"/>
                    <a:gd name="connsiteY9" fmla="*/ 67267 h 114300"/>
                    <a:gd name="connsiteX10" fmla="*/ 51191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882" y="84189"/>
                      </a:moveTo>
                      <a:lnTo>
                        <a:pt x="99420" y="113804"/>
                      </a:lnTo>
                      <a:lnTo>
                        <a:pt x="120573" y="113804"/>
                      </a:lnTo>
                      <a:lnTo>
                        <a:pt x="74036" y="6346"/>
                      </a:lnTo>
                      <a:lnTo>
                        <a:pt x="52037" y="6346"/>
                      </a:lnTo>
                      <a:lnTo>
                        <a:pt x="6346" y="113804"/>
                      </a:lnTo>
                      <a:lnTo>
                        <a:pt x="26653" y="113804"/>
                      </a:lnTo>
                      <a:lnTo>
                        <a:pt x="63036" y="26653"/>
                      </a:lnTo>
                      <a:lnTo>
                        <a:pt x="79959" y="67267"/>
                      </a:lnTo>
                      <a:lnTo>
                        <a:pt x="57960" y="67267"/>
                      </a:lnTo>
                      <a:lnTo>
                        <a:pt x="51191" y="84189"/>
                      </a:lnTo>
                      <a:close/>
                    </a:path>
                  </a:pathLst>
                </a:custGeom>
                <a:grpFill/>
                <a:ln w="846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82CDB68-BC13-45A6-905D-EDC281A3C20E}"/>
                    </a:ext>
                  </a:extLst>
                </p:cNvPr>
                <p:cNvSpPr/>
                <p:nvPr/>
              </p:nvSpPr>
              <p:spPr>
                <a:xfrm>
                  <a:off x="5292780" y="3323712"/>
                  <a:ext cx="171719" cy="158509"/>
                </a:xfrm>
                <a:custGeom>
                  <a:avLst/>
                  <a:gdLst>
                    <a:gd name="connsiteX0" fmla="*/ 85036 w 123825"/>
                    <a:gd name="connsiteY0" fmla="*/ 84189 h 114300"/>
                    <a:gd name="connsiteX1" fmla="*/ 98574 w 123825"/>
                    <a:gd name="connsiteY1" fmla="*/ 113804 h 114300"/>
                    <a:gd name="connsiteX2" fmla="*/ 120573 w 123825"/>
                    <a:gd name="connsiteY2" fmla="*/ 113804 h 114300"/>
                    <a:gd name="connsiteX3" fmla="*/ 73190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2190 w 123825"/>
                    <a:gd name="connsiteY7" fmla="*/ 26653 h 114300"/>
                    <a:gd name="connsiteX8" fmla="*/ 79959 w 123825"/>
                    <a:gd name="connsiteY8" fmla="*/ 67267 h 114300"/>
                    <a:gd name="connsiteX9" fmla="*/ 57113 w 123825"/>
                    <a:gd name="connsiteY9" fmla="*/ 67267 h 114300"/>
                    <a:gd name="connsiteX10" fmla="*/ 50344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036" y="84189"/>
                      </a:moveTo>
                      <a:lnTo>
                        <a:pt x="98574" y="113804"/>
                      </a:lnTo>
                      <a:lnTo>
                        <a:pt x="120573" y="113804"/>
                      </a:lnTo>
                      <a:lnTo>
                        <a:pt x="73190" y="6346"/>
                      </a:lnTo>
                      <a:lnTo>
                        <a:pt x="52037" y="6346"/>
                      </a:lnTo>
                      <a:lnTo>
                        <a:pt x="6346" y="113804"/>
                      </a:lnTo>
                      <a:lnTo>
                        <a:pt x="26653" y="113804"/>
                      </a:lnTo>
                      <a:lnTo>
                        <a:pt x="62190" y="26653"/>
                      </a:lnTo>
                      <a:lnTo>
                        <a:pt x="79959" y="67267"/>
                      </a:lnTo>
                      <a:lnTo>
                        <a:pt x="57113" y="67267"/>
                      </a:lnTo>
                      <a:lnTo>
                        <a:pt x="50344" y="84189"/>
                      </a:lnTo>
                      <a:close/>
                    </a:path>
                  </a:pathLst>
                </a:custGeom>
                <a:grpFill/>
                <a:ln w="846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EB87946-9337-4AD4-9B1B-3CF0BBFCC846}"/>
                    </a:ext>
                  </a:extLst>
                </p:cNvPr>
                <p:cNvSpPr/>
                <p:nvPr/>
              </p:nvSpPr>
              <p:spPr>
                <a:xfrm>
                  <a:off x="5434761" y="3323712"/>
                  <a:ext cx="118882" cy="158509"/>
                </a:xfrm>
                <a:custGeom>
                  <a:avLst/>
                  <a:gdLst>
                    <a:gd name="connsiteX0" fmla="*/ 6346 w 85725"/>
                    <a:gd name="connsiteY0" fmla="*/ 23268 h 114300"/>
                    <a:gd name="connsiteX1" fmla="*/ 37653 w 85725"/>
                    <a:gd name="connsiteY1" fmla="*/ 23268 h 114300"/>
                    <a:gd name="connsiteX2" fmla="*/ 37653 w 85725"/>
                    <a:gd name="connsiteY2" fmla="*/ 113804 h 114300"/>
                    <a:gd name="connsiteX3" fmla="*/ 57960 w 85725"/>
                    <a:gd name="connsiteY3" fmla="*/ 113804 h 114300"/>
                    <a:gd name="connsiteX4" fmla="*/ 57960 w 85725"/>
                    <a:gd name="connsiteY4" fmla="*/ 23268 h 114300"/>
                    <a:gd name="connsiteX5" fmla="*/ 88420 w 85725"/>
                    <a:gd name="connsiteY5" fmla="*/ 23268 h 114300"/>
                    <a:gd name="connsiteX6" fmla="*/ 88420 w 85725"/>
                    <a:gd name="connsiteY6" fmla="*/ 6346 h 114300"/>
                    <a:gd name="connsiteX7" fmla="*/ 6346 w 85725"/>
                    <a:gd name="connsiteY7"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14300">
                      <a:moveTo>
                        <a:pt x="6346" y="23268"/>
                      </a:moveTo>
                      <a:lnTo>
                        <a:pt x="37653" y="23268"/>
                      </a:lnTo>
                      <a:lnTo>
                        <a:pt x="37653" y="113804"/>
                      </a:lnTo>
                      <a:lnTo>
                        <a:pt x="57960" y="113804"/>
                      </a:lnTo>
                      <a:lnTo>
                        <a:pt x="57960" y="23268"/>
                      </a:lnTo>
                      <a:lnTo>
                        <a:pt x="88420" y="23268"/>
                      </a:lnTo>
                      <a:lnTo>
                        <a:pt x="88420" y="6346"/>
                      </a:lnTo>
                      <a:lnTo>
                        <a:pt x="6346" y="6346"/>
                      </a:lnTo>
                      <a:close/>
                    </a:path>
                  </a:pathLst>
                </a:custGeom>
                <a:grpFill/>
                <a:ln w="8461" cap="flat">
                  <a:noFill/>
                  <a:prstDash val="solid"/>
                  <a:miter/>
                </a:ln>
              </p:spPr>
              <p:txBody>
                <a:bodyPr rtlCol="0" anchor="ctr"/>
                <a:lstStyle/>
                <a:p>
                  <a:endParaRPr lang="en-IN"/>
                </a:p>
              </p:txBody>
            </p:sp>
          </p:grpSp>
        </p:grpSp>
        <p:grpSp>
          <p:nvGrpSpPr>
            <p:cNvPr id="113" name="Group 112">
              <a:extLst>
                <a:ext uri="{FF2B5EF4-FFF2-40B4-BE49-F238E27FC236}">
                  <a16:creationId xmlns:a16="http://schemas.microsoft.com/office/drawing/2014/main" id="{8DBC18D7-120C-457D-A3B5-7458F41A729E}"/>
                </a:ext>
              </a:extLst>
            </p:cNvPr>
            <p:cNvGrpSpPr/>
            <p:nvPr/>
          </p:nvGrpSpPr>
          <p:grpSpPr>
            <a:xfrm>
              <a:off x="6459893" y="3203150"/>
              <a:ext cx="394297" cy="453039"/>
              <a:chOff x="-1390533" y="2037666"/>
              <a:chExt cx="4058454" cy="4663077"/>
            </a:xfrm>
          </p:grpSpPr>
          <p:sp>
            <p:nvSpPr>
              <p:cNvPr id="114" name="Freeform: Shape 113">
                <a:extLst>
                  <a:ext uri="{FF2B5EF4-FFF2-40B4-BE49-F238E27FC236}">
                    <a16:creationId xmlns:a16="http://schemas.microsoft.com/office/drawing/2014/main" id="{076DD496-31A6-4A71-B66E-373786D3A852}"/>
                  </a:ext>
                </a:extLst>
              </p:cNvPr>
              <p:cNvSpPr/>
              <p:nvPr/>
            </p:nvSpPr>
            <p:spPr>
              <a:xfrm>
                <a:off x="472408" y="3822033"/>
                <a:ext cx="800100" cy="800100"/>
              </a:xfrm>
              <a:custGeom>
                <a:avLst/>
                <a:gdLst>
                  <a:gd name="connsiteX0" fmla="*/ 608171 w 800100"/>
                  <a:gd name="connsiteY0" fmla="*/ 64294 h 800100"/>
                  <a:gd name="connsiteX1" fmla="*/ 402431 w 800100"/>
                  <a:gd name="connsiteY1" fmla="*/ 7144 h 800100"/>
                  <a:gd name="connsiteX2" fmla="*/ 7144 w 800100"/>
                  <a:gd name="connsiteY2" fmla="*/ 402431 h 800100"/>
                  <a:gd name="connsiteX3" fmla="*/ 197644 w 800100"/>
                  <a:gd name="connsiteY3" fmla="*/ 740569 h 800100"/>
                  <a:gd name="connsiteX4" fmla="*/ 402431 w 800100"/>
                  <a:gd name="connsiteY4" fmla="*/ 797719 h 800100"/>
                  <a:gd name="connsiteX5" fmla="*/ 797719 w 800100"/>
                  <a:gd name="connsiteY5" fmla="*/ 402431 h 800100"/>
                  <a:gd name="connsiteX6" fmla="*/ 608171 w 800100"/>
                  <a:gd name="connsiteY6" fmla="*/ 6429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608171" y="64294"/>
                    </a:move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7719"/>
                      <a:pt x="797719" y="620554"/>
                      <a:pt x="797719" y="402431"/>
                    </a:cubicBezTo>
                    <a:cubicBezTo>
                      <a:pt x="797719" y="259556"/>
                      <a:pt x="721519" y="133826"/>
                      <a:pt x="608171" y="64294"/>
                    </a:cubicBezTo>
                    <a:close/>
                  </a:path>
                </a:pathLst>
              </a:custGeom>
              <a:no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9D6361AA-4BB3-4A44-994B-66D0C70C1B76}"/>
                  </a:ext>
                </a:extLst>
              </p:cNvPr>
              <p:cNvSpPr/>
              <p:nvPr/>
            </p:nvSpPr>
            <p:spPr>
              <a:xfrm>
                <a:off x="-752507" y="4107783"/>
                <a:ext cx="800100" cy="800100"/>
              </a:xfrm>
              <a:custGeom>
                <a:avLst/>
                <a:gdLst>
                  <a:gd name="connsiteX0" fmla="*/ 797719 w 800100"/>
                  <a:gd name="connsiteY0" fmla="*/ 401479 h 800100"/>
                  <a:gd name="connsiteX1" fmla="*/ 608171 w 800100"/>
                  <a:gd name="connsiteY1" fmla="*/ 64294 h 800100"/>
                  <a:gd name="connsiteX2" fmla="*/ 402431 w 800100"/>
                  <a:gd name="connsiteY2" fmla="*/ 7144 h 800100"/>
                  <a:gd name="connsiteX3" fmla="*/ 7144 w 800100"/>
                  <a:gd name="connsiteY3" fmla="*/ 402431 h 800100"/>
                  <a:gd name="connsiteX4" fmla="*/ 197644 w 800100"/>
                  <a:gd name="connsiteY4" fmla="*/ 740569 h 800100"/>
                  <a:gd name="connsiteX5" fmla="*/ 402431 w 800100"/>
                  <a:gd name="connsiteY5" fmla="*/ 797719 h 800100"/>
                  <a:gd name="connsiteX6" fmla="*/ 797719 w 800100"/>
                  <a:gd name="connsiteY6" fmla="*/ 40147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7719" y="401479"/>
                    </a:moveTo>
                    <a:cubicBezTo>
                      <a:pt x="797719" y="258604"/>
                      <a:pt x="721519" y="132874"/>
                      <a:pt x="608171" y="64294"/>
                    </a:cubicBez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6766"/>
                      <a:pt x="797719" y="619601"/>
                      <a:pt x="797719" y="401479"/>
                    </a:cubicBezTo>
                    <a:close/>
                  </a:path>
                </a:pathLst>
              </a:custGeom>
              <a:no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DD4D29D0-A12D-418E-812A-6BEB25E585AB}"/>
                  </a:ext>
                </a:extLst>
              </p:cNvPr>
              <p:cNvSpPr/>
              <p:nvPr/>
            </p:nvSpPr>
            <p:spPr>
              <a:xfrm>
                <a:off x="171418" y="5206968"/>
                <a:ext cx="161925" cy="161925"/>
              </a:xfrm>
              <a:custGeom>
                <a:avLst/>
                <a:gdLst>
                  <a:gd name="connsiteX0" fmla="*/ 7144 w 161925"/>
                  <a:gd name="connsiteY0" fmla="*/ 76676 h 161925"/>
                  <a:gd name="connsiteX1" fmla="*/ 97631 w 161925"/>
                  <a:gd name="connsiteY1" fmla="*/ 157639 h 161925"/>
                  <a:gd name="connsiteX2" fmla="*/ 121444 w 161925"/>
                  <a:gd name="connsiteY2" fmla="*/ 152876 h 161925"/>
                  <a:gd name="connsiteX3" fmla="*/ 151924 w 161925"/>
                  <a:gd name="connsiteY3" fmla="*/ 7144 h 161925"/>
                  <a:gd name="connsiteX4" fmla="*/ 7144 w 161925"/>
                  <a:gd name="connsiteY4" fmla="*/ 766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6676"/>
                    </a:moveTo>
                    <a:cubicBezTo>
                      <a:pt x="30004" y="120491"/>
                      <a:pt x="60484" y="157639"/>
                      <a:pt x="97631" y="157639"/>
                    </a:cubicBezTo>
                    <a:cubicBezTo>
                      <a:pt x="105251" y="157639"/>
                      <a:pt x="112871" y="155734"/>
                      <a:pt x="121444" y="152876"/>
                    </a:cubicBezTo>
                    <a:cubicBezTo>
                      <a:pt x="159544" y="137636"/>
                      <a:pt x="161449" y="70961"/>
                      <a:pt x="151924" y="7144"/>
                    </a:cubicBezTo>
                    <a:cubicBezTo>
                      <a:pt x="96679" y="25241"/>
                      <a:pt x="49054" y="51911"/>
                      <a:pt x="7144" y="76676"/>
                    </a:cubicBezTo>
                    <a:close/>
                  </a:path>
                </a:pathLst>
              </a:custGeom>
              <a:solidFill>
                <a:srgbClr val="67CFE3"/>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C97721E-2951-4542-8821-4E29A2D322A5}"/>
                  </a:ext>
                </a:extLst>
              </p:cNvPr>
              <p:cNvSpPr/>
              <p:nvPr/>
            </p:nvSpPr>
            <p:spPr>
              <a:xfrm>
                <a:off x="-1045825" y="3347688"/>
                <a:ext cx="3181350" cy="2514600"/>
              </a:xfrm>
              <a:custGeom>
                <a:avLst/>
                <a:gdLst>
                  <a:gd name="connsiteX0" fmla="*/ 3114147 w 3181350"/>
                  <a:gd name="connsiteY0" fmla="*/ 2152174 h 2514600"/>
                  <a:gd name="connsiteX1" fmla="*/ 3114147 w 3181350"/>
                  <a:gd name="connsiteY1" fmla="*/ 2150269 h 2514600"/>
                  <a:gd name="connsiteX2" fmla="*/ 3004610 w 3181350"/>
                  <a:gd name="connsiteY2" fmla="*/ 1935956 h 2514600"/>
                  <a:gd name="connsiteX3" fmla="*/ 2937935 w 3181350"/>
                  <a:gd name="connsiteY3" fmla="*/ 1777841 h 2514600"/>
                  <a:gd name="connsiteX4" fmla="*/ 3093192 w 3181350"/>
                  <a:gd name="connsiteY4" fmla="*/ 1655921 h 2514600"/>
                  <a:gd name="connsiteX5" fmla="*/ 2856972 w 3181350"/>
                  <a:gd name="connsiteY5" fmla="*/ 431959 h 2514600"/>
                  <a:gd name="connsiteX6" fmla="*/ 2616942 w 3181350"/>
                  <a:gd name="connsiteY6" fmla="*/ 7144 h 2514600"/>
                  <a:gd name="connsiteX7" fmla="*/ 2177840 w 3181350"/>
                  <a:gd name="connsiteY7" fmla="*/ 211931 h 2514600"/>
                  <a:gd name="connsiteX8" fmla="*/ 1815890 w 3181350"/>
                  <a:gd name="connsiteY8" fmla="*/ 361474 h 2514600"/>
                  <a:gd name="connsiteX9" fmla="*/ 1553952 w 3181350"/>
                  <a:gd name="connsiteY9" fmla="*/ 592931 h 2514600"/>
                  <a:gd name="connsiteX10" fmla="*/ 1432984 w 3181350"/>
                  <a:gd name="connsiteY10" fmla="*/ 621506 h 2514600"/>
                  <a:gd name="connsiteX11" fmla="*/ 1281537 w 3181350"/>
                  <a:gd name="connsiteY11" fmla="*/ 550069 h 2514600"/>
                  <a:gd name="connsiteX12" fmla="*/ 1213909 w 3181350"/>
                  <a:gd name="connsiteY12" fmla="*/ 564356 h 2514600"/>
                  <a:gd name="connsiteX13" fmla="*/ 1133900 w 3181350"/>
                  <a:gd name="connsiteY13" fmla="*/ 571024 h 2514600"/>
                  <a:gd name="connsiteX14" fmla="*/ 1116755 w 3181350"/>
                  <a:gd name="connsiteY14" fmla="*/ 676751 h 2514600"/>
                  <a:gd name="connsiteX15" fmla="*/ 980547 w 3181350"/>
                  <a:gd name="connsiteY15" fmla="*/ 727234 h 2514600"/>
                  <a:gd name="connsiteX16" fmla="*/ 584307 w 3181350"/>
                  <a:gd name="connsiteY16" fmla="*/ 621506 h 2514600"/>
                  <a:gd name="connsiteX17" fmla="*/ 513822 w 3181350"/>
                  <a:gd name="connsiteY17" fmla="*/ 593884 h 2514600"/>
                  <a:gd name="connsiteX18" fmla="*/ 473817 w 3181350"/>
                  <a:gd name="connsiteY18" fmla="*/ 593884 h 2514600"/>
                  <a:gd name="connsiteX19" fmla="*/ 473817 w 3181350"/>
                  <a:gd name="connsiteY19" fmla="*/ 593884 h 2514600"/>
                  <a:gd name="connsiteX20" fmla="*/ 75672 w 3181350"/>
                  <a:gd name="connsiteY20" fmla="*/ 580549 h 2514600"/>
                  <a:gd name="connsiteX21" fmla="*/ 53764 w 3181350"/>
                  <a:gd name="connsiteY21" fmla="*/ 1279684 h 2514600"/>
                  <a:gd name="connsiteX22" fmla="*/ 354754 w 3181350"/>
                  <a:gd name="connsiteY22" fmla="*/ 2154079 h 2514600"/>
                  <a:gd name="connsiteX23" fmla="*/ 485247 w 3181350"/>
                  <a:gd name="connsiteY23" fmla="*/ 2467451 h 2514600"/>
                  <a:gd name="connsiteX24" fmla="*/ 1741594 w 3181350"/>
                  <a:gd name="connsiteY24" fmla="*/ 2516029 h 2514600"/>
                  <a:gd name="connsiteX25" fmla="*/ 3180822 w 3181350"/>
                  <a:gd name="connsiteY25" fmla="*/ 2449354 h 2514600"/>
                  <a:gd name="connsiteX26" fmla="*/ 3114147 w 3181350"/>
                  <a:gd name="connsiteY26" fmla="*/ 2152174 h 2514600"/>
                  <a:gd name="connsiteX27" fmla="*/ 490962 w 3181350"/>
                  <a:gd name="connsiteY27" fmla="*/ 1499711 h 2514600"/>
                  <a:gd name="connsiteX28" fmla="*/ 300462 w 3181350"/>
                  <a:gd name="connsiteY28" fmla="*/ 1161574 h 2514600"/>
                  <a:gd name="connsiteX29" fmla="*/ 695750 w 3181350"/>
                  <a:gd name="connsiteY29" fmla="*/ 766286 h 2514600"/>
                  <a:gd name="connsiteX30" fmla="*/ 901489 w 3181350"/>
                  <a:gd name="connsiteY30" fmla="*/ 823436 h 2514600"/>
                  <a:gd name="connsiteX31" fmla="*/ 1091037 w 3181350"/>
                  <a:gd name="connsiteY31" fmla="*/ 1160621 h 2514600"/>
                  <a:gd name="connsiteX32" fmla="*/ 695750 w 3181350"/>
                  <a:gd name="connsiteY32" fmla="*/ 1555909 h 2514600"/>
                  <a:gd name="connsiteX33" fmla="*/ 490962 w 3181350"/>
                  <a:gd name="connsiteY33" fmla="*/ 1499711 h 2514600"/>
                  <a:gd name="connsiteX34" fmla="*/ 1868277 w 3181350"/>
                  <a:gd name="connsiteY34" fmla="*/ 1825466 h 2514600"/>
                  <a:gd name="connsiteX35" fmla="*/ 1673967 w 3181350"/>
                  <a:gd name="connsiteY35" fmla="*/ 1852136 h 2514600"/>
                  <a:gd name="connsiteX36" fmla="*/ 1674919 w 3181350"/>
                  <a:gd name="connsiteY36" fmla="*/ 1874044 h 2514600"/>
                  <a:gd name="connsiteX37" fmla="*/ 1636819 w 3181350"/>
                  <a:gd name="connsiteY37" fmla="*/ 2002631 h 2514600"/>
                  <a:gd name="connsiteX38" fmla="*/ 1529187 w 3181350"/>
                  <a:gd name="connsiteY38" fmla="*/ 2046446 h 2514600"/>
                  <a:gd name="connsiteX39" fmla="*/ 1474894 w 3181350"/>
                  <a:gd name="connsiteY39" fmla="*/ 2037874 h 2514600"/>
                  <a:gd name="connsiteX40" fmla="*/ 1430127 w 3181350"/>
                  <a:gd name="connsiteY40" fmla="*/ 2003584 h 2514600"/>
                  <a:gd name="connsiteX41" fmla="*/ 1364405 w 3181350"/>
                  <a:gd name="connsiteY41" fmla="*/ 2076926 h 2514600"/>
                  <a:gd name="connsiteX42" fmla="*/ 1314875 w 3181350"/>
                  <a:gd name="connsiteY42" fmla="*/ 2087404 h 2514600"/>
                  <a:gd name="connsiteX43" fmla="*/ 1165332 w 3181350"/>
                  <a:gd name="connsiteY43" fmla="*/ 1972151 h 2514600"/>
                  <a:gd name="connsiteX44" fmla="*/ 1149139 w 3181350"/>
                  <a:gd name="connsiteY44" fmla="*/ 1981676 h 2514600"/>
                  <a:gd name="connsiteX45" fmla="*/ 1050080 w 3181350"/>
                  <a:gd name="connsiteY45" fmla="*/ 2004536 h 2514600"/>
                  <a:gd name="connsiteX46" fmla="*/ 876725 w 3181350"/>
                  <a:gd name="connsiteY46" fmla="*/ 1932146 h 2514600"/>
                  <a:gd name="connsiteX47" fmla="*/ 837672 w 3181350"/>
                  <a:gd name="connsiteY47" fmla="*/ 1797844 h 2514600"/>
                  <a:gd name="connsiteX48" fmla="*/ 1081512 w 3181350"/>
                  <a:gd name="connsiteY48" fmla="*/ 1578769 h 2514600"/>
                  <a:gd name="connsiteX49" fmla="*/ 1128184 w 3181350"/>
                  <a:gd name="connsiteY49" fmla="*/ 1565434 h 2514600"/>
                  <a:gd name="connsiteX50" fmla="*/ 1159617 w 3181350"/>
                  <a:gd name="connsiteY50" fmla="*/ 1602581 h 2514600"/>
                  <a:gd name="connsiteX51" fmla="*/ 1272012 w 3181350"/>
                  <a:gd name="connsiteY51" fmla="*/ 1629251 h 2514600"/>
                  <a:gd name="connsiteX52" fmla="*/ 1383455 w 3181350"/>
                  <a:gd name="connsiteY52" fmla="*/ 1619726 h 2514600"/>
                  <a:gd name="connsiteX53" fmla="*/ 1576812 w 3181350"/>
                  <a:gd name="connsiteY53" fmla="*/ 1481614 h 2514600"/>
                  <a:gd name="connsiteX54" fmla="*/ 1595862 w 3181350"/>
                  <a:gd name="connsiteY54" fmla="*/ 1436846 h 2514600"/>
                  <a:gd name="connsiteX55" fmla="*/ 1645392 w 3181350"/>
                  <a:gd name="connsiteY55" fmla="*/ 1436846 h 2514600"/>
                  <a:gd name="connsiteX56" fmla="*/ 1995912 w 3181350"/>
                  <a:gd name="connsiteY56" fmla="*/ 1610201 h 2514600"/>
                  <a:gd name="connsiteX57" fmla="*/ 1868277 w 3181350"/>
                  <a:gd name="connsiteY57" fmla="*/ 1825466 h 2514600"/>
                  <a:gd name="connsiteX58" fmla="*/ 1920665 w 3181350"/>
                  <a:gd name="connsiteY58" fmla="*/ 1272064 h 2514600"/>
                  <a:gd name="connsiteX59" fmla="*/ 1715877 w 3181350"/>
                  <a:gd name="connsiteY59" fmla="*/ 1214914 h 2514600"/>
                  <a:gd name="connsiteX60" fmla="*/ 1525377 w 3181350"/>
                  <a:gd name="connsiteY60" fmla="*/ 876776 h 2514600"/>
                  <a:gd name="connsiteX61" fmla="*/ 1920665 w 3181350"/>
                  <a:gd name="connsiteY61" fmla="*/ 481489 h 2514600"/>
                  <a:gd name="connsiteX62" fmla="*/ 2126404 w 3181350"/>
                  <a:gd name="connsiteY62" fmla="*/ 538639 h 2514600"/>
                  <a:gd name="connsiteX63" fmla="*/ 2315952 w 3181350"/>
                  <a:gd name="connsiteY63" fmla="*/ 875824 h 2514600"/>
                  <a:gd name="connsiteX64" fmla="*/ 1920665 w 3181350"/>
                  <a:gd name="connsiteY64" fmla="*/ 127206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81350" h="2514600">
                    <a:moveTo>
                      <a:pt x="3114147" y="2152174"/>
                    </a:moveTo>
                    <a:cubicBezTo>
                      <a:pt x="3114147" y="2151221"/>
                      <a:pt x="3114147" y="2150269"/>
                      <a:pt x="3114147" y="2150269"/>
                    </a:cubicBezTo>
                    <a:cubicBezTo>
                      <a:pt x="3097954" y="2034064"/>
                      <a:pt x="3048425" y="1981676"/>
                      <a:pt x="3004610" y="1935956"/>
                    </a:cubicBezTo>
                    <a:cubicBezTo>
                      <a:pt x="2963652" y="1893094"/>
                      <a:pt x="2925552" y="1852136"/>
                      <a:pt x="2937935" y="1777841"/>
                    </a:cubicBezTo>
                    <a:cubicBezTo>
                      <a:pt x="2949365" y="1709261"/>
                      <a:pt x="3003657" y="1666399"/>
                      <a:pt x="3093192" y="1655921"/>
                    </a:cubicBezTo>
                    <a:cubicBezTo>
                      <a:pt x="3038900" y="1289209"/>
                      <a:pt x="2959842" y="826294"/>
                      <a:pt x="2856972" y="431959"/>
                    </a:cubicBezTo>
                    <a:cubicBezTo>
                      <a:pt x="2805537" y="234791"/>
                      <a:pt x="2725527" y="97631"/>
                      <a:pt x="2616942" y="7144"/>
                    </a:cubicBezTo>
                    <a:cubicBezTo>
                      <a:pt x="2493117" y="70961"/>
                      <a:pt x="2344527" y="140494"/>
                      <a:pt x="2177840" y="211931"/>
                    </a:cubicBezTo>
                    <a:cubicBezTo>
                      <a:pt x="2057825" y="264319"/>
                      <a:pt x="1934000" y="314801"/>
                      <a:pt x="1815890" y="361474"/>
                    </a:cubicBezTo>
                    <a:cubicBezTo>
                      <a:pt x="1720639" y="463391"/>
                      <a:pt x="1616817" y="563404"/>
                      <a:pt x="1553952" y="592931"/>
                    </a:cubicBezTo>
                    <a:cubicBezTo>
                      <a:pt x="1508232" y="612934"/>
                      <a:pt x="1468227" y="621506"/>
                      <a:pt x="1432984" y="621506"/>
                    </a:cubicBezTo>
                    <a:cubicBezTo>
                      <a:pt x="1356784" y="621506"/>
                      <a:pt x="1306302" y="583406"/>
                      <a:pt x="1281537" y="550069"/>
                    </a:cubicBezTo>
                    <a:cubicBezTo>
                      <a:pt x="1252962" y="557689"/>
                      <a:pt x="1230102" y="562451"/>
                      <a:pt x="1213909" y="564356"/>
                    </a:cubicBezTo>
                    <a:cubicBezTo>
                      <a:pt x="1194859" y="566261"/>
                      <a:pt x="1168189" y="569119"/>
                      <a:pt x="1133900" y="571024"/>
                    </a:cubicBezTo>
                    <a:cubicBezTo>
                      <a:pt x="1147234" y="605314"/>
                      <a:pt x="1141519" y="646271"/>
                      <a:pt x="1116755" y="676751"/>
                    </a:cubicBezTo>
                    <a:cubicBezTo>
                      <a:pt x="1089132" y="710089"/>
                      <a:pt x="1044364" y="727234"/>
                      <a:pt x="980547" y="727234"/>
                    </a:cubicBezTo>
                    <a:cubicBezTo>
                      <a:pt x="889107" y="727234"/>
                      <a:pt x="758614" y="691991"/>
                      <a:pt x="584307" y="621506"/>
                    </a:cubicBezTo>
                    <a:cubicBezTo>
                      <a:pt x="558589" y="611029"/>
                      <a:pt x="534777" y="601504"/>
                      <a:pt x="513822" y="593884"/>
                    </a:cubicBezTo>
                    <a:cubicBezTo>
                      <a:pt x="500487" y="593884"/>
                      <a:pt x="487152" y="593884"/>
                      <a:pt x="473817" y="593884"/>
                    </a:cubicBezTo>
                    <a:cubicBezTo>
                      <a:pt x="473817" y="593884"/>
                      <a:pt x="473817" y="593884"/>
                      <a:pt x="473817" y="593884"/>
                    </a:cubicBezTo>
                    <a:cubicBezTo>
                      <a:pt x="307129" y="593884"/>
                      <a:pt x="177589" y="589121"/>
                      <a:pt x="75672" y="580549"/>
                    </a:cubicBezTo>
                    <a:cubicBezTo>
                      <a:pt x="-35771" y="812006"/>
                      <a:pt x="12807" y="1068229"/>
                      <a:pt x="53764" y="1279684"/>
                    </a:cubicBezTo>
                    <a:cubicBezTo>
                      <a:pt x="92817" y="1482566"/>
                      <a:pt x="229024" y="1843564"/>
                      <a:pt x="354754" y="2154079"/>
                    </a:cubicBezTo>
                    <a:cubicBezTo>
                      <a:pt x="401427" y="2269331"/>
                      <a:pt x="447147" y="2376964"/>
                      <a:pt x="485247" y="2467451"/>
                    </a:cubicBezTo>
                    <a:cubicBezTo>
                      <a:pt x="826242" y="2497931"/>
                      <a:pt x="1264392" y="2516029"/>
                      <a:pt x="1741594" y="2516029"/>
                    </a:cubicBezTo>
                    <a:cubicBezTo>
                      <a:pt x="2309285" y="2516029"/>
                      <a:pt x="2820777" y="2490311"/>
                      <a:pt x="3180822" y="2449354"/>
                    </a:cubicBezTo>
                    <a:cubicBezTo>
                      <a:pt x="3152247" y="2340769"/>
                      <a:pt x="3119862" y="2190274"/>
                      <a:pt x="3114147" y="2152174"/>
                    </a:cubicBezTo>
                    <a:close/>
                    <a:moveTo>
                      <a:pt x="490962" y="1499711"/>
                    </a:moveTo>
                    <a:cubicBezTo>
                      <a:pt x="376662" y="1430179"/>
                      <a:pt x="300462" y="1305401"/>
                      <a:pt x="300462" y="1161574"/>
                    </a:cubicBezTo>
                    <a:cubicBezTo>
                      <a:pt x="300462" y="943451"/>
                      <a:pt x="477627" y="766286"/>
                      <a:pt x="695750" y="766286"/>
                    </a:cubicBezTo>
                    <a:cubicBezTo>
                      <a:pt x="770997" y="766286"/>
                      <a:pt x="841482" y="787241"/>
                      <a:pt x="901489" y="823436"/>
                    </a:cubicBezTo>
                    <a:cubicBezTo>
                      <a:pt x="1014837" y="892969"/>
                      <a:pt x="1091037" y="1017746"/>
                      <a:pt x="1091037" y="1160621"/>
                    </a:cubicBezTo>
                    <a:cubicBezTo>
                      <a:pt x="1091037" y="1378744"/>
                      <a:pt x="913872" y="1555909"/>
                      <a:pt x="695750" y="1555909"/>
                    </a:cubicBezTo>
                    <a:cubicBezTo>
                      <a:pt x="621454" y="1556861"/>
                      <a:pt x="550969" y="1535906"/>
                      <a:pt x="490962" y="1499711"/>
                    </a:cubicBezTo>
                    <a:close/>
                    <a:moveTo>
                      <a:pt x="1868277" y="1825466"/>
                    </a:moveTo>
                    <a:cubicBezTo>
                      <a:pt x="1827319" y="1843564"/>
                      <a:pt x="1768265" y="1851184"/>
                      <a:pt x="1673967" y="1852136"/>
                    </a:cubicBezTo>
                    <a:cubicBezTo>
                      <a:pt x="1673967" y="1860709"/>
                      <a:pt x="1674919" y="1868329"/>
                      <a:pt x="1674919" y="1874044"/>
                    </a:cubicBezTo>
                    <a:cubicBezTo>
                      <a:pt x="1678730" y="1928336"/>
                      <a:pt x="1666347" y="1971199"/>
                      <a:pt x="1636819" y="2002631"/>
                    </a:cubicBezTo>
                    <a:cubicBezTo>
                      <a:pt x="1610150" y="2031206"/>
                      <a:pt x="1572050" y="2046446"/>
                      <a:pt x="1529187" y="2046446"/>
                    </a:cubicBezTo>
                    <a:cubicBezTo>
                      <a:pt x="1510137" y="2046446"/>
                      <a:pt x="1490134" y="2043589"/>
                      <a:pt x="1474894" y="2037874"/>
                    </a:cubicBezTo>
                    <a:cubicBezTo>
                      <a:pt x="1457750" y="2031206"/>
                      <a:pt x="1443462" y="2020729"/>
                      <a:pt x="1430127" y="2003584"/>
                    </a:cubicBezTo>
                    <a:cubicBezTo>
                      <a:pt x="1417744" y="2038826"/>
                      <a:pt x="1395837" y="2063591"/>
                      <a:pt x="1364405" y="2076926"/>
                    </a:cubicBezTo>
                    <a:cubicBezTo>
                      <a:pt x="1348212" y="2083594"/>
                      <a:pt x="1332019" y="2087404"/>
                      <a:pt x="1314875" y="2087404"/>
                    </a:cubicBezTo>
                    <a:cubicBezTo>
                      <a:pt x="1256772" y="2087404"/>
                      <a:pt x="1206289" y="2047399"/>
                      <a:pt x="1165332" y="1972151"/>
                    </a:cubicBezTo>
                    <a:cubicBezTo>
                      <a:pt x="1159617" y="1975009"/>
                      <a:pt x="1153902" y="1978819"/>
                      <a:pt x="1149139" y="1981676"/>
                    </a:cubicBezTo>
                    <a:cubicBezTo>
                      <a:pt x="1120564" y="1996916"/>
                      <a:pt x="1086275" y="2004536"/>
                      <a:pt x="1050080" y="2004536"/>
                    </a:cubicBezTo>
                    <a:cubicBezTo>
                      <a:pt x="980547" y="2004536"/>
                      <a:pt x="915777" y="1977866"/>
                      <a:pt x="876725" y="1932146"/>
                    </a:cubicBezTo>
                    <a:cubicBezTo>
                      <a:pt x="844339" y="1894999"/>
                      <a:pt x="831004" y="1847374"/>
                      <a:pt x="837672" y="1797844"/>
                    </a:cubicBezTo>
                    <a:cubicBezTo>
                      <a:pt x="858627" y="1646396"/>
                      <a:pt x="1058652" y="1585436"/>
                      <a:pt x="1081512" y="1578769"/>
                    </a:cubicBezTo>
                    <a:lnTo>
                      <a:pt x="1128184" y="1565434"/>
                    </a:lnTo>
                    <a:lnTo>
                      <a:pt x="1159617" y="1602581"/>
                    </a:lnTo>
                    <a:cubicBezTo>
                      <a:pt x="1163427" y="1607344"/>
                      <a:pt x="1186287" y="1629251"/>
                      <a:pt x="1272012" y="1629251"/>
                    </a:cubicBezTo>
                    <a:cubicBezTo>
                      <a:pt x="1304397" y="1629251"/>
                      <a:pt x="1341544" y="1626394"/>
                      <a:pt x="1383455" y="1619726"/>
                    </a:cubicBezTo>
                    <a:cubicBezTo>
                      <a:pt x="1520614" y="1597819"/>
                      <a:pt x="1573002" y="1488281"/>
                      <a:pt x="1576812" y="1481614"/>
                    </a:cubicBezTo>
                    <a:lnTo>
                      <a:pt x="1595862" y="1436846"/>
                    </a:lnTo>
                    <a:lnTo>
                      <a:pt x="1645392" y="1436846"/>
                    </a:lnTo>
                    <a:cubicBezTo>
                      <a:pt x="1942572" y="1439704"/>
                      <a:pt x="1988292" y="1570196"/>
                      <a:pt x="1995912" y="1610201"/>
                    </a:cubicBezTo>
                    <a:cubicBezTo>
                      <a:pt x="2009247" y="1703546"/>
                      <a:pt x="1962575" y="1784509"/>
                      <a:pt x="1868277" y="1825466"/>
                    </a:cubicBezTo>
                    <a:close/>
                    <a:moveTo>
                      <a:pt x="1920665" y="1272064"/>
                    </a:moveTo>
                    <a:cubicBezTo>
                      <a:pt x="1845417" y="1272064"/>
                      <a:pt x="1775884" y="1251109"/>
                      <a:pt x="1715877" y="1214914"/>
                    </a:cubicBezTo>
                    <a:cubicBezTo>
                      <a:pt x="1601577" y="1145381"/>
                      <a:pt x="1525377" y="1020604"/>
                      <a:pt x="1525377" y="876776"/>
                    </a:cubicBezTo>
                    <a:cubicBezTo>
                      <a:pt x="1525377" y="658654"/>
                      <a:pt x="1702542" y="481489"/>
                      <a:pt x="1920665" y="481489"/>
                    </a:cubicBezTo>
                    <a:cubicBezTo>
                      <a:pt x="1995912" y="481489"/>
                      <a:pt x="2066397" y="502444"/>
                      <a:pt x="2126404" y="538639"/>
                    </a:cubicBezTo>
                    <a:cubicBezTo>
                      <a:pt x="2239752" y="608171"/>
                      <a:pt x="2315952" y="732949"/>
                      <a:pt x="2315952" y="875824"/>
                    </a:cubicBezTo>
                    <a:cubicBezTo>
                      <a:pt x="2315952" y="1094899"/>
                      <a:pt x="2138787" y="1272064"/>
                      <a:pt x="1920665" y="1272064"/>
                    </a:cubicBezTo>
                    <a:close/>
                  </a:path>
                </a:pathLst>
              </a:custGeom>
              <a:solidFill>
                <a:srgbClr val="000000"/>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3399232-3102-452D-873A-A36F41A8FE2C}"/>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67CFE3"/>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D5048ED7-70BB-4C4D-9B4D-41A9ACFB8652}"/>
                  </a:ext>
                </a:extLst>
              </p:cNvPr>
              <p:cNvSpPr/>
              <p:nvPr/>
            </p:nvSpPr>
            <p:spPr>
              <a:xfrm>
                <a:off x="386683" y="5189823"/>
                <a:ext cx="180975" cy="142875"/>
              </a:xfrm>
              <a:custGeom>
                <a:avLst/>
                <a:gdLst>
                  <a:gd name="connsiteX0" fmla="*/ 171926 w 180975"/>
                  <a:gd name="connsiteY0" fmla="*/ 9049 h 142875"/>
                  <a:gd name="connsiteX1" fmla="*/ 122396 w 180975"/>
                  <a:gd name="connsiteY1" fmla="*/ 8096 h 142875"/>
                  <a:gd name="connsiteX2" fmla="*/ 48101 w 180975"/>
                  <a:gd name="connsiteY2" fmla="*/ 7144 h 142875"/>
                  <a:gd name="connsiteX3" fmla="*/ 7144 w 180975"/>
                  <a:gd name="connsiteY3" fmla="*/ 9049 h 142875"/>
                  <a:gd name="connsiteX4" fmla="*/ 66199 w 180975"/>
                  <a:gd name="connsiteY4" fmla="*/ 131921 h 142875"/>
                  <a:gd name="connsiteX5" fmla="*/ 96679 w 180975"/>
                  <a:gd name="connsiteY5" fmla="*/ 136684 h 142875"/>
                  <a:gd name="connsiteX6" fmla="*/ 173831 w 180975"/>
                  <a:gd name="connsiteY6" fmla="*/ 37624 h 142875"/>
                  <a:gd name="connsiteX7" fmla="*/ 171926 w 180975"/>
                  <a:gd name="connsiteY7" fmla="*/ 904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42875">
                    <a:moveTo>
                      <a:pt x="171926" y="9049"/>
                    </a:moveTo>
                    <a:cubicBezTo>
                      <a:pt x="155734" y="9049"/>
                      <a:pt x="138589" y="9049"/>
                      <a:pt x="122396" y="8096"/>
                    </a:cubicBezTo>
                    <a:cubicBezTo>
                      <a:pt x="94774" y="7144"/>
                      <a:pt x="70009" y="7144"/>
                      <a:pt x="48101" y="7144"/>
                    </a:cubicBezTo>
                    <a:cubicBezTo>
                      <a:pt x="30956" y="7144"/>
                      <a:pt x="17621" y="7144"/>
                      <a:pt x="7144" y="9049"/>
                    </a:cubicBezTo>
                    <a:cubicBezTo>
                      <a:pt x="23336" y="67151"/>
                      <a:pt x="44291" y="123349"/>
                      <a:pt x="66199" y="131921"/>
                    </a:cubicBezTo>
                    <a:cubicBezTo>
                      <a:pt x="72866" y="133826"/>
                      <a:pt x="83344" y="136684"/>
                      <a:pt x="96679" y="136684"/>
                    </a:cubicBezTo>
                    <a:cubicBezTo>
                      <a:pt x="131921" y="136684"/>
                      <a:pt x="180499" y="119539"/>
                      <a:pt x="173831" y="37624"/>
                    </a:cubicBezTo>
                    <a:cubicBezTo>
                      <a:pt x="172879" y="29051"/>
                      <a:pt x="172879" y="19526"/>
                      <a:pt x="171926" y="9049"/>
                    </a:cubicBezTo>
                    <a:close/>
                  </a:path>
                </a:pathLst>
              </a:custGeom>
              <a:solidFill>
                <a:srgbClr val="67CFE3"/>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2967387-0D49-48C3-8BA1-928F25C47E27}"/>
                  </a:ext>
                </a:extLst>
              </p:cNvPr>
              <p:cNvSpPr/>
              <p:nvPr/>
            </p:nvSpPr>
            <p:spPr>
              <a:xfrm>
                <a:off x="-1050188" y="3330543"/>
                <a:ext cx="247650" cy="276225"/>
              </a:xfrm>
              <a:custGeom>
                <a:avLst/>
                <a:gdLst>
                  <a:gd name="connsiteX0" fmla="*/ 78130 w 247650"/>
                  <a:gd name="connsiteY0" fmla="*/ 235744 h 276225"/>
                  <a:gd name="connsiteX1" fmla="*/ 73367 w 247650"/>
                  <a:gd name="connsiteY1" fmla="*/ 212884 h 276225"/>
                  <a:gd name="connsiteX2" fmla="*/ 61937 w 247650"/>
                  <a:gd name="connsiteY2" fmla="*/ 153829 h 276225"/>
                  <a:gd name="connsiteX3" fmla="*/ 57175 w 247650"/>
                  <a:gd name="connsiteY3" fmla="*/ 116681 h 276225"/>
                  <a:gd name="connsiteX4" fmla="*/ 59080 w 247650"/>
                  <a:gd name="connsiteY4" fmla="*/ 80486 h 276225"/>
                  <a:gd name="connsiteX5" fmla="*/ 63842 w 247650"/>
                  <a:gd name="connsiteY5" fmla="*/ 70009 h 276225"/>
                  <a:gd name="connsiteX6" fmla="*/ 69557 w 247650"/>
                  <a:gd name="connsiteY6" fmla="*/ 67151 h 276225"/>
                  <a:gd name="connsiteX7" fmla="*/ 71462 w 247650"/>
                  <a:gd name="connsiteY7" fmla="*/ 67151 h 276225"/>
                  <a:gd name="connsiteX8" fmla="*/ 74320 w 247650"/>
                  <a:gd name="connsiteY8" fmla="*/ 66199 h 276225"/>
                  <a:gd name="connsiteX9" fmla="*/ 74320 w 247650"/>
                  <a:gd name="connsiteY9" fmla="*/ 67151 h 276225"/>
                  <a:gd name="connsiteX10" fmla="*/ 73367 w 247650"/>
                  <a:gd name="connsiteY10" fmla="*/ 67151 h 276225"/>
                  <a:gd name="connsiteX11" fmla="*/ 72415 w 247650"/>
                  <a:gd name="connsiteY11" fmla="*/ 67151 h 276225"/>
                  <a:gd name="connsiteX12" fmla="*/ 72415 w 247650"/>
                  <a:gd name="connsiteY12" fmla="*/ 67151 h 276225"/>
                  <a:gd name="connsiteX13" fmla="*/ 74320 w 247650"/>
                  <a:gd name="connsiteY13" fmla="*/ 67151 h 276225"/>
                  <a:gd name="connsiteX14" fmla="*/ 86702 w 247650"/>
                  <a:gd name="connsiteY14" fmla="*/ 73819 h 276225"/>
                  <a:gd name="connsiteX15" fmla="*/ 116230 w 247650"/>
                  <a:gd name="connsiteY15" fmla="*/ 103346 h 276225"/>
                  <a:gd name="connsiteX16" fmla="*/ 143852 w 247650"/>
                  <a:gd name="connsiteY16" fmla="*/ 138589 h 276225"/>
                  <a:gd name="connsiteX17" fmla="*/ 192430 w 247650"/>
                  <a:gd name="connsiteY17" fmla="*/ 206216 h 276225"/>
                  <a:gd name="connsiteX18" fmla="*/ 228625 w 247650"/>
                  <a:gd name="connsiteY18" fmla="*/ 254794 h 276225"/>
                  <a:gd name="connsiteX19" fmla="*/ 242912 w 247650"/>
                  <a:gd name="connsiteY19" fmla="*/ 272891 h 276225"/>
                  <a:gd name="connsiteX20" fmla="*/ 241960 w 247650"/>
                  <a:gd name="connsiteY20" fmla="*/ 267176 h 276225"/>
                  <a:gd name="connsiteX21" fmla="*/ 239102 w 247650"/>
                  <a:gd name="connsiteY21" fmla="*/ 250031 h 276225"/>
                  <a:gd name="connsiteX22" fmla="*/ 223862 w 247650"/>
                  <a:gd name="connsiteY22" fmla="*/ 190024 h 276225"/>
                  <a:gd name="connsiteX23" fmla="*/ 189572 w 247650"/>
                  <a:gd name="connsiteY23" fmla="*/ 109061 h 276225"/>
                  <a:gd name="connsiteX24" fmla="*/ 162902 w 247650"/>
                  <a:gd name="connsiteY24" fmla="*/ 66199 h 276225"/>
                  <a:gd name="connsiteX25" fmla="*/ 123850 w 247650"/>
                  <a:gd name="connsiteY25" fmla="*/ 25241 h 276225"/>
                  <a:gd name="connsiteX26" fmla="*/ 92417 w 247650"/>
                  <a:gd name="connsiteY26" fmla="*/ 9049 h 276225"/>
                  <a:gd name="connsiteX27" fmla="*/ 81940 w 247650"/>
                  <a:gd name="connsiteY27" fmla="*/ 7144 h 276225"/>
                  <a:gd name="connsiteX28" fmla="*/ 79082 w 247650"/>
                  <a:gd name="connsiteY28" fmla="*/ 7144 h 276225"/>
                  <a:gd name="connsiteX29" fmla="*/ 75272 w 247650"/>
                  <a:gd name="connsiteY29" fmla="*/ 7144 h 276225"/>
                  <a:gd name="connsiteX30" fmla="*/ 67652 w 247650"/>
                  <a:gd name="connsiteY30" fmla="*/ 7144 h 276225"/>
                  <a:gd name="connsiteX31" fmla="*/ 60985 w 247650"/>
                  <a:gd name="connsiteY31" fmla="*/ 8096 h 276225"/>
                  <a:gd name="connsiteX32" fmla="*/ 58127 w 247650"/>
                  <a:gd name="connsiteY32" fmla="*/ 9049 h 276225"/>
                  <a:gd name="connsiteX33" fmla="*/ 55270 w 247650"/>
                  <a:gd name="connsiteY33" fmla="*/ 10001 h 276225"/>
                  <a:gd name="connsiteX34" fmla="*/ 51460 w 247650"/>
                  <a:gd name="connsiteY34" fmla="*/ 10954 h 276225"/>
                  <a:gd name="connsiteX35" fmla="*/ 50507 w 247650"/>
                  <a:gd name="connsiteY35" fmla="*/ 11906 h 276225"/>
                  <a:gd name="connsiteX36" fmla="*/ 48602 w 247650"/>
                  <a:gd name="connsiteY36" fmla="*/ 12859 h 276225"/>
                  <a:gd name="connsiteX37" fmla="*/ 18122 w 247650"/>
                  <a:gd name="connsiteY37" fmla="*/ 39529 h 276225"/>
                  <a:gd name="connsiteX38" fmla="*/ 7645 w 247650"/>
                  <a:gd name="connsiteY38" fmla="*/ 72866 h 276225"/>
                  <a:gd name="connsiteX39" fmla="*/ 14312 w 247650"/>
                  <a:gd name="connsiteY39" fmla="*/ 125254 h 276225"/>
                  <a:gd name="connsiteX40" fmla="*/ 30505 w 247650"/>
                  <a:gd name="connsiteY40" fmla="*/ 165259 h 276225"/>
                  <a:gd name="connsiteX41" fmla="*/ 63842 w 247650"/>
                  <a:gd name="connsiteY41" fmla="*/ 217646 h 276225"/>
                  <a:gd name="connsiteX42" fmla="*/ 75272 w 247650"/>
                  <a:gd name="connsiteY42" fmla="*/ 230981 h 276225"/>
                  <a:gd name="connsiteX43" fmla="*/ 78130 w 247650"/>
                  <a:gd name="connsiteY43" fmla="*/ 2357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650" h="276225">
                    <a:moveTo>
                      <a:pt x="78130" y="235744"/>
                    </a:moveTo>
                    <a:cubicBezTo>
                      <a:pt x="78130" y="235744"/>
                      <a:pt x="76225" y="227171"/>
                      <a:pt x="73367" y="212884"/>
                    </a:cubicBezTo>
                    <a:cubicBezTo>
                      <a:pt x="70510" y="198596"/>
                      <a:pt x="66700" y="177641"/>
                      <a:pt x="61937" y="153829"/>
                    </a:cubicBezTo>
                    <a:cubicBezTo>
                      <a:pt x="60032" y="142399"/>
                      <a:pt x="58127" y="129064"/>
                      <a:pt x="57175" y="116681"/>
                    </a:cubicBezTo>
                    <a:cubicBezTo>
                      <a:pt x="56222" y="104299"/>
                      <a:pt x="56222" y="90011"/>
                      <a:pt x="59080" y="80486"/>
                    </a:cubicBezTo>
                    <a:cubicBezTo>
                      <a:pt x="60032" y="75724"/>
                      <a:pt x="61937" y="71914"/>
                      <a:pt x="63842" y="70009"/>
                    </a:cubicBezTo>
                    <a:cubicBezTo>
                      <a:pt x="65747" y="68104"/>
                      <a:pt x="66700" y="68104"/>
                      <a:pt x="69557" y="67151"/>
                    </a:cubicBezTo>
                    <a:lnTo>
                      <a:pt x="71462" y="67151"/>
                    </a:lnTo>
                    <a:lnTo>
                      <a:pt x="74320" y="66199"/>
                    </a:lnTo>
                    <a:cubicBezTo>
                      <a:pt x="75272" y="66199"/>
                      <a:pt x="74320" y="67151"/>
                      <a:pt x="74320" y="67151"/>
                    </a:cubicBezTo>
                    <a:cubicBezTo>
                      <a:pt x="74320" y="67151"/>
                      <a:pt x="73367" y="67151"/>
                      <a:pt x="73367" y="67151"/>
                    </a:cubicBezTo>
                    <a:cubicBezTo>
                      <a:pt x="73367" y="67151"/>
                      <a:pt x="73367" y="67151"/>
                      <a:pt x="72415" y="67151"/>
                    </a:cubicBezTo>
                    <a:lnTo>
                      <a:pt x="72415" y="67151"/>
                    </a:lnTo>
                    <a:cubicBezTo>
                      <a:pt x="73367" y="67151"/>
                      <a:pt x="73367" y="67151"/>
                      <a:pt x="74320" y="67151"/>
                    </a:cubicBezTo>
                    <a:cubicBezTo>
                      <a:pt x="77177" y="68104"/>
                      <a:pt x="81940" y="70961"/>
                      <a:pt x="86702" y="73819"/>
                    </a:cubicBezTo>
                    <a:cubicBezTo>
                      <a:pt x="96227" y="80486"/>
                      <a:pt x="106705" y="91916"/>
                      <a:pt x="116230" y="103346"/>
                    </a:cubicBezTo>
                    <a:cubicBezTo>
                      <a:pt x="125755" y="114776"/>
                      <a:pt x="135280" y="127159"/>
                      <a:pt x="143852" y="138589"/>
                    </a:cubicBezTo>
                    <a:cubicBezTo>
                      <a:pt x="161950" y="162401"/>
                      <a:pt x="178142" y="186214"/>
                      <a:pt x="192430" y="206216"/>
                    </a:cubicBezTo>
                    <a:cubicBezTo>
                      <a:pt x="206717" y="226219"/>
                      <a:pt x="219100" y="243364"/>
                      <a:pt x="228625" y="254794"/>
                    </a:cubicBezTo>
                    <a:cubicBezTo>
                      <a:pt x="237197" y="266224"/>
                      <a:pt x="242912" y="272891"/>
                      <a:pt x="242912" y="272891"/>
                    </a:cubicBezTo>
                    <a:cubicBezTo>
                      <a:pt x="242912" y="272891"/>
                      <a:pt x="242912" y="270986"/>
                      <a:pt x="241960" y="267176"/>
                    </a:cubicBezTo>
                    <a:cubicBezTo>
                      <a:pt x="241007" y="263366"/>
                      <a:pt x="241007" y="257651"/>
                      <a:pt x="239102" y="250031"/>
                    </a:cubicBezTo>
                    <a:cubicBezTo>
                      <a:pt x="236245" y="235744"/>
                      <a:pt x="231482" y="214789"/>
                      <a:pt x="223862" y="190024"/>
                    </a:cubicBezTo>
                    <a:cubicBezTo>
                      <a:pt x="216242" y="166211"/>
                      <a:pt x="204812" y="137636"/>
                      <a:pt x="189572" y="109061"/>
                    </a:cubicBezTo>
                    <a:cubicBezTo>
                      <a:pt x="181952" y="94774"/>
                      <a:pt x="173380" y="80486"/>
                      <a:pt x="162902" y="66199"/>
                    </a:cubicBezTo>
                    <a:cubicBezTo>
                      <a:pt x="152425" y="51911"/>
                      <a:pt x="140042" y="37624"/>
                      <a:pt x="123850" y="25241"/>
                    </a:cubicBezTo>
                    <a:cubicBezTo>
                      <a:pt x="115277" y="18574"/>
                      <a:pt x="104800" y="12859"/>
                      <a:pt x="92417" y="9049"/>
                    </a:cubicBezTo>
                    <a:cubicBezTo>
                      <a:pt x="88607" y="8096"/>
                      <a:pt x="85750" y="7144"/>
                      <a:pt x="81940" y="7144"/>
                    </a:cubicBezTo>
                    <a:lnTo>
                      <a:pt x="79082" y="7144"/>
                    </a:lnTo>
                    <a:lnTo>
                      <a:pt x="75272" y="7144"/>
                    </a:lnTo>
                    <a:cubicBezTo>
                      <a:pt x="72415" y="7144"/>
                      <a:pt x="70510" y="7144"/>
                      <a:pt x="67652" y="7144"/>
                    </a:cubicBezTo>
                    <a:cubicBezTo>
                      <a:pt x="65747" y="7144"/>
                      <a:pt x="61937" y="8096"/>
                      <a:pt x="60985" y="8096"/>
                    </a:cubicBezTo>
                    <a:lnTo>
                      <a:pt x="58127" y="9049"/>
                    </a:lnTo>
                    <a:lnTo>
                      <a:pt x="55270" y="10001"/>
                    </a:lnTo>
                    <a:lnTo>
                      <a:pt x="51460" y="10954"/>
                    </a:lnTo>
                    <a:lnTo>
                      <a:pt x="50507" y="11906"/>
                    </a:lnTo>
                    <a:lnTo>
                      <a:pt x="48602" y="12859"/>
                    </a:lnTo>
                    <a:cubicBezTo>
                      <a:pt x="36220" y="17621"/>
                      <a:pt x="24790" y="28099"/>
                      <a:pt x="18122" y="39529"/>
                    </a:cubicBezTo>
                    <a:cubicBezTo>
                      <a:pt x="11455" y="50959"/>
                      <a:pt x="8597" y="62389"/>
                      <a:pt x="7645" y="72866"/>
                    </a:cubicBezTo>
                    <a:cubicBezTo>
                      <a:pt x="5740" y="93821"/>
                      <a:pt x="9550" y="110014"/>
                      <a:pt x="14312" y="125254"/>
                    </a:cubicBezTo>
                    <a:cubicBezTo>
                      <a:pt x="19075" y="140494"/>
                      <a:pt x="24790" y="153829"/>
                      <a:pt x="30505" y="165259"/>
                    </a:cubicBezTo>
                    <a:cubicBezTo>
                      <a:pt x="41935" y="189071"/>
                      <a:pt x="54317" y="206216"/>
                      <a:pt x="63842" y="217646"/>
                    </a:cubicBezTo>
                    <a:cubicBezTo>
                      <a:pt x="68605" y="223361"/>
                      <a:pt x="72415" y="228124"/>
                      <a:pt x="75272" y="230981"/>
                    </a:cubicBezTo>
                    <a:cubicBezTo>
                      <a:pt x="76225" y="233839"/>
                      <a:pt x="78130" y="235744"/>
                      <a:pt x="78130" y="235744"/>
                    </a:cubicBezTo>
                    <a:close/>
                  </a:path>
                </a:pathLst>
              </a:custGeom>
              <a:solidFill>
                <a:srgbClr val="231F20"/>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EC6B747B-5877-4712-A179-8F0C87917C36}"/>
                  </a:ext>
                </a:extLst>
              </p:cNvPr>
              <p:cNvSpPr/>
              <p:nvPr/>
            </p:nvSpPr>
            <p:spPr>
              <a:xfrm>
                <a:off x="1124871" y="2851435"/>
                <a:ext cx="266700" cy="276225"/>
              </a:xfrm>
              <a:custGeom>
                <a:avLst/>
                <a:gdLst>
                  <a:gd name="connsiteX0" fmla="*/ 256699 w 266700"/>
                  <a:gd name="connsiteY0" fmla="*/ 42386 h 276225"/>
                  <a:gd name="connsiteX1" fmla="*/ 253841 w 266700"/>
                  <a:gd name="connsiteY1" fmla="*/ 37624 h 276225"/>
                  <a:gd name="connsiteX2" fmla="*/ 250031 w 266700"/>
                  <a:gd name="connsiteY2" fmla="*/ 32861 h 276225"/>
                  <a:gd name="connsiteX3" fmla="*/ 230981 w 266700"/>
                  <a:gd name="connsiteY3" fmla="*/ 17621 h 276225"/>
                  <a:gd name="connsiteX4" fmla="*/ 229076 w 266700"/>
                  <a:gd name="connsiteY4" fmla="*/ 16669 h 276225"/>
                  <a:gd name="connsiteX5" fmla="*/ 228124 w 266700"/>
                  <a:gd name="connsiteY5" fmla="*/ 16669 h 276225"/>
                  <a:gd name="connsiteX6" fmla="*/ 225266 w 266700"/>
                  <a:gd name="connsiteY6" fmla="*/ 15716 h 276225"/>
                  <a:gd name="connsiteX7" fmla="*/ 225266 w 266700"/>
                  <a:gd name="connsiteY7" fmla="*/ 15716 h 276225"/>
                  <a:gd name="connsiteX8" fmla="*/ 224314 w 266700"/>
                  <a:gd name="connsiteY8" fmla="*/ 15716 h 276225"/>
                  <a:gd name="connsiteX9" fmla="*/ 220504 w 266700"/>
                  <a:gd name="connsiteY9" fmla="*/ 14764 h 276225"/>
                  <a:gd name="connsiteX10" fmla="*/ 212884 w 266700"/>
                  <a:gd name="connsiteY10" fmla="*/ 11906 h 276225"/>
                  <a:gd name="connsiteX11" fmla="*/ 195739 w 266700"/>
                  <a:gd name="connsiteY11" fmla="*/ 8096 h 276225"/>
                  <a:gd name="connsiteX12" fmla="*/ 177641 w 266700"/>
                  <a:gd name="connsiteY12" fmla="*/ 7144 h 276225"/>
                  <a:gd name="connsiteX13" fmla="*/ 159544 w 266700"/>
                  <a:gd name="connsiteY13" fmla="*/ 9049 h 276225"/>
                  <a:gd name="connsiteX14" fmla="*/ 97631 w 266700"/>
                  <a:gd name="connsiteY14" fmla="*/ 39529 h 276225"/>
                  <a:gd name="connsiteX15" fmla="*/ 58579 w 266700"/>
                  <a:gd name="connsiteY15" fmla="*/ 85249 h 276225"/>
                  <a:gd name="connsiteX16" fmla="*/ 19526 w 266700"/>
                  <a:gd name="connsiteY16" fmla="*/ 176689 h 276225"/>
                  <a:gd name="connsiteX17" fmla="*/ 8096 w 266700"/>
                  <a:gd name="connsiteY17" fmla="*/ 244316 h 276225"/>
                  <a:gd name="connsiteX18" fmla="*/ 7144 w 266700"/>
                  <a:gd name="connsiteY18" fmla="*/ 263366 h 276225"/>
                  <a:gd name="connsiteX19" fmla="*/ 7144 w 266700"/>
                  <a:gd name="connsiteY19" fmla="*/ 270034 h 276225"/>
                  <a:gd name="connsiteX20" fmla="*/ 19526 w 266700"/>
                  <a:gd name="connsiteY20" fmla="*/ 247174 h 276225"/>
                  <a:gd name="connsiteX21" fmla="*/ 51911 w 266700"/>
                  <a:gd name="connsiteY21" fmla="*/ 190024 h 276225"/>
                  <a:gd name="connsiteX22" fmla="*/ 101441 w 266700"/>
                  <a:gd name="connsiteY22" fmla="*/ 116681 h 276225"/>
                  <a:gd name="connsiteX23" fmla="*/ 133826 w 266700"/>
                  <a:gd name="connsiteY23" fmla="*/ 85249 h 276225"/>
                  <a:gd name="connsiteX24" fmla="*/ 169069 w 266700"/>
                  <a:gd name="connsiteY24" fmla="*/ 69056 h 276225"/>
                  <a:gd name="connsiteX25" fmla="*/ 177641 w 266700"/>
                  <a:gd name="connsiteY25" fmla="*/ 68104 h 276225"/>
                  <a:gd name="connsiteX26" fmla="*/ 187166 w 266700"/>
                  <a:gd name="connsiteY26" fmla="*/ 69056 h 276225"/>
                  <a:gd name="connsiteX27" fmla="*/ 196691 w 266700"/>
                  <a:gd name="connsiteY27" fmla="*/ 70961 h 276225"/>
                  <a:gd name="connsiteX28" fmla="*/ 204311 w 266700"/>
                  <a:gd name="connsiteY28" fmla="*/ 72866 h 276225"/>
                  <a:gd name="connsiteX29" fmla="*/ 207169 w 266700"/>
                  <a:gd name="connsiteY29" fmla="*/ 73819 h 276225"/>
                  <a:gd name="connsiteX30" fmla="*/ 207169 w 266700"/>
                  <a:gd name="connsiteY30" fmla="*/ 73819 h 276225"/>
                  <a:gd name="connsiteX31" fmla="*/ 207169 w 266700"/>
                  <a:gd name="connsiteY31" fmla="*/ 73819 h 276225"/>
                  <a:gd name="connsiteX32" fmla="*/ 207169 w 266700"/>
                  <a:gd name="connsiteY32" fmla="*/ 73819 h 276225"/>
                  <a:gd name="connsiteX33" fmla="*/ 207169 w 266700"/>
                  <a:gd name="connsiteY33" fmla="*/ 73819 h 276225"/>
                  <a:gd name="connsiteX34" fmla="*/ 208121 w 266700"/>
                  <a:gd name="connsiteY34" fmla="*/ 73819 h 276225"/>
                  <a:gd name="connsiteX35" fmla="*/ 208121 w 266700"/>
                  <a:gd name="connsiteY35" fmla="*/ 73819 h 276225"/>
                  <a:gd name="connsiteX36" fmla="*/ 208121 w 266700"/>
                  <a:gd name="connsiteY36" fmla="*/ 73819 h 276225"/>
                  <a:gd name="connsiteX37" fmla="*/ 209074 w 266700"/>
                  <a:gd name="connsiteY37" fmla="*/ 75724 h 276225"/>
                  <a:gd name="connsiteX38" fmla="*/ 212884 w 266700"/>
                  <a:gd name="connsiteY38" fmla="*/ 90964 h 276225"/>
                  <a:gd name="connsiteX39" fmla="*/ 210026 w 266700"/>
                  <a:gd name="connsiteY39" fmla="*/ 133826 h 276225"/>
                  <a:gd name="connsiteX40" fmla="*/ 201454 w 266700"/>
                  <a:gd name="connsiteY40" fmla="*/ 175736 h 276225"/>
                  <a:gd name="connsiteX41" fmla="*/ 185261 w 266700"/>
                  <a:gd name="connsiteY41" fmla="*/ 239554 h 276225"/>
                  <a:gd name="connsiteX42" fmla="*/ 179546 w 266700"/>
                  <a:gd name="connsiteY42" fmla="*/ 264319 h 276225"/>
                  <a:gd name="connsiteX43" fmla="*/ 196691 w 266700"/>
                  <a:gd name="connsiteY43" fmla="*/ 244316 h 276225"/>
                  <a:gd name="connsiteX44" fmla="*/ 234791 w 266700"/>
                  <a:gd name="connsiteY44" fmla="*/ 187166 h 276225"/>
                  <a:gd name="connsiteX45" fmla="*/ 254794 w 266700"/>
                  <a:gd name="connsiteY45" fmla="*/ 145256 h 276225"/>
                  <a:gd name="connsiteX46" fmla="*/ 268129 w 266700"/>
                  <a:gd name="connsiteY46" fmla="*/ 90964 h 276225"/>
                  <a:gd name="connsiteX47" fmla="*/ 264319 w 266700"/>
                  <a:gd name="connsiteY47" fmla="*/ 54769 h 276225"/>
                  <a:gd name="connsiteX48" fmla="*/ 256699 w 266700"/>
                  <a:gd name="connsiteY48" fmla="*/ 423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6700" h="276225">
                    <a:moveTo>
                      <a:pt x="256699" y="42386"/>
                    </a:moveTo>
                    <a:lnTo>
                      <a:pt x="253841" y="37624"/>
                    </a:lnTo>
                    <a:lnTo>
                      <a:pt x="250031" y="32861"/>
                    </a:lnTo>
                    <a:cubicBezTo>
                      <a:pt x="246221" y="27146"/>
                      <a:pt x="231934" y="17621"/>
                      <a:pt x="230981" y="17621"/>
                    </a:cubicBezTo>
                    <a:lnTo>
                      <a:pt x="229076" y="16669"/>
                    </a:lnTo>
                    <a:lnTo>
                      <a:pt x="228124" y="16669"/>
                    </a:lnTo>
                    <a:lnTo>
                      <a:pt x="225266" y="15716"/>
                    </a:lnTo>
                    <a:lnTo>
                      <a:pt x="225266" y="15716"/>
                    </a:lnTo>
                    <a:lnTo>
                      <a:pt x="224314" y="15716"/>
                    </a:lnTo>
                    <a:lnTo>
                      <a:pt x="220504" y="14764"/>
                    </a:lnTo>
                    <a:lnTo>
                      <a:pt x="212884" y="11906"/>
                    </a:lnTo>
                    <a:cubicBezTo>
                      <a:pt x="207169" y="10001"/>
                      <a:pt x="201454" y="9049"/>
                      <a:pt x="195739" y="8096"/>
                    </a:cubicBezTo>
                    <a:cubicBezTo>
                      <a:pt x="190024" y="7144"/>
                      <a:pt x="183356" y="7144"/>
                      <a:pt x="177641" y="7144"/>
                    </a:cubicBezTo>
                    <a:cubicBezTo>
                      <a:pt x="171926" y="7144"/>
                      <a:pt x="165259" y="8096"/>
                      <a:pt x="159544" y="9049"/>
                    </a:cubicBezTo>
                    <a:cubicBezTo>
                      <a:pt x="135731" y="12859"/>
                      <a:pt x="113824" y="25241"/>
                      <a:pt x="97631" y="39529"/>
                    </a:cubicBezTo>
                    <a:cubicBezTo>
                      <a:pt x="81439" y="53816"/>
                      <a:pt x="69056" y="69056"/>
                      <a:pt x="58579" y="85249"/>
                    </a:cubicBezTo>
                    <a:cubicBezTo>
                      <a:pt x="38576" y="116681"/>
                      <a:pt x="27146" y="149066"/>
                      <a:pt x="19526" y="176689"/>
                    </a:cubicBezTo>
                    <a:cubicBezTo>
                      <a:pt x="11906" y="204311"/>
                      <a:pt x="9049" y="227171"/>
                      <a:pt x="8096" y="244316"/>
                    </a:cubicBezTo>
                    <a:cubicBezTo>
                      <a:pt x="7144" y="252889"/>
                      <a:pt x="7144" y="258604"/>
                      <a:pt x="7144" y="263366"/>
                    </a:cubicBezTo>
                    <a:cubicBezTo>
                      <a:pt x="7144" y="268129"/>
                      <a:pt x="7144" y="270034"/>
                      <a:pt x="7144" y="270034"/>
                    </a:cubicBezTo>
                    <a:cubicBezTo>
                      <a:pt x="7144" y="270034"/>
                      <a:pt x="11906" y="261461"/>
                      <a:pt x="19526" y="247174"/>
                    </a:cubicBezTo>
                    <a:cubicBezTo>
                      <a:pt x="27146" y="232886"/>
                      <a:pt x="38576" y="212884"/>
                      <a:pt x="51911" y="190024"/>
                    </a:cubicBezTo>
                    <a:cubicBezTo>
                      <a:pt x="65246" y="167164"/>
                      <a:pt x="82391" y="140494"/>
                      <a:pt x="101441" y="116681"/>
                    </a:cubicBezTo>
                    <a:cubicBezTo>
                      <a:pt x="110966" y="105251"/>
                      <a:pt x="122396" y="93821"/>
                      <a:pt x="133826" y="85249"/>
                    </a:cubicBezTo>
                    <a:cubicBezTo>
                      <a:pt x="145256" y="76676"/>
                      <a:pt x="157639" y="70961"/>
                      <a:pt x="169069" y="69056"/>
                    </a:cubicBezTo>
                    <a:cubicBezTo>
                      <a:pt x="171926" y="69056"/>
                      <a:pt x="174784" y="68104"/>
                      <a:pt x="177641" y="68104"/>
                    </a:cubicBezTo>
                    <a:cubicBezTo>
                      <a:pt x="180499" y="68104"/>
                      <a:pt x="183356" y="68104"/>
                      <a:pt x="187166" y="69056"/>
                    </a:cubicBezTo>
                    <a:cubicBezTo>
                      <a:pt x="190024" y="70009"/>
                      <a:pt x="193834" y="70009"/>
                      <a:pt x="196691" y="70961"/>
                    </a:cubicBezTo>
                    <a:lnTo>
                      <a:pt x="204311" y="72866"/>
                    </a:lnTo>
                    <a:lnTo>
                      <a:pt x="207169" y="73819"/>
                    </a:lnTo>
                    <a:cubicBezTo>
                      <a:pt x="207169" y="73819"/>
                      <a:pt x="207169" y="73819"/>
                      <a:pt x="207169" y="73819"/>
                    </a:cubicBezTo>
                    <a:cubicBezTo>
                      <a:pt x="207169" y="73819"/>
                      <a:pt x="207169" y="73819"/>
                      <a:pt x="207169" y="73819"/>
                    </a:cubicBezTo>
                    <a:cubicBezTo>
                      <a:pt x="207169" y="73819"/>
                      <a:pt x="207169" y="73819"/>
                      <a:pt x="207169" y="73819"/>
                    </a:cubicBezTo>
                    <a:lnTo>
                      <a:pt x="207169" y="73819"/>
                    </a:lnTo>
                    <a:lnTo>
                      <a:pt x="208121" y="73819"/>
                    </a:lnTo>
                    <a:lnTo>
                      <a:pt x="208121" y="73819"/>
                    </a:lnTo>
                    <a:cubicBezTo>
                      <a:pt x="208121" y="73819"/>
                      <a:pt x="208121" y="73819"/>
                      <a:pt x="208121" y="73819"/>
                    </a:cubicBezTo>
                    <a:cubicBezTo>
                      <a:pt x="208121" y="73819"/>
                      <a:pt x="209074" y="74771"/>
                      <a:pt x="209074" y="75724"/>
                    </a:cubicBezTo>
                    <a:cubicBezTo>
                      <a:pt x="210979" y="78581"/>
                      <a:pt x="211931" y="84296"/>
                      <a:pt x="212884" y="90964"/>
                    </a:cubicBezTo>
                    <a:cubicBezTo>
                      <a:pt x="213836" y="104299"/>
                      <a:pt x="211931" y="119539"/>
                      <a:pt x="210026" y="133826"/>
                    </a:cubicBezTo>
                    <a:cubicBezTo>
                      <a:pt x="207169" y="148114"/>
                      <a:pt x="204311" y="162401"/>
                      <a:pt x="201454" y="175736"/>
                    </a:cubicBezTo>
                    <a:cubicBezTo>
                      <a:pt x="195739" y="201454"/>
                      <a:pt x="189071" y="224314"/>
                      <a:pt x="185261" y="239554"/>
                    </a:cubicBezTo>
                    <a:cubicBezTo>
                      <a:pt x="181451" y="254794"/>
                      <a:pt x="179546" y="264319"/>
                      <a:pt x="179546" y="264319"/>
                    </a:cubicBezTo>
                    <a:cubicBezTo>
                      <a:pt x="179546" y="264319"/>
                      <a:pt x="186214" y="257651"/>
                      <a:pt x="196691" y="244316"/>
                    </a:cubicBezTo>
                    <a:cubicBezTo>
                      <a:pt x="207169" y="231934"/>
                      <a:pt x="220504" y="212884"/>
                      <a:pt x="234791" y="187166"/>
                    </a:cubicBezTo>
                    <a:cubicBezTo>
                      <a:pt x="241459" y="174784"/>
                      <a:pt x="248126" y="160496"/>
                      <a:pt x="254794" y="145256"/>
                    </a:cubicBezTo>
                    <a:cubicBezTo>
                      <a:pt x="260509" y="129064"/>
                      <a:pt x="266224" y="111919"/>
                      <a:pt x="268129" y="90964"/>
                    </a:cubicBezTo>
                    <a:cubicBezTo>
                      <a:pt x="269081" y="80486"/>
                      <a:pt x="268129" y="68104"/>
                      <a:pt x="264319" y="54769"/>
                    </a:cubicBezTo>
                    <a:cubicBezTo>
                      <a:pt x="260509" y="49054"/>
                      <a:pt x="258604" y="45244"/>
                      <a:pt x="256699" y="42386"/>
                    </a:cubicBezTo>
                    <a:close/>
                  </a:path>
                </a:pathLst>
              </a:custGeom>
              <a:solidFill>
                <a:srgbClr val="231F20"/>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0A4CD7A-7953-43BD-B684-5426D8BBE3EC}"/>
                  </a:ext>
                </a:extLst>
              </p:cNvPr>
              <p:cNvSpPr/>
              <p:nvPr/>
            </p:nvSpPr>
            <p:spPr>
              <a:xfrm>
                <a:off x="-751563" y="4106830"/>
                <a:ext cx="609600" cy="742950"/>
              </a:xfrm>
              <a:custGeom>
                <a:avLst/>
                <a:gdLst>
                  <a:gd name="connsiteX0" fmla="*/ 7153 w 609600"/>
                  <a:gd name="connsiteY0" fmla="*/ 402431 h 742950"/>
                  <a:gd name="connsiteX1" fmla="*/ 402440 w 609600"/>
                  <a:gd name="connsiteY1" fmla="*/ 7144 h 742950"/>
                  <a:gd name="connsiteX2" fmla="*/ 607228 w 609600"/>
                  <a:gd name="connsiteY2" fmla="*/ 64294 h 742950"/>
                  <a:gd name="connsiteX3" fmla="*/ 401488 w 609600"/>
                  <a:gd name="connsiteY3" fmla="*/ 7144 h 742950"/>
                  <a:gd name="connsiteX4" fmla="*/ 7153 w 609600"/>
                  <a:gd name="connsiteY4" fmla="*/ 402431 h 742950"/>
                  <a:gd name="connsiteX5" fmla="*/ 196700 w 609600"/>
                  <a:gd name="connsiteY5" fmla="*/ 739616 h 742950"/>
                  <a:gd name="connsiteX6" fmla="*/ 7153 w 609600"/>
                  <a:gd name="connsiteY6" fmla="*/ 402431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7153" y="402431"/>
                    </a:moveTo>
                    <a:cubicBezTo>
                      <a:pt x="7153" y="184309"/>
                      <a:pt x="184318" y="7144"/>
                      <a:pt x="402440" y="7144"/>
                    </a:cubicBezTo>
                    <a:cubicBezTo>
                      <a:pt x="477688" y="7144"/>
                      <a:pt x="547220" y="28099"/>
                      <a:pt x="607228" y="64294"/>
                    </a:cubicBezTo>
                    <a:cubicBezTo>
                      <a:pt x="547220" y="28099"/>
                      <a:pt x="476735" y="7144"/>
                      <a:pt x="401488" y="7144"/>
                    </a:cubicBezTo>
                    <a:cubicBezTo>
                      <a:pt x="183365" y="7144"/>
                      <a:pt x="6200" y="184309"/>
                      <a:pt x="7153" y="402431"/>
                    </a:cubicBezTo>
                    <a:cubicBezTo>
                      <a:pt x="6200" y="545306"/>
                      <a:pt x="82400" y="671036"/>
                      <a:pt x="196700" y="739616"/>
                    </a:cubicBezTo>
                    <a:cubicBezTo>
                      <a:pt x="83353" y="671036"/>
                      <a:pt x="7153" y="545306"/>
                      <a:pt x="7153" y="402431"/>
                    </a:cubicBezTo>
                    <a:close/>
                  </a:path>
                </a:pathLst>
              </a:custGeom>
              <a:no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BCA61270-319E-427A-9A14-F45638F0583B}"/>
                  </a:ext>
                </a:extLst>
              </p:cNvPr>
              <p:cNvSpPr/>
              <p:nvPr/>
            </p:nvSpPr>
            <p:spPr>
              <a:xfrm>
                <a:off x="472408" y="3822985"/>
                <a:ext cx="609600" cy="742950"/>
              </a:xfrm>
              <a:custGeom>
                <a:avLst/>
                <a:gdLst>
                  <a:gd name="connsiteX0" fmla="*/ 197644 w 609600"/>
                  <a:gd name="connsiteY0" fmla="*/ 739616 h 742950"/>
                  <a:gd name="connsiteX1" fmla="*/ 8096 w 609600"/>
                  <a:gd name="connsiteY1" fmla="*/ 402431 h 742950"/>
                  <a:gd name="connsiteX2" fmla="*/ 403384 w 609600"/>
                  <a:gd name="connsiteY2" fmla="*/ 7144 h 742950"/>
                  <a:gd name="connsiteX3" fmla="*/ 608171 w 609600"/>
                  <a:gd name="connsiteY3" fmla="*/ 64294 h 742950"/>
                  <a:gd name="connsiteX4" fmla="*/ 402431 w 609600"/>
                  <a:gd name="connsiteY4" fmla="*/ 7144 h 742950"/>
                  <a:gd name="connsiteX5" fmla="*/ 7144 w 609600"/>
                  <a:gd name="connsiteY5" fmla="*/ 402431 h 742950"/>
                  <a:gd name="connsiteX6" fmla="*/ 197644 w 609600"/>
                  <a:gd name="connsiteY6" fmla="*/ 7396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197644" y="739616"/>
                    </a:moveTo>
                    <a:cubicBezTo>
                      <a:pt x="84296" y="670084"/>
                      <a:pt x="8096" y="545306"/>
                      <a:pt x="8096" y="402431"/>
                    </a:cubicBezTo>
                    <a:cubicBezTo>
                      <a:pt x="8096" y="184309"/>
                      <a:pt x="185261" y="7144"/>
                      <a:pt x="403384" y="7144"/>
                    </a:cubicBezTo>
                    <a:cubicBezTo>
                      <a:pt x="478631" y="7144"/>
                      <a:pt x="548164" y="28099"/>
                      <a:pt x="608171" y="64294"/>
                    </a:cubicBezTo>
                    <a:cubicBezTo>
                      <a:pt x="548164" y="28099"/>
                      <a:pt x="477679" y="7144"/>
                      <a:pt x="402431" y="7144"/>
                    </a:cubicBezTo>
                    <a:cubicBezTo>
                      <a:pt x="184309" y="7144"/>
                      <a:pt x="7144" y="184309"/>
                      <a:pt x="7144" y="402431"/>
                    </a:cubicBezTo>
                    <a:cubicBezTo>
                      <a:pt x="7144" y="544354"/>
                      <a:pt x="83344" y="670084"/>
                      <a:pt x="197644" y="739616"/>
                    </a:cubicBezTo>
                    <a:close/>
                  </a:path>
                </a:pathLst>
              </a:custGeom>
              <a:no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59561E3-693C-4B22-9F4D-EA3500DBD96B}"/>
                  </a:ext>
                </a:extLst>
              </p:cNvPr>
              <p:cNvSpPr/>
              <p:nvPr/>
            </p:nvSpPr>
            <p:spPr>
              <a:xfrm>
                <a:off x="-1241451" y="6218303"/>
                <a:ext cx="1266825" cy="371475"/>
              </a:xfrm>
              <a:custGeom>
                <a:avLst/>
                <a:gdLst>
                  <a:gd name="connsiteX0" fmla="*/ 873278 w 1266825"/>
                  <a:gd name="connsiteY0" fmla="*/ 14031 h 371475"/>
                  <a:gd name="connsiteX1" fmla="*/ 434175 w 1266825"/>
                  <a:gd name="connsiteY1" fmla="*/ 170241 h 371475"/>
                  <a:gd name="connsiteX2" fmla="*/ 60795 w 1266825"/>
                  <a:gd name="connsiteY2" fmla="*/ 239774 h 371475"/>
                  <a:gd name="connsiteX3" fmla="*/ 70320 w 1266825"/>
                  <a:gd name="connsiteY3" fmla="*/ 335976 h 371475"/>
                  <a:gd name="connsiteX4" fmla="*/ 714210 w 1266825"/>
                  <a:gd name="connsiteY4" fmla="*/ 335976 h 371475"/>
                  <a:gd name="connsiteX5" fmla="*/ 575145 w 1266825"/>
                  <a:gd name="connsiteY5" fmla="*/ 262634 h 371475"/>
                  <a:gd name="connsiteX6" fmla="*/ 507518 w 1266825"/>
                  <a:gd name="connsiteY6" fmla="*/ 234059 h 371475"/>
                  <a:gd name="connsiteX7" fmla="*/ 631343 w 1266825"/>
                  <a:gd name="connsiteY7" fmla="*/ 183576 h 371475"/>
                  <a:gd name="connsiteX8" fmla="*/ 1264755 w 1266825"/>
                  <a:gd name="connsiteY8" fmla="*/ 61656 h 371475"/>
                  <a:gd name="connsiteX9" fmla="*/ 873278 w 1266825"/>
                  <a:gd name="connsiteY9" fmla="*/ 1403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825" h="371475">
                    <a:moveTo>
                      <a:pt x="873278" y="14031"/>
                    </a:moveTo>
                    <a:cubicBezTo>
                      <a:pt x="805650" y="29271"/>
                      <a:pt x="606578" y="137856"/>
                      <a:pt x="434175" y="170241"/>
                    </a:cubicBezTo>
                    <a:cubicBezTo>
                      <a:pt x="261773" y="202626"/>
                      <a:pt x="113183" y="220724"/>
                      <a:pt x="60795" y="239774"/>
                    </a:cubicBezTo>
                    <a:cubicBezTo>
                      <a:pt x="8408" y="258824"/>
                      <a:pt x="-31597" y="297876"/>
                      <a:pt x="70320" y="335976"/>
                    </a:cubicBezTo>
                    <a:cubicBezTo>
                      <a:pt x="173190" y="375029"/>
                      <a:pt x="669443" y="388364"/>
                      <a:pt x="714210" y="335976"/>
                    </a:cubicBezTo>
                    <a:cubicBezTo>
                      <a:pt x="758978" y="283589"/>
                      <a:pt x="683730" y="260729"/>
                      <a:pt x="575145" y="262634"/>
                    </a:cubicBezTo>
                    <a:cubicBezTo>
                      <a:pt x="497993" y="263586"/>
                      <a:pt x="507518" y="236916"/>
                      <a:pt x="507518" y="234059"/>
                    </a:cubicBezTo>
                    <a:cubicBezTo>
                      <a:pt x="507518" y="234059"/>
                      <a:pt x="512280" y="199769"/>
                      <a:pt x="631343" y="183576"/>
                    </a:cubicBezTo>
                    <a:cubicBezTo>
                      <a:pt x="750405" y="167384"/>
                      <a:pt x="1275233" y="117854"/>
                      <a:pt x="1264755" y="61656"/>
                    </a:cubicBezTo>
                    <a:cubicBezTo>
                      <a:pt x="1255230" y="6411"/>
                      <a:pt x="940905" y="-1209"/>
                      <a:pt x="873278" y="14031"/>
                    </a:cubicBezTo>
                    <a:close/>
                  </a:path>
                </a:pathLst>
              </a:custGeom>
              <a:solidFill>
                <a:srgbClr val="231F20"/>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C5751B1-DD61-4CC4-8B26-37FC1215119A}"/>
                  </a:ext>
                </a:extLst>
              </p:cNvPr>
              <p:cNvSpPr/>
              <p:nvPr/>
            </p:nvSpPr>
            <p:spPr>
              <a:xfrm>
                <a:off x="-824739" y="6586443"/>
                <a:ext cx="228600" cy="114300"/>
              </a:xfrm>
              <a:custGeom>
                <a:avLst/>
                <a:gdLst>
                  <a:gd name="connsiteX0" fmla="*/ 215805 w 228600"/>
                  <a:gd name="connsiteY0" fmla="*/ 37350 h 114300"/>
                  <a:gd name="connsiteX1" fmla="*/ 121568 w 228600"/>
                  <a:gd name="connsiteY1" fmla="*/ 88072 h 114300"/>
                  <a:gd name="connsiteX2" fmla="*/ 14776 w 228600"/>
                  <a:gd name="connsiteY2" fmla="*/ 81091 h 114300"/>
                  <a:gd name="connsiteX3" fmla="*/ 109013 w 228600"/>
                  <a:gd name="connsiteY3" fmla="*/ 30369 h 114300"/>
                  <a:gd name="connsiteX4" fmla="*/ 215805 w 228600"/>
                  <a:gd name="connsiteY4" fmla="*/ 373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14300">
                    <a:moveTo>
                      <a:pt x="215805" y="37350"/>
                    </a:moveTo>
                    <a:cubicBezTo>
                      <a:pt x="219272" y="53285"/>
                      <a:pt x="177081" y="75993"/>
                      <a:pt x="121568" y="88072"/>
                    </a:cubicBezTo>
                    <a:cubicBezTo>
                      <a:pt x="66056" y="100150"/>
                      <a:pt x="18243" y="97025"/>
                      <a:pt x="14776" y="81091"/>
                    </a:cubicBezTo>
                    <a:cubicBezTo>
                      <a:pt x="11309" y="65156"/>
                      <a:pt x="53501" y="42448"/>
                      <a:pt x="109013" y="30369"/>
                    </a:cubicBezTo>
                    <a:cubicBezTo>
                      <a:pt x="164526" y="18291"/>
                      <a:pt x="212338" y="21416"/>
                      <a:pt x="215805" y="37350"/>
                    </a:cubicBezTo>
                    <a:close/>
                  </a:path>
                </a:pathLst>
              </a:custGeom>
              <a:solidFill>
                <a:srgbClr val="231F20"/>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4DEA89A-23B3-4B58-A586-A65162A3202A}"/>
                  </a:ext>
                </a:extLst>
              </p:cNvPr>
              <p:cNvSpPr/>
              <p:nvPr/>
            </p:nvSpPr>
            <p:spPr>
              <a:xfrm>
                <a:off x="-1065534" y="6587393"/>
                <a:ext cx="228600" cy="85725"/>
              </a:xfrm>
              <a:custGeom>
                <a:avLst/>
                <a:gdLst>
                  <a:gd name="connsiteX0" fmla="*/ 226431 w 228600"/>
                  <a:gd name="connsiteY0" fmla="*/ 36171 h 85725"/>
                  <a:gd name="connsiteX1" fmla="*/ 120461 w 228600"/>
                  <a:gd name="connsiteY1" fmla="*/ 73272 h 85725"/>
                  <a:gd name="connsiteX2" fmla="*/ 9956 w 228600"/>
                  <a:gd name="connsiteY2" fmla="*/ 53406 h 85725"/>
                  <a:gd name="connsiteX3" fmla="*/ 115925 w 228600"/>
                  <a:gd name="connsiteY3" fmla="*/ 16305 h 85725"/>
                  <a:gd name="connsiteX4" fmla="*/ 226431 w 228600"/>
                  <a:gd name="connsiteY4" fmla="*/ 3617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85725">
                    <a:moveTo>
                      <a:pt x="226431" y="36171"/>
                    </a:moveTo>
                    <a:cubicBezTo>
                      <a:pt x="227683" y="51903"/>
                      <a:pt x="180239" y="68513"/>
                      <a:pt x="120461" y="73272"/>
                    </a:cubicBezTo>
                    <a:cubicBezTo>
                      <a:pt x="60683" y="78032"/>
                      <a:pt x="11208" y="69137"/>
                      <a:pt x="9956" y="53406"/>
                    </a:cubicBezTo>
                    <a:cubicBezTo>
                      <a:pt x="8703" y="37675"/>
                      <a:pt x="56147" y="21064"/>
                      <a:pt x="115925" y="16305"/>
                    </a:cubicBezTo>
                    <a:cubicBezTo>
                      <a:pt x="175703" y="11546"/>
                      <a:pt x="225178" y="20440"/>
                      <a:pt x="226431" y="36171"/>
                    </a:cubicBezTo>
                    <a:close/>
                  </a:path>
                </a:pathLst>
              </a:custGeom>
              <a:solidFill>
                <a:srgbClr val="231F20"/>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A33D3975-582A-476C-89E3-CBAAE4534BB9}"/>
                  </a:ext>
                </a:extLst>
              </p:cNvPr>
              <p:cNvSpPr/>
              <p:nvPr/>
            </p:nvSpPr>
            <p:spPr>
              <a:xfrm>
                <a:off x="-1220430" y="6568339"/>
                <a:ext cx="161925" cy="76200"/>
              </a:xfrm>
              <a:custGeom>
                <a:avLst/>
                <a:gdLst>
                  <a:gd name="connsiteX0" fmla="*/ 154592 w 161925"/>
                  <a:gd name="connsiteY0" fmla="*/ 30695 h 76200"/>
                  <a:gd name="connsiteX1" fmla="*/ 85947 w 161925"/>
                  <a:gd name="connsiteY1" fmla="*/ 63120 h 76200"/>
                  <a:gd name="connsiteX2" fmla="*/ 11129 w 161925"/>
                  <a:gd name="connsiteY2" fmla="*/ 50241 h 76200"/>
                  <a:gd name="connsiteX3" fmla="*/ 79774 w 161925"/>
                  <a:gd name="connsiteY3" fmla="*/ 17816 h 76200"/>
                  <a:gd name="connsiteX4" fmla="*/ 154592 w 161925"/>
                  <a:gd name="connsiteY4" fmla="*/ 3069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154592" y="30695"/>
                    </a:moveTo>
                    <a:cubicBezTo>
                      <a:pt x="156296" y="43205"/>
                      <a:pt x="125563" y="57723"/>
                      <a:pt x="85947" y="63120"/>
                    </a:cubicBezTo>
                    <a:cubicBezTo>
                      <a:pt x="46331" y="68517"/>
                      <a:pt x="12834" y="62751"/>
                      <a:pt x="11129" y="50241"/>
                    </a:cubicBezTo>
                    <a:cubicBezTo>
                      <a:pt x="9425" y="37730"/>
                      <a:pt x="40158" y="23213"/>
                      <a:pt x="79774" y="17816"/>
                    </a:cubicBezTo>
                    <a:cubicBezTo>
                      <a:pt x="119391" y="12419"/>
                      <a:pt x="152887" y="18185"/>
                      <a:pt x="154592" y="30695"/>
                    </a:cubicBezTo>
                    <a:close/>
                  </a:path>
                </a:pathLst>
              </a:custGeom>
              <a:solidFill>
                <a:srgbClr val="231F20"/>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D1E65C8-CF48-48A0-96C4-5D2922AAA187}"/>
                  </a:ext>
                </a:extLst>
              </p:cNvPr>
              <p:cNvSpPr/>
              <p:nvPr/>
            </p:nvSpPr>
            <p:spPr>
              <a:xfrm>
                <a:off x="-1358233" y="6550373"/>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2"/>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669C1FE-B342-4891-A982-DA9CB404511C}"/>
                  </a:ext>
                </a:extLst>
              </p:cNvPr>
              <p:cNvSpPr/>
              <p:nvPr/>
            </p:nvSpPr>
            <p:spPr>
              <a:xfrm>
                <a:off x="-1390533" y="6511389"/>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1"/>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170E03BE-C60C-4BA7-95AC-97273350F72A}"/>
                  </a:ext>
                </a:extLst>
              </p:cNvPr>
              <p:cNvSpPr/>
              <p:nvPr/>
            </p:nvSpPr>
            <p:spPr>
              <a:xfrm>
                <a:off x="-1388554" y="6469797"/>
                <a:ext cx="133350" cy="57150"/>
              </a:xfrm>
              <a:custGeom>
                <a:avLst/>
                <a:gdLst>
                  <a:gd name="connsiteX0" fmla="*/ 131075 w 133350"/>
                  <a:gd name="connsiteY0" fmla="*/ 24120 h 57150"/>
                  <a:gd name="connsiteX1" fmla="*/ 73076 w 133350"/>
                  <a:gd name="connsiteY1" fmla="*/ 48904 h 57150"/>
                  <a:gd name="connsiteX2" fmla="*/ 10423 w 133350"/>
                  <a:gd name="connsiteY2" fmla="*/ 41640 h 57150"/>
                  <a:gd name="connsiteX3" fmla="*/ 68422 w 133350"/>
                  <a:gd name="connsiteY3" fmla="*/ 16856 h 57150"/>
                  <a:gd name="connsiteX4" fmla="*/ 131075 w 133350"/>
                  <a:gd name="connsiteY4" fmla="*/ 2412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57150">
                    <a:moveTo>
                      <a:pt x="131075" y="24120"/>
                    </a:moveTo>
                    <a:cubicBezTo>
                      <a:pt x="132360" y="32970"/>
                      <a:pt x="106393" y="44066"/>
                      <a:pt x="73076" y="48904"/>
                    </a:cubicBezTo>
                    <a:cubicBezTo>
                      <a:pt x="39759" y="53742"/>
                      <a:pt x="11708" y="50490"/>
                      <a:pt x="10423" y="41640"/>
                    </a:cubicBezTo>
                    <a:cubicBezTo>
                      <a:pt x="9138" y="32790"/>
                      <a:pt x="35105" y="21694"/>
                      <a:pt x="68422" y="16856"/>
                    </a:cubicBezTo>
                    <a:cubicBezTo>
                      <a:pt x="101739" y="12018"/>
                      <a:pt x="129790" y="15270"/>
                      <a:pt x="131075" y="24120"/>
                    </a:cubicBezTo>
                    <a:close/>
                  </a:path>
                </a:pathLst>
              </a:custGeom>
              <a:solidFill>
                <a:srgbClr val="231F20"/>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F9B1266F-7C26-4336-AE9C-40236DD0A4B0}"/>
                  </a:ext>
                </a:extLst>
              </p:cNvPr>
              <p:cNvSpPr/>
              <p:nvPr/>
            </p:nvSpPr>
            <p:spPr>
              <a:xfrm>
                <a:off x="229466" y="6016323"/>
                <a:ext cx="942975" cy="400050"/>
              </a:xfrm>
              <a:custGeom>
                <a:avLst/>
                <a:gdLst>
                  <a:gd name="connsiteX0" fmla="*/ 433918 w 942975"/>
                  <a:gd name="connsiteY0" fmla="*/ 270304 h 400050"/>
                  <a:gd name="connsiteX1" fmla="*/ 12913 w 942975"/>
                  <a:gd name="connsiteY1" fmla="*/ 324596 h 400050"/>
                  <a:gd name="connsiteX2" fmla="*/ 349146 w 942975"/>
                  <a:gd name="connsiteY2" fmla="*/ 390319 h 400050"/>
                  <a:gd name="connsiteX3" fmla="*/ 913026 w 942975"/>
                  <a:gd name="connsiteY3" fmla="*/ 276019 h 400050"/>
                  <a:gd name="connsiteX4" fmla="*/ 845399 w 942975"/>
                  <a:gd name="connsiteY4" fmla="*/ 176006 h 400050"/>
                  <a:gd name="connsiteX5" fmla="*/ 943506 w 942975"/>
                  <a:gd name="connsiteY5" fmla="*/ 65516 h 400050"/>
                  <a:gd name="connsiteX6" fmla="*/ 701571 w 942975"/>
                  <a:gd name="connsiteY6" fmla="*/ 7414 h 400050"/>
                  <a:gd name="connsiteX7" fmla="*/ 357718 w 942975"/>
                  <a:gd name="connsiteY7" fmla="*/ 82661 h 400050"/>
                  <a:gd name="connsiteX8" fmla="*/ 530121 w 942975"/>
                  <a:gd name="connsiteY8" fmla="*/ 161719 h 400050"/>
                  <a:gd name="connsiteX9" fmla="*/ 586318 w 942975"/>
                  <a:gd name="connsiteY9" fmla="*/ 206486 h 400050"/>
                  <a:gd name="connsiteX10" fmla="*/ 433918 w 942975"/>
                  <a:gd name="connsiteY10" fmla="*/ 27030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400050">
                    <a:moveTo>
                      <a:pt x="433918" y="270304"/>
                    </a:moveTo>
                    <a:cubicBezTo>
                      <a:pt x="315808" y="276019"/>
                      <a:pt x="49108" y="262684"/>
                      <a:pt x="12913" y="324596"/>
                    </a:cubicBezTo>
                    <a:cubicBezTo>
                      <a:pt x="-24234" y="386509"/>
                      <a:pt x="121498" y="409369"/>
                      <a:pt x="349146" y="390319"/>
                    </a:cubicBezTo>
                    <a:cubicBezTo>
                      <a:pt x="576793" y="371269"/>
                      <a:pt x="899691" y="345551"/>
                      <a:pt x="913026" y="276019"/>
                    </a:cubicBezTo>
                    <a:cubicBezTo>
                      <a:pt x="926361" y="206486"/>
                      <a:pt x="853018" y="219821"/>
                      <a:pt x="845399" y="176006"/>
                    </a:cubicBezTo>
                    <a:cubicBezTo>
                      <a:pt x="837778" y="131239"/>
                      <a:pt x="926361" y="131239"/>
                      <a:pt x="943506" y="65516"/>
                    </a:cubicBezTo>
                    <a:cubicBezTo>
                      <a:pt x="960651" y="-206"/>
                      <a:pt x="823491" y="7414"/>
                      <a:pt x="701571" y="7414"/>
                    </a:cubicBezTo>
                    <a:cubicBezTo>
                      <a:pt x="579651" y="7414"/>
                      <a:pt x="376768" y="18844"/>
                      <a:pt x="357718" y="82661"/>
                    </a:cubicBezTo>
                    <a:cubicBezTo>
                      <a:pt x="338668" y="146479"/>
                      <a:pt x="450111" y="146479"/>
                      <a:pt x="530121" y="161719"/>
                    </a:cubicBezTo>
                    <a:cubicBezTo>
                      <a:pt x="609178" y="176959"/>
                      <a:pt x="586318" y="206486"/>
                      <a:pt x="586318" y="206486"/>
                    </a:cubicBezTo>
                    <a:cubicBezTo>
                      <a:pt x="582509" y="247444"/>
                      <a:pt x="552028" y="264589"/>
                      <a:pt x="433918" y="270304"/>
                    </a:cubicBezTo>
                    <a:close/>
                  </a:path>
                </a:pathLst>
              </a:custGeom>
              <a:solidFill>
                <a:srgbClr val="231F20"/>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F2D903B-15A4-48EB-9AA8-DC531F98716E}"/>
                  </a:ext>
                </a:extLst>
              </p:cNvPr>
              <p:cNvSpPr/>
              <p:nvPr/>
            </p:nvSpPr>
            <p:spPr>
              <a:xfrm>
                <a:off x="239046" y="6415690"/>
                <a:ext cx="209550" cy="76200"/>
              </a:xfrm>
              <a:custGeom>
                <a:avLst/>
                <a:gdLst>
                  <a:gd name="connsiteX0" fmla="*/ 210979 w 209550"/>
                  <a:gd name="connsiteY0" fmla="*/ 40481 h 76200"/>
                  <a:gd name="connsiteX1" fmla="*/ 109061 w 209550"/>
                  <a:gd name="connsiteY1" fmla="*/ 73819 h 76200"/>
                  <a:gd name="connsiteX2" fmla="*/ 7144 w 209550"/>
                  <a:gd name="connsiteY2" fmla="*/ 40481 h 76200"/>
                  <a:gd name="connsiteX3" fmla="*/ 109061 w 209550"/>
                  <a:gd name="connsiteY3" fmla="*/ 7144 h 76200"/>
                  <a:gd name="connsiteX4" fmla="*/ 210979 w 20955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76200">
                    <a:moveTo>
                      <a:pt x="210979" y="40481"/>
                    </a:moveTo>
                    <a:cubicBezTo>
                      <a:pt x="210979" y="58893"/>
                      <a:pt x="165349" y="73819"/>
                      <a:pt x="109061" y="73819"/>
                    </a:cubicBezTo>
                    <a:cubicBezTo>
                      <a:pt x="52774" y="73819"/>
                      <a:pt x="7144" y="58893"/>
                      <a:pt x="7144" y="40481"/>
                    </a:cubicBezTo>
                    <a:cubicBezTo>
                      <a:pt x="7144" y="22070"/>
                      <a:pt x="52774" y="7144"/>
                      <a:pt x="109061" y="7144"/>
                    </a:cubicBezTo>
                    <a:cubicBezTo>
                      <a:pt x="165349" y="7144"/>
                      <a:pt x="210979" y="22070"/>
                      <a:pt x="210979" y="40481"/>
                    </a:cubicBezTo>
                    <a:close/>
                  </a:path>
                </a:pathLst>
              </a:custGeom>
              <a:solidFill>
                <a:srgbClr val="231F20"/>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854695F-651B-4702-94B5-26FEC115F2CB}"/>
                  </a:ext>
                </a:extLst>
              </p:cNvPr>
              <p:cNvSpPr/>
              <p:nvPr/>
            </p:nvSpPr>
            <p:spPr>
              <a:xfrm>
                <a:off x="535273" y="6410928"/>
                <a:ext cx="142875" cy="66675"/>
              </a:xfrm>
              <a:custGeom>
                <a:avLst/>
                <a:gdLst>
                  <a:gd name="connsiteX0" fmla="*/ 144304 w 142875"/>
                  <a:gd name="connsiteY0" fmla="*/ 37624 h 66675"/>
                  <a:gd name="connsiteX1" fmla="*/ 75724 w 142875"/>
                  <a:gd name="connsiteY1" fmla="*/ 68104 h 66675"/>
                  <a:gd name="connsiteX2" fmla="*/ 7144 w 142875"/>
                  <a:gd name="connsiteY2" fmla="*/ 37624 h 66675"/>
                  <a:gd name="connsiteX3" fmla="*/ 75724 w 142875"/>
                  <a:gd name="connsiteY3" fmla="*/ 7144 h 66675"/>
                  <a:gd name="connsiteX4" fmla="*/ 144304 w 1428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66675">
                    <a:moveTo>
                      <a:pt x="144304" y="37624"/>
                    </a:moveTo>
                    <a:cubicBezTo>
                      <a:pt x="144304" y="54457"/>
                      <a:pt x="113599" y="68104"/>
                      <a:pt x="75724" y="68104"/>
                    </a:cubicBezTo>
                    <a:cubicBezTo>
                      <a:pt x="37848" y="68104"/>
                      <a:pt x="7144" y="54458"/>
                      <a:pt x="7144" y="37624"/>
                    </a:cubicBezTo>
                    <a:cubicBezTo>
                      <a:pt x="7144" y="20790"/>
                      <a:pt x="37848" y="7144"/>
                      <a:pt x="75724" y="7144"/>
                    </a:cubicBezTo>
                    <a:cubicBezTo>
                      <a:pt x="113600" y="7144"/>
                      <a:pt x="144304" y="20790"/>
                      <a:pt x="144304" y="37624"/>
                    </a:cubicBezTo>
                    <a:close/>
                  </a:path>
                </a:pathLst>
              </a:custGeom>
              <a:solidFill>
                <a:srgbClr val="231F20"/>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B26BBCB1-4E29-4872-B194-E85B223E7569}"/>
                  </a:ext>
                </a:extLst>
              </p:cNvPr>
              <p:cNvSpPr/>
              <p:nvPr/>
            </p:nvSpPr>
            <p:spPr>
              <a:xfrm>
                <a:off x="741966" y="6395688"/>
                <a:ext cx="161925" cy="57150"/>
              </a:xfrm>
              <a:custGeom>
                <a:avLst/>
                <a:gdLst>
                  <a:gd name="connsiteX0" fmla="*/ 155734 w 161925"/>
                  <a:gd name="connsiteY0" fmla="*/ 31909 h 57150"/>
                  <a:gd name="connsiteX1" fmla="*/ 81439 w 161925"/>
                  <a:gd name="connsiteY1" fmla="*/ 56674 h 57150"/>
                  <a:gd name="connsiteX2" fmla="*/ 7144 w 161925"/>
                  <a:gd name="connsiteY2" fmla="*/ 31909 h 57150"/>
                  <a:gd name="connsiteX3" fmla="*/ 81439 w 161925"/>
                  <a:gd name="connsiteY3" fmla="*/ 7144 h 57150"/>
                  <a:gd name="connsiteX4" fmla="*/ 155734 w 16192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55734" y="31909"/>
                    </a:moveTo>
                    <a:cubicBezTo>
                      <a:pt x="155734" y="45586"/>
                      <a:pt x="122471" y="56674"/>
                      <a:pt x="81439" y="56674"/>
                    </a:cubicBezTo>
                    <a:cubicBezTo>
                      <a:pt x="40407" y="56674"/>
                      <a:pt x="7144" y="45586"/>
                      <a:pt x="7144" y="31909"/>
                    </a:cubicBezTo>
                    <a:cubicBezTo>
                      <a:pt x="7144" y="18232"/>
                      <a:pt x="40407" y="7144"/>
                      <a:pt x="81439" y="7144"/>
                    </a:cubicBezTo>
                    <a:cubicBezTo>
                      <a:pt x="122471" y="7144"/>
                      <a:pt x="155734" y="18232"/>
                      <a:pt x="155734" y="31909"/>
                    </a:cubicBezTo>
                    <a:close/>
                  </a:path>
                </a:pathLst>
              </a:custGeom>
              <a:solidFill>
                <a:srgbClr val="231F20"/>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5FFCD51-81FB-4724-BB87-ABD84DF6D488}"/>
                  </a:ext>
                </a:extLst>
              </p:cNvPr>
              <p:cNvSpPr/>
              <p:nvPr/>
            </p:nvSpPr>
            <p:spPr>
              <a:xfrm>
                <a:off x="925798" y="6367113"/>
                <a:ext cx="114300" cy="57150"/>
              </a:xfrm>
              <a:custGeom>
                <a:avLst/>
                <a:gdLst>
                  <a:gd name="connsiteX0" fmla="*/ 115729 w 114300"/>
                  <a:gd name="connsiteY0" fmla="*/ 32861 h 57150"/>
                  <a:gd name="connsiteX1" fmla="*/ 61436 w 114300"/>
                  <a:gd name="connsiteY1" fmla="*/ 58579 h 57150"/>
                  <a:gd name="connsiteX2" fmla="*/ 7144 w 114300"/>
                  <a:gd name="connsiteY2" fmla="*/ 32861 h 57150"/>
                  <a:gd name="connsiteX3" fmla="*/ 61436 w 114300"/>
                  <a:gd name="connsiteY3" fmla="*/ 7144 h 57150"/>
                  <a:gd name="connsiteX4" fmla="*/ 115729 w 114300"/>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7150">
                    <a:moveTo>
                      <a:pt x="115729" y="32861"/>
                    </a:moveTo>
                    <a:cubicBezTo>
                      <a:pt x="115729" y="47065"/>
                      <a:pt x="91421" y="58579"/>
                      <a:pt x="61436" y="58579"/>
                    </a:cubicBezTo>
                    <a:cubicBezTo>
                      <a:pt x="31451" y="58579"/>
                      <a:pt x="7144" y="47065"/>
                      <a:pt x="7144" y="32861"/>
                    </a:cubicBezTo>
                    <a:cubicBezTo>
                      <a:pt x="7144" y="18658"/>
                      <a:pt x="31451" y="7144"/>
                      <a:pt x="61436" y="7144"/>
                    </a:cubicBezTo>
                    <a:cubicBezTo>
                      <a:pt x="91421" y="7144"/>
                      <a:pt x="115729" y="18658"/>
                      <a:pt x="115729" y="32861"/>
                    </a:cubicBezTo>
                    <a:close/>
                  </a:path>
                </a:pathLst>
              </a:custGeom>
              <a:solidFill>
                <a:srgbClr val="231F20"/>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B002198-25C3-40E8-AEDA-2F12A9E0BA42}"/>
                  </a:ext>
                </a:extLst>
              </p:cNvPr>
              <p:cNvSpPr/>
              <p:nvPr/>
            </p:nvSpPr>
            <p:spPr>
              <a:xfrm>
                <a:off x="1066768" y="6336633"/>
                <a:ext cx="123825" cy="57150"/>
              </a:xfrm>
              <a:custGeom>
                <a:avLst/>
                <a:gdLst>
                  <a:gd name="connsiteX0" fmla="*/ 117634 w 123825"/>
                  <a:gd name="connsiteY0" fmla="*/ 32861 h 57150"/>
                  <a:gd name="connsiteX1" fmla="*/ 62389 w 123825"/>
                  <a:gd name="connsiteY1" fmla="*/ 58579 h 57150"/>
                  <a:gd name="connsiteX2" fmla="*/ 7144 w 123825"/>
                  <a:gd name="connsiteY2" fmla="*/ 32861 h 57150"/>
                  <a:gd name="connsiteX3" fmla="*/ 62389 w 123825"/>
                  <a:gd name="connsiteY3" fmla="*/ 7144 h 57150"/>
                  <a:gd name="connsiteX4" fmla="*/ 117634 w 123825"/>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17634" y="32861"/>
                    </a:moveTo>
                    <a:cubicBezTo>
                      <a:pt x="117634" y="47065"/>
                      <a:pt x="92900" y="58579"/>
                      <a:pt x="62389" y="58579"/>
                    </a:cubicBezTo>
                    <a:cubicBezTo>
                      <a:pt x="31878" y="58579"/>
                      <a:pt x="7144" y="47065"/>
                      <a:pt x="7144" y="32861"/>
                    </a:cubicBezTo>
                    <a:cubicBezTo>
                      <a:pt x="7144" y="18658"/>
                      <a:pt x="31878" y="7144"/>
                      <a:pt x="62389" y="7144"/>
                    </a:cubicBezTo>
                    <a:cubicBezTo>
                      <a:pt x="92900" y="7144"/>
                      <a:pt x="117634" y="18658"/>
                      <a:pt x="117634" y="32861"/>
                    </a:cubicBezTo>
                    <a:close/>
                  </a:path>
                </a:pathLst>
              </a:custGeom>
              <a:solidFill>
                <a:srgbClr val="231F20"/>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967843C5-099E-4F48-B264-ED14D9967D19}"/>
                  </a:ext>
                </a:extLst>
              </p:cNvPr>
              <p:cNvSpPr/>
              <p:nvPr/>
            </p:nvSpPr>
            <p:spPr>
              <a:xfrm>
                <a:off x="-1281144" y="5556535"/>
                <a:ext cx="209550" cy="190500"/>
              </a:xfrm>
              <a:custGeom>
                <a:avLst/>
                <a:gdLst>
                  <a:gd name="connsiteX0" fmla="*/ 7144 w 209550"/>
                  <a:gd name="connsiteY0" fmla="*/ 100489 h 190500"/>
                  <a:gd name="connsiteX1" fmla="*/ 206216 w 209550"/>
                  <a:gd name="connsiteY1" fmla="*/ 191929 h 190500"/>
                  <a:gd name="connsiteX2" fmla="*/ 210979 w 209550"/>
                  <a:gd name="connsiteY2" fmla="*/ 7144 h 190500"/>
                  <a:gd name="connsiteX3" fmla="*/ 7144 w 209550"/>
                  <a:gd name="connsiteY3" fmla="*/ 100489 h 190500"/>
                </a:gdLst>
                <a:ahLst/>
                <a:cxnLst>
                  <a:cxn ang="0">
                    <a:pos x="connsiteX0" y="connsiteY0"/>
                  </a:cxn>
                  <a:cxn ang="0">
                    <a:pos x="connsiteX1" y="connsiteY1"/>
                  </a:cxn>
                  <a:cxn ang="0">
                    <a:pos x="connsiteX2" y="connsiteY2"/>
                  </a:cxn>
                  <a:cxn ang="0">
                    <a:pos x="connsiteX3" y="connsiteY3"/>
                  </a:cxn>
                </a:cxnLst>
                <a:rect l="l" t="t" r="r" b="b"/>
                <a:pathLst>
                  <a:path w="209550" h="190500">
                    <a:moveTo>
                      <a:pt x="7144" y="100489"/>
                    </a:moveTo>
                    <a:cubicBezTo>
                      <a:pt x="7144" y="133826"/>
                      <a:pt x="78581" y="164306"/>
                      <a:pt x="206216" y="191929"/>
                    </a:cubicBezTo>
                    <a:cubicBezTo>
                      <a:pt x="196691" y="126206"/>
                      <a:pt x="202406" y="59531"/>
                      <a:pt x="210979" y="7144"/>
                    </a:cubicBezTo>
                    <a:cubicBezTo>
                      <a:pt x="80486" y="35719"/>
                      <a:pt x="7144" y="67151"/>
                      <a:pt x="7144" y="100489"/>
                    </a:cubicBezTo>
                    <a:close/>
                  </a:path>
                </a:pathLst>
              </a:custGeom>
              <a:solidFill>
                <a:srgbClr val="231F20"/>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12B0930-4B08-443D-8B42-1B19A0C5499D}"/>
                  </a:ext>
                </a:extLst>
              </p:cNvPr>
              <p:cNvSpPr/>
              <p:nvPr/>
            </p:nvSpPr>
            <p:spPr>
              <a:xfrm>
                <a:off x="2258346" y="5565108"/>
                <a:ext cx="409575" cy="219075"/>
              </a:xfrm>
              <a:custGeom>
                <a:avLst/>
                <a:gdLst>
                  <a:gd name="connsiteX0" fmla="*/ 233839 w 409575"/>
                  <a:gd name="connsiteY0" fmla="*/ 7144 h 219075"/>
                  <a:gd name="connsiteX1" fmla="*/ 227171 w 409575"/>
                  <a:gd name="connsiteY1" fmla="*/ 23336 h 219075"/>
                  <a:gd name="connsiteX2" fmla="*/ 160496 w 409575"/>
                  <a:gd name="connsiteY2" fmla="*/ 119539 h 219075"/>
                  <a:gd name="connsiteX3" fmla="*/ 7144 w 409575"/>
                  <a:gd name="connsiteY3" fmla="*/ 218599 h 219075"/>
                  <a:gd name="connsiteX4" fmla="*/ 404336 w 409575"/>
                  <a:gd name="connsiteY4" fmla="*/ 92869 h 219075"/>
                  <a:gd name="connsiteX5" fmla="*/ 233839 w 409575"/>
                  <a:gd name="connsiteY5"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219075">
                    <a:moveTo>
                      <a:pt x="233839" y="7144"/>
                    </a:moveTo>
                    <a:cubicBezTo>
                      <a:pt x="231934" y="12859"/>
                      <a:pt x="230029" y="17621"/>
                      <a:pt x="227171" y="23336"/>
                    </a:cubicBezTo>
                    <a:cubicBezTo>
                      <a:pt x="211931" y="60484"/>
                      <a:pt x="189071" y="92869"/>
                      <a:pt x="160496" y="119539"/>
                    </a:cubicBezTo>
                    <a:cubicBezTo>
                      <a:pt x="102394" y="173831"/>
                      <a:pt x="51911" y="207169"/>
                      <a:pt x="7144" y="218599"/>
                    </a:cubicBezTo>
                    <a:cubicBezTo>
                      <a:pt x="256699" y="183356"/>
                      <a:pt x="404336" y="139541"/>
                      <a:pt x="404336" y="92869"/>
                    </a:cubicBezTo>
                    <a:cubicBezTo>
                      <a:pt x="405289" y="61436"/>
                      <a:pt x="344329" y="32861"/>
                      <a:pt x="233839" y="7144"/>
                    </a:cubicBezTo>
                    <a:close/>
                  </a:path>
                </a:pathLst>
              </a:custGeom>
              <a:solidFill>
                <a:srgbClr val="231F20"/>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39202C2-1BF1-4915-9365-870BE5952211}"/>
                  </a:ext>
                </a:extLst>
              </p:cNvPr>
              <p:cNvSpPr/>
              <p:nvPr/>
            </p:nvSpPr>
            <p:spPr>
              <a:xfrm>
                <a:off x="-1024512" y="5257450"/>
                <a:ext cx="390525" cy="666750"/>
              </a:xfrm>
              <a:custGeom>
                <a:avLst/>
                <a:gdLst>
                  <a:gd name="connsiteX0" fmla="*/ 185804 w 390525"/>
                  <a:gd name="connsiteY0" fmla="*/ 665321 h 666750"/>
                  <a:gd name="connsiteX1" fmla="*/ 389639 w 390525"/>
                  <a:gd name="connsiteY1" fmla="*/ 549116 h 666750"/>
                  <a:gd name="connsiteX2" fmla="*/ 169611 w 390525"/>
                  <a:gd name="connsiteY2" fmla="*/ 7144 h 666750"/>
                  <a:gd name="connsiteX3" fmla="*/ 94364 w 390525"/>
                  <a:gd name="connsiteY3" fmla="*/ 97631 h 666750"/>
                  <a:gd name="connsiteX4" fmla="*/ 40071 w 390525"/>
                  <a:gd name="connsiteY4" fmla="*/ 583406 h 666750"/>
                  <a:gd name="connsiteX5" fmla="*/ 185804 w 390525"/>
                  <a:gd name="connsiteY5" fmla="*/ 665321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666750">
                    <a:moveTo>
                      <a:pt x="185804" y="665321"/>
                    </a:moveTo>
                    <a:cubicBezTo>
                      <a:pt x="278196" y="665321"/>
                      <a:pt x="343919" y="614839"/>
                      <a:pt x="389639" y="549116"/>
                    </a:cubicBezTo>
                    <a:cubicBezTo>
                      <a:pt x="337251" y="427196"/>
                      <a:pt x="251526" y="223361"/>
                      <a:pt x="169611" y="7144"/>
                    </a:cubicBezTo>
                    <a:cubicBezTo>
                      <a:pt x="147704" y="26194"/>
                      <a:pt x="121986" y="54769"/>
                      <a:pt x="94364" y="97631"/>
                    </a:cubicBezTo>
                    <a:cubicBezTo>
                      <a:pt x="25784" y="204311"/>
                      <a:pt x="-31366" y="452914"/>
                      <a:pt x="40071" y="583406"/>
                    </a:cubicBezTo>
                    <a:cubicBezTo>
                      <a:pt x="69599" y="638651"/>
                      <a:pt x="117224" y="665321"/>
                      <a:pt x="185804" y="665321"/>
                    </a:cubicBezTo>
                    <a:close/>
                  </a:path>
                </a:pathLst>
              </a:custGeom>
              <a:solidFill>
                <a:srgbClr val="000000"/>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C497273-FF64-4F09-A534-013015874266}"/>
                  </a:ext>
                </a:extLst>
              </p:cNvPr>
              <p:cNvSpPr/>
              <p:nvPr/>
            </p:nvSpPr>
            <p:spPr>
              <a:xfrm>
                <a:off x="1943620" y="5054568"/>
                <a:ext cx="514350" cy="676275"/>
              </a:xfrm>
              <a:custGeom>
                <a:avLst/>
                <a:gdLst>
                  <a:gd name="connsiteX0" fmla="*/ 488557 w 514350"/>
                  <a:gd name="connsiteY0" fmla="*/ 252889 h 676275"/>
                  <a:gd name="connsiteX1" fmla="*/ 207570 w 514350"/>
                  <a:gd name="connsiteY1" fmla="*/ 10001 h 676275"/>
                  <a:gd name="connsiteX2" fmla="*/ 203760 w 514350"/>
                  <a:gd name="connsiteY2" fmla="*/ 10001 h 676275"/>
                  <a:gd name="connsiteX3" fmla="*/ 153277 w 514350"/>
                  <a:gd name="connsiteY3" fmla="*/ 7144 h 676275"/>
                  <a:gd name="connsiteX4" fmla="*/ 8497 w 514350"/>
                  <a:gd name="connsiteY4" fmla="*/ 81439 h 676275"/>
                  <a:gd name="connsiteX5" fmla="*/ 59932 w 514350"/>
                  <a:gd name="connsiteY5" fmla="*/ 187166 h 676275"/>
                  <a:gd name="connsiteX6" fmla="*/ 185662 w 514350"/>
                  <a:gd name="connsiteY6" fmla="*/ 434816 h 676275"/>
                  <a:gd name="connsiteX7" fmla="*/ 298057 w 514350"/>
                  <a:gd name="connsiteY7" fmla="*/ 669131 h 676275"/>
                  <a:gd name="connsiteX8" fmla="*/ 298057 w 514350"/>
                  <a:gd name="connsiteY8" fmla="*/ 669131 h 676275"/>
                  <a:gd name="connsiteX9" fmla="*/ 443790 w 514350"/>
                  <a:gd name="connsiteY9" fmla="*/ 582454 h 676275"/>
                  <a:gd name="connsiteX10" fmla="*/ 488557 w 514350"/>
                  <a:gd name="connsiteY10" fmla="*/ 252889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676275">
                    <a:moveTo>
                      <a:pt x="488557" y="252889"/>
                    </a:moveTo>
                    <a:cubicBezTo>
                      <a:pt x="434265" y="111919"/>
                      <a:pt x="319012" y="12859"/>
                      <a:pt x="207570" y="10001"/>
                    </a:cubicBezTo>
                    <a:lnTo>
                      <a:pt x="203760" y="10001"/>
                    </a:lnTo>
                    <a:cubicBezTo>
                      <a:pt x="203760" y="10001"/>
                      <a:pt x="181852" y="7144"/>
                      <a:pt x="153277" y="7144"/>
                    </a:cubicBezTo>
                    <a:cubicBezTo>
                      <a:pt x="93270" y="7144"/>
                      <a:pt x="18975" y="20479"/>
                      <a:pt x="8497" y="81439"/>
                    </a:cubicBezTo>
                    <a:cubicBezTo>
                      <a:pt x="1830" y="124301"/>
                      <a:pt x="19927" y="146209"/>
                      <a:pt x="59932" y="187166"/>
                    </a:cubicBezTo>
                    <a:cubicBezTo>
                      <a:pt x="104700" y="234791"/>
                      <a:pt x="166612" y="299561"/>
                      <a:pt x="185662" y="434816"/>
                    </a:cubicBezTo>
                    <a:cubicBezTo>
                      <a:pt x="206617" y="590074"/>
                      <a:pt x="244717" y="669131"/>
                      <a:pt x="298057" y="669131"/>
                    </a:cubicBezTo>
                    <a:lnTo>
                      <a:pt x="298057" y="669131"/>
                    </a:lnTo>
                    <a:cubicBezTo>
                      <a:pt x="322822" y="669131"/>
                      <a:pt x="368542" y="653892"/>
                      <a:pt x="443790" y="582454"/>
                    </a:cubicBezTo>
                    <a:cubicBezTo>
                      <a:pt x="536182" y="494824"/>
                      <a:pt x="527610" y="354806"/>
                      <a:pt x="488557" y="252889"/>
                    </a:cubicBezTo>
                    <a:close/>
                  </a:path>
                </a:pathLst>
              </a:custGeom>
              <a:solidFill>
                <a:srgbClr val="000000"/>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9B389C2-5194-4CB8-AB84-D359C9C174BA}"/>
                  </a:ext>
                </a:extLst>
              </p:cNvPr>
              <p:cNvSpPr/>
              <p:nvPr/>
            </p:nvSpPr>
            <p:spPr>
              <a:xfrm>
                <a:off x="473361" y="3822033"/>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72916 w 800100"/>
                  <a:gd name="connsiteY7" fmla="*/ 534829 h 800100"/>
                  <a:gd name="connsiteX8" fmla="*/ 348139 w 800100"/>
                  <a:gd name="connsiteY8" fmla="*/ 659606 h 800100"/>
                  <a:gd name="connsiteX9" fmla="*/ 223361 w 800100"/>
                  <a:gd name="connsiteY9" fmla="*/ 534829 h 800100"/>
                  <a:gd name="connsiteX10" fmla="*/ 348139 w 800100"/>
                  <a:gd name="connsiteY10" fmla="*/ 410051 h 800100"/>
                  <a:gd name="connsiteX11" fmla="*/ 472916 w 800100"/>
                  <a:gd name="connsiteY11" fmla="*/ 53482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72916" y="534829"/>
                    </a:moveTo>
                    <a:cubicBezTo>
                      <a:pt x="472916" y="603409"/>
                      <a:pt x="416719" y="659606"/>
                      <a:pt x="348139" y="659606"/>
                    </a:cubicBezTo>
                    <a:cubicBezTo>
                      <a:pt x="279559" y="659606"/>
                      <a:pt x="223361" y="603409"/>
                      <a:pt x="223361" y="534829"/>
                    </a:cubicBezTo>
                    <a:cubicBezTo>
                      <a:pt x="223361" y="466249"/>
                      <a:pt x="279559" y="410051"/>
                      <a:pt x="348139" y="410051"/>
                    </a:cubicBezTo>
                    <a:cubicBezTo>
                      <a:pt x="417671" y="410051"/>
                      <a:pt x="472916" y="465296"/>
                      <a:pt x="472916" y="534829"/>
                    </a:cubicBezTo>
                    <a:close/>
                  </a:path>
                </a:pathLst>
              </a:custGeom>
              <a:solidFill>
                <a:srgbClr val="F2F2F2"/>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96C81243-DE7F-465C-B5F3-7F143AFB108C}"/>
                  </a:ext>
                </a:extLst>
              </p:cNvPr>
              <p:cNvSpPr/>
              <p:nvPr/>
            </p:nvSpPr>
            <p:spPr>
              <a:xfrm>
                <a:off x="-751554" y="4106830"/>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91014 w 800100"/>
                  <a:gd name="connsiteY7" fmla="*/ 541496 h 800100"/>
                  <a:gd name="connsiteX8" fmla="*/ 366236 w 800100"/>
                  <a:gd name="connsiteY8" fmla="*/ 666274 h 800100"/>
                  <a:gd name="connsiteX9" fmla="*/ 241459 w 800100"/>
                  <a:gd name="connsiteY9" fmla="*/ 541496 h 800100"/>
                  <a:gd name="connsiteX10" fmla="*/ 366236 w 800100"/>
                  <a:gd name="connsiteY10" fmla="*/ 416719 h 800100"/>
                  <a:gd name="connsiteX11" fmla="*/ 491014 w 800100"/>
                  <a:gd name="connsiteY11" fmla="*/ 541496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91014" y="541496"/>
                    </a:moveTo>
                    <a:cubicBezTo>
                      <a:pt x="491014" y="610076"/>
                      <a:pt x="434816" y="666274"/>
                      <a:pt x="366236" y="666274"/>
                    </a:cubicBezTo>
                    <a:cubicBezTo>
                      <a:pt x="297656" y="666274"/>
                      <a:pt x="241459" y="610076"/>
                      <a:pt x="241459" y="541496"/>
                    </a:cubicBezTo>
                    <a:cubicBezTo>
                      <a:pt x="241459" y="472916"/>
                      <a:pt x="297656" y="416719"/>
                      <a:pt x="366236" y="416719"/>
                    </a:cubicBezTo>
                    <a:cubicBezTo>
                      <a:pt x="435769" y="416719"/>
                      <a:pt x="491014" y="472916"/>
                      <a:pt x="491014" y="541496"/>
                    </a:cubicBezTo>
                    <a:close/>
                  </a:path>
                </a:pathLst>
              </a:custGeom>
              <a:solidFill>
                <a:srgbClr val="F2F2F2"/>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497C4458-4A53-4330-A545-F249B7A1D0F9}"/>
                  </a:ext>
                </a:extLst>
              </p:cNvPr>
              <p:cNvSpPr/>
              <p:nvPr/>
            </p:nvSpPr>
            <p:spPr>
              <a:xfrm>
                <a:off x="-516287" y="4516405"/>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9" y="256699"/>
                      <a:pt x="7144" y="200834"/>
                      <a:pt x="7144" y="131921"/>
                    </a:cubicBezTo>
                    <a:cubicBezTo>
                      <a:pt x="7144" y="63009"/>
                      <a:pt x="63008" y="7144"/>
                      <a:pt x="131921" y="7144"/>
                    </a:cubicBezTo>
                    <a:cubicBezTo>
                      <a:pt x="200834" y="7144"/>
                      <a:pt x="256699" y="63009"/>
                      <a:pt x="256699" y="131921"/>
                    </a:cubicBezTo>
                    <a:close/>
                  </a:path>
                </a:pathLst>
              </a:custGeom>
              <a:solidFill>
                <a:srgbClr val="231F20"/>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0851460-625A-47BB-B386-01495FC9F723}"/>
                  </a:ext>
                </a:extLst>
              </p:cNvPr>
              <p:cNvSpPr/>
              <p:nvPr/>
            </p:nvSpPr>
            <p:spPr>
              <a:xfrm>
                <a:off x="690531" y="4224940"/>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8" y="256699"/>
                      <a:pt x="7144" y="200834"/>
                      <a:pt x="7144" y="131921"/>
                    </a:cubicBezTo>
                    <a:cubicBezTo>
                      <a:pt x="7144" y="63008"/>
                      <a:pt x="63008" y="7144"/>
                      <a:pt x="131921" y="7144"/>
                    </a:cubicBezTo>
                    <a:cubicBezTo>
                      <a:pt x="200834" y="7144"/>
                      <a:pt x="256699" y="63008"/>
                      <a:pt x="256699" y="131921"/>
                    </a:cubicBezTo>
                    <a:close/>
                  </a:path>
                </a:pathLst>
              </a:custGeom>
              <a:solidFill>
                <a:srgbClr val="231F20"/>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B397D20C-25FF-47B9-97A5-68F231DAD011}"/>
                  </a:ext>
                </a:extLst>
              </p:cNvPr>
              <p:cNvSpPr/>
              <p:nvPr/>
            </p:nvSpPr>
            <p:spPr>
              <a:xfrm>
                <a:off x="-1310492" y="3638200"/>
                <a:ext cx="581025" cy="247650"/>
              </a:xfrm>
              <a:custGeom>
                <a:avLst/>
                <a:gdLst>
                  <a:gd name="connsiteX0" fmla="*/ 583227 w 581025"/>
                  <a:gd name="connsiteY0" fmla="*/ 240506 h 247650"/>
                  <a:gd name="connsiteX1" fmla="*/ 558462 w 581025"/>
                  <a:gd name="connsiteY1" fmla="*/ 236696 h 247650"/>
                  <a:gd name="connsiteX2" fmla="*/ 447972 w 581025"/>
                  <a:gd name="connsiteY2" fmla="*/ 150019 h 247650"/>
                  <a:gd name="connsiteX3" fmla="*/ 446067 w 581025"/>
                  <a:gd name="connsiteY3" fmla="*/ 133826 h 247650"/>
                  <a:gd name="connsiteX4" fmla="*/ 362247 w 581025"/>
                  <a:gd name="connsiteY4" fmla="*/ 186214 h 247650"/>
                  <a:gd name="connsiteX5" fmla="*/ 314622 w 581025"/>
                  <a:gd name="connsiteY5" fmla="*/ 219551 h 247650"/>
                  <a:gd name="connsiteX6" fmla="*/ 279379 w 581025"/>
                  <a:gd name="connsiteY6" fmla="*/ 173831 h 247650"/>
                  <a:gd name="connsiteX7" fmla="*/ 175557 w 581025"/>
                  <a:gd name="connsiteY7" fmla="*/ 7144 h 247650"/>
                  <a:gd name="connsiteX8" fmla="*/ 8869 w 581025"/>
                  <a:gd name="connsiteY8" fmla="*/ 131921 h 247650"/>
                  <a:gd name="connsiteX9" fmla="*/ 9822 w 581025"/>
                  <a:gd name="connsiteY9" fmla="*/ 148114 h 247650"/>
                  <a:gd name="connsiteX10" fmla="*/ 583227 w 581025"/>
                  <a:gd name="connsiteY10" fmla="*/ 24050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247650">
                    <a:moveTo>
                      <a:pt x="583227" y="240506"/>
                    </a:moveTo>
                    <a:cubicBezTo>
                      <a:pt x="569892" y="237649"/>
                      <a:pt x="561319" y="236696"/>
                      <a:pt x="558462" y="236696"/>
                    </a:cubicBezTo>
                    <a:cubicBezTo>
                      <a:pt x="506074" y="239554"/>
                      <a:pt x="457497" y="203359"/>
                      <a:pt x="447972" y="150019"/>
                    </a:cubicBezTo>
                    <a:cubicBezTo>
                      <a:pt x="447019" y="144304"/>
                      <a:pt x="447019" y="139541"/>
                      <a:pt x="446067" y="133826"/>
                    </a:cubicBezTo>
                    <a:cubicBezTo>
                      <a:pt x="417492" y="150019"/>
                      <a:pt x="388917" y="167164"/>
                      <a:pt x="362247" y="186214"/>
                    </a:cubicBezTo>
                    <a:lnTo>
                      <a:pt x="314622" y="219551"/>
                    </a:lnTo>
                    <a:lnTo>
                      <a:pt x="279379" y="173831"/>
                    </a:lnTo>
                    <a:cubicBezTo>
                      <a:pt x="268902" y="159544"/>
                      <a:pt x="220324" y="93821"/>
                      <a:pt x="175557" y="7144"/>
                    </a:cubicBezTo>
                    <a:cubicBezTo>
                      <a:pt x="90784" y="47149"/>
                      <a:pt x="25062" y="90964"/>
                      <a:pt x="8869" y="131921"/>
                    </a:cubicBezTo>
                    <a:cubicBezTo>
                      <a:pt x="6012" y="139541"/>
                      <a:pt x="6964" y="144304"/>
                      <a:pt x="9822" y="148114"/>
                    </a:cubicBezTo>
                    <a:cubicBezTo>
                      <a:pt x="24109" y="168116"/>
                      <a:pt x="106024" y="230029"/>
                      <a:pt x="583227" y="240506"/>
                    </a:cubicBezTo>
                    <a:close/>
                  </a:path>
                </a:pathLst>
              </a:custGeom>
              <a:solidFill>
                <a:srgbClr val="000000"/>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ABF1CAB-A29A-42B2-891A-1AEF438FACDA}"/>
                  </a:ext>
                </a:extLst>
              </p:cNvPr>
              <p:cNvSpPr/>
              <p:nvPr/>
            </p:nvSpPr>
            <p:spPr>
              <a:xfrm>
                <a:off x="1437291" y="2998120"/>
                <a:ext cx="495300" cy="352425"/>
              </a:xfrm>
              <a:custGeom>
                <a:avLst/>
                <a:gdLst>
                  <a:gd name="connsiteX0" fmla="*/ 92869 w 495300"/>
                  <a:gd name="connsiteY0" fmla="*/ 99536 h 352425"/>
                  <a:gd name="connsiteX1" fmla="*/ 26194 w 495300"/>
                  <a:gd name="connsiteY1" fmla="*/ 326231 h 352425"/>
                  <a:gd name="connsiteX2" fmla="*/ 7144 w 495300"/>
                  <a:gd name="connsiteY2" fmla="*/ 352901 h 352425"/>
                  <a:gd name="connsiteX3" fmla="*/ 234791 w 495300"/>
                  <a:gd name="connsiteY3" fmla="*/ 234791 h 352425"/>
                  <a:gd name="connsiteX4" fmla="*/ 491966 w 495300"/>
                  <a:gd name="connsiteY4" fmla="*/ 38576 h 352425"/>
                  <a:gd name="connsiteX5" fmla="*/ 491014 w 495300"/>
                  <a:gd name="connsiteY5" fmla="*/ 25241 h 352425"/>
                  <a:gd name="connsiteX6" fmla="*/ 401479 w 495300"/>
                  <a:gd name="connsiteY6" fmla="*/ 7144 h 352425"/>
                  <a:gd name="connsiteX7" fmla="*/ 100489 w 495300"/>
                  <a:gd name="connsiteY7" fmla="*/ 50006 h 352425"/>
                  <a:gd name="connsiteX8" fmla="*/ 92869 w 495300"/>
                  <a:gd name="connsiteY8" fmla="*/ 9953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352425">
                    <a:moveTo>
                      <a:pt x="92869" y="99536"/>
                    </a:moveTo>
                    <a:cubicBezTo>
                      <a:pt x="76676" y="193834"/>
                      <a:pt x="46196" y="297656"/>
                      <a:pt x="26194" y="326231"/>
                    </a:cubicBezTo>
                    <a:lnTo>
                      <a:pt x="7144" y="352901"/>
                    </a:lnTo>
                    <a:cubicBezTo>
                      <a:pt x="92869" y="310991"/>
                      <a:pt x="170021" y="270986"/>
                      <a:pt x="234791" y="234791"/>
                    </a:cubicBezTo>
                    <a:cubicBezTo>
                      <a:pt x="460534" y="108109"/>
                      <a:pt x="489109" y="52864"/>
                      <a:pt x="491966" y="38576"/>
                    </a:cubicBezTo>
                    <a:cubicBezTo>
                      <a:pt x="493871" y="29051"/>
                      <a:pt x="491966" y="26194"/>
                      <a:pt x="491014" y="25241"/>
                    </a:cubicBezTo>
                    <a:cubicBezTo>
                      <a:pt x="488156" y="22384"/>
                      <a:pt x="472916" y="7144"/>
                      <a:pt x="401479" y="7144"/>
                    </a:cubicBezTo>
                    <a:cubicBezTo>
                      <a:pt x="323374" y="7144"/>
                      <a:pt x="213836" y="25241"/>
                      <a:pt x="100489" y="50006"/>
                    </a:cubicBezTo>
                    <a:cubicBezTo>
                      <a:pt x="98584" y="65246"/>
                      <a:pt x="95726" y="81439"/>
                      <a:pt x="92869" y="99536"/>
                    </a:cubicBezTo>
                    <a:close/>
                  </a:path>
                </a:pathLst>
              </a:custGeom>
              <a:solidFill>
                <a:srgbClr val="000000"/>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5FFD50A-793F-46EC-A520-792105F9CCD2}"/>
                  </a:ext>
                </a:extLst>
              </p:cNvPr>
              <p:cNvSpPr/>
              <p:nvPr/>
            </p:nvSpPr>
            <p:spPr>
              <a:xfrm>
                <a:off x="854361" y="3337210"/>
                <a:ext cx="590550" cy="276225"/>
              </a:xfrm>
              <a:custGeom>
                <a:avLst/>
                <a:gdLst>
                  <a:gd name="connsiteX0" fmla="*/ 588169 w 590550"/>
                  <a:gd name="connsiteY0" fmla="*/ 14764 h 276225"/>
                  <a:gd name="connsiteX1" fmla="*/ 555784 w 590550"/>
                  <a:gd name="connsiteY1" fmla="*/ 11906 h 276225"/>
                  <a:gd name="connsiteX2" fmla="*/ 413861 w 590550"/>
                  <a:gd name="connsiteY2" fmla="*/ 7144 h 276225"/>
                  <a:gd name="connsiteX3" fmla="*/ 127159 w 590550"/>
                  <a:gd name="connsiteY3" fmla="*/ 33814 h 276225"/>
                  <a:gd name="connsiteX4" fmla="*/ 112871 w 590550"/>
                  <a:gd name="connsiteY4" fmla="*/ 147161 h 276225"/>
                  <a:gd name="connsiteX5" fmla="*/ 7144 w 590550"/>
                  <a:gd name="connsiteY5" fmla="*/ 270034 h 276225"/>
                  <a:gd name="connsiteX6" fmla="*/ 252889 w 590550"/>
                  <a:gd name="connsiteY6" fmla="*/ 167164 h 276225"/>
                  <a:gd name="connsiteX7" fmla="*/ 588169 w 590550"/>
                  <a:gd name="connsiteY7" fmla="*/ 1476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76225">
                    <a:moveTo>
                      <a:pt x="588169" y="14764"/>
                    </a:moveTo>
                    <a:lnTo>
                      <a:pt x="555784" y="11906"/>
                    </a:lnTo>
                    <a:cubicBezTo>
                      <a:pt x="554831" y="11906"/>
                      <a:pt x="495776" y="7144"/>
                      <a:pt x="413861" y="7144"/>
                    </a:cubicBezTo>
                    <a:cubicBezTo>
                      <a:pt x="329089" y="7144"/>
                      <a:pt x="218599" y="11906"/>
                      <a:pt x="127159" y="33814"/>
                    </a:cubicBezTo>
                    <a:cubicBezTo>
                      <a:pt x="144304" y="70009"/>
                      <a:pt x="140494" y="114776"/>
                      <a:pt x="112871" y="147161"/>
                    </a:cubicBezTo>
                    <a:cubicBezTo>
                      <a:pt x="90964" y="173831"/>
                      <a:pt x="52864" y="218599"/>
                      <a:pt x="7144" y="270034"/>
                    </a:cubicBezTo>
                    <a:cubicBezTo>
                      <a:pt x="87154" y="237649"/>
                      <a:pt x="170021" y="202406"/>
                      <a:pt x="252889" y="167164"/>
                    </a:cubicBezTo>
                    <a:cubicBezTo>
                      <a:pt x="375761" y="114776"/>
                      <a:pt x="488156" y="62389"/>
                      <a:pt x="588169" y="14764"/>
                    </a:cubicBezTo>
                    <a:close/>
                  </a:path>
                </a:pathLst>
              </a:custGeom>
              <a:solidFill>
                <a:srgbClr val="000000"/>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D6A4CC8-022B-47F8-A323-806F6A0D88A2}"/>
                  </a:ext>
                </a:extLst>
              </p:cNvPr>
              <p:cNvSpPr/>
              <p:nvPr/>
            </p:nvSpPr>
            <p:spPr>
              <a:xfrm>
                <a:off x="-775022" y="2478055"/>
                <a:ext cx="1647825" cy="819150"/>
              </a:xfrm>
              <a:custGeom>
                <a:avLst/>
                <a:gdLst>
                  <a:gd name="connsiteX0" fmla="*/ 52519 w 1647825"/>
                  <a:gd name="connsiteY0" fmla="*/ 778669 h 819150"/>
                  <a:gd name="connsiteX1" fmla="*/ 379227 w 1647825"/>
                  <a:gd name="connsiteY1" fmla="*/ 818674 h 819150"/>
                  <a:gd name="connsiteX2" fmla="*/ 1553659 w 1647825"/>
                  <a:gd name="connsiteY2" fmla="*/ 531019 h 819150"/>
                  <a:gd name="connsiteX3" fmla="*/ 1566042 w 1647825"/>
                  <a:gd name="connsiteY3" fmla="*/ 525304 h 819150"/>
                  <a:gd name="connsiteX4" fmla="*/ 1573662 w 1647825"/>
                  <a:gd name="connsiteY4" fmla="*/ 431006 h 819150"/>
                  <a:gd name="connsiteX5" fmla="*/ 1642242 w 1647825"/>
                  <a:gd name="connsiteY5" fmla="*/ 291941 h 819150"/>
                  <a:gd name="connsiteX6" fmla="*/ 1627954 w 1647825"/>
                  <a:gd name="connsiteY6" fmla="*/ 245269 h 819150"/>
                  <a:gd name="connsiteX7" fmla="*/ 731652 w 1647825"/>
                  <a:gd name="connsiteY7" fmla="*/ 7144 h 819150"/>
                  <a:gd name="connsiteX8" fmla="*/ 658309 w 1647825"/>
                  <a:gd name="connsiteY8" fmla="*/ 13811 h 819150"/>
                  <a:gd name="connsiteX9" fmla="*/ 9657 w 1647825"/>
                  <a:gd name="connsiteY9" fmla="*/ 565309 h 819150"/>
                  <a:gd name="connsiteX10" fmla="*/ 9657 w 1647825"/>
                  <a:gd name="connsiteY10" fmla="*/ 767239 h 819150"/>
                  <a:gd name="connsiteX11" fmla="*/ 52519 w 1647825"/>
                  <a:gd name="connsiteY11" fmla="*/ 77866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7825" h="819150">
                    <a:moveTo>
                      <a:pt x="52519" y="778669"/>
                    </a:moveTo>
                    <a:cubicBezTo>
                      <a:pt x="149674" y="805339"/>
                      <a:pt x="259212" y="818674"/>
                      <a:pt x="379227" y="818674"/>
                    </a:cubicBezTo>
                    <a:cubicBezTo>
                      <a:pt x="844047" y="818674"/>
                      <a:pt x="1354587" y="617696"/>
                      <a:pt x="1553659" y="531019"/>
                    </a:cubicBezTo>
                    <a:lnTo>
                      <a:pt x="1566042" y="525304"/>
                    </a:lnTo>
                    <a:cubicBezTo>
                      <a:pt x="1564137" y="495776"/>
                      <a:pt x="1566994" y="463391"/>
                      <a:pt x="1573662" y="431006"/>
                    </a:cubicBezTo>
                    <a:cubicBezTo>
                      <a:pt x="1586044" y="372904"/>
                      <a:pt x="1611762" y="324326"/>
                      <a:pt x="1642242" y="291941"/>
                    </a:cubicBezTo>
                    <a:cubicBezTo>
                      <a:pt x="1636527" y="270034"/>
                      <a:pt x="1631764" y="253841"/>
                      <a:pt x="1627954" y="245269"/>
                    </a:cubicBezTo>
                    <a:cubicBezTo>
                      <a:pt x="1562232" y="210026"/>
                      <a:pt x="1016449" y="7144"/>
                      <a:pt x="731652" y="7144"/>
                    </a:cubicBezTo>
                    <a:cubicBezTo>
                      <a:pt x="703077" y="7144"/>
                      <a:pt x="678312" y="9049"/>
                      <a:pt x="658309" y="13811"/>
                    </a:cubicBezTo>
                    <a:cubicBezTo>
                      <a:pt x="405897" y="65246"/>
                      <a:pt x="22992" y="503396"/>
                      <a:pt x="9657" y="565309"/>
                    </a:cubicBezTo>
                    <a:cubicBezTo>
                      <a:pt x="5847" y="591979"/>
                      <a:pt x="6799" y="676751"/>
                      <a:pt x="9657" y="767239"/>
                    </a:cubicBezTo>
                    <a:lnTo>
                      <a:pt x="52519" y="778669"/>
                    </a:lnTo>
                    <a:close/>
                  </a:path>
                </a:pathLst>
              </a:custGeom>
              <a:solidFill>
                <a:srgbClr val="000000"/>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A8AB9B4-4F59-4E83-96B8-8EB137D0D933}"/>
                  </a:ext>
                </a:extLst>
              </p:cNvPr>
              <p:cNvSpPr/>
              <p:nvPr/>
            </p:nvSpPr>
            <p:spPr>
              <a:xfrm>
                <a:off x="-673449" y="3324828"/>
                <a:ext cx="1495425" cy="542925"/>
              </a:xfrm>
              <a:custGeom>
                <a:avLst/>
                <a:gdLst>
                  <a:gd name="connsiteX0" fmla="*/ 936784 w 1495425"/>
                  <a:gd name="connsiteY0" fmla="*/ 418624 h 542925"/>
                  <a:gd name="connsiteX1" fmla="*/ 1066324 w 1495425"/>
                  <a:gd name="connsiteY1" fmla="*/ 431006 h 542925"/>
                  <a:gd name="connsiteX2" fmla="*/ 1093946 w 1495425"/>
                  <a:gd name="connsiteY2" fmla="*/ 421481 h 542925"/>
                  <a:gd name="connsiteX3" fmla="*/ 1477804 w 1495425"/>
                  <a:gd name="connsiteY3" fmla="*/ 23336 h 542925"/>
                  <a:gd name="connsiteX4" fmla="*/ 1494949 w 1495425"/>
                  <a:gd name="connsiteY4" fmla="*/ 7144 h 542925"/>
                  <a:gd name="connsiteX5" fmla="*/ 275749 w 1495425"/>
                  <a:gd name="connsiteY5" fmla="*/ 303371 h 542925"/>
                  <a:gd name="connsiteX6" fmla="*/ 77629 w 1495425"/>
                  <a:gd name="connsiteY6" fmla="*/ 290989 h 542925"/>
                  <a:gd name="connsiteX7" fmla="*/ 87154 w 1495425"/>
                  <a:gd name="connsiteY7" fmla="*/ 319564 h 542925"/>
                  <a:gd name="connsiteX8" fmla="*/ 32861 w 1495425"/>
                  <a:gd name="connsiteY8" fmla="*/ 340519 h 542925"/>
                  <a:gd name="connsiteX9" fmla="*/ 7144 w 1495425"/>
                  <a:gd name="connsiteY9" fmla="*/ 350996 h 542925"/>
                  <a:gd name="connsiteX10" fmla="*/ 290989 w 1495425"/>
                  <a:gd name="connsiteY10" fmla="*/ 447199 h 542925"/>
                  <a:gd name="connsiteX11" fmla="*/ 612934 w 1495425"/>
                  <a:gd name="connsiteY11" fmla="*/ 537686 h 542925"/>
                  <a:gd name="connsiteX12" fmla="*/ 709136 w 1495425"/>
                  <a:gd name="connsiteY12" fmla="*/ 536734 h 542925"/>
                  <a:gd name="connsiteX13" fmla="*/ 835819 w 1495425"/>
                  <a:gd name="connsiteY13" fmla="*/ 527209 h 542925"/>
                  <a:gd name="connsiteX14" fmla="*/ 888206 w 1495425"/>
                  <a:gd name="connsiteY14" fmla="*/ 516731 h 542925"/>
                  <a:gd name="connsiteX15" fmla="*/ 936784 w 1495425"/>
                  <a:gd name="connsiteY15" fmla="*/ 41862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5425" h="542925">
                    <a:moveTo>
                      <a:pt x="936784" y="418624"/>
                    </a:moveTo>
                    <a:cubicBezTo>
                      <a:pt x="978694" y="391954"/>
                      <a:pt x="1032034" y="398621"/>
                      <a:pt x="1066324" y="431006"/>
                    </a:cubicBezTo>
                    <a:cubicBezTo>
                      <a:pt x="1072039" y="430054"/>
                      <a:pt x="1080611" y="428149"/>
                      <a:pt x="1093946" y="421481"/>
                    </a:cubicBezTo>
                    <a:cubicBezTo>
                      <a:pt x="1146334" y="396716"/>
                      <a:pt x="1334929" y="195739"/>
                      <a:pt x="1477804" y="23336"/>
                    </a:cubicBezTo>
                    <a:cubicBezTo>
                      <a:pt x="1482566" y="16669"/>
                      <a:pt x="1488281" y="11906"/>
                      <a:pt x="1494949" y="7144"/>
                    </a:cubicBezTo>
                    <a:cubicBezTo>
                      <a:pt x="1168241" y="148114"/>
                      <a:pt x="711041" y="303371"/>
                      <a:pt x="275749" y="303371"/>
                    </a:cubicBezTo>
                    <a:cubicBezTo>
                      <a:pt x="206216" y="303371"/>
                      <a:pt x="139541" y="299561"/>
                      <a:pt x="77629" y="290989"/>
                    </a:cubicBezTo>
                    <a:lnTo>
                      <a:pt x="87154" y="319564"/>
                    </a:lnTo>
                    <a:lnTo>
                      <a:pt x="32861" y="340519"/>
                    </a:lnTo>
                    <a:cubicBezTo>
                      <a:pt x="32861" y="340519"/>
                      <a:pt x="23336" y="344329"/>
                      <a:pt x="7144" y="350996"/>
                    </a:cubicBezTo>
                    <a:cubicBezTo>
                      <a:pt x="77629" y="367189"/>
                      <a:pt x="171926" y="399574"/>
                      <a:pt x="290989" y="447199"/>
                    </a:cubicBezTo>
                    <a:cubicBezTo>
                      <a:pt x="509111" y="534829"/>
                      <a:pt x="591979" y="538639"/>
                      <a:pt x="612934" y="537686"/>
                    </a:cubicBezTo>
                    <a:cubicBezTo>
                      <a:pt x="642461" y="522446"/>
                      <a:pt x="678656" y="521494"/>
                      <a:pt x="709136" y="536734"/>
                    </a:cubicBezTo>
                    <a:cubicBezTo>
                      <a:pt x="765334" y="532924"/>
                      <a:pt x="809149" y="530066"/>
                      <a:pt x="835819" y="527209"/>
                    </a:cubicBezTo>
                    <a:cubicBezTo>
                      <a:pt x="848201" y="526256"/>
                      <a:pt x="865346" y="522446"/>
                      <a:pt x="888206" y="516731"/>
                    </a:cubicBezTo>
                    <a:cubicBezTo>
                      <a:pt x="885349" y="477679"/>
                      <a:pt x="902494" y="440531"/>
                      <a:pt x="936784" y="418624"/>
                    </a:cubicBezTo>
                    <a:close/>
                  </a:path>
                </a:pathLst>
              </a:custGeom>
              <a:solidFill>
                <a:srgbClr val="000000"/>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DC200639-711B-48A0-83AD-93A89A4CC56D}"/>
                  </a:ext>
                </a:extLst>
              </p:cNvPr>
              <p:cNvSpPr/>
              <p:nvPr/>
            </p:nvSpPr>
            <p:spPr>
              <a:xfrm>
                <a:off x="-744887" y="3057175"/>
                <a:ext cx="1647825" cy="514350"/>
              </a:xfrm>
              <a:custGeom>
                <a:avLst/>
                <a:gdLst>
                  <a:gd name="connsiteX0" fmla="*/ 1547336 w 1647825"/>
                  <a:gd name="connsiteY0" fmla="*/ 7144 h 514350"/>
                  <a:gd name="connsiteX1" fmla="*/ 1527334 w 1647825"/>
                  <a:gd name="connsiteY1" fmla="*/ 15716 h 514350"/>
                  <a:gd name="connsiteX2" fmla="*/ 1522571 w 1647825"/>
                  <a:gd name="connsiteY2" fmla="*/ 17621 h 514350"/>
                  <a:gd name="connsiteX3" fmla="*/ 1501616 w 1647825"/>
                  <a:gd name="connsiteY3" fmla="*/ 26194 h 514350"/>
                  <a:gd name="connsiteX4" fmla="*/ 1497806 w 1647825"/>
                  <a:gd name="connsiteY4" fmla="*/ 28099 h 514350"/>
                  <a:gd name="connsiteX5" fmla="*/ 1477804 w 1647825"/>
                  <a:gd name="connsiteY5" fmla="*/ 36671 h 514350"/>
                  <a:gd name="connsiteX6" fmla="*/ 1473994 w 1647825"/>
                  <a:gd name="connsiteY6" fmla="*/ 38576 h 514350"/>
                  <a:gd name="connsiteX7" fmla="*/ 1451134 w 1647825"/>
                  <a:gd name="connsiteY7" fmla="*/ 48101 h 514350"/>
                  <a:gd name="connsiteX8" fmla="*/ 1446371 w 1647825"/>
                  <a:gd name="connsiteY8" fmla="*/ 50006 h 514350"/>
                  <a:gd name="connsiteX9" fmla="*/ 1421606 w 1647825"/>
                  <a:gd name="connsiteY9" fmla="*/ 59531 h 514350"/>
                  <a:gd name="connsiteX10" fmla="*/ 1421606 w 1647825"/>
                  <a:gd name="connsiteY10" fmla="*/ 59531 h 514350"/>
                  <a:gd name="connsiteX11" fmla="*/ 1395889 w 1647825"/>
                  <a:gd name="connsiteY11" fmla="*/ 70009 h 514350"/>
                  <a:gd name="connsiteX12" fmla="*/ 1390174 w 1647825"/>
                  <a:gd name="connsiteY12" fmla="*/ 71914 h 514350"/>
                  <a:gd name="connsiteX13" fmla="*/ 1363504 w 1647825"/>
                  <a:gd name="connsiteY13" fmla="*/ 82391 h 514350"/>
                  <a:gd name="connsiteX14" fmla="*/ 1359694 w 1647825"/>
                  <a:gd name="connsiteY14" fmla="*/ 84296 h 514350"/>
                  <a:gd name="connsiteX15" fmla="*/ 1333976 w 1647825"/>
                  <a:gd name="connsiteY15" fmla="*/ 93821 h 514350"/>
                  <a:gd name="connsiteX16" fmla="*/ 1329214 w 1647825"/>
                  <a:gd name="connsiteY16" fmla="*/ 95726 h 514350"/>
                  <a:gd name="connsiteX17" fmla="*/ 1300639 w 1647825"/>
                  <a:gd name="connsiteY17" fmla="*/ 106204 h 514350"/>
                  <a:gd name="connsiteX18" fmla="*/ 1294924 w 1647825"/>
                  <a:gd name="connsiteY18" fmla="*/ 108109 h 514350"/>
                  <a:gd name="connsiteX19" fmla="*/ 1265396 w 1647825"/>
                  <a:gd name="connsiteY19" fmla="*/ 118586 h 514350"/>
                  <a:gd name="connsiteX20" fmla="*/ 1264444 w 1647825"/>
                  <a:gd name="connsiteY20" fmla="*/ 118586 h 514350"/>
                  <a:gd name="connsiteX21" fmla="*/ 1233011 w 1647825"/>
                  <a:gd name="connsiteY21" fmla="*/ 129064 h 514350"/>
                  <a:gd name="connsiteX22" fmla="*/ 1226344 w 1647825"/>
                  <a:gd name="connsiteY22" fmla="*/ 130969 h 514350"/>
                  <a:gd name="connsiteX23" fmla="*/ 1194911 w 1647825"/>
                  <a:gd name="connsiteY23" fmla="*/ 141446 h 514350"/>
                  <a:gd name="connsiteX24" fmla="*/ 1190149 w 1647825"/>
                  <a:gd name="connsiteY24" fmla="*/ 142399 h 514350"/>
                  <a:gd name="connsiteX25" fmla="*/ 1160621 w 1647825"/>
                  <a:gd name="connsiteY25" fmla="*/ 151924 h 514350"/>
                  <a:gd name="connsiteX26" fmla="*/ 1154906 w 1647825"/>
                  <a:gd name="connsiteY26" fmla="*/ 153829 h 514350"/>
                  <a:gd name="connsiteX27" fmla="*/ 1121569 w 1647825"/>
                  <a:gd name="connsiteY27" fmla="*/ 164306 h 514350"/>
                  <a:gd name="connsiteX28" fmla="*/ 1114901 w 1647825"/>
                  <a:gd name="connsiteY28" fmla="*/ 166211 h 514350"/>
                  <a:gd name="connsiteX29" fmla="*/ 1081564 w 1647825"/>
                  <a:gd name="connsiteY29" fmla="*/ 176689 h 514350"/>
                  <a:gd name="connsiteX30" fmla="*/ 1079659 w 1647825"/>
                  <a:gd name="connsiteY30" fmla="*/ 177641 h 514350"/>
                  <a:gd name="connsiteX31" fmla="*/ 1044416 w 1647825"/>
                  <a:gd name="connsiteY31" fmla="*/ 188119 h 514350"/>
                  <a:gd name="connsiteX32" fmla="*/ 1036796 w 1647825"/>
                  <a:gd name="connsiteY32" fmla="*/ 190024 h 514350"/>
                  <a:gd name="connsiteX33" fmla="*/ 1001554 w 1647825"/>
                  <a:gd name="connsiteY33" fmla="*/ 199549 h 514350"/>
                  <a:gd name="connsiteX34" fmla="*/ 996791 w 1647825"/>
                  <a:gd name="connsiteY34" fmla="*/ 200501 h 514350"/>
                  <a:gd name="connsiteX35" fmla="*/ 963454 w 1647825"/>
                  <a:gd name="connsiteY35" fmla="*/ 209074 h 514350"/>
                  <a:gd name="connsiteX36" fmla="*/ 956786 w 1647825"/>
                  <a:gd name="connsiteY36" fmla="*/ 210979 h 514350"/>
                  <a:gd name="connsiteX37" fmla="*/ 920591 w 1647825"/>
                  <a:gd name="connsiteY37" fmla="*/ 220504 h 514350"/>
                  <a:gd name="connsiteX38" fmla="*/ 912971 w 1647825"/>
                  <a:gd name="connsiteY38" fmla="*/ 222409 h 514350"/>
                  <a:gd name="connsiteX39" fmla="*/ 877729 w 1647825"/>
                  <a:gd name="connsiteY39" fmla="*/ 230981 h 514350"/>
                  <a:gd name="connsiteX40" fmla="*/ 874871 w 1647825"/>
                  <a:gd name="connsiteY40" fmla="*/ 231934 h 514350"/>
                  <a:gd name="connsiteX41" fmla="*/ 837724 w 1647825"/>
                  <a:gd name="connsiteY41" fmla="*/ 240506 h 514350"/>
                  <a:gd name="connsiteX42" fmla="*/ 829151 w 1647825"/>
                  <a:gd name="connsiteY42" fmla="*/ 242411 h 514350"/>
                  <a:gd name="connsiteX43" fmla="*/ 791051 w 1647825"/>
                  <a:gd name="connsiteY43" fmla="*/ 250031 h 514350"/>
                  <a:gd name="connsiteX44" fmla="*/ 786289 w 1647825"/>
                  <a:gd name="connsiteY44" fmla="*/ 250984 h 514350"/>
                  <a:gd name="connsiteX45" fmla="*/ 751046 w 1647825"/>
                  <a:gd name="connsiteY45" fmla="*/ 257651 h 514350"/>
                  <a:gd name="connsiteX46" fmla="*/ 743426 w 1647825"/>
                  <a:gd name="connsiteY46" fmla="*/ 258604 h 514350"/>
                  <a:gd name="connsiteX47" fmla="*/ 705326 w 1647825"/>
                  <a:gd name="connsiteY47" fmla="*/ 265271 h 514350"/>
                  <a:gd name="connsiteX48" fmla="*/ 697706 w 1647825"/>
                  <a:gd name="connsiteY48" fmla="*/ 266224 h 514350"/>
                  <a:gd name="connsiteX49" fmla="*/ 661511 w 1647825"/>
                  <a:gd name="connsiteY49" fmla="*/ 271939 h 514350"/>
                  <a:gd name="connsiteX50" fmla="*/ 657701 w 1647825"/>
                  <a:gd name="connsiteY50" fmla="*/ 272891 h 514350"/>
                  <a:gd name="connsiteX51" fmla="*/ 618649 w 1647825"/>
                  <a:gd name="connsiteY51" fmla="*/ 278606 h 514350"/>
                  <a:gd name="connsiteX52" fmla="*/ 610076 w 1647825"/>
                  <a:gd name="connsiteY52" fmla="*/ 279559 h 514350"/>
                  <a:gd name="connsiteX53" fmla="*/ 571024 w 1647825"/>
                  <a:gd name="connsiteY53" fmla="*/ 284321 h 514350"/>
                  <a:gd name="connsiteX54" fmla="*/ 567214 w 1647825"/>
                  <a:gd name="connsiteY54" fmla="*/ 284321 h 514350"/>
                  <a:gd name="connsiteX55" fmla="*/ 531019 w 1647825"/>
                  <a:gd name="connsiteY55" fmla="*/ 288131 h 514350"/>
                  <a:gd name="connsiteX56" fmla="*/ 523399 w 1647825"/>
                  <a:gd name="connsiteY56" fmla="*/ 289084 h 514350"/>
                  <a:gd name="connsiteX57" fmla="*/ 485299 w 1647825"/>
                  <a:gd name="connsiteY57" fmla="*/ 291941 h 514350"/>
                  <a:gd name="connsiteX58" fmla="*/ 477679 w 1647825"/>
                  <a:gd name="connsiteY58" fmla="*/ 292894 h 514350"/>
                  <a:gd name="connsiteX59" fmla="*/ 441484 w 1647825"/>
                  <a:gd name="connsiteY59" fmla="*/ 294799 h 514350"/>
                  <a:gd name="connsiteX60" fmla="*/ 436721 w 1647825"/>
                  <a:gd name="connsiteY60" fmla="*/ 294799 h 514350"/>
                  <a:gd name="connsiteX61" fmla="*/ 398621 w 1647825"/>
                  <a:gd name="connsiteY61" fmla="*/ 296704 h 514350"/>
                  <a:gd name="connsiteX62" fmla="*/ 390049 w 1647825"/>
                  <a:gd name="connsiteY62" fmla="*/ 296704 h 514350"/>
                  <a:gd name="connsiteX63" fmla="*/ 350996 w 1647825"/>
                  <a:gd name="connsiteY63" fmla="*/ 297656 h 514350"/>
                  <a:gd name="connsiteX64" fmla="*/ 350044 w 1647825"/>
                  <a:gd name="connsiteY64" fmla="*/ 297656 h 514350"/>
                  <a:gd name="connsiteX65" fmla="*/ 347186 w 1647825"/>
                  <a:gd name="connsiteY65" fmla="*/ 297656 h 514350"/>
                  <a:gd name="connsiteX66" fmla="*/ 310039 w 1647825"/>
                  <a:gd name="connsiteY66" fmla="*/ 296704 h 514350"/>
                  <a:gd name="connsiteX67" fmla="*/ 302419 w 1647825"/>
                  <a:gd name="connsiteY67" fmla="*/ 296704 h 514350"/>
                  <a:gd name="connsiteX68" fmla="*/ 264319 w 1647825"/>
                  <a:gd name="connsiteY68" fmla="*/ 294799 h 514350"/>
                  <a:gd name="connsiteX69" fmla="*/ 256699 w 1647825"/>
                  <a:gd name="connsiteY69" fmla="*/ 294799 h 514350"/>
                  <a:gd name="connsiteX70" fmla="*/ 220504 w 1647825"/>
                  <a:gd name="connsiteY70" fmla="*/ 291941 h 514350"/>
                  <a:gd name="connsiteX71" fmla="*/ 217646 w 1647825"/>
                  <a:gd name="connsiteY71" fmla="*/ 291941 h 514350"/>
                  <a:gd name="connsiteX72" fmla="*/ 179546 w 1647825"/>
                  <a:gd name="connsiteY72" fmla="*/ 288131 h 514350"/>
                  <a:gd name="connsiteX73" fmla="*/ 170974 w 1647825"/>
                  <a:gd name="connsiteY73" fmla="*/ 287179 h 514350"/>
                  <a:gd name="connsiteX74" fmla="*/ 133826 w 1647825"/>
                  <a:gd name="connsiteY74" fmla="*/ 282416 h 514350"/>
                  <a:gd name="connsiteX75" fmla="*/ 129064 w 1647825"/>
                  <a:gd name="connsiteY75" fmla="*/ 281464 h 514350"/>
                  <a:gd name="connsiteX76" fmla="*/ 94774 w 1647825"/>
                  <a:gd name="connsiteY76" fmla="*/ 275749 h 514350"/>
                  <a:gd name="connsiteX77" fmla="*/ 88106 w 1647825"/>
                  <a:gd name="connsiteY77" fmla="*/ 274796 h 514350"/>
                  <a:gd name="connsiteX78" fmla="*/ 51911 w 1647825"/>
                  <a:gd name="connsiteY78" fmla="*/ 267176 h 514350"/>
                  <a:gd name="connsiteX79" fmla="*/ 44291 w 1647825"/>
                  <a:gd name="connsiteY79" fmla="*/ 265271 h 514350"/>
                  <a:gd name="connsiteX80" fmla="*/ 7144 w 1647825"/>
                  <a:gd name="connsiteY80" fmla="*/ 255746 h 514350"/>
                  <a:gd name="connsiteX81" fmla="*/ 7144 w 1647825"/>
                  <a:gd name="connsiteY81" fmla="*/ 255746 h 514350"/>
                  <a:gd name="connsiteX82" fmla="*/ 40481 w 1647825"/>
                  <a:gd name="connsiteY82" fmla="*/ 310991 h 514350"/>
                  <a:gd name="connsiteX83" fmla="*/ 126206 w 1647825"/>
                  <a:gd name="connsiteY83" fmla="*/ 492919 h 514350"/>
                  <a:gd name="connsiteX84" fmla="*/ 148114 w 1647825"/>
                  <a:gd name="connsiteY84" fmla="*/ 495776 h 514350"/>
                  <a:gd name="connsiteX85" fmla="*/ 155734 w 1647825"/>
                  <a:gd name="connsiteY85" fmla="*/ 496729 h 514350"/>
                  <a:gd name="connsiteX86" fmla="*/ 171926 w 1647825"/>
                  <a:gd name="connsiteY86" fmla="*/ 498634 h 514350"/>
                  <a:gd name="connsiteX87" fmla="*/ 181451 w 1647825"/>
                  <a:gd name="connsiteY87" fmla="*/ 499586 h 514350"/>
                  <a:gd name="connsiteX88" fmla="*/ 197644 w 1647825"/>
                  <a:gd name="connsiteY88" fmla="*/ 501491 h 514350"/>
                  <a:gd name="connsiteX89" fmla="*/ 208121 w 1647825"/>
                  <a:gd name="connsiteY89" fmla="*/ 502444 h 514350"/>
                  <a:gd name="connsiteX90" fmla="*/ 224314 w 1647825"/>
                  <a:gd name="connsiteY90" fmla="*/ 503396 h 514350"/>
                  <a:gd name="connsiteX91" fmla="*/ 236696 w 1647825"/>
                  <a:gd name="connsiteY91" fmla="*/ 504349 h 514350"/>
                  <a:gd name="connsiteX92" fmla="*/ 252889 w 1647825"/>
                  <a:gd name="connsiteY92" fmla="*/ 505301 h 514350"/>
                  <a:gd name="connsiteX93" fmla="*/ 266224 w 1647825"/>
                  <a:gd name="connsiteY93" fmla="*/ 506254 h 514350"/>
                  <a:gd name="connsiteX94" fmla="*/ 282416 w 1647825"/>
                  <a:gd name="connsiteY94" fmla="*/ 507206 h 514350"/>
                  <a:gd name="connsiteX95" fmla="*/ 296704 w 1647825"/>
                  <a:gd name="connsiteY95" fmla="*/ 507206 h 514350"/>
                  <a:gd name="connsiteX96" fmla="*/ 313849 w 1647825"/>
                  <a:gd name="connsiteY96" fmla="*/ 508159 h 514350"/>
                  <a:gd name="connsiteX97" fmla="*/ 329089 w 1647825"/>
                  <a:gd name="connsiteY97" fmla="*/ 508159 h 514350"/>
                  <a:gd name="connsiteX98" fmla="*/ 347186 w 1647825"/>
                  <a:gd name="connsiteY98" fmla="*/ 508159 h 514350"/>
                  <a:gd name="connsiteX99" fmla="*/ 349091 w 1647825"/>
                  <a:gd name="connsiteY99" fmla="*/ 508159 h 514350"/>
                  <a:gd name="connsiteX100" fmla="*/ 377666 w 1647825"/>
                  <a:gd name="connsiteY100" fmla="*/ 508159 h 514350"/>
                  <a:gd name="connsiteX101" fmla="*/ 385286 w 1647825"/>
                  <a:gd name="connsiteY101" fmla="*/ 508159 h 514350"/>
                  <a:gd name="connsiteX102" fmla="*/ 410051 w 1647825"/>
                  <a:gd name="connsiteY102" fmla="*/ 507206 h 514350"/>
                  <a:gd name="connsiteX103" fmla="*/ 420529 w 1647825"/>
                  <a:gd name="connsiteY103" fmla="*/ 507206 h 514350"/>
                  <a:gd name="connsiteX104" fmla="*/ 447199 w 1647825"/>
                  <a:gd name="connsiteY104" fmla="*/ 506254 h 514350"/>
                  <a:gd name="connsiteX105" fmla="*/ 453866 w 1647825"/>
                  <a:gd name="connsiteY105" fmla="*/ 506254 h 514350"/>
                  <a:gd name="connsiteX106" fmla="*/ 489109 w 1647825"/>
                  <a:gd name="connsiteY106" fmla="*/ 504349 h 514350"/>
                  <a:gd name="connsiteX107" fmla="*/ 497681 w 1647825"/>
                  <a:gd name="connsiteY107" fmla="*/ 503396 h 514350"/>
                  <a:gd name="connsiteX108" fmla="*/ 525304 w 1647825"/>
                  <a:gd name="connsiteY108" fmla="*/ 501491 h 514350"/>
                  <a:gd name="connsiteX109" fmla="*/ 536734 w 1647825"/>
                  <a:gd name="connsiteY109" fmla="*/ 500539 h 514350"/>
                  <a:gd name="connsiteX110" fmla="*/ 568166 w 1647825"/>
                  <a:gd name="connsiteY110" fmla="*/ 497681 h 514350"/>
                  <a:gd name="connsiteX111" fmla="*/ 575786 w 1647825"/>
                  <a:gd name="connsiteY111" fmla="*/ 496729 h 514350"/>
                  <a:gd name="connsiteX112" fmla="*/ 614839 w 1647825"/>
                  <a:gd name="connsiteY112" fmla="*/ 491966 h 514350"/>
                  <a:gd name="connsiteX113" fmla="*/ 625316 w 1647825"/>
                  <a:gd name="connsiteY113" fmla="*/ 491014 h 514350"/>
                  <a:gd name="connsiteX114" fmla="*/ 656749 w 1647825"/>
                  <a:gd name="connsiteY114" fmla="*/ 486251 h 514350"/>
                  <a:gd name="connsiteX115" fmla="*/ 669131 w 1647825"/>
                  <a:gd name="connsiteY115" fmla="*/ 484346 h 514350"/>
                  <a:gd name="connsiteX116" fmla="*/ 704374 w 1647825"/>
                  <a:gd name="connsiteY116" fmla="*/ 478631 h 514350"/>
                  <a:gd name="connsiteX117" fmla="*/ 711994 w 1647825"/>
                  <a:gd name="connsiteY117" fmla="*/ 477679 h 514350"/>
                  <a:gd name="connsiteX118" fmla="*/ 755809 w 1647825"/>
                  <a:gd name="connsiteY118" fmla="*/ 470059 h 514350"/>
                  <a:gd name="connsiteX119" fmla="*/ 767239 w 1647825"/>
                  <a:gd name="connsiteY119" fmla="*/ 468154 h 514350"/>
                  <a:gd name="connsiteX120" fmla="*/ 801529 w 1647825"/>
                  <a:gd name="connsiteY120" fmla="*/ 461486 h 514350"/>
                  <a:gd name="connsiteX121" fmla="*/ 815816 w 1647825"/>
                  <a:gd name="connsiteY121" fmla="*/ 458629 h 514350"/>
                  <a:gd name="connsiteX122" fmla="*/ 855821 w 1647825"/>
                  <a:gd name="connsiteY122" fmla="*/ 450056 h 514350"/>
                  <a:gd name="connsiteX123" fmla="*/ 862489 w 1647825"/>
                  <a:gd name="connsiteY123" fmla="*/ 448151 h 514350"/>
                  <a:gd name="connsiteX124" fmla="*/ 910114 w 1647825"/>
                  <a:gd name="connsiteY124" fmla="*/ 436721 h 514350"/>
                  <a:gd name="connsiteX125" fmla="*/ 923449 w 1647825"/>
                  <a:gd name="connsiteY125" fmla="*/ 432911 h 514350"/>
                  <a:gd name="connsiteX126" fmla="*/ 960596 w 1647825"/>
                  <a:gd name="connsiteY126" fmla="*/ 423386 h 514350"/>
                  <a:gd name="connsiteX127" fmla="*/ 975836 w 1647825"/>
                  <a:gd name="connsiteY127" fmla="*/ 419576 h 514350"/>
                  <a:gd name="connsiteX128" fmla="*/ 1021556 w 1647825"/>
                  <a:gd name="connsiteY128" fmla="*/ 407194 h 514350"/>
                  <a:gd name="connsiteX129" fmla="*/ 1027271 w 1647825"/>
                  <a:gd name="connsiteY129" fmla="*/ 405289 h 514350"/>
                  <a:gd name="connsiteX130" fmla="*/ 1079659 w 1647825"/>
                  <a:gd name="connsiteY130" fmla="*/ 390049 h 514350"/>
                  <a:gd name="connsiteX131" fmla="*/ 1094899 w 1647825"/>
                  <a:gd name="connsiteY131" fmla="*/ 385286 h 514350"/>
                  <a:gd name="connsiteX132" fmla="*/ 1134904 w 1647825"/>
                  <a:gd name="connsiteY132" fmla="*/ 372904 h 514350"/>
                  <a:gd name="connsiteX133" fmla="*/ 1151096 w 1647825"/>
                  <a:gd name="connsiteY133" fmla="*/ 367189 h 514350"/>
                  <a:gd name="connsiteX134" fmla="*/ 1201579 w 1647825"/>
                  <a:gd name="connsiteY134" fmla="*/ 350044 h 514350"/>
                  <a:gd name="connsiteX135" fmla="*/ 1206341 w 1647825"/>
                  <a:gd name="connsiteY135" fmla="*/ 348139 h 514350"/>
                  <a:gd name="connsiteX136" fmla="*/ 1262539 w 1647825"/>
                  <a:gd name="connsiteY136" fmla="*/ 328136 h 514350"/>
                  <a:gd name="connsiteX137" fmla="*/ 1278731 w 1647825"/>
                  <a:gd name="connsiteY137" fmla="*/ 322421 h 514350"/>
                  <a:gd name="connsiteX138" fmla="*/ 1322546 w 1647825"/>
                  <a:gd name="connsiteY138" fmla="*/ 306229 h 514350"/>
                  <a:gd name="connsiteX139" fmla="*/ 1340644 w 1647825"/>
                  <a:gd name="connsiteY139" fmla="*/ 299561 h 514350"/>
                  <a:gd name="connsiteX140" fmla="*/ 1397794 w 1647825"/>
                  <a:gd name="connsiteY140" fmla="*/ 277654 h 514350"/>
                  <a:gd name="connsiteX141" fmla="*/ 1400651 w 1647825"/>
                  <a:gd name="connsiteY141" fmla="*/ 276701 h 514350"/>
                  <a:gd name="connsiteX142" fmla="*/ 1461611 w 1647825"/>
                  <a:gd name="connsiteY142" fmla="*/ 251936 h 514350"/>
                  <a:gd name="connsiteX143" fmla="*/ 1479709 w 1647825"/>
                  <a:gd name="connsiteY143" fmla="*/ 244316 h 514350"/>
                  <a:gd name="connsiteX144" fmla="*/ 1526381 w 1647825"/>
                  <a:gd name="connsiteY144" fmla="*/ 224314 h 514350"/>
                  <a:gd name="connsiteX145" fmla="*/ 1545431 w 1647825"/>
                  <a:gd name="connsiteY145" fmla="*/ 216694 h 514350"/>
                  <a:gd name="connsiteX146" fmla="*/ 1609249 w 1647825"/>
                  <a:gd name="connsiteY146" fmla="*/ 188119 h 514350"/>
                  <a:gd name="connsiteX147" fmla="*/ 1645444 w 1647825"/>
                  <a:gd name="connsiteY147" fmla="*/ 85249 h 514350"/>
                  <a:gd name="connsiteX148" fmla="*/ 1641634 w 1647825"/>
                  <a:gd name="connsiteY148" fmla="*/ 85249 h 514350"/>
                  <a:gd name="connsiteX149" fmla="*/ 1623536 w 1647825"/>
                  <a:gd name="connsiteY149" fmla="*/ 83344 h 514350"/>
                  <a:gd name="connsiteX150" fmla="*/ 1547336 w 1647825"/>
                  <a:gd name="connsiteY150" fmla="*/ 714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647825" h="514350">
                    <a:moveTo>
                      <a:pt x="1547336" y="7144"/>
                    </a:moveTo>
                    <a:cubicBezTo>
                      <a:pt x="1540669" y="10001"/>
                      <a:pt x="1534001" y="12859"/>
                      <a:pt x="1527334" y="15716"/>
                    </a:cubicBezTo>
                    <a:cubicBezTo>
                      <a:pt x="1525429" y="16669"/>
                      <a:pt x="1524476" y="16669"/>
                      <a:pt x="1522571" y="17621"/>
                    </a:cubicBezTo>
                    <a:cubicBezTo>
                      <a:pt x="1515904" y="20479"/>
                      <a:pt x="1509236" y="23336"/>
                      <a:pt x="1501616" y="26194"/>
                    </a:cubicBezTo>
                    <a:cubicBezTo>
                      <a:pt x="1500664" y="27146"/>
                      <a:pt x="1498759" y="27146"/>
                      <a:pt x="1497806" y="28099"/>
                    </a:cubicBezTo>
                    <a:cubicBezTo>
                      <a:pt x="1491139" y="30956"/>
                      <a:pt x="1484471" y="33814"/>
                      <a:pt x="1477804" y="36671"/>
                    </a:cubicBezTo>
                    <a:cubicBezTo>
                      <a:pt x="1476851" y="37624"/>
                      <a:pt x="1474946" y="37624"/>
                      <a:pt x="1473994" y="38576"/>
                    </a:cubicBezTo>
                    <a:cubicBezTo>
                      <a:pt x="1466374" y="41434"/>
                      <a:pt x="1458754" y="45244"/>
                      <a:pt x="1451134" y="48101"/>
                    </a:cubicBezTo>
                    <a:cubicBezTo>
                      <a:pt x="1449229" y="49054"/>
                      <a:pt x="1447324" y="49054"/>
                      <a:pt x="1446371" y="50006"/>
                    </a:cubicBezTo>
                    <a:cubicBezTo>
                      <a:pt x="1437799" y="52864"/>
                      <a:pt x="1430179" y="56674"/>
                      <a:pt x="1421606" y="59531"/>
                    </a:cubicBezTo>
                    <a:cubicBezTo>
                      <a:pt x="1421606" y="59531"/>
                      <a:pt x="1421606" y="59531"/>
                      <a:pt x="1421606" y="59531"/>
                    </a:cubicBezTo>
                    <a:cubicBezTo>
                      <a:pt x="1413034" y="63341"/>
                      <a:pt x="1404461" y="66199"/>
                      <a:pt x="1395889" y="70009"/>
                    </a:cubicBezTo>
                    <a:cubicBezTo>
                      <a:pt x="1393984" y="70961"/>
                      <a:pt x="1392079" y="71914"/>
                      <a:pt x="1390174" y="71914"/>
                    </a:cubicBezTo>
                    <a:cubicBezTo>
                      <a:pt x="1381601" y="75724"/>
                      <a:pt x="1372076" y="78581"/>
                      <a:pt x="1363504" y="82391"/>
                    </a:cubicBezTo>
                    <a:cubicBezTo>
                      <a:pt x="1362551" y="83344"/>
                      <a:pt x="1360646" y="83344"/>
                      <a:pt x="1359694" y="84296"/>
                    </a:cubicBezTo>
                    <a:cubicBezTo>
                      <a:pt x="1351121" y="87154"/>
                      <a:pt x="1342549" y="90964"/>
                      <a:pt x="1333976" y="93821"/>
                    </a:cubicBezTo>
                    <a:cubicBezTo>
                      <a:pt x="1332071" y="94774"/>
                      <a:pt x="1331119" y="94774"/>
                      <a:pt x="1329214" y="95726"/>
                    </a:cubicBezTo>
                    <a:cubicBezTo>
                      <a:pt x="1319689" y="99536"/>
                      <a:pt x="1310164" y="102394"/>
                      <a:pt x="1300639" y="106204"/>
                    </a:cubicBezTo>
                    <a:cubicBezTo>
                      <a:pt x="1298734" y="107156"/>
                      <a:pt x="1296829" y="108109"/>
                      <a:pt x="1294924" y="108109"/>
                    </a:cubicBezTo>
                    <a:cubicBezTo>
                      <a:pt x="1285399" y="111919"/>
                      <a:pt x="1274921" y="114776"/>
                      <a:pt x="1265396" y="118586"/>
                    </a:cubicBezTo>
                    <a:cubicBezTo>
                      <a:pt x="1265396" y="118586"/>
                      <a:pt x="1264444" y="118586"/>
                      <a:pt x="1264444" y="118586"/>
                    </a:cubicBezTo>
                    <a:cubicBezTo>
                      <a:pt x="1253966" y="122396"/>
                      <a:pt x="1243489" y="126206"/>
                      <a:pt x="1233011" y="129064"/>
                    </a:cubicBezTo>
                    <a:cubicBezTo>
                      <a:pt x="1231106" y="130016"/>
                      <a:pt x="1228249" y="130969"/>
                      <a:pt x="1226344" y="130969"/>
                    </a:cubicBezTo>
                    <a:cubicBezTo>
                      <a:pt x="1215866" y="134779"/>
                      <a:pt x="1205389" y="138589"/>
                      <a:pt x="1194911" y="141446"/>
                    </a:cubicBezTo>
                    <a:cubicBezTo>
                      <a:pt x="1193959" y="141446"/>
                      <a:pt x="1192054" y="142399"/>
                      <a:pt x="1190149" y="142399"/>
                    </a:cubicBezTo>
                    <a:cubicBezTo>
                      <a:pt x="1180624" y="145256"/>
                      <a:pt x="1170146" y="149066"/>
                      <a:pt x="1160621" y="151924"/>
                    </a:cubicBezTo>
                    <a:cubicBezTo>
                      <a:pt x="1158716" y="152876"/>
                      <a:pt x="1156811" y="152876"/>
                      <a:pt x="1154906" y="153829"/>
                    </a:cubicBezTo>
                    <a:cubicBezTo>
                      <a:pt x="1144429" y="157639"/>
                      <a:pt x="1132999" y="160496"/>
                      <a:pt x="1121569" y="164306"/>
                    </a:cubicBezTo>
                    <a:cubicBezTo>
                      <a:pt x="1119664" y="165259"/>
                      <a:pt x="1116806" y="165259"/>
                      <a:pt x="1114901" y="166211"/>
                    </a:cubicBezTo>
                    <a:cubicBezTo>
                      <a:pt x="1104424" y="170021"/>
                      <a:pt x="1092994" y="172879"/>
                      <a:pt x="1081564" y="176689"/>
                    </a:cubicBezTo>
                    <a:cubicBezTo>
                      <a:pt x="1080611" y="176689"/>
                      <a:pt x="1080611" y="176689"/>
                      <a:pt x="1079659" y="177641"/>
                    </a:cubicBezTo>
                    <a:cubicBezTo>
                      <a:pt x="1068229" y="181451"/>
                      <a:pt x="1056799" y="184309"/>
                      <a:pt x="1044416" y="188119"/>
                    </a:cubicBezTo>
                    <a:cubicBezTo>
                      <a:pt x="1041559" y="189071"/>
                      <a:pt x="1039654" y="190024"/>
                      <a:pt x="1036796" y="190024"/>
                    </a:cubicBezTo>
                    <a:cubicBezTo>
                      <a:pt x="1025366" y="193834"/>
                      <a:pt x="1012984" y="196691"/>
                      <a:pt x="1001554" y="199549"/>
                    </a:cubicBezTo>
                    <a:cubicBezTo>
                      <a:pt x="999649" y="199549"/>
                      <a:pt x="998696" y="200501"/>
                      <a:pt x="996791" y="200501"/>
                    </a:cubicBezTo>
                    <a:cubicBezTo>
                      <a:pt x="985361" y="203359"/>
                      <a:pt x="974884" y="206216"/>
                      <a:pt x="963454" y="209074"/>
                    </a:cubicBezTo>
                    <a:cubicBezTo>
                      <a:pt x="961549" y="210026"/>
                      <a:pt x="958691" y="210026"/>
                      <a:pt x="956786" y="210979"/>
                    </a:cubicBezTo>
                    <a:cubicBezTo>
                      <a:pt x="944404" y="213836"/>
                      <a:pt x="932974" y="216694"/>
                      <a:pt x="920591" y="220504"/>
                    </a:cubicBezTo>
                    <a:cubicBezTo>
                      <a:pt x="917734" y="221456"/>
                      <a:pt x="915829" y="221456"/>
                      <a:pt x="912971" y="222409"/>
                    </a:cubicBezTo>
                    <a:cubicBezTo>
                      <a:pt x="901541" y="225266"/>
                      <a:pt x="889159" y="228124"/>
                      <a:pt x="877729" y="230981"/>
                    </a:cubicBezTo>
                    <a:cubicBezTo>
                      <a:pt x="876776" y="230981"/>
                      <a:pt x="875824" y="231934"/>
                      <a:pt x="874871" y="231934"/>
                    </a:cubicBezTo>
                    <a:cubicBezTo>
                      <a:pt x="862489" y="234791"/>
                      <a:pt x="850106" y="237649"/>
                      <a:pt x="837724" y="240506"/>
                    </a:cubicBezTo>
                    <a:cubicBezTo>
                      <a:pt x="834866" y="241459"/>
                      <a:pt x="832009" y="241459"/>
                      <a:pt x="829151" y="242411"/>
                    </a:cubicBezTo>
                    <a:cubicBezTo>
                      <a:pt x="816769" y="245269"/>
                      <a:pt x="804386" y="248126"/>
                      <a:pt x="791051" y="250031"/>
                    </a:cubicBezTo>
                    <a:cubicBezTo>
                      <a:pt x="789146" y="250031"/>
                      <a:pt x="788194" y="250984"/>
                      <a:pt x="786289" y="250984"/>
                    </a:cubicBezTo>
                    <a:cubicBezTo>
                      <a:pt x="774859" y="252889"/>
                      <a:pt x="762476" y="255746"/>
                      <a:pt x="751046" y="257651"/>
                    </a:cubicBezTo>
                    <a:cubicBezTo>
                      <a:pt x="748189" y="257651"/>
                      <a:pt x="746284" y="258604"/>
                      <a:pt x="743426" y="258604"/>
                    </a:cubicBezTo>
                    <a:cubicBezTo>
                      <a:pt x="731044" y="260509"/>
                      <a:pt x="718661" y="263366"/>
                      <a:pt x="705326" y="265271"/>
                    </a:cubicBezTo>
                    <a:cubicBezTo>
                      <a:pt x="702469" y="265271"/>
                      <a:pt x="700564" y="266224"/>
                      <a:pt x="697706" y="266224"/>
                    </a:cubicBezTo>
                    <a:cubicBezTo>
                      <a:pt x="685324" y="268129"/>
                      <a:pt x="673894" y="270034"/>
                      <a:pt x="661511" y="271939"/>
                    </a:cubicBezTo>
                    <a:cubicBezTo>
                      <a:pt x="660559" y="271939"/>
                      <a:pt x="658654" y="271939"/>
                      <a:pt x="657701" y="272891"/>
                    </a:cubicBezTo>
                    <a:cubicBezTo>
                      <a:pt x="645319" y="274796"/>
                      <a:pt x="631984" y="276701"/>
                      <a:pt x="618649" y="278606"/>
                    </a:cubicBezTo>
                    <a:cubicBezTo>
                      <a:pt x="615791" y="278606"/>
                      <a:pt x="612934" y="279559"/>
                      <a:pt x="610076" y="279559"/>
                    </a:cubicBezTo>
                    <a:cubicBezTo>
                      <a:pt x="596741" y="281464"/>
                      <a:pt x="584359" y="282416"/>
                      <a:pt x="571024" y="284321"/>
                    </a:cubicBezTo>
                    <a:cubicBezTo>
                      <a:pt x="570071" y="284321"/>
                      <a:pt x="568166" y="284321"/>
                      <a:pt x="567214" y="284321"/>
                    </a:cubicBezTo>
                    <a:cubicBezTo>
                      <a:pt x="554831" y="285274"/>
                      <a:pt x="543401" y="287179"/>
                      <a:pt x="531019" y="288131"/>
                    </a:cubicBezTo>
                    <a:cubicBezTo>
                      <a:pt x="528161" y="288131"/>
                      <a:pt x="526256" y="289084"/>
                      <a:pt x="523399" y="289084"/>
                    </a:cubicBezTo>
                    <a:cubicBezTo>
                      <a:pt x="511016" y="290036"/>
                      <a:pt x="497681" y="290989"/>
                      <a:pt x="485299" y="291941"/>
                    </a:cubicBezTo>
                    <a:cubicBezTo>
                      <a:pt x="482441" y="291941"/>
                      <a:pt x="480536" y="291941"/>
                      <a:pt x="477679" y="292894"/>
                    </a:cubicBezTo>
                    <a:cubicBezTo>
                      <a:pt x="465296" y="293846"/>
                      <a:pt x="453866" y="294799"/>
                      <a:pt x="441484" y="294799"/>
                    </a:cubicBezTo>
                    <a:cubicBezTo>
                      <a:pt x="439579" y="294799"/>
                      <a:pt x="438626" y="294799"/>
                      <a:pt x="436721" y="294799"/>
                    </a:cubicBezTo>
                    <a:cubicBezTo>
                      <a:pt x="423386" y="295751"/>
                      <a:pt x="411004" y="295751"/>
                      <a:pt x="398621" y="296704"/>
                    </a:cubicBezTo>
                    <a:cubicBezTo>
                      <a:pt x="395764" y="296704"/>
                      <a:pt x="392906" y="296704"/>
                      <a:pt x="390049" y="296704"/>
                    </a:cubicBezTo>
                    <a:cubicBezTo>
                      <a:pt x="376714" y="296704"/>
                      <a:pt x="364331" y="297656"/>
                      <a:pt x="350996" y="297656"/>
                    </a:cubicBezTo>
                    <a:cubicBezTo>
                      <a:pt x="350996" y="297656"/>
                      <a:pt x="350044" y="297656"/>
                      <a:pt x="350044" y="297656"/>
                    </a:cubicBezTo>
                    <a:cubicBezTo>
                      <a:pt x="349091" y="297656"/>
                      <a:pt x="348139" y="297656"/>
                      <a:pt x="347186" y="297656"/>
                    </a:cubicBezTo>
                    <a:cubicBezTo>
                      <a:pt x="334804" y="297656"/>
                      <a:pt x="322421" y="297656"/>
                      <a:pt x="310039" y="296704"/>
                    </a:cubicBezTo>
                    <a:cubicBezTo>
                      <a:pt x="307181" y="296704"/>
                      <a:pt x="305276" y="296704"/>
                      <a:pt x="302419" y="296704"/>
                    </a:cubicBezTo>
                    <a:cubicBezTo>
                      <a:pt x="290036" y="296704"/>
                      <a:pt x="276701" y="295751"/>
                      <a:pt x="264319" y="294799"/>
                    </a:cubicBezTo>
                    <a:cubicBezTo>
                      <a:pt x="261461" y="294799"/>
                      <a:pt x="259556" y="294799"/>
                      <a:pt x="256699" y="294799"/>
                    </a:cubicBezTo>
                    <a:cubicBezTo>
                      <a:pt x="244316" y="293846"/>
                      <a:pt x="231934" y="292894"/>
                      <a:pt x="220504" y="291941"/>
                    </a:cubicBezTo>
                    <a:cubicBezTo>
                      <a:pt x="219551" y="291941"/>
                      <a:pt x="218599" y="291941"/>
                      <a:pt x="217646" y="291941"/>
                    </a:cubicBezTo>
                    <a:cubicBezTo>
                      <a:pt x="205264" y="290989"/>
                      <a:pt x="191929" y="289084"/>
                      <a:pt x="179546" y="288131"/>
                    </a:cubicBezTo>
                    <a:cubicBezTo>
                      <a:pt x="176689" y="288131"/>
                      <a:pt x="173831" y="287179"/>
                      <a:pt x="170974" y="287179"/>
                    </a:cubicBezTo>
                    <a:cubicBezTo>
                      <a:pt x="158591" y="285274"/>
                      <a:pt x="146209" y="284321"/>
                      <a:pt x="133826" y="282416"/>
                    </a:cubicBezTo>
                    <a:cubicBezTo>
                      <a:pt x="131921" y="282416"/>
                      <a:pt x="130016" y="281464"/>
                      <a:pt x="129064" y="281464"/>
                    </a:cubicBezTo>
                    <a:cubicBezTo>
                      <a:pt x="117634" y="279559"/>
                      <a:pt x="106204" y="277654"/>
                      <a:pt x="94774" y="275749"/>
                    </a:cubicBezTo>
                    <a:cubicBezTo>
                      <a:pt x="92869" y="275749"/>
                      <a:pt x="90011" y="274796"/>
                      <a:pt x="88106" y="274796"/>
                    </a:cubicBezTo>
                    <a:cubicBezTo>
                      <a:pt x="75724" y="272891"/>
                      <a:pt x="64294" y="270034"/>
                      <a:pt x="51911" y="267176"/>
                    </a:cubicBezTo>
                    <a:cubicBezTo>
                      <a:pt x="49054" y="266224"/>
                      <a:pt x="47149" y="266224"/>
                      <a:pt x="44291" y="265271"/>
                    </a:cubicBezTo>
                    <a:cubicBezTo>
                      <a:pt x="31909" y="262414"/>
                      <a:pt x="19526" y="259556"/>
                      <a:pt x="7144" y="255746"/>
                    </a:cubicBezTo>
                    <a:lnTo>
                      <a:pt x="7144" y="255746"/>
                    </a:lnTo>
                    <a:cubicBezTo>
                      <a:pt x="18574" y="272891"/>
                      <a:pt x="30004" y="290989"/>
                      <a:pt x="40481" y="310991"/>
                    </a:cubicBezTo>
                    <a:cubicBezTo>
                      <a:pt x="80486" y="381476"/>
                      <a:pt x="110014" y="451961"/>
                      <a:pt x="126206" y="492919"/>
                    </a:cubicBezTo>
                    <a:cubicBezTo>
                      <a:pt x="132874" y="493871"/>
                      <a:pt x="140494" y="494824"/>
                      <a:pt x="148114" y="495776"/>
                    </a:cubicBezTo>
                    <a:cubicBezTo>
                      <a:pt x="150971" y="495776"/>
                      <a:pt x="152876" y="496729"/>
                      <a:pt x="155734" y="496729"/>
                    </a:cubicBezTo>
                    <a:cubicBezTo>
                      <a:pt x="160496" y="497681"/>
                      <a:pt x="166211" y="497681"/>
                      <a:pt x="171926" y="498634"/>
                    </a:cubicBezTo>
                    <a:cubicBezTo>
                      <a:pt x="174784" y="498634"/>
                      <a:pt x="177641" y="499586"/>
                      <a:pt x="181451" y="499586"/>
                    </a:cubicBezTo>
                    <a:cubicBezTo>
                      <a:pt x="186214" y="500539"/>
                      <a:pt x="191929" y="500539"/>
                      <a:pt x="197644" y="501491"/>
                    </a:cubicBezTo>
                    <a:cubicBezTo>
                      <a:pt x="201454" y="501491"/>
                      <a:pt x="204311" y="502444"/>
                      <a:pt x="208121" y="502444"/>
                    </a:cubicBezTo>
                    <a:cubicBezTo>
                      <a:pt x="213836" y="502444"/>
                      <a:pt x="218599" y="503396"/>
                      <a:pt x="224314" y="503396"/>
                    </a:cubicBezTo>
                    <a:cubicBezTo>
                      <a:pt x="228124" y="503396"/>
                      <a:pt x="231934" y="504349"/>
                      <a:pt x="236696" y="504349"/>
                    </a:cubicBezTo>
                    <a:cubicBezTo>
                      <a:pt x="242411" y="504349"/>
                      <a:pt x="247174" y="505301"/>
                      <a:pt x="252889" y="505301"/>
                    </a:cubicBezTo>
                    <a:cubicBezTo>
                      <a:pt x="256699" y="505301"/>
                      <a:pt x="261461" y="505301"/>
                      <a:pt x="266224" y="506254"/>
                    </a:cubicBezTo>
                    <a:cubicBezTo>
                      <a:pt x="271939" y="506254"/>
                      <a:pt x="276701" y="507206"/>
                      <a:pt x="282416" y="507206"/>
                    </a:cubicBezTo>
                    <a:cubicBezTo>
                      <a:pt x="287179" y="507206"/>
                      <a:pt x="291941" y="507206"/>
                      <a:pt x="296704" y="507206"/>
                    </a:cubicBezTo>
                    <a:cubicBezTo>
                      <a:pt x="302419" y="507206"/>
                      <a:pt x="308134" y="507206"/>
                      <a:pt x="313849" y="508159"/>
                    </a:cubicBezTo>
                    <a:cubicBezTo>
                      <a:pt x="318611" y="508159"/>
                      <a:pt x="324326" y="508159"/>
                      <a:pt x="329089" y="508159"/>
                    </a:cubicBezTo>
                    <a:cubicBezTo>
                      <a:pt x="334804" y="508159"/>
                      <a:pt x="340519" y="508159"/>
                      <a:pt x="347186" y="508159"/>
                    </a:cubicBezTo>
                    <a:cubicBezTo>
                      <a:pt x="348139" y="508159"/>
                      <a:pt x="348139" y="508159"/>
                      <a:pt x="349091" y="508159"/>
                    </a:cubicBezTo>
                    <a:cubicBezTo>
                      <a:pt x="358616" y="508159"/>
                      <a:pt x="368141" y="508159"/>
                      <a:pt x="377666" y="508159"/>
                    </a:cubicBezTo>
                    <a:cubicBezTo>
                      <a:pt x="380524" y="508159"/>
                      <a:pt x="382429" y="508159"/>
                      <a:pt x="385286" y="508159"/>
                    </a:cubicBezTo>
                    <a:cubicBezTo>
                      <a:pt x="393859" y="508159"/>
                      <a:pt x="401479" y="508159"/>
                      <a:pt x="410051" y="507206"/>
                    </a:cubicBezTo>
                    <a:cubicBezTo>
                      <a:pt x="413861" y="507206"/>
                      <a:pt x="416719" y="507206"/>
                      <a:pt x="420529" y="507206"/>
                    </a:cubicBezTo>
                    <a:cubicBezTo>
                      <a:pt x="429101" y="507206"/>
                      <a:pt x="438626" y="506254"/>
                      <a:pt x="447199" y="506254"/>
                    </a:cubicBezTo>
                    <a:cubicBezTo>
                      <a:pt x="449104" y="506254"/>
                      <a:pt x="451961" y="506254"/>
                      <a:pt x="453866" y="506254"/>
                    </a:cubicBezTo>
                    <a:cubicBezTo>
                      <a:pt x="465296" y="505301"/>
                      <a:pt x="476726" y="505301"/>
                      <a:pt x="489109" y="504349"/>
                    </a:cubicBezTo>
                    <a:cubicBezTo>
                      <a:pt x="491966" y="504349"/>
                      <a:pt x="494824" y="504349"/>
                      <a:pt x="497681" y="503396"/>
                    </a:cubicBezTo>
                    <a:cubicBezTo>
                      <a:pt x="507206" y="502444"/>
                      <a:pt x="516731" y="501491"/>
                      <a:pt x="525304" y="501491"/>
                    </a:cubicBezTo>
                    <a:cubicBezTo>
                      <a:pt x="529114" y="501491"/>
                      <a:pt x="532924" y="500539"/>
                      <a:pt x="536734" y="500539"/>
                    </a:cubicBezTo>
                    <a:cubicBezTo>
                      <a:pt x="547211" y="499586"/>
                      <a:pt x="557689" y="498634"/>
                      <a:pt x="568166" y="497681"/>
                    </a:cubicBezTo>
                    <a:cubicBezTo>
                      <a:pt x="571024" y="497681"/>
                      <a:pt x="572929" y="496729"/>
                      <a:pt x="575786" y="496729"/>
                    </a:cubicBezTo>
                    <a:cubicBezTo>
                      <a:pt x="588169" y="494824"/>
                      <a:pt x="601504" y="493871"/>
                      <a:pt x="614839" y="491966"/>
                    </a:cubicBezTo>
                    <a:cubicBezTo>
                      <a:pt x="618649" y="491966"/>
                      <a:pt x="621506" y="491014"/>
                      <a:pt x="625316" y="491014"/>
                    </a:cubicBezTo>
                    <a:cubicBezTo>
                      <a:pt x="635794" y="490061"/>
                      <a:pt x="646271" y="488156"/>
                      <a:pt x="656749" y="486251"/>
                    </a:cubicBezTo>
                    <a:cubicBezTo>
                      <a:pt x="660559" y="485299"/>
                      <a:pt x="665321" y="485299"/>
                      <a:pt x="669131" y="484346"/>
                    </a:cubicBezTo>
                    <a:cubicBezTo>
                      <a:pt x="680561" y="482441"/>
                      <a:pt x="692944" y="480536"/>
                      <a:pt x="704374" y="478631"/>
                    </a:cubicBezTo>
                    <a:cubicBezTo>
                      <a:pt x="707231" y="478631"/>
                      <a:pt x="709136" y="477679"/>
                      <a:pt x="711994" y="477679"/>
                    </a:cubicBezTo>
                    <a:cubicBezTo>
                      <a:pt x="726281" y="474821"/>
                      <a:pt x="740569" y="472916"/>
                      <a:pt x="755809" y="470059"/>
                    </a:cubicBezTo>
                    <a:cubicBezTo>
                      <a:pt x="759619" y="469106"/>
                      <a:pt x="763429" y="468154"/>
                      <a:pt x="767239" y="468154"/>
                    </a:cubicBezTo>
                    <a:cubicBezTo>
                      <a:pt x="778669" y="466249"/>
                      <a:pt x="790099" y="463391"/>
                      <a:pt x="801529" y="461486"/>
                    </a:cubicBezTo>
                    <a:cubicBezTo>
                      <a:pt x="806291" y="460534"/>
                      <a:pt x="811054" y="459581"/>
                      <a:pt x="815816" y="458629"/>
                    </a:cubicBezTo>
                    <a:cubicBezTo>
                      <a:pt x="829151" y="455771"/>
                      <a:pt x="842486" y="452914"/>
                      <a:pt x="855821" y="450056"/>
                    </a:cubicBezTo>
                    <a:cubicBezTo>
                      <a:pt x="857726" y="449104"/>
                      <a:pt x="860584" y="449104"/>
                      <a:pt x="862489" y="448151"/>
                    </a:cubicBezTo>
                    <a:cubicBezTo>
                      <a:pt x="877729" y="444341"/>
                      <a:pt x="893921" y="440531"/>
                      <a:pt x="910114" y="436721"/>
                    </a:cubicBezTo>
                    <a:cubicBezTo>
                      <a:pt x="914876" y="435769"/>
                      <a:pt x="918686" y="434816"/>
                      <a:pt x="923449" y="432911"/>
                    </a:cubicBezTo>
                    <a:cubicBezTo>
                      <a:pt x="935831" y="430054"/>
                      <a:pt x="948214" y="427196"/>
                      <a:pt x="960596" y="423386"/>
                    </a:cubicBezTo>
                    <a:cubicBezTo>
                      <a:pt x="965359" y="422434"/>
                      <a:pt x="971074" y="420529"/>
                      <a:pt x="975836" y="419576"/>
                    </a:cubicBezTo>
                    <a:cubicBezTo>
                      <a:pt x="991076" y="415766"/>
                      <a:pt x="1005364" y="411956"/>
                      <a:pt x="1021556" y="407194"/>
                    </a:cubicBezTo>
                    <a:cubicBezTo>
                      <a:pt x="1023461" y="406241"/>
                      <a:pt x="1025366" y="406241"/>
                      <a:pt x="1027271" y="405289"/>
                    </a:cubicBezTo>
                    <a:cubicBezTo>
                      <a:pt x="1044416" y="400526"/>
                      <a:pt x="1061561" y="395764"/>
                      <a:pt x="1079659" y="390049"/>
                    </a:cubicBezTo>
                    <a:cubicBezTo>
                      <a:pt x="1084421" y="388144"/>
                      <a:pt x="1089184" y="387191"/>
                      <a:pt x="1094899" y="385286"/>
                    </a:cubicBezTo>
                    <a:cubicBezTo>
                      <a:pt x="1108234" y="381476"/>
                      <a:pt x="1121569" y="376714"/>
                      <a:pt x="1134904" y="372904"/>
                    </a:cubicBezTo>
                    <a:cubicBezTo>
                      <a:pt x="1140619" y="370999"/>
                      <a:pt x="1146334" y="369094"/>
                      <a:pt x="1151096" y="367189"/>
                    </a:cubicBezTo>
                    <a:cubicBezTo>
                      <a:pt x="1168241" y="361474"/>
                      <a:pt x="1184434" y="355759"/>
                      <a:pt x="1201579" y="350044"/>
                    </a:cubicBezTo>
                    <a:cubicBezTo>
                      <a:pt x="1203484" y="349091"/>
                      <a:pt x="1204436" y="349091"/>
                      <a:pt x="1206341" y="348139"/>
                    </a:cubicBezTo>
                    <a:cubicBezTo>
                      <a:pt x="1225391" y="341471"/>
                      <a:pt x="1243489" y="334804"/>
                      <a:pt x="1262539" y="328136"/>
                    </a:cubicBezTo>
                    <a:cubicBezTo>
                      <a:pt x="1268254" y="326231"/>
                      <a:pt x="1273969" y="324326"/>
                      <a:pt x="1278731" y="322421"/>
                    </a:cubicBezTo>
                    <a:cubicBezTo>
                      <a:pt x="1293019" y="317659"/>
                      <a:pt x="1307306" y="311944"/>
                      <a:pt x="1322546" y="306229"/>
                    </a:cubicBezTo>
                    <a:cubicBezTo>
                      <a:pt x="1328261" y="304324"/>
                      <a:pt x="1333976" y="301466"/>
                      <a:pt x="1340644" y="299561"/>
                    </a:cubicBezTo>
                    <a:cubicBezTo>
                      <a:pt x="1359694" y="292894"/>
                      <a:pt x="1378744" y="285274"/>
                      <a:pt x="1397794" y="277654"/>
                    </a:cubicBezTo>
                    <a:cubicBezTo>
                      <a:pt x="1398746" y="277654"/>
                      <a:pt x="1399699" y="276701"/>
                      <a:pt x="1400651" y="276701"/>
                    </a:cubicBezTo>
                    <a:cubicBezTo>
                      <a:pt x="1420654" y="269081"/>
                      <a:pt x="1441609" y="260509"/>
                      <a:pt x="1461611" y="251936"/>
                    </a:cubicBezTo>
                    <a:cubicBezTo>
                      <a:pt x="1467326" y="249079"/>
                      <a:pt x="1473994" y="247174"/>
                      <a:pt x="1479709" y="244316"/>
                    </a:cubicBezTo>
                    <a:cubicBezTo>
                      <a:pt x="1494949" y="237649"/>
                      <a:pt x="1511141" y="230981"/>
                      <a:pt x="1526381" y="224314"/>
                    </a:cubicBezTo>
                    <a:cubicBezTo>
                      <a:pt x="1533049" y="221456"/>
                      <a:pt x="1538764" y="218599"/>
                      <a:pt x="1545431" y="216694"/>
                    </a:cubicBezTo>
                    <a:cubicBezTo>
                      <a:pt x="1566386" y="207169"/>
                      <a:pt x="1588294" y="197644"/>
                      <a:pt x="1609249" y="188119"/>
                    </a:cubicBezTo>
                    <a:cubicBezTo>
                      <a:pt x="1617821" y="159544"/>
                      <a:pt x="1630204" y="124301"/>
                      <a:pt x="1645444" y="85249"/>
                    </a:cubicBezTo>
                    <a:cubicBezTo>
                      <a:pt x="1644491" y="85249"/>
                      <a:pt x="1643539" y="85249"/>
                      <a:pt x="1641634" y="85249"/>
                    </a:cubicBezTo>
                    <a:cubicBezTo>
                      <a:pt x="1635919" y="85249"/>
                      <a:pt x="1629251" y="84296"/>
                      <a:pt x="1623536" y="83344"/>
                    </a:cubicBezTo>
                    <a:cubicBezTo>
                      <a:pt x="1588294" y="78581"/>
                      <a:pt x="1561624" y="50006"/>
                      <a:pt x="1547336" y="7144"/>
                    </a:cubicBezTo>
                    <a:close/>
                  </a:path>
                </a:pathLst>
              </a:custGeom>
              <a:solidFill>
                <a:srgbClr val="000000"/>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AD5A706-E33C-4BCE-8A1B-614665CC5D27}"/>
                  </a:ext>
                </a:extLst>
              </p:cNvPr>
              <p:cNvSpPr/>
              <p:nvPr/>
            </p:nvSpPr>
            <p:spPr>
              <a:xfrm>
                <a:off x="-405797" y="3349593"/>
                <a:ext cx="9525" cy="9525"/>
              </a:xfrm>
              <a:custGeom>
                <a:avLst/>
                <a:gdLst>
                  <a:gd name="connsiteX0" fmla="*/ 10954 w 9525"/>
                  <a:gd name="connsiteY0" fmla="*/ 7144 h 9525"/>
                  <a:gd name="connsiteX1" fmla="*/ 7144 w 9525"/>
                  <a:gd name="connsiteY1" fmla="*/ 7144 h 9525"/>
                  <a:gd name="connsiteX2" fmla="*/ 10954 w 9525"/>
                  <a:gd name="connsiteY2" fmla="*/ 7144 h 9525"/>
                  <a:gd name="connsiteX3" fmla="*/ 1095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10954" y="7144"/>
                    </a:moveTo>
                    <a:cubicBezTo>
                      <a:pt x="10001" y="7144"/>
                      <a:pt x="9049" y="7144"/>
                      <a:pt x="7144" y="7144"/>
                    </a:cubicBezTo>
                    <a:cubicBezTo>
                      <a:pt x="8096" y="7144"/>
                      <a:pt x="9049" y="7144"/>
                      <a:pt x="10954" y="7144"/>
                    </a:cubicBezTo>
                    <a:cubicBezTo>
                      <a:pt x="10001" y="7144"/>
                      <a:pt x="10001" y="7144"/>
                      <a:pt x="10954" y="7144"/>
                    </a:cubicBezTo>
                    <a:close/>
                  </a:path>
                </a:pathLst>
              </a:custGeom>
              <a:solidFill>
                <a:srgbClr val="648C1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2284874-0A82-46C1-934E-9B71EEB637D8}"/>
                  </a:ext>
                </a:extLst>
              </p:cNvPr>
              <p:cNvSpPr/>
              <p:nvPr/>
            </p:nvSpPr>
            <p:spPr>
              <a:xfrm>
                <a:off x="-1003014" y="3153378"/>
                <a:ext cx="9525" cy="38100"/>
              </a:xfrm>
              <a:custGeom>
                <a:avLst/>
                <a:gdLst>
                  <a:gd name="connsiteX0" fmla="*/ 7144 w 9525"/>
                  <a:gd name="connsiteY0" fmla="*/ 7144 h 38100"/>
                  <a:gd name="connsiteX1" fmla="*/ 7144 w 9525"/>
                  <a:gd name="connsiteY1" fmla="*/ 7144 h 38100"/>
                  <a:gd name="connsiteX2" fmla="*/ 7144 w 9525"/>
                  <a:gd name="connsiteY2" fmla="*/ 37624 h 38100"/>
                </a:gdLst>
                <a:ahLst/>
                <a:cxnLst>
                  <a:cxn ang="0">
                    <a:pos x="connsiteX0" y="connsiteY0"/>
                  </a:cxn>
                  <a:cxn ang="0">
                    <a:pos x="connsiteX1" y="connsiteY1"/>
                  </a:cxn>
                  <a:cxn ang="0">
                    <a:pos x="connsiteX2" y="connsiteY2"/>
                  </a:cxn>
                </a:cxnLst>
                <a:rect l="l" t="t" r="r" b="b"/>
                <a:pathLst>
                  <a:path w="9525" h="38100">
                    <a:moveTo>
                      <a:pt x="7144" y="7144"/>
                    </a:moveTo>
                    <a:lnTo>
                      <a:pt x="7144" y="7144"/>
                    </a:lnTo>
                    <a:lnTo>
                      <a:pt x="7144" y="37624"/>
                    </a:lnTo>
                    <a:close/>
                  </a:path>
                </a:pathLst>
              </a:custGeom>
              <a:solidFill>
                <a:srgbClr val="67CFE3"/>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6F80F1E-51D1-49A9-9AEC-212F8DCF494F}"/>
                  </a:ext>
                </a:extLst>
              </p:cNvPr>
              <p:cNvSpPr/>
              <p:nvPr/>
            </p:nvSpPr>
            <p:spPr>
              <a:xfrm>
                <a:off x="883888" y="2037666"/>
                <a:ext cx="809625" cy="809625"/>
              </a:xfrm>
              <a:custGeom>
                <a:avLst/>
                <a:gdLst>
                  <a:gd name="connsiteX0" fmla="*/ 85249 w 809625"/>
                  <a:gd name="connsiteY0" fmla="*/ 691373 h 809625"/>
                  <a:gd name="connsiteX1" fmla="*/ 164306 w 809625"/>
                  <a:gd name="connsiteY1" fmla="*/ 779003 h 809625"/>
                  <a:gd name="connsiteX2" fmla="*/ 170021 w 809625"/>
                  <a:gd name="connsiteY2" fmla="*/ 803768 h 809625"/>
                  <a:gd name="connsiteX3" fmla="*/ 446246 w 809625"/>
                  <a:gd name="connsiteY3" fmla="*/ 623746 h 809625"/>
                  <a:gd name="connsiteX4" fmla="*/ 554831 w 809625"/>
                  <a:gd name="connsiteY4" fmla="*/ 652321 h 809625"/>
                  <a:gd name="connsiteX5" fmla="*/ 639604 w 809625"/>
                  <a:gd name="connsiteY5" fmla="*/ 545640 h 809625"/>
                  <a:gd name="connsiteX6" fmla="*/ 518636 w 809625"/>
                  <a:gd name="connsiteY6" fmla="*/ 563738 h 809625"/>
                  <a:gd name="connsiteX7" fmla="*/ 803434 w 809625"/>
                  <a:gd name="connsiteY7" fmla="*/ 139875 h 809625"/>
                  <a:gd name="connsiteX8" fmla="*/ 643414 w 809625"/>
                  <a:gd name="connsiteY8" fmla="*/ 321803 h 809625"/>
                  <a:gd name="connsiteX9" fmla="*/ 625316 w 809625"/>
                  <a:gd name="connsiteY9" fmla="*/ 215123 h 809625"/>
                  <a:gd name="connsiteX10" fmla="*/ 440531 w 809625"/>
                  <a:gd name="connsiteY10" fmla="*/ 432293 h 809625"/>
                  <a:gd name="connsiteX11" fmla="*/ 444341 w 809625"/>
                  <a:gd name="connsiteY11" fmla="*/ 354188 h 809625"/>
                  <a:gd name="connsiteX12" fmla="*/ 348139 w 809625"/>
                  <a:gd name="connsiteY12" fmla="*/ 432293 h 809625"/>
                  <a:gd name="connsiteX13" fmla="*/ 426244 w 809625"/>
                  <a:gd name="connsiteY13" fmla="*/ 8430 h 809625"/>
                  <a:gd name="connsiteX14" fmla="*/ 248126 w 809625"/>
                  <a:gd name="connsiteY14" fmla="*/ 229410 h 809625"/>
                  <a:gd name="connsiteX15" fmla="*/ 212884 w 809625"/>
                  <a:gd name="connsiteY15" fmla="*/ 172260 h 809625"/>
                  <a:gd name="connsiteX16" fmla="*/ 84296 w 809625"/>
                  <a:gd name="connsiteY16" fmla="*/ 492300 h 809625"/>
                  <a:gd name="connsiteX17" fmla="*/ 16669 w 809625"/>
                  <a:gd name="connsiteY17" fmla="*/ 438960 h 809625"/>
                  <a:gd name="connsiteX18" fmla="*/ 14764 w 809625"/>
                  <a:gd name="connsiteY18" fmla="*/ 643748 h 809625"/>
                  <a:gd name="connsiteX19" fmla="*/ 7144 w 809625"/>
                  <a:gd name="connsiteY19" fmla="*/ 709471 h 809625"/>
                  <a:gd name="connsiteX20" fmla="*/ 66199 w 809625"/>
                  <a:gd name="connsiteY20" fmla="*/ 688515 h 809625"/>
                  <a:gd name="connsiteX21" fmla="*/ 85249 w 809625"/>
                  <a:gd name="connsiteY21" fmla="*/ 691373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9625" h="809625">
                    <a:moveTo>
                      <a:pt x="85249" y="691373"/>
                    </a:moveTo>
                    <a:cubicBezTo>
                      <a:pt x="122396" y="699946"/>
                      <a:pt x="150019" y="730425"/>
                      <a:pt x="164306" y="779003"/>
                    </a:cubicBezTo>
                    <a:cubicBezTo>
                      <a:pt x="166211" y="786623"/>
                      <a:pt x="168116" y="795196"/>
                      <a:pt x="170021" y="803768"/>
                    </a:cubicBezTo>
                    <a:cubicBezTo>
                      <a:pt x="254794" y="684705"/>
                      <a:pt x="347186" y="623746"/>
                      <a:pt x="446246" y="623746"/>
                    </a:cubicBezTo>
                    <a:cubicBezTo>
                      <a:pt x="488156" y="623746"/>
                      <a:pt x="524351" y="633271"/>
                      <a:pt x="554831" y="652321"/>
                    </a:cubicBezTo>
                    <a:cubicBezTo>
                      <a:pt x="607219" y="588503"/>
                      <a:pt x="639604" y="545640"/>
                      <a:pt x="639604" y="545640"/>
                    </a:cubicBezTo>
                    <a:cubicBezTo>
                      <a:pt x="600551" y="552308"/>
                      <a:pt x="518636" y="563738"/>
                      <a:pt x="518636" y="563738"/>
                    </a:cubicBezTo>
                    <a:cubicBezTo>
                      <a:pt x="828199" y="449438"/>
                      <a:pt x="803434" y="139875"/>
                      <a:pt x="803434" y="139875"/>
                    </a:cubicBezTo>
                    <a:cubicBezTo>
                      <a:pt x="803434" y="193215"/>
                      <a:pt x="643414" y="321803"/>
                      <a:pt x="643414" y="321803"/>
                    </a:cubicBezTo>
                    <a:cubicBezTo>
                      <a:pt x="650081" y="275130"/>
                      <a:pt x="625316" y="215123"/>
                      <a:pt x="625316" y="215123"/>
                    </a:cubicBezTo>
                    <a:cubicBezTo>
                      <a:pt x="631984" y="276083"/>
                      <a:pt x="440531" y="432293"/>
                      <a:pt x="440531" y="432293"/>
                    </a:cubicBezTo>
                    <a:cubicBezTo>
                      <a:pt x="454819" y="403718"/>
                      <a:pt x="444341" y="354188"/>
                      <a:pt x="444341" y="354188"/>
                    </a:cubicBezTo>
                    <a:cubicBezTo>
                      <a:pt x="433864" y="411338"/>
                      <a:pt x="348139" y="432293"/>
                      <a:pt x="348139" y="432293"/>
                    </a:cubicBezTo>
                    <a:cubicBezTo>
                      <a:pt x="401479" y="368475"/>
                      <a:pt x="501491" y="30338"/>
                      <a:pt x="426244" y="8430"/>
                    </a:cubicBezTo>
                    <a:cubicBezTo>
                      <a:pt x="351949" y="-12525"/>
                      <a:pt x="248126" y="229410"/>
                      <a:pt x="248126" y="229410"/>
                    </a:cubicBezTo>
                    <a:cubicBezTo>
                      <a:pt x="244316" y="172260"/>
                      <a:pt x="212884" y="172260"/>
                      <a:pt x="212884" y="172260"/>
                    </a:cubicBezTo>
                    <a:cubicBezTo>
                      <a:pt x="227171" y="350378"/>
                      <a:pt x="84296" y="492300"/>
                      <a:pt x="84296" y="492300"/>
                    </a:cubicBezTo>
                    <a:cubicBezTo>
                      <a:pt x="73819" y="457058"/>
                      <a:pt x="16669" y="438960"/>
                      <a:pt x="16669" y="438960"/>
                    </a:cubicBezTo>
                    <a:cubicBezTo>
                      <a:pt x="30004" y="467535"/>
                      <a:pt x="22384" y="570405"/>
                      <a:pt x="14764" y="643748"/>
                    </a:cubicBezTo>
                    <a:cubicBezTo>
                      <a:pt x="11906" y="672323"/>
                      <a:pt x="9049" y="696135"/>
                      <a:pt x="7144" y="709471"/>
                    </a:cubicBezTo>
                    <a:cubicBezTo>
                      <a:pt x="26194" y="696135"/>
                      <a:pt x="46196" y="688515"/>
                      <a:pt x="66199" y="688515"/>
                    </a:cubicBezTo>
                    <a:cubicBezTo>
                      <a:pt x="72866" y="689468"/>
                      <a:pt x="79534" y="690421"/>
                      <a:pt x="85249" y="691373"/>
                    </a:cubicBezTo>
                    <a:close/>
                  </a:path>
                </a:pathLst>
              </a:custGeom>
              <a:solidFill>
                <a:srgbClr val="000000"/>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79DD3048-AD08-4108-8324-C20F5163CF4B}"/>
                  </a:ext>
                </a:extLst>
              </p:cNvPr>
              <p:cNvSpPr/>
              <p:nvPr/>
            </p:nvSpPr>
            <p:spPr>
              <a:xfrm>
                <a:off x="844360" y="2779998"/>
                <a:ext cx="152400" cy="304800"/>
              </a:xfrm>
              <a:custGeom>
                <a:avLst/>
                <a:gdLst>
                  <a:gd name="connsiteX0" fmla="*/ 46672 w 152400"/>
                  <a:gd name="connsiteY0" fmla="*/ 304324 h 304800"/>
                  <a:gd name="connsiteX1" fmla="*/ 86678 w 152400"/>
                  <a:gd name="connsiteY1" fmla="*/ 287179 h 304800"/>
                  <a:gd name="connsiteX2" fmla="*/ 117157 w 152400"/>
                  <a:gd name="connsiteY2" fmla="*/ 220504 h 304800"/>
                  <a:gd name="connsiteX3" fmla="*/ 147638 w 152400"/>
                  <a:gd name="connsiteY3" fmla="*/ 161449 h 304800"/>
                  <a:gd name="connsiteX4" fmla="*/ 145732 w 152400"/>
                  <a:gd name="connsiteY4" fmla="*/ 53816 h 304800"/>
                  <a:gd name="connsiteX5" fmla="*/ 112395 w 152400"/>
                  <a:gd name="connsiteY5" fmla="*/ 8096 h 304800"/>
                  <a:gd name="connsiteX6" fmla="*/ 107632 w 152400"/>
                  <a:gd name="connsiteY6" fmla="*/ 7144 h 304800"/>
                  <a:gd name="connsiteX7" fmla="*/ 14288 w 152400"/>
                  <a:gd name="connsiteY7" fmla="*/ 140494 h 304800"/>
                  <a:gd name="connsiteX8" fmla="*/ 14288 w 152400"/>
                  <a:gd name="connsiteY8" fmla="*/ 257651 h 304800"/>
                  <a:gd name="connsiteX9" fmla="*/ 46672 w 152400"/>
                  <a:gd name="connsiteY9" fmla="*/ 30432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304800">
                    <a:moveTo>
                      <a:pt x="46672" y="304324"/>
                    </a:moveTo>
                    <a:cubicBezTo>
                      <a:pt x="58103" y="307181"/>
                      <a:pt x="72390" y="300514"/>
                      <a:pt x="86678" y="287179"/>
                    </a:cubicBezTo>
                    <a:cubicBezTo>
                      <a:pt x="96203" y="265271"/>
                      <a:pt x="105728" y="243364"/>
                      <a:pt x="117157" y="220504"/>
                    </a:cubicBezTo>
                    <a:cubicBezTo>
                      <a:pt x="126682" y="199549"/>
                      <a:pt x="137160" y="180499"/>
                      <a:pt x="147638" y="161449"/>
                    </a:cubicBezTo>
                    <a:cubicBezTo>
                      <a:pt x="155257" y="122396"/>
                      <a:pt x="154305" y="83344"/>
                      <a:pt x="145732" y="53816"/>
                    </a:cubicBezTo>
                    <a:cubicBezTo>
                      <a:pt x="138113" y="28099"/>
                      <a:pt x="125730" y="10954"/>
                      <a:pt x="112395" y="8096"/>
                    </a:cubicBezTo>
                    <a:cubicBezTo>
                      <a:pt x="110490" y="8096"/>
                      <a:pt x="108585" y="7144"/>
                      <a:pt x="107632" y="7144"/>
                    </a:cubicBezTo>
                    <a:cubicBezTo>
                      <a:pt x="77153" y="7144"/>
                      <a:pt x="31432" y="60484"/>
                      <a:pt x="14288" y="140494"/>
                    </a:cubicBezTo>
                    <a:cubicBezTo>
                      <a:pt x="4763" y="182404"/>
                      <a:pt x="4763" y="225266"/>
                      <a:pt x="14288" y="257651"/>
                    </a:cubicBezTo>
                    <a:cubicBezTo>
                      <a:pt x="20003" y="283369"/>
                      <a:pt x="33338" y="300514"/>
                      <a:pt x="46672" y="304324"/>
                    </a:cubicBezTo>
                    <a:close/>
                  </a:path>
                </a:pathLst>
              </a:custGeom>
              <a:solidFill>
                <a:srgbClr val="231F20"/>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A07FBEEA-F2CE-4E8D-B022-C4F213857461}"/>
                  </a:ext>
                </a:extLst>
              </p:cNvPr>
              <p:cNvSpPr/>
              <p:nvPr/>
            </p:nvSpPr>
            <p:spPr>
              <a:xfrm>
                <a:off x="1324896" y="2915253"/>
                <a:ext cx="9525" cy="9525"/>
              </a:xfrm>
              <a:custGeom>
                <a:avLst/>
                <a:gdLst>
                  <a:gd name="connsiteX0" fmla="*/ 8096 w 9525"/>
                  <a:gd name="connsiteY0" fmla="*/ 7144 h 9525"/>
                  <a:gd name="connsiteX1" fmla="*/ 8096 w 9525"/>
                  <a:gd name="connsiteY1" fmla="*/ 7144 h 9525"/>
                  <a:gd name="connsiteX2" fmla="*/ 7144 w 9525"/>
                  <a:gd name="connsiteY2" fmla="*/ 7144 h 9525"/>
                  <a:gd name="connsiteX3" fmla="*/ 8096 w 9525"/>
                  <a:gd name="connsiteY3" fmla="*/ 7144 h 9525"/>
                  <a:gd name="connsiteX4" fmla="*/ 8096 w 9525"/>
                  <a:gd name="connsiteY4" fmla="*/ 7144 h 9525"/>
                  <a:gd name="connsiteX5" fmla="*/ 8096 w 9525"/>
                  <a:gd name="connsiteY5" fmla="*/ 7144 h 9525"/>
                  <a:gd name="connsiteX6" fmla="*/ 8096 w 9525"/>
                  <a:gd name="connsiteY6"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9525">
                    <a:moveTo>
                      <a:pt x="8096" y="7144"/>
                    </a:moveTo>
                    <a:lnTo>
                      <a:pt x="8096" y="7144"/>
                    </a:lnTo>
                    <a:lnTo>
                      <a:pt x="7144" y="7144"/>
                    </a:lnTo>
                    <a:cubicBezTo>
                      <a:pt x="7144" y="7144"/>
                      <a:pt x="7144" y="7144"/>
                      <a:pt x="8096" y="7144"/>
                    </a:cubicBezTo>
                    <a:cubicBezTo>
                      <a:pt x="7144" y="7144"/>
                      <a:pt x="7144" y="7144"/>
                      <a:pt x="8096" y="7144"/>
                    </a:cubicBezTo>
                    <a:cubicBezTo>
                      <a:pt x="7144" y="7144"/>
                      <a:pt x="7144" y="7144"/>
                      <a:pt x="8096" y="7144"/>
                    </a:cubicBezTo>
                    <a:lnTo>
                      <a:pt x="8096" y="7144"/>
                    </a:lnTo>
                    <a:close/>
                  </a:path>
                </a:pathLst>
              </a:custGeom>
              <a:solidFill>
                <a:srgbClr val="67CFE3"/>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DC5CAA8-FCB0-46D8-BA78-EC3BD2F938BF}"/>
                  </a:ext>
                </a:extLst>
              </p:cNvPr>
              <p:cNvSpPr/>
              <p:nvPr/>
            </p:nvSpPr>
            <p:spPr>
              <a:xfrm>
                <a:off x="900081" y="2715228"/>
                <a:ext cx="581025" cy="609600"/>
              </a:xfrm>
              <a:custGeom>
                <a:avLst/>
                <a:gdLst>
                  <a:gd name="connsiteX0" fmla="*/ 429101 w 581025"/>
                  <a:gd name="connsiteY0" fmla="*/ 7144 h 609600"/>
                  <a:gd name="connsiteX1" fmla="*/ 7144 w 581025"/>
                  <a:gd name="connsiteY1" fmla="*/ 597694 h 609600"/>
                  <a:gd name="connsiteX2" fmla="*/ 31909 w 581025"/>
                  <a:gd name="connsiteY2" fmla="*/ 606266 h 609600"/>
                  <a:gd name="connsiteX3" fmla="*/ 368141 w 581025"/>
                  <a:gd name="connsiteY3" fmla="*/ 568166 h 609600"/>
                  <a:gd name="connsiteX4" fmla="*/ 514826 w 581025"/>
                  <a:gd name="connsiteY4" fmla="*/ 572929 h 609600"/>
                  <a:gd name="connsiteX5" fmla="*/ 429101 w 581025"/>
                  <a:gd name="connsiteY5" fmla="*/ 7144 h 609600"/>
                  <a:gd name="connsiteX6" fmla="*/ 490061 w 581025"/>
                  <a:gd name="connsiteY6" fmla="*/ 224314 h 609600"/>
                  <a:gd name="connsiteX7" fmla="*/ 476726 w 581025"/>
                  <a:gd name="connsiteY7" fmla="*/ 278606 h 609600"/>
                  <a:gd name="connsiteX8" fmla="*/ 456724 w 581025"/>
                  <a:gd name="connsiteY8" fmla="*/ 320516 h 609600"/>
                  <a:gd name="connsiteX9" fmla="*/ 418624 w 581025"/>
                  <a:gd name="connsiteY9" fmla="*/ 377666 h 609600"/>
                  <a:gd name="connsiteX10" fmla="*/ 401479 w 581025"/>
                  <a:gd name="connsiteY10" fmla="*/ 397669 h 609600"/>
                  <a:gd name="connsiteX11" fmla="*/ 407194 w 581025"/>
                  <a:gd name="connsiteY11" fmla="*/ 372904 h 609600"/>
                  <a:gd name="connsiteX12" fmla="*/ 423386 w 581025"/>
                  <a:gd name="connsiteY12" fmla="*/ 309086 h 609600"/>
                  <a:gd name="connsiteX13" fmla="*/ 431959 w 581025"/>
                  <a:gd name="connsiteY13" fmla="*/ 267176 h 609600"/>
                  <a:gd name="connsiteX14" fmla="*/ 434816 w 581025"/>
                  <a:gd name="connsiteY14" fmla="*/ 224314 h 609600"/>
                  <a:gd name="connsiteX15" fmla="*/ 431006 w 581025"/>
                  <a:gd name="connsiteY15" fmla="*/ 209074 h 609600"/>
                  <a:gd name="connsiteX16" fmla="*/ 430054 w 581025"/>
                  <a:gd name="connsiteY16" fmla="*/ 207169 h 609600"/>
                  <a:gd name="connsiteX17" fmla="*/ 430054 w 581025"/>
                  <a:gd name="connsiteY17" fmla="*/ 207169 h 609600"/>
                  <a:gd name="connsiteX18" fmla="*/ 430054 w 581025"/>
                  <a:gd name="connsiteY18" fmla="*/ 207169 h 609600"/>
                  <a:gd name="connsiteX19" fmla="*/ 427196 w 581025"/>
                  <a:gd name="connsiteY19" fmla="*/ 206216 h 609600"/>
                  <a:gd name="connsiteX20" fmla="*/ 419576 w 581025"/>
                  <a:gd name="connsiteY20" fmla="*/ 204311 h 609600"/>
                  <a:gd name="connsiteX21" fmla="*/ 410051 w 581025"/>
                  <a:gd name="connsiteY21" fmla="*/ 202406 h 609600"/>
                  <a:gd name="connsiteX22" fmla="*/ 400526 w 581025"/>
                  <a:gd name="connsiteY22" fmla="*/ 201454 h 609600"/>
                  <a:gd name="connsiteX23" fmla="*/ 391954 w 581025"/>
                  <a:gd name="connsiteY23" fmla="*/ 202406 h 609600"/>
                  <a:gd name="connsiteX24" fmla="*/ 356711 w 581025"/>
                  <a:gd name="connsiteY24" fmla="*/ 218599 h 609600"/>
                  <a:gd name="connsiteX25" fmla="*/ 324326 w 581025"/>
                  <a:gd name="connsiteY25" fmla="*/ 250031 h 609600"/>
                  <a:gd name="connsiteX26" fmla="*/ 274796 w 581025"/>
                  <a:gd name="connsiteY26" fmla="*/ 323374 h 609600"/>
                  <a:gd name="connsiteX27" fmla="*/ 242411 w 581025"/>
                  <a:gd name="connsiteY27" fmla="*/ 380524 h 609600"/>
                  <a:gd name="connsiteX28" fmla="*/ 230029 w 581025"/>
                  <a:gd name="connsiteY28" fmla="*/ 403384 h 609600"/>
                  <a:gd name="connsiteX29" fmla="*/ 230029 w 581025"/>
                  <a:gd name="connsiteY29" fmla="*/ 396716 h 609600"/>
                  <a:gd name="connsiteX30" fmla="*/ 230981 w 581025"/>
                  <a:gd name="connsiteY30" fmla="*/ 377666 h 609600"/>
                  <a:gd name="connsiteX31" fmla="*/ 242411 w 581025"/>
                  <a:gd name="connsiteY31" fmla="*/ 310039 h 609600"/>
                  <a:gd name="connsiteX32" fmla="*/ 281464 w 581025"/>
                  <a:gd name="connsiteY32" fmla="*/ 218599 h 609600"/>
                  <a:gd name="connsiteX33" fmla="*/ 320516 w 581025"/>
                  <a:gd name="connsiteY33" fmla="*/ 172879 h 609600"/>
                  <a:gd name="connsiteX34" fmla="*/ 382429 w 581025"/>
                  <a:gd name="connsiteY34" fmla="*/ 142399 h 609600"/>
                  <a:gd name="connsiteX35" fmla="*/ 400526 w 581025"/>
                  <a:gd name="connsiteY35" fmla="*/ 140494 h 609600"/>
                  <a:gd name="connsiteX36" fmla="*/ 418624 w 581025"/>
                  <a:gd name="connsiteY36" fmla="*/ 141446 h 609600"/>
                  <a:gd name="connsiteX37" fmla="*/ 435769 w 581025"/>
                  <a:gd name="connsiteY37" fmla="*/ 145256 h 609600"/>
                  <a:gd name="connsiteX38" fmla="*/ 443389 w 581025"/>
                  <a:gd name="connsiteY38" fmla="*/ 148114 h 609600"/>
                  <a:gd name="connsiteX39" fmla="*/ 447199 w 581025"/>
                  <a:gd name="connsiteY39" fmla="*/ 149066 h 609600"/>
                  <a:gd name="connsiteX40" fmla="*/ 448151 w 581025"/>
                  <a:gd name="connsiteY40" fmla="*/ 149066 h 609600"/>
                  <a:gd name="connsiteX41" fmla="*/ 448151 w 581025"/>
                  <a:gd name="connsiteY41" fmla="*/ 149066 h 609600"/>
                  <a:gd name="connsiteX42" fmla="*/ 451009 w 581025"/>
                  <a:gd name="connsiteY42" fmla="*/ 150019 h 609600"/>
                  <a:gd name="connsiteX43" fmla="*/ 451961 w 581025"/>
                  <a:gd name="connsiteY43" fmla="*/ 150019 h 609600"/>
                  <a:gd name="connsiteX44" fmla="*/ 453866 w 581025"/>
                  <a:gd name="connsiteY44" fmla="*/ 150971 h 609600"/>
                  <a:gd name="connsiteX45" fmla="*/ 472916 w 581025"/>
                  <a:gd name="connsiteY45" fmla="*/ 166211 h 609600"/>
                  <a:gd name="connsiteX46" fmla="*/ 476726 w 581025"/>
                  <a:gd name="connsiteY46" fmla="*/ 170974 h 609600"/>
                  <a:gd name="connsiteX47" fmla="*/ 479584 w 581025"/>
                  <a:gd name="connsiteY47" fmla="*/ 175736 h 609600"/>
                  <a:gd name="connsiteX48" fmla="*/ 484346 w 581025"/>
                  <a:gd name="connsiteY48" fmla="*/ 186214 h 609600"/>
                  <a:gd name="connsiteX49" fmla="*/ 490061 w 581025"/>
                  <a:gd name="connsiteY49" fmla="*/ 22431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81025" h="609600">
                    <a:moveTo>
                      <a:pt x="429101" y="7144"/>
                    </a:moveTo>
                    <a:cubicBezTo>
                      <a:pt x="190024" y="7144"/>
                      <a:pt x="36671" y="495776"/>
                      <a:pt x="7144" y="597694"/>
                    </a:cubicBezTo>
                    <a:cubicBezTo>
                      <a:pt x="15716" y="599599"/>
                      <a:pt x="24289" y="602456"/>
                      <a:pt x="31909" y="606266"/>
                    </a:cubicBezTo>
                    <a:cubicBezTo>
                      <a:pt x="134779" y="575786"/>
                      <a:pt x="267176" y="568166"/>
                      <a:pt x="368141" y="568166"/>
                    </a:cubicBezTo>
                    <a:cubicBezTo>
                      <a:pt x="452914" y="568166"/>
                      <a:pt x="514826" y="572929"/>
                      <a:pt x="514826" y="572929"/>
                    </a:cubicBezTo>
                    <a:cubicBezTo>
                      <a:pt x="541496" y="535781"/>
                      <a:pt x="695801" y="7144"/>
                      <a:pt x="429101" y="7144"/>
                    </a:cubicBezTo>
                    <a:close/>
                    <a:moveTo>
                      <a:pt x="490061" y="224314"/>
                    </a:moveTo>
                    <a:cubicBezTo>
                      <a:pt x="488156" y="245269"/>
                      <a:pt x="482441" y="262414"/>
                      <a:pt x="476726" y="278606"/>
                    </a:cubicBezTo>
                    <a:cubicBezTo>
                      <a:pt x="471011" y="293846"/>
                      <a:pt x="463391" y="308134"/>
                      <a:pt x="456724" y="320516"/>
                    </a:cubicBezTo>
                    <a:cubicBezTo>
                      <a:pt x="443389" y="345281"/>
                      <a:pt x="429101" y="364331"/>
                      <a:pt x="418624" y="377666"/>
                    </a:cubicBezTo>
                    <a:cubicBezTo>
                      <a:pt x="408146" y="391001"/>
                      <a:pt x="401479" y="397669"/>
                      <a:pt x="401479" y="397669"/>
                    </a:cubicBezTo>
                    <a:cubicBezTo>
                      <a:pt x="401479" y="397669"/>
                      <a:pt x="403384" y="388144"/>
                      <a:pt x="407194" y="372904"/>
                    </a:cubicBezTo>
                    <a:cubicBezTo>
                      <a:pt x="411004" y="356711"/>
                      <a:pt x="416719" y="334804"/>
                      <a:pt x="423386" y="309086"/>
                    </a:cubicBezTo>
                    <a:cubicBezTo>
                      <a:pt x="426244" y="295751"/>
                      <a:pt x="429101" y="282416"/>
                      <a:pt x="431959" y="267176"/>
                    </a:cubicBezTo>
                    <a:cubicBezTo>
                      <a:pt x="434816" y="252889"/>
                      <a:pt x="435769" y="237649"/>
                      <a:pt x="434816" y="224314"/>
                    </a:cubicBezTo>
                    <a:cubicBezTo>
                      <a:pt x="433864" y="217646"/>
                      <a:pt x="432911" y="211931"/>
                      <a:pt x="431006" y="209074"/>
                    </a:cubicBezTo>
                    <a:cubicBezTo>
                      <a:pt x="431006" y="208121"/>
                      <a:pt x="430054" y="208121"/>
                      <a:pt x="430054" y="207169"/>
                    </a:cubicBezTo>
                    <a:cubicBezTo>
                      <a:pt x="430054" y="207169"/>
                      <a:pt x="430054" y="207169"/>
                      <a:pt x="430054" y="207169"/>
                    </a:cubicBezTo>
                    <a:cubicBezTo>
                      <a:pt x="430054" y="207169"/>
                      <a:pt x="430054" y="207169"/>
                      <a:pt x="430054" y="207169"/>
                    </a:cubicBezTo>
                    <a:lnTo>
                      <a:pt x="427196" y="206216"/>
                    </a:lnTo>
                    <a:lnTo>
                      <a:pt x="419576" y="204311"/>
                    </a:lnTo>
                    <a:cubicBezTo>
                      <a:pt x="416719" y="203359"/>
                      <a:pt x="412909" y="203359"/>
                      <a:pt x="410051" y="202406"/>
                    </a:cubicBezTo>
                    <a:cubicBezTo>
                      <a:pt x="407194" y="201454"/>
                      <a:pt x="404336" y="202406"/>
                      <a:pt x="400526" y="201454"/>
                    </a:cubicBezTo>
                    <a:cubicBezTo>
                      <a:pt x="397669" y="201454"/>
                      <a:pt x="394811" y="202406"/>
                      <a:pt x="391954" y="202406"/>
                    </a:cubicBezTo>
                    <a:cubicBezTo>
                      <a:pt x="380524" y="204311"/>
                      <a:pt x="368141" y="210026"/>
                      <a:pt x="356711" y="218599"/>
                    </a:cubicBezTo>
                    <a:cubicBezTo>
                      <a:pt x="345281" y="227171"/>
                      <a:pt x="333851" y="238601"/>
                      <a:pt x="324326" y="250031"/>
                    </a:cubicBezTo>
                    <a:cubicBezTo>
                      <a:pt x="304324" y="273844"/>
                      <a:pt x="288131" y="300514"/>
                      <a:pt x="274796" y="323374"/>
                    </a:cubicBezTo>
                    <a:cubicBezTo>
                      <a:pt x="261461" y="346234"/>
                      <a:pt x="250031" y="366236"/>
                      <a:pt x="242411" y="380524"/>
                    </a:cubicBezTo>
                    <a:cubicBezTo>
                      <a:pt x="234791" y="394811"/>
                      <a:pt x="230029" y="403384"/>
                      <a:pt x="230029" y="403384"/>
                    </a:cubicBezTo>
                    <a:cubicBezTo>
                      <a:pt x="230029" y="403384"/>
                      <a:pt x="230029" y="401479"/>
                      <a:pt x="230029" y="396716"/>
                    </a:cubicBezTo>
                    <a:cubicBezTo>
                      <a:pt x="230029" y="391954"/>
                      <a:pt x="230029" y="386239"/>
                      <a:pt x="230981" y="377666"/>
                    </a:cubicBezTo>
                    <a:cubicBezTo>
                      <a:pt x="231934" y="361474"/>
                      <a:pt x="235744" y="337661"/>
                      <a:pt x="242411" y="310039"/>
                    </a:cubicBezTo>
                    <a:cubicBezTo>
                      <a:pt x="250031" y="282416"/>
                      <a:pt x="261461" y="250984"/>
                      <a:pt x="281464" y="218599"/>
                    </a:cubicBezTo>
                    <a:cubicBezTo>
                      <a:pt x="291941" y="202406"/>
                      <a:pt x="304324" y="187166"/>
                      <a:pt x="320516" y="172879"/>
                    </a:cubicBezTo>
                    <a:cubicBezTo>
                      <a:pt x="336709" y="158591"/>
                      <a:pt x="358616" y="147161"/>
                      <a:pt x="382429" y="142399"/>
                    </a:cubicBezTo>
                    <a:cubicBezTo>
                      <a:pt x="388144" y="141446"/>
                      <a:pt x="394811" y="141446"/>
                      <a:pt x="400526" y="140494"/>
                    </a:cubicBezTo>
                    <a:cubicBezTo>
                      <a:pt x="406241" y="140494"/>
                      <a:pt x="412909" y="140494"/>
                      <a:pt x="418624" y="141446"/>
                    </a:cubicBezTo>
                    <a:cubicBezTo>
                      <a:pt x="424339" y="142399"/>
                      <a:pt x="430054" y="143351"/>
                      <a:pt x="435769" y="145256"/>
                    </a:cubicBezTo>
                    <a:lnTo>
                      <a:pt x="443389" y="148114"/>
                    </a:lnTo>
                    <a:lnTo>
                      <a:pt x="447199" y="149066"/>
                    </a:lnTo>
                    <a:lnTo>
                      <a:pt x="448151" y="149066"/>
                    </a:lnTo>
                    <a:lnTo>
                      <a:pt x="448151" y="149066"/>
                    </a:lnTo>
                    <a:lnTo>
                      <a:pt x="451009" y="150019"/>
                    </a:lnTo>
                    <a:lnTo>
                      <a:pt x="451961" y="150019"/>
                    </a:lnTo>
                    <a:lnTo>
                      <a:pt x="453866" y="150971"/>
                    </a:lnTo>
                    <a:cubicBezTo>
                      <a:pt x="454819" y="150971"/>
                      <a:pt x="469106" y="160496"/>
                      <a:pt x="472916" y="166211"/>
                    </a:cubicBezTo>
                    <a:lnTo>
                      <a:pt x="476726" y="170974"/>
                    </a:lnTo>
                    <a:lnTo>
                      <a:pt x="479584" y="175736"/>
                    </a:lnTo>
                    <a:cubicBezTo>
                      <a:pt x="481489" y="179546"/>
                      <a:pt x="483394" y="182404"/>
                      <a:pt x="484346" y="186214"/>
                    </a:cubicBezTo>
                    <a:cubicBezTo>
                      <a:pt x="491014" y="202406"/>
                      <a:pt x="491014" y="213836"/>
                      <a:pt x="490061" y="224314"/>
                    </a:cubicBezTo>
                    <a:close/>
                  </a:path>
                </a:pathLst>
              </a:custGeom>
              <a:solidFill>
                <a:srgbClr val="000000"/>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AEB2585-CC7B-49BA-8C62-BC1890181F3A}"/>
                  </a:ext>
                </a:extLst>
              </p:cNvPr>
              <p:cNvSpPr/>
              <p:nvPr/>
            </p:nvSpPr>
            <p:spPr>
              <a:xfrm>
                <a:off x="1324181" y="2914300"/>
                <a:ext cx="9525" cy="9525"/>
              </a:xfrm>
              <a:custGeom>
                <a:avLst/>
                <a:gdLst>
                  <a:gd name="connsiteX0" fmla="*/ 7858 w 9525"/>
                  <a:gd name="connsiteY0" fmla="*/ 7144 h 9525"/>
                  <a:gd name="connsiteX1" fmla="*/ 7858 w 9525"/>
                  <a:gd name="connsiteY1" fmla="*/ 7144 h 9525"/>
                  <a:gd name="connsiteX2" fmla="*/ 7858 w 9525"/>
                  <a:gd name="connsiteY2" fmla="*/ 7144 h 9525"/>
                  <a:gd name="connsiteX3" fmla="*/ 7858 w 9525"/>
                  <a:gd name="connsiteY3" fmla="*/ 7144 h 9525"/>
                  <a:gd name="connsiteX4" fmla="*/ 7858 w 9525"/>
                  <a:gd name="connsiteY4" fmla="*/ 714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858" y="7144"/>
                    </a:moveTo>
                    <a:cubicBezTo>
                      <a:pt x="6906" y="7144"/>
                      <a:pt x="6906" y="7144"/>
                      <a:pt x="7858" y="7144"/>
                    </a:cubicBezTo>
                    <a:cubicBezTo>
                      <a:pt x="6906" y="7144"/>
                      <a:pt x="6906" y="7144"/>
                      <a:pt x="7858" y="7144"/>
                    </a:cubicBezTo>
                    <a:lnTo>
                      <a:pt x="7858" y="7144"/>
                    </a:lnTo>
                    <a:cubicBezTo>
                      <a:pt x="7858" y="8096"/>
                      <a:pt x="7858" y="7144"/>
                      <a:pt x="7858" y="7144"/>
                    </a:cubicBezTo>
                    <a:close/>
                  </a:path>
                </a:pathLst>
              </a:custGeom>
              <a:solidFill>
                <a:srgbClr val="231F20"/>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AA3B3B5C-9DB9-4DBF-969A-92DD40F053A8}"/>
                  </a:ext>
                </a:extLst>
              </p:cNvPr>
              <p:cNvSpPr/>
              <p:nvPr/>
            </p:nvSpPr>
            <p:spPr>
              <a:xfrm>
                <a:off x="1324896" y="2915253"/>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 name="connsiteX4" fmla="*/ 7144 w 9525"/>
                  <a:gd name="connsiteY4" fmla="*/ 7144 h 9525"/>
                  <a:gd name="connsiteX5" fmla="*/ 7144 w 9525"/>
                  <a:gd name="connsiteY5"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7144" y="7144"/>
                    </a:moveTo>
                    <a:lnTo>
                      <a:pt x="7144" y="7144"/>
                    </a:lnTo>
                    <a:cubicBezTo>
                      <a:pt x="7144" y="7144"/>
                      <a:pt x="7144" y="7144"/>
                      <a:pt x="7144" y="7144"/>
                    </a:cubicBezTo>
                    <a:cubicBezTo>
                      <a:pt x="7144" y="7144"/>
                      <a:pt x="7144" y="7144"/>
                      <a:pt x="7144" y="7144"/>
                    </a:cubicBezTo>
                    <a:cubicBezTo>
                      <a:pt x="7144" y="7144"/>
                      <a:pt x="7144" y="7144"/>
                      <a:pt x="7144" y="7144"/>
                    </a:cubicBezTo>
                    <a:cubicBezTo>
                      <a:pt x="7144" y="7144"/>
                      <a:pt x="7144" y="7144"/>
                      <a:pt x="7144" y="7144"/>
                    </a:cubicBezTo>
                    <a:close/>
                  </a:path>
                </a:pathLst>
              </a:custGeom>
              <a:solidFill>
                <a:srgbClr val="FFFFFF"/>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0CB59D5-4888-45A6-9182-A5B895066FB9}"/>
                  </a:ext>
                </a:extLst>
              </p:cNvPr>
              <p:cNvSpPr/>
              <p:nvPr/>
            </p:nvSpPr>
            <p:spPr>
              <a:xfrm>
                <a:off x="272215" y="3367690"/>
                <a:ext cx="657225" cy="542925"/>
              </a:xfrm>
              <a:custGeom>
                <a:avLst/>
                <a:gdLst>
                  <a:gd name="connsiteX0" fmla="*/ 114945 w 657225"/>
                  <a:gd name="connsiteY0" fmla="*/ 536734 h 542925"/>
                  <a:gd name="connsiteX1" fmla="*/ 209242 w 657225"/>
                  <a:gd name="connsiteY1" fmla="*/ 513874 h 542925"/>
                  <a:gd name="connsiteX2" fmla="*/ 646440 w 657225"/>
                  <a:gd name="connsiteY2" fmla="*/ 75724 h 542925"/>
                  <a:gd name="connsiteX3" fmla="*/ 655965 w 657225"/>
                  <a:gd name="connsiteY3" fmla="*/ 45244 h 542925"/>
                  <a:gd name="connsiteX4" fmla="*/ 640725 w 657225"/>
                  <a:gd name="connsiteY4" fmla="*/ 16669 h 542925"/>
                  <a:gd name="connsiteX5" fmla="*/ 614055 w 657225"/>
                  <a:gd name="connsiteY5" fmla="*/ 7144 h 542925"/>
                  <a:gd name="connsiteX6" fmla="*/ 581670 w 657225"/>
                  <a:gd name="connsiteY6" fmla="*/ 22384 h 542925"/>
                  <a:gd name="connsiteX7" fmla="*/ 175905 w 657225"/>
                  <a:gd name="connsiteY7" fmla="*/ 437674 h 542925"/>
                  <a:gd name="connsiteX8" fmla="*/ 174952 w 657225"/>
                  <a:gd name="connsiteY8" fmla="*/ 438626 h 542925"/>
                  <a:gd name="connsiteX9" fmla="*/ 131137 w 657225"/>
                  <a:gd name="connsiteY9" fmla="*/ 452914 h 542925"/>
                  <a:gd name="connsiteX10" fmla="*/ 99705 w 657225"/>
                  <a:gd name="connsiteY10" fmla="*/ 457676 h 542925"/>
                  <a:gd name="connsiteX11" fmla="*/ 76845 w 657225"/>
                  <a:gd name="connsiteY11" fmla="*/ 435769 h 542925"/>
                  <a:gd name="connsiteX12" fmla="*/ 48270 w 657225"/>
                  <a:gd name="connsiteY12" fmla="*/ 424339 h 542925"/>
                  <a:gd name="connsiteX13" fmla="*/ 26362 w 657225"/>
                  <a:gd name="connsiteY13" fmla="*/ 431006 h 542925"/>
                  <a:gd name="connsiteX14" fmla="*/ 8265 w 657225"/>
                  <a:gd name="connsiteY14" fmla="*/ 457676 h 542925"/>
                  <a:gd name="connsiteX15" fmla="*/ 13980 w 657225"/>
                  <a:gd name="connsiteY15" fmla="*/ 489109 h 542925"/>
                  <a:gd name="connsiteX16" fmla="*/ 114945 w 657225"/>
                  <a:gd name="connsiteY16" fmla="*/ 53673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542925">
                    <a:moveTo>
                      <a:pt x="114945" y="536734"/>
                    </a:moveTo>
                    <a:cubicBezTo>
                      <a:pt x="143520" y="536734"/>
                      <a:pt x="175905" y="529114"/>
                      <a:pt x="209242" y="513874"/>
                    </a:cubicBezTo>
                    <a:cubicBezTo>
                      <a:pt x="279727" y="482441"/>
                      <a:pt x="451177" y="310039"/>
                      <a:pt x="646440" y="75724"/>
                    </a:cubicBezTo>
                    <a:cubicBezTo>
                      <a:pt x="653107" y="67151"/>
                      <a:pt x="656917" y="56674"/>
                      <a:pt x="655965" y="45244"/>
                    </a:cubicBezTo>
                    <a:cubicBezTo>
                      <a:pt x="655012" y="33814"/>
                      <a:pt x="649297" y="24289"/>
                      <a:pt x="640725" y="16669"/>
                    </a:cubicBezTo>
                    <a:cubicBezTo>
                      <a:pt x="631200" y="9049"/>
                      <a:pt x="620722" y="7144"/>
                      <a:pt x="614055" y="7144"/>
                    </a:cubicBezTo>
                    <a:cubicBezTo>
                      <a:pt x="601672" y="7144"/>
                      <a:pt x="590242" y="12859"/>
                      <a:pt x="581670" y="22384"/>
                    </a:cubicBezTo>
                    <a:cubicBezTo>
                      <a:pt x="496897" y="124301"/>
                      <a:pt x="257820" y="398621"/>
                      <a:pt x="175905" y="437674"/>
                    </a:cubicBezTo>
                    <a:lnTo>
                      <a:pt x="174952" y="438626"/>
                    </a:lnTo>
                    <a:cubicBezTo>
                      <a:pt x="158760" y="446246"/>
                      <a:pt x="144472" y="450056"/>
                      <a:pt x="131137" y="452914"/>
                    </a:cubicBezTo>
                    <a:lnTo>
                      <a:pt x="99705" y="457676"/>
                    </a:lnTo>
                    <a:lnTo>
                      <a:pt x="76845" y="435769"/>
                    </a:lnTo>
                    <a:cubicBezTo>
                      <a:pt x="69225" y="428149"/>
                      <a:pt x="58747" y="424339"/>
                      <a:pt x="48270" y="424339"/>
                    </a:cubicBezTo>
                    <a:cubicBezTo>
                      <a:pt x="40650" y="424339"/>
                      <a:pt x="33030" y="426244"/>
                      <a:pt x="26362" y="431006"/>
                    </a:cubicBezTo>
                    <a:cubicBezTo>
                      <a:pt x="16837" y="436721"/>
                      <a:pt x="10170" y="446246"/>
                      <a:pt x="8265" y="457676"/>
                    </a:cubicBezTo>
                    <a:cubicBezTo>
                      <a:pt x="5407" y="468154"/>
                      <a:pt x="8265" y="479584"/>
                      <a:pt x="13980" y="489109"/>
                    </a:cubicBezTo>
                    <a:cubicBezTo>
                      <a:pt x="15885" y="492919"/>
                      <a:pt x="46365" y="536734"/>
                      <a:pt x="114945" y="536734"/>
                    </a:cubicBezTo>
                    <a:close/>
                  </a:path>
                </a:pathLst>
              </a:custGeom>
              <a:solidFill>
                <a:srgbClr val="231F20"/>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E6912FD-F277-4381-9C9A-E1B664DEBC3C}"/>
                  </a:ext>
                </a:extLst>
              </p:cNvPr>
              <p:cNvSpPr/>
              <p:nvPr/>
            </p:nvSpPr>
            <p:spPr>
              <a:xfrm>
                <a:off x="-808452" y="3719163"/>
                <a:ext cx="838200" cy="295275"/>
              </a:xfrm>
              <a:custGeom>
                <a:avLst/>
                <a:gdLst>
                  <a:gd name="connsiteX0" fmla="*/ 797466 w 838200"/>
                  <a:gd name="connsiteY0" fmla="*/ 194786 h 295275"/>
                  <a:gd name="connsiteX1" fmla="*/ 777464 w 838200"/>
                  <a:gd name="connsiteY1" fmla="*/ 199549 h 295275"/>
                  <a:gd name="connsiteX2" fmla="*/ 765081 w 838200"/>
                  <a:gd name="connsiteY2" fmla="*/ 206216 h 295275"/>
                  <a:gd name="connsiteX3" fmla="*/ 750794 w 838200"/>
                  <a:gd name="connsiteY3" fmla="*/ 207169 h 295275"/>
                  <a:gd name="connsiteX4" fmla="*/ 740316 w 838200"/>
                  <a:gd name="connsiteY4" fmla="*/ 207169 h 295275"/>
                  <a:gd name="connsiteX5" fmla="*/ 400274 w 838200"/>
                  <a:gd name="connsiteY5" fmla="*/ 111919 h 295275"/>
                  <a:gd name="connsiteX6" fmla="*/ 52611 w 838200"/>
                  <a:gd name="connsiteY6" fmla="*/ 7144 h 295275"/>
                  <a:gd name="connsiteX7" fmla="*/ 41181 w 838200"/>
                  <a:gd name="connsiteY7" fmla="*/ 8096 h 295275"/>
                  <a:gd name="connsiteX8" fmla="*/ 14511 w 838200"/>
                  <a:gd name="connsiteY8" fmla="*/ 25241 h 295275"/>
                  <a:gd name="connsiteX9" fmla="*/ 7844 w 838200"/>
                  <a:gd name="connsiteY9" fmla="*/ 56674 h 295275"/>
                  <a:gd name="connsiteX10" fmla="*/ 48801 w 838200"/>
                  <a:gd name="connsiteY10" fmla="*/ 90964 h 295275"/>
                  <a:gd name="connsiteX11" fmla="*/ 51659 w 838200"/>
                  <a:gd name="connsiteY11" fmla="*/ 90964 h 295275"/>
                  <a:gd name="connsiteX12" fmla="*/ 56421 w 838200"/>
                  <a:gd name="connsiteY12" fmla="*/ 90964 h 295275"/>
                  <a:gd name="connsiteX13" fmla="*/ 61184 w 838200"/>
                  <a:gd name="connsiteY13" fmla="*/ 90964 h 295275"/>
                  <a:gd name="connsiteX14" fmla="*/ 370746 w 838200"/>
                  <a:gd name="connsiteY14" fmla="*/ 189071 h 295275"/>
                  <a:gd name="connsiteX15" fmla="*/ 743174 w 838200"/>
                  <a:gd name="connsiteY15" fmla="*/ 290036 h 295275"/>
                  <a:gd name="connsiteX16" fmla="*/ 829851 w 838200"/>
                  <a:gd name="connsiteY16" fmla="*/ 262414 h 295275"/>
                  <a:gd name="connsiteX17" fmla="*/ 839376 w 838200"/>
                  <a:gd name="connsiteY17" fmla="*/ 231934 h 295275"/>
                  <a:gd name="connsiteX18" fmla="*/ 824136 w 838200"/>
                  <a:gd name="connsiteY18" fmla="*/ 203359 h 295275"/>
                  <a:gd name="connsiteX19" fmla="*/ 797466 w 838200"/>
                  <a:gd name="connsiteY19" fmla="*/ 19478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295275">
                    <a:moveTo>
                      <a:pt x="797466" y="194786"/>
                    </a:moveTo>
                    <a:cubicBezTo>
                      <a:pt x="790799" y="194786"/>
                      <a:pt x="784131" y="196691"/>
                      <a:pt x="777464" y="199549"/>
                    </a:cubicBezTo>
                    <a:lnTo>
                      <a:pt x="765081" y="206216"/>
                    </a:lnTo>
                    <a:lnTo>
                      <a:pt x="750794" y="207169"/>
                    </a:lnTo>
                    <a:cubicBezTo>
                      <a:pt x="747936" y="207169"/>
                      <a:pt x="745079" y="207169"/>
                      <a:pt x="740316" y="207169"/>
                    </a:cubicBezTo>
                    <a:cubicBezTo>
                      <a:pt x="701264" y="207169"/>
                      <a:pt x="605061" y="194786"/>
                      <a:pt x="400274" y="111919"/>
                    </a:cubicBezTo>
                    <a:cubicBezTo>
                      <a:pt x="174531" y="20479"/>
                      <a:pt x="85949" y="7144"/>
                      <a:pt x="52611" y="7144"/>
                    </a:cubicBezTo>
                    <a:cubicBezTo>
                      <a:pt x="45944" y="7144"/>
                      <a:pt x="42134" y="8096"/>
                      <a:pt x="41181" y="8096"/>
                    </a:cubicBezTo>
                    <a:cubicBezTo>
                      <a:pt x="29751" y="10001"/>
                      <a:pt x="20226" y="16669"/>
                      <a:pt x="14511" y="25241"/>
                    </a:cubicBezTo>
                    <a:cubicBezTo>
                      <a:pt x="7844" y="34766"/>
                      <a:pt x="5939" y="45244"/>
                      <a:pt x="7844" y="56674"/>
                    </a:cubicBezTo>
                    <a:cubicBezTo>
                      <a:pt x="11654" y="76676"/>
                      <a:pt x="28799" y="90964"/>
                      <a:pt x="48801" y="90964"/>
                    </a:cubicBezTo>
                    <a:cubicBezTo>
                      <a:pt x="49754" y="90964"/>
                      <a:pt x="50706" y="90964"/>
                      <a:pt x="51659" y="90964"/>
                    </a:cubicBezTo>
                    <a:lnTo>
                      <a:pt x="56421" y="90964"/>
                    </a:lnTo>
                    <a:lnTo>
                      <a:pt x="61184" y="90964"/>
                    </a:lnTo>
                    <a:cubicBezTo>
                      <a:pt x="85949" y="92869"/>
                      <a:pt x="165959" y="107156"/>
                      <a:pt x="370746" y="189071"/>
                    </a:cubicBezTo>
                    <a:cubicBezTo>
                      <a:pt x="536481" y="255746"/>
                      <a:pt x="661259" y="290036"/>
                      <a:pt x="743174" y="290036"/>
                    </a:cubicBezTo>
                    <a:cubicBezTo>
                      <a:pt x="786036" y="290036"/>
                      <a:pt x="815564" y="280511"/>
                      <a:pt x="829851" y="262414"/>
                    </a:cubicBezTo>
                    <a:cubicBezTo>
                      <a:pt x="836519" y="253841"/>
                      <a:pt x="840329" y="243364"/>
                      <a:pt x="839376" y="231934"/>
                    </a:cubicBezTo>
                    <a:cubicBezTo>
                      <a:pt x="838424" y="220504"/>
                      <a:pt x="832709" y="210979"/>
                      <a:pt x="824136" y="203359"/>
                    </a:cubicBezTo>
                    <a:cubicBezTo>
                      <a:pt x="814611" y="196691"/>
                      <a:pt x="804134" y="194786"/>
                      <a:pt x="797466" y="194786"/>
                    </a:cubicBezTo>
                    <a:close/>
                  </a:path>
                </a:pathLst>
              </a:custGeom>
              <a:solidFill>
                <a:srgbClr val="231F20"/>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D57F618-888D-4893-9344-FA3ECA6C7809}"/>
                  </a:ext>
                </a:extLst>
              </p:cNvPr>
              <p:cNvSpPr/>
              <p:nvPr/>
            </p:nvSpPr>
            <p:spPr>
              <a:xfrm>
                <a:off x="-1164013" y="3183858"/>
                <a:ext cx="504825" cy="590549"/>
              </a:xfrm>
              <a:custGeom>
                <a:avLst/>
                <a:gdLst>
                  <a:gd name="connsiteX0" fmla="*/ 501517 w 504825"/>
                  <a:gd name="connsiteY0" fmla="*/ 425291 h 590550"/>
                  <a:gd name="connsiteX1" fmla="*/ 167190 w 504825"/>
                  <a:gd name="connsiteY1" fmla="*/ 7144 h 590550"/>
                  <a:gd name="connsiteX2" fmla="*/ 90037 w 504825"/>
                  <a:gd name="connsiteY2" fmla="*/ 30004 h 590550"/>
                  <a:gd name="connsiteX3" fmla="*/ 180525 w 504825"/>
                  <a:gd name="connsiteY3" fmla="*/ 591026 h 590550"/>
                  <a:gd name="connsiteX4" fmla="*/ 501517 w 504825"/>
                  <a:gd name="connsiteY4" fmla="*/ 425291 h 590550"/>
                  <a:gd name="connsiteX5" fmla="*/ 143377 w 504825"/>
                  <a:gd name="connsiteY5" fmla="*/ 311944 h 590550"/>
                  <a:gd name="connsiteX6" fmla="*/ 127185 w 504825"/>
                  <a:gd name="connsiteY6" fmla="*/ 271939 h 590550"/>
                  <a:gd name="connsiteX7" fmla="*/ 120517 w 504825"/>
                  <a:gd name="connsiteY7" fmla="*/ 219551 h 590550"/>
                  <a:gd name="connsiteX8" fmla="*/ 130995 w 504825"/>
                  <a:gd name="connsiteY8" fmla="*/ 186214 h 590550"/>
                  <a:gd name="connsiteX9" fmla="*/ 161475 w 504825"/>
                  <a:gd name="connsiteY9" fmla="*/ 159544 h 590550"/>
                  <a:gd name="connsiteX10" fmla="*/ 163380 w 504825"/>
                  <a:gd name="connsiteY10" fmla="*/ 158591 h 590550"/>
                  <a:gd name="connsiteX11" fmla="*/ 164332 w 504825"/>
                  <a:gd name="connsiteY11" fmla="*/ 157639 h 590550"/>
                  <a:gd name="connsiteX12" fmla="*/ 168142 w 504825"/>
                  <a:gd name="connsiteY12" fmla="*/ 156686 h 590550"/>
                  <a:gd name="connsiteX13" fmla="*/ 171000 w 504825"/>
                  <a:gd name="connsiteY13" fmla="*/ 155734 h 590550"/>
                  <a:gd name="connsiteX14" fmla="*/ 173857 w 504825"/>
                  <a:gd name="connsiteY14" fmla="*/ 154781 h 590550"/>
                  <a:gd name="connsiteX15" fmla="*/ 180525 w 504825"/>
                  <a:gd name="connsiteY15" fmla="*/ 153829 h 590550"/>
                  <a:gd name="connsiteX16" fmla="*/ 188145 w 504825"/>
                  <a:gd name="connsiteY16" fmla="*/ 153829 h 590550"/>
                  <a:gd name="connsiteX17" fmla="*/ 191955 w 504825"/>
                  <a:gd name="connsiteY17" fmla="*/ 153829 h 590550"/>
                  <a:gd name="connsiteX18" fmla="*/ 194812 w 504825"/>
                  <a:gd name="connsiteY18" fmla="*/ 153829 h 590550"/>
                  <a:gd name="connsiteX19" fmla="*/ 205290 w 504825"/>
                  <a:gd name="connsiteY19" fmla="*/ 155734 h 590550"/>
                  <a:gd name="connsiteX20" fmla="*/ 236722 w 504825"/>
                  <a:gd name="connsiteY20" fmla="*/ 171926 h 590550"/>
                  <a:gd name="connsiteX21" fmla="*/ 275775 w 504825"/>
                  <a:gd name="connsiteY21" fmla="*/ 212884 h 590550"/>
                  <a:gd name="connsiteX22" fmla="*/ 302445 w 504825"/>
                  <a:gd name="connsiteY22" fmla="*/ 255746 h 590550"/>
                  <a:gd name="connsiteX23" fmla="*/ 336735 w 504825"/>
                  <a:gd name="connsiteY23" fmla="*/ 336709 h 590550"/>
                  <a:gd name="connsiteX24" fmla="*/ 351975 w 504825"/>
                  <a:gd name="connsiteY24" fmla="*/ 396716 h 590550"/>
                  <a:gd name="connsiteX25" fmla="*/ 354832 w 504825"/>
                  <a:gd name="connsiteY25" fmla="*/ 413861 h 590550"/>
                  <a:gd name="connsiteX26" fmla="*/ 355785 w 504825"/>
                  <a:gd name="connsiteY26" fmla="*/ 419576 h 590550"/>
                  <a:gd name="connsiteX27" fmla="*/ 341497 w 504825"/>
                  <a:gd name="connsiteY27" fmla="*/ 401479 h 590550"/>
                  <a:gd name="connsiteX28" fmla="*/ 305302 w 504825"/>
                  <a:gd name="connsiteY28" fmla="*/ 352901 h 590550"/>
                  <a:gd name="connsiteX29" fmla="*/ 256725 w 504825"/>
                  <a:gd name="connsiteY29" fmla="*/ 285274 h 590550"/>
                  <a:gd name="connsiteX30" fmla="*/ 229102 w 504825"/>
                  <a:gd name="connsiteY30" fmla="*/ 250031 h 590550"/>
                  <a:gd name="connsiteX31" fmla="*/ 199575 w 504825"/>
                  <a:gd name="connsiteY31" fmla="*/ 220504 h 590550"/>
                  <a:gd name="connsiteX32" fmla="*/ 187192 w 504825"/>
                  <a:gd name="connsiteY32" fmla="*/ 213836 h 590550"/>
                  <a:gd name="connsiteX33" fmla="*/ 185287 w 504825"/>
                  <a:gd name="connsiteY33" fmla="*/ 213836 h 590550"/>
                  <a:gd name="connsiteX34" fmla="*/ 185287 w 504825"/>
                  <a:gd name="connsiteY34" fmla="*/ 213836 h 590550"/>
                  <a:gd name="connsiteX35" fmla="*/ 186240 w 504825"/>
                  <a:gd name="connsiteY35" fmla="*/ 213836 h 590550"/>
                  <a:gd name="connsiteX36" fmla="*/ 187192 w 504825"/>
                  <a:gd name="connsiteY36" fmla="*/ 213836 h 590550"/>
                  <a:gd name="connsiteX37" fmla="*/ 187192 w 504825"/>
                  <a:gd name="connsiteY37" fmla="*/ 212884 h 590550"/>
                  <a:gd name="connsiteX38" fmla="*/ 184335 w 504825"/>
                  <a:gd name="connsiteY38" fmla="*/ 213836 h 590550"/>
                  <a:gd name="connsiteX39" fmla="*/ 182430 w 504825"/>
                  <a:gd name="connsiteY39" fmla="*/ 213836 h 590550"/>
                  <a:gd name="connsiteX40" fmla="*/ 176715 w 504825"/>
                  <a:gd name="connsiteY40" fmla="*/ 216694 h 590550"/>
                  <a:gd name="connsiteX41" fmla="*/ 171952 w 504825"/>
                  <a:gd name="connsiteY41" fmla="*/ 227171 h 590550"/>
                  <a:gd name="connsiteX42" fmla="*/ 170047 w 504825"/>
                  <a:gd name="connsiteY42" fmla="*/ 263366 h 590550"/>
                  <a:gd name="connsiteX43" fmla="*/ 174810 w 504825"/>
                  <a:gd name="connsiteY43" fmla="*/ 300514 h 590550"/>
                  <a:gd name="connsiteX44" fmla="*/ 186240 w 504825"/>
                  <a:gd name="connsiteY44" fmla="*/ 359569 h 590550"/>
                  <a:gd name="connsiteX45" fmla="*/ 191002 w 504825"/>
                  <a:gd name="connsiteY45" fmla="*/ 382429 h 590550"/>
                  <a:gd name="connsiteX46" fmla="*/ 187192 w 504825"/>
                  <a:gd name="connsiteY46" fmla="*/ 377666 h 590550"/>
                  <a:gd name="connsiteX47" fmla="*/ 175762 w 504825"/>
                  <a:gd name="connsiteY47" fmla="*/ 364331 h 590550"/>
                  <a:gd name="connsiteX48" fmla="*/ 143377 w 504825"/>
                  <a:gd name="connsiteY48" fmla="*/ 3119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4825" h="590550">
                    <a:moveTo>
                      <a:pt x="501517" y="425291"/>
                    </a:moveTo>
                    <a:cubicBezTo>
                      <a:pt x="501517" y="425291"/>
                      <a:pt x="359595" y="7144"/>
                      <a:pt x="167190" y="7144"/>
                    </a:cubicBezTo>
                    <a:cubicBezTo>
                      <a:pt x="142425" y="7144"/>
                      <a:pt x="116707" y="13811"/>
                      <a:pt x="90037" y="30004"/>
                    </a:cubicBezTo>
                    <a:cubicBezTo>
                      <a:pt x="-139515" y="169069"/>
                      <a:pt x="180525" y="591026"/>
                      <a:pt x="180525" y="591026"/>
                    </a:cubicBezTo>
                    <a:cubicBezTo>
                      <a:pt x="320542" y="494824"/>
                      <a:pt x="501517" y="425291"/>
                      <a:pt x="501517" y="425291"/>
                    </a:cubicBezTo>
                    <a:close/>
                    <a:moveTo>
                      <a:pt x="143377" y="311944"/>
                    </a:moveTo>
                    <a:cubicBezTo>
                      <a:pt x="137662" y="300514"/>
                      <a:pt x="131947" y="287179"/>
                      <a:pt x="127185" y="271939"/>
                    </a:cubicBezTo>
                    <a:cubicBezTo>
                      <a:pt x="123375" y="256699"/>
                      <a:pt x="118612" y="239554"/>
                      <a:pt x="120517" y="219551"/>
                    </a:cubicBezTo>
                    <a:cubicBezTo>
                      <a:pt x="121470" y="209074"/>
                      <a:pt x="124327" y="197644"/>
                      <a:pt x="130995" y="186214"/>
                    </a:cubicBezTo>
                    <a:cubicBezTo>
                      <a:pt x="137662" y="174784"/>
                      <a:pt x="150045" y="164306"/>
                      <a:pt x="161475" y="159544"/>
                    </a:cubicBezTo>
                    <a:lnTo>
                      <a:pt x="163380" y="158591"/>
                    </a:lnTo>
                    <a:lnTo>
                      <a:pt x="164332" y="157639"/>
                    </a:lnTo>
                    <a:lnTo>
                      <a:pt x="168142" y="156686"/>
                    </a:lnTo>
                    <a:lnTo>
                      <a:pt x="171000" y="155734"/>
                    </a:lnTo>
                    <a:lnTo>
                      <a:pt x="173857" y="154781"/>
                    </a:lnTo>
                    <a:cubicBezTo>
                      <a:pt x="174810" y="154781"/>
                      <a:pt x="178620" y="153829"/>
                      <a:pt x="180525" y="153829"/>
                    </a:cubicBezTo>
                    <a:cubicBezTo>
                      <a:pt x="182430" y="153829"/>
                      <a:pt x="185287" y="153829"/>
                      <a:pt x="188145" y="153829"/>
                    </a:cubicBezTo>
                    <a:lnTo>
                      <a:pt x="191955" y="153829"/>
                    </a:lnTo>
                    <a:lnTo>
                      <a:pt x="194812" y="153829"/>
                    </a:lnTo>
                    <a:cubicBezTo>
                      <a:pt x="198622" y="154781"/>
                      <a:pt x="201480" y="154781"/>
                      <a:pt x="205290" y="155734"/>
                    </a:cubicBezTo>
                    <a:cubicBezTo>
                      <a:pt x="218625" y="159544"/>
                      <a:pt x="228150" y="165259"/>
                      <a:pt x="236722" y="171926"/>
                    </a:cubicBezTo>
                    <a:cubicBezTo>
                      <a:pt x="253867" y="185261"/>
                      <a:pt x="265297" y="198596"/>
                      <a:pt x="275775" y="212884"/>
                    </a:cubicBezTo>
                    <a:cubicBezTo>
                      <a:pt x="286252" y="227171"/>
                      <a:pt x="294825" y="241459"/>
                      <a:pt x="302445" y="255746"/>
                    </a:cubicBezTo>
                    <a:cubicBezTo>
                      <a:pt x="317685" y="284321"/>
                      <a:pt x="329115" y="311944"/>
                      <a:pt x="336735" y="336709"/>
                    </a:cubicBezTo>
                    <a:cubicBezTo>
                      <a:pt x="344355" y="360521"/>
                      <a:pt x="349117" y="381476"/>
                      <a:pt x="351975" y="396716"/>
                    </a:cubicBezTo>
                    <a:cubicBezTo>
                      <a:pt x="353880" y="404336"/>
                      <a:pt x="353880" y="410051"/>
                      <a:pt x="354832" y="413861"/>
                    </a:cubicBezTo>
                    <a:cubicBezTo>
                      <a:pt x="354832" y="417671"/>
                      <a:pt x="355785" y="419576"/>
                      <a:pt x="355785" y="419576"/>
                    </a:cubicBezTo>
                    <a:cubicBezTo>
                      <a:pt x="355785" y="419576"/>
                      <a:pt x="350070" y="412909"/>
                      <a:pt x="341497" y="401479"/>
                    </a:cubicBezTo>
                    <a:cubicBezTo>
                      <a:pt x="332925" y="390049"/>
                      <a:pt x="319590" y="372904"/>
                      <a:pt x="305302" y="352901"/>
                    </a:cubicBezTo>
                    <a:cubicBezTo>
                      <a:pt x="291015" y="332899"/>
                      <a:pt x="274822" y="309086"/>
                      <a:pt x="256725" y="285274"/>
                    </a:cubicBezTo>
                    <a:cubicBezTo>
                      <a:pt x="248152" y="272891"/>
                      <a:pt x="238627" y="261461"/>
                      <a:pt x="229102" y="250031"/>
                    </a:cubicBezTo>
                    <a:cubicBezTo>
                      <a:pt x="219577" y="238601"/>
                      <a:pt x="209100" y="228124"/>
                      <a:pt x="199575" y="220504"/>
                    </a:cubicBezTo>
                    <a:cubicBezTo>
                      <a:pt x="194812" y="216694"/>
                      <a:pt x="190050" y="214789"/>
                      <a:pt x="187192" y="213836"/>
                    </a:cubicBezTo>
                    <a:cubicBezTo>
                      <a:pt x="186240" y="213836"/>
                      <a:pt x="186240" y="213836"/>
                      <a:pt x="185287" y="213836"/>
                    </a:cubicBezTo>
                    <a:lnTo>
                      <a:pt x="185287" y="213836"/>
                    </a:lnTo>
                    <a:cubicBezTo>
                      <a:pt x="185287" y="213836"/>
                      <a:pt x="185287" y="213836"/>
                      <a:pt x="186240" y="213836"/>
                    </a:cubicBezTo>
                    <a:cubicBezTo>
                      <a:pt x="186240" y="213836"/>
                      <a:pt x="187192" y="213836"/>
                      <a:pt x="187192" y="213836"/>
                    </a:cubicBezTo>
                    <a:cubicBezTo>
                      <a:pt x="187192" y="213836"/>
                      <a:pt x="188145" y="212884"/>
                      <a:pt x="187192" y="212884"/>
                    </a:cubicBezTo>
                    <a:lnTo>
                      <a:pt x="184335" y="213836"/>
                    </a:lnTo>
                    <a:lnTo>
                      <a:pt x="182430" y="213836"/>
                    </a:lnTo>
                    <a:cubicBezTo>
                      <a:pt x="179572" y="214789"/>
                      <a:pt x="178620" y="215741"/>
                      <a:pt x="176715" y="216694"/>
                    </a:cubicBezTo>
                    <a:cubicBezTo>
                      <a:pt x="174810" y="218599"/>
                      <a:pt x="172905" y="222409"/>
                      <a:pt x="171952" y="227171"/>
                    </a:cubicBezTo>
                    <a:cubicBezTo>
                      <a:pt x="169095" y="236696"/>
                      <a:pt x="169095" y="250984"/>
                      <a:pt x="170047" y="263366"/>
                    </a:cubicBezTo>
                    <a:cubicBezTo>
                      <a:pt x="171000" y="276701"/>
                      <a:pt x="172905" y="289084"/>
                      <a:pt x="174810" y="300514"/>
                    </a:cubicBezTo>
                    <a:cubicBezTo>
                      <a:pt x="178620" y="324326"/>
                      <a:pt x="183382" y="344329"/>
                      <a:pt x="186240" y="359569"/>
                    </a:cubicBezTo>
                    <a:cubicBezTo>
                      <a:pt x="189097" y="373856"/>
                      <a:pt x="191002" y="382429"/>
                      <a:pt x="191002" y="382429"/>
                    </a:cubicBezTo>
                    <a:cubicBezTo>
                      <a:pt x="191002" y="382429"/>
                      <a:pt x="189097" y="380524"/>
                      <a:pt x="187192" y="377666"/>
                    </a:cubicBezTo>
                    <a:cubicBezTo>
                      <a:pt x="184335" y="374809"/>
                      <a:pt x="180525" y="370046"/>
                      <a:pt x="175762" y="364331"/>
                    </a:cubicBezTo>
                    <a:cubicBezTo>
                      <a:pt x="167190" y="352901"/>
                      <a:pt x="154807" y="334804"/>
                      <a:pt x="143377" y="311944"/>
                    </a:cubicBezTo>
                    <a:close/>
                  </a:path>
                </a:pathLst>
              </a:custGeom>
              <a:solidFill>
                <a:srgbClr val="000000"/>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16E87FD-0ACD-4DFB-B5F6-FF6A1778FCB1}"/>
                  </a:ext>
                </a:extLst>
              </p:cNvPr>
              <p:cNvSpPr/>
              <p:nvPr/>
            </p:nvSpPr>
            <p:spPr>
              <a:xfrm>
                <a:off x="89503" y="4656423"/>
                <a:ext cx="428625" cy="257175"/>
              </a:xfrm>
              <a:custGeom>
                <a:avLst/>
                <a:gdLst>
                  <a:gd name="connsiteX0" fmla="*/ 235744 w 428625"/>
                  <a:gd name="connsiteY0" fmla="*/ 247174 h 257175"/>
                  <a:gd name="connsiteX1" fmla="*/ 242411 w 428625"/>
                  <a:gd name="connsiteY1" fmla="*/ 246221 h 257175"/>
                  <a:gd name="connsiteX2" fmla="*/ 250031 w 428625"/>
                  <a:gd name="connsiteY2" fmla="*/ 244316 h 257175"/>
                  <a:gd name="connsiteX3" fmla="*/ 427196 w 428625"/>
                  <a:gd name="connsiteY3" fmla="*/ 106204 h 257175"/>
                  <a:gd name="connsiteX4" fmla="*/ 426244 w 428625"/>
                  <a:gd name="connsiteY4" fmla="*/ 93821 h 257175"/>
                  <a:gd name="connsiteX5" fmla="*/ 418624 w 428625"/>
                  <a:gd name="connsiteY5" fmla="*/ 71914 h 257175"/>
                  <a:gd name="connsiteX6" fmla="*/ 413861 w 428625"/>
                  <a:gd name="connsiteY6" fmla="*/ 64294 h 257175"/>
                  <a:gd name="connsiteX7" fmla="*/ 411956 w 428625"/>
                  <a:gd name="connsiteY7" fmla="*/ 61436 h 257175"/>
                  <a:gd name="connsiteX8" fmla="*/ 409099 w 428625"/>
                  <a:gd name="connsiteY8" fmla="*/ 58579 h 257175"/>
                  <a:gd name="connsiteX9" fmla="*/ 401479 w 428625"/>
                  <a:gd name="connsiteY9" fmla="*/ 50006 h 257175"/>
                  <a:gd name="connsiteX10" fmla="*/ 401479 w 428625"/>
                  <a:gd name="connsiteY10" fmla="*/ 50006 h 257175"/>
                  <a:gd name="connsiteX11" fmla="*/ 401479 w 428625"/>
                  <a:gd name="connsiteY11" fmla="*/ 50006 h 257175"/>
                  <a:gd name="connsiteX12" fmla="*/ 393859 w 428625"/>
                  <a:gd name="connsiteY12" fmla="*/ 44291 h 257175"/>
                  <a:gd name="connsiteX13" fmla="*/ 393859 w 428625"/>
                  <a:gd name="connsiteY13" fmla="*/ 44291 h 257175"/>
                  <a:gd name="connsiteX14" fmla="*/ 348139 w 428625"/>
                  <a:gd name="connsiteY14" fmla="*/ 20479 h 257175"/>
                  <a:gd name="connsiteX15" fmla="*/ 345281 w 428625"/>
                  <a:gd name="connsiteY15" fmla="*/ 19526 h 257175"/>
                  <a:gd name="connsiteX16" fmla="*/ 336709 w 428625"/>
                  <a:gd name="connsiteY16" fmla="*/ 16669 h 257175"/>
                  <a:gd name="connsiteX17" fmla="*/ 332899 w 428625"/>
                  <a:gd name="connsiteY17" fmla="*/ 15716 h 257175"/>
                  <a:gd name="connsiteX18" fmla="*/ 324326 w 428625"/>
                  <a:gd name="connsiteY18" fmla="*/ 13811 h 257175"/>
                  <a:gd name="connsiteX19" fmla="*/ 319564 w 428625"/>
                  <a:gd name="connsiteY19" fmla="*/ 12859 h 257175"/>
                  <a:gd name="connsiteX20" fmla="*/ 310991 w 428625"/>
                  <a:gd name="connsiteY20" fmla="*/ 10954 h 257175"/>
                  <a:gd name="connsiteX21" fmla="*/ 304324 w 428625"/>
                  <a:gd name="connsiteY21" fmla="*/ 10001 h 257175"/>
                  <a:gd name="connsiteX22" fmla="*/ 291941 w 428625"/>
                  <a:gd name="connsiteY22" fmla="*/ 8096 h 257175"/>
                  <a:gd name="connsiteX23" fmla="*/ 283369 w 428625"/>
                  <a:gd name="connsiteY23" fmla="*/ 7144 h 257175"/>
                  <a:gd name="connsiteX24" fmla="*/ 276701 w 428625"/>
                  <a:gd name="connsiteY24" fmla="*/ 7144 h 257175"/>
                  <a:gd name="connsiteX25" fmla="*/ 267176 w 428625"/>
                  <a:gd name="connsiteY25" fmla="*/ 7144 h 257175"/>
                  <a:gd name="connsiteX26" fmla="*/ 260509 w 428625"/>
                  <a:gd name="connsiteY26" fmla="*/ 7144 h 257175"/>
                  <a:gd name="connsiteX27" fmla="*/ 250984 w 428625"/>
                  <a:gd name="connsiteY27" fmla="*/ 7144 h 257175"/>
                  <a:gd name="connsiteX28" fmla="*/ 244316 w 428625"/>
                  <a:gd name="connsiteY28" fmla="*/ 7144 h 257175"/>
                  <a:gd name="connsiteX29" fmla="*/ 233839 w 428625"/>
                  <a:gd name="connsiteY29" fmla="*/ 8096 h 257175"/>
                  <a:gd name="connsiteX30" fmla="*/ 228124 w 428625"/>
                  <a:gd name="connsiteY30" fmla="*/ 8096 h 257175"/>
                  <a:gd name="connsiteX31" fmla="*/ 211931 w 428625"/>
                  <a:gd name="connsiteY31" fmla="*/ 10001 h 257175"/>
                  <a:gd name="connsiteX32" fmla="*/ 196691 w 428625"/>
                  <a:gd name="connsiteY32" fmla="*/ 11906 h 257175"/>
                  <a:gd name="connsiteX33" fmla="*/ 182404 w 428625"/>
                  <a:gd name="connsiteY33" fmla="*/ 14764 h 257175"/>
                  <a:gd name="connsiteX34" fmla="*/ 178594 w 428625"/>
                  <a:gd name="connsiteY34" fmla="*/ 15716 h 257175"/>
                  <a:gd name="connsiteX35" fmla="*/ 165259 w 428625"/>
                  <a:gd name="connsiteY35" fmla="*/ 18574 h 257175"/>
                  <a:gd name="connsiteX36" fmla="*/ 165259 w 428625"/>
                  <a:gd name="connsiteY36" fmla="*/ 18574 h 257175"/>
                  <a:gd name="connsiteX37" fmla="*/ 151924 w 428625"/>
                  <a:gd name="connsiteY37" fmla="*/ 22384 h 257175"/>
                  <a:gd name="connsiteX38" fmla="*/ 149066 w 428625"/>
                  <a:gd name="connsiteY38" fmla="*/ 23336 h 257175"/>
                  <a:gd name="connsiteX39" fmla="*/ 135731 w 428625"/>
                  <a:gd name="connsiteY39" fmla="*/ 27146 h 257175"/>
                  <a:gd name="connsiteX40" fmla="*/ 135731 w 428625"/>
                  <a:gd name="connsiteY40" fmla="*/ 27146 h 257175"/>
                  <a:gd name="connsiteX41" fmla="*/ 123349 w 428625"/>
                  <a:gd name="connsiteY41" fmla="*/ 31909 h 257175"/>
                  <a:gd name="connsiteX42" fmla="*/ 120491 w 428625"/>
                  <a:gd name="connsiteY42" fmla="*/ 32861 h 257175"/>
                  <a:gd name="connsiteX43" fmla="*/ 96679 w 428625"/>
                  <a:gd name="connsiteY43" fmla="*/ 43339 h 257175"/>
                  <a:gd name="connsiteX44" fmla="*/ 94774 w 428625"/>
                  <a:gd name="connsiteY44" fmla="*/ 44291 h 257175"/>
                  <a:gd name="connsiteX45" fmla="*/ 84296 w 428625"/>
                  <a:gd name="connsiteY45" fmla="*/ 50006 h 257175"/>
                  <a:gd name="connsiteX46" fmla="*/ 84296 w 428625"/>
                  <a:gd name="connsiteY46" fmla="*/ 50006 h 257175"/>
                  <a:gd name="connsiteX47" fmla="*/ 84296 w 428625"/>
                  <a:gd name="connsiteY47" fmla="*/ 50006 h 257175"/>
                  <a:gd name="connsiteX48" fmla="*/ 74771 w 428625"/>
                  <a:gd name="connsiteY48" fmla="*/ 55721 h 257175"/>
                  <a:gd name="connsiteX49" fmla="*/ 72866 w 428625"/>
                  <a:gd name="connsiteY49" fmla="*/ 56674 h 257175"/>
                  <a:gd name="connsiteX50" fmla="*/ 66199 w 428625"/>
                  <a:gd name="connsiteY50" fmla="*/ 61436 h 257175"/>
                  <a:gd name="connsiteX51" fmla="*/ 64294 w 428625"/>
                  <a:gd name="connsiteY51" fmla="*/ 63341 h 257175"/>
                  <a:gd name="connsiteX52" fmla="*/ 58579 w 428625"/>
                  <a:gd name="connsiteY52" fmla="*/ 68104 h 257175"/>
                  <a:gd name="connsiteX53" fmla="*/ 56674 w 428625"/>
                  <a:gd name="connsiteY53" fmla="*/ 70009 h 257175"/>
                  <a:gd name="connsiteX54" fmla="*/ 42386 w 428625"/>
                  <a:gd name="connsiteY54" fmla="*/ 82391 h 257175"/>
                  <a:gd name="connsiteX55" fmla="*/ 41434 w 428625"/>
                  <a:gd name="connsiteY55" fmla="*/ 83344 h 257175"/>
                  <a:gd name="connsiteX56" fmla="*/ 36671 w 428625"/>
                  <a:gd name="connsiteY56" fmla="*/ 88106 h 257175"/>
                  <a:gd name="connsiteX57" fmla="*/ 34766 w 428625"/>
                  <a:gd name="connsiteY57" fmla="*/ 90011 h 257175"/>
                  <a:gd name="connsiteX58" fmla="*/ 30956 w 428625"/>
                  <a:gd name="connsiteY58" fmla="*/ 94774 h 257175"/>
                  <a:gd name="connsiteX59" fmla="*/ 29051 w 428625"/>
                  <a:gd name="connsiteY59" fmla="*/ 96679 h 257175"/>
                  <a:gd name="connsiteX60" fmla="*/ 24289 w 428625"/>
                  <a:gd name="connsiteY60" fmla="*/ 103346 h 257175"/>
                  <a:gd name="connsiteX61" fmla="*/ 24289 w 428625"/>
                  <a:gd name="connsiteY61" fmla="*/ 103346 h 257175"/>
                  <a:gd name="connsiteX62" fmla="*/ 19526 w 428625"/>
                  <a:gd name="connsiteY62" fmla="*/ 110014 h 257175"/>
                  <a:gd name="connsiteX63" fmla="*/ 18574 w 428625"/>
                  <a:gd name="connsiteY63" fmla="*/ 111919 h 257175"/>
                  <a:gd name="connsiteX64" fmla="*/ 15716 w 428625"/>
                  <a:gd name="connsiteY64" fmla="*/ 116681 h 257175"/>
                  <a:gd name="connsiteX65" fmla="*/ 14764 w 428625"/>
                  <a:gd name="connsiteY65" fmla="*/ 118586 h 257175"/>
                  <a:gd name="connsiteX66" fmla="*/ 12859 w 428625"/>
                  <a:gd name="connsiteY66" fmla="*/ 123349 h 257175"/>
                  <a:gd name="connsiteX67" fmla="*/ 11906 w 428625"/>
                  <a:gd name="connsiteY67" fmla="*/ 125254 h 257175"/>
                  <a:gd name="connsiteX68" fmla="*/ 10001 w 428625"/>
                  <a:gd name="connsiteY68" fmla="*/ 131921 h 257175"/>
                  <a:gd name="connsiteX69" fmla="*/ 10001 w 428625"/>
                  <a:gd name="connsiteY69" fmla="*/ 131921 h 257175"/>
                  <a:gd name="connsiteX70" fmla="*/ 8096 w 428625"/>
                  <a:gd name="connsiteY70" fmla="*/ 138589 h 257175"/>
                  <a:gd name="connsiteX71" fmla="*/ 8096 w 428625"/>
                  <a:gd name="connsiteY71" fmla="*/ 140494 h 257175"/>
                  <a:gd name="connsiteX72" fmla="*/ 7144 w 428625"/>
                  <a:gd name="connsiteY72" fmla="*/ 145256 h 257175"/>
                  <a:gd name="connsiteX73" fmla="*/ 7144 w 428625"/>
                  <a:gd name="connsiteY73" fmla="*/ 148114 h 257175"/>
                  <a:gd name="connsiteX74" fmla="*/ 7144 w 428625"/>
                  <a:gd name="connsiteY74" fmla="*/ 152876 h 257175"/>
                  <a:gd name="connsiteX75" fmla="*/ 7144 w 428625"/>
                  <a:gd name="connsiteY75" fmla="*/ 154781 h 257175"/>
                  <a:gd name="connsiteX76" fmla="*/ 8096 w 428625"/>
                  <a:gd name="connsiteY76" fmla="*/ 161449 h 257175"/>
                  <a:gd name="connsiteX77" fmla="*/ 10954 w 428625"/>
                  <a:gd name="connsiteY77" fmla="*/ 171926 h 257175"/>
                  <a:gd name="connsiteX78" fmla="*/ 235744 w 428625"/>
                  <a:gd name="connsiteY78" fmla="*/ 24717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8625" h="257175">
                    <a:moveTo>
                      <a:pt x="235744" y="247174"/>
                    </a:moveTo>
                    <a:cubicBezTo>
                      <a:pt x="237649" y="247174"/>
                      <a:pt x="240506" y="246221"/>
                      <a:pt x="242411" y="246221"/>
                    </a:cubicBezTo>
                    <a:cubicBezTo>
                      <a:pt x="245269" y="246221"/>
                      <a:pt x="247174" y="245269"/>
                      <a:pt x="250031" y="244316"/>
                    </a:cubicBezTo>
                    <a:cubicBezTo>
                      <a:pt x="350996" y="223361"/>
                      <a:pt x="426244" y="165259"/>
                      <a:pt x="427196" y="106204"/>
                    </a:cubicBezTo>
                    <a:cubicBezTo>
                      <a:pt x="427196" y="102394"/>
                      <a:pt x="427196" y="97631"/>
                      <a:pt x="426244" y="93821"/>
                    </a:cubicBezTo>
                    <a:cubicBezTo>
                      <a:pt x="425291" y="86201"/>
                      <a:pt x="422434" y="78581"/>
                      <a:pt x="418624" y="71914"/>
                    </a:cubicBezTo>
                    <a:cubicBezTo>
                      <a:pt x="417671" y="69056"/>
                      <a:pt x="415766" y="67151"/>
                      <a:pt x="413861" y="64294"/>
                    </a:cubicBezTo>
                    <a:cubicBezTo>
                      <a:pt x="412909" y="63341"/>
                      <a:pt x="411956" y="62389"/>
                      <a:pt x="411956" y="61436"/>
                    </a:cubicBezTo>
                    <a:cubicBezTo>
                      <a:pt x="411004" y="60484"/>
                      <a:pt x="410051" y="59531"/>
                      <a:pt x="409099" y="58579"/>
                    </a:cubicBezTo>
                    <a:cubicBezTo>
                      <a:pt x="406241" y="55721"/>
                      <a:pt x="404336" y="52864"/>
                      <a:pt x="401479" y="50006"/>
                    </a:cubicBezTo>
                    <a:cubicBezTo>
                      <a:pt x="401479" y="50006"/>
                      <a:pt x="401479" y="50006"/>
                      <a:pt x="401479" y="50006"/>
                    </a:cubicBezTo>
                    <a:cubicBezTo>
                      <a:pt x="401479" y="50006"/>
                      <a:pt x="401479" y="50006"/>
                      <a:pt x="401479" y="50006"/>
                    </a:cubicBezTo>
                    <a:cubicBezTo>
                      <a:pt x="399574" y="48101"/>
                      <a:pt x="396716" y="46196"/>
                      <a:pt x="393859" y="44291"/>
                    </a:cubicBezTo>
                    <a:cubicBezTo>
                      <a:pt x="393859" y="44291"/>
                      <a:pt x="393859" y="44291"/>
                      <a:pt x="393859" y="44291"/>
                    </a:cubicBezTo>
                    <a:cubicBezTo>
                      <a:pt x="381476" y="34766"/>
                      <a:pt x="366236" y="26194"/>
                      <a:pt x="348139" y="20479"/>
                    </a:cubicBezTo>
                    <a:cubicBezTo>
                      <a:pt x="347186" y="20479"/>
                      <a:pt x="346234" y="19526"/>
                      <a:pt x="345281" y="19526"/>
                    </a:cubicBezTo>
                    <a:cubicBezTo>
                      <a:pt x="342424" y="18574"/>
                      <a:pt x="339566" y="17621"/>
                      <a:pt x="336709" y="16669"/>
                    </a:cubicBezTo>
                    <a:cubicBezTo>
                      <a:pt x="335756" y="16669"/>
                      <a:pt x="333851" y="15716"/>
                      <a:pt x="332899" y="15716"/>
                    </a:cubicBezTo>
                    <a:cubicBezTo>
                      <a:pt x="330041" y="14764"/>
                      <a:pt x="327184" y="13811"/>
                      <a:pt x="324326" y="13811"/>
                    </a:cubicBezTo>
                    <a:cubicBezTo>
                      <a:pt x="322421" y="13811"/>
                      <a:pt x="321469" y="12859"/>
                      <a:pt x="319564" y="12859"/>
                    </a:cubicBezTo>
                    <a:cubicBezTo>
                      <a:pt x="316706" y="11906"/>
                      <a:pt x="313849" y="11906"/>
                      <a:pt x="310991" y="10954"/>
                    </a:cubicBezTo>
                    <a:cubicBezTo>
                      <a:pt x="309086" y="10954"/>
                      <a:pt x="306229" y="10001"/>
                      <a:pt x="304324" y="10001"/>
                    </a:cubicBezTo>
                    <a:cubicBezTo>
                      <a:pt x="300514" y="9049"/>
                      <a:pt x="296704" y="9049"/>
                      <a:pt x="291941" y="8096"/>
                    </a:cubicBezTo>
                    <a:cubicBezTo>
                      <a:pt x="289084" y="8096"/>
                      <a:pt x="286226" y="7144"/>
                      <a:pt x="283369" y="7144"/>
                    </a:cubicBezTo>
                    <a:cubicBezTo>
                      <a:pt x="281464" y="7144"/>
                      <a:pt x="278606" y="7144"/>
                      <a:pt x="276701" y="7144"/>
                    </a:cubicBezTo>
                    <a:cubicBezTo>
                      <a:pt x="273844" y="7144"/>
                      <a:pt x="270986" y="7144"/>
                      <a:pt x="267176" y="7144"/>
                    </a:cubicBezTo>
                    <a:cubicBezTo>
                      <a:pt x="265271" y="7144"/>
                      <a:pt x="262414" y="7144"/>
                      <a:pt x="260509" y="7144"/>
                    </a:cubicBezTo>
                    <a:cubicBezTo>
                      <a:pt x="257651" y="7144"/>
                      <a:pt x="253841" y="7144"/>
                      <a:pt x="250984" y="7144"/>
                    </a:cubicBezTo>
                    <a:cubicBezTo>
                      <a:pt x="249079" y="7144"/>
                      <a:pt x="247174" y="7144"/>
                      <a:pt x="244316" y="7144"/>
                    </a:cubicBezTo>
                    <a:cubicBezTo>
                      <a:pt x="240506" y="7144"/>
                      <a:pt x="236696" y="7144"/>
                      <a:pt x="233839" y="8096"/>
                    </a:cubicBezTo>
                    <a:cubicBezTo>
                      <a:pt x="231934" y="8096"/>
                      <a:pt x="230029" y="8096"/>
                      <a:pt x="228124" y="8096"/>
                    </a:cubicBezTo>
                    <a:cubicBezTo>
                      <a:pt x="222409" y="8096"/>
                      <a:pt x="216694" y="9049"/>
                      <a:pt x="211931" y="10001"/>
                    </a:cubicBezTo>
                    <a:cubicBezTo>
                      <a:pt x="207169" y="10954"/>
                      <a:pt x="201454" y="10954"/>
                      <a:pt x="196691" y="11906"/>
                    </a:cubicBezTo>
                    <a:cubicBezTo>
                      <a:pt x="191929" y="12859"/>
                      <a:pt x="187166" y="13811"/>
                      <a:pt x="182404" y="14764"/>
                    </a:cubicBezTo>
                    <a:cubicBezTo>
                      <a:pt x="181451" y="14764"/>
                      <a:pt x="180499" y="15716"/>
                      <a:pt x="178594" y="15716"/>
                    </a:cubicBezTo>
                    <a:cubicBezTo>
                      <a:pt x="173831" y="16669"/>
                      <a:pt x="169069" y="17621"/>
                      <a:pt x="165259" y="18574"/>
                    </a:cubicBezTo>
                    <a:cubicBezTo>
                      <a:pt x="165259" y="18574"/>
                      <a:pt x="165259" y="18574"/>
                      <a:pt x="165259" y="18574"/>
                    </a:cubicBezTo>
                    <a:cubicBezTo>
                      <a:pt x="160496" y="19526"/>
                      <a:pt x="155734" y="21431"/>
                      <a:pt x="151924" y="22384"/>
                    </a:cubicBezTo>
                    <a:cubicBezTo>
                      <a:pt x="150971" y="22384"/>
                      <a:pt x="150019" y="23336"/>
                      <a:pt x="149066" y="23336"/>
                    </a:cubicBezTo>
                    <a:cubicBezTo>
                      <a:pt x="144304" y="24289"/>
                      <a:pt x="140494" y="26194"/>
                      <a:pt x="135731" y="27146"/>
                    </a:cubicBezTo>
                    <a:cubicBezTo>
                      <a:pt x="135731" y="27146"/>
                      <a:pt x="135731" y="27146"/>
                      <a:pt x="135731" y="27146"/>
                    </a:cubicBezTo>
                    <a:cubicBezTo>
                      <a:pt x="130969" y="29051"/>
                      <a:pt x="127159" y="30004"/>
                      <a:pt x="123349" y="31909"/>
                    </a:cubicBezTo>
                    <a:cubicBezTo>
                      <a:pt x="122396" y="31909"/>
                      <a:pt x="121444" y="32861"/>
                      <a:pt x="120491" y="32861"/>
                    </a:cubicBezTo>
                    <a:cubicBezTo>
                      <a:pt x="111919" y="36671"/>
                      <a:pt x="104299" y="39529"/>
                      <a:pt x="96679" y="43339"/>
                    </a:cubicBezTo>
                    <a:cubicBezTo>
                      <a:pt x="95726" y="43339"/>
                      <a:pt x="94774" y="44291"/>
                      <a:pt x="94774" y="44291"/>
                    </a:cubicBezTo>
                    <a:cubicBezTo>
                      <a:pt x="90964" y="46196"/>
                      <a:pt x="87154" y="48101"/>
                      <a:pt x="84296" y="50006"/>
                    </a:cubicBezTo>
                    <a:cubicBezTo>
                      <a:pt x="84296" y="50006"/>
                      <a:pt x="84296" y="50006"/>
                      <a:pt x="84296" y="50006"/>
                    </a:cubicBezTo>
                    <a:lnTo>
                      <a:pt x="84296" y="50006"/>
                    </a:lnTo>
                    <a:cubicBezTo>
                      <a:pt x="81439" y="51911"/>
                      <a:pt x="78581" y="53816"/>
                      <a:pt x="74771" y="55721"/>
                    </a:cubicBezTo>
                    <a:cubicBezTo>
                      <a:pt x="73819" y="55721"/>
                      <a:pt x="73819" y="56674"/>
                      <a:pt x="72866" y="56674"/>
                    </a:cubicBezTo>
                    <a:cubicBezTo>
                      <a:pt x="70961" y="58579"/>
                      <a:pt x="68104" y="59531"/>
                      <a:pt x="66199" y="61436"/>
                    </a:cubicBezTo>
                    <a:cubicBezTo>
                      <a:pt x="65246" y="62389"/>
                      <a:pt x="64294" y="62389"/>
                      <a:pt x="64294" y="63341"/>
                    </a:cubicBezTo>
                    <a:cubicBezTo>
                      <a:pt x="62389" y="65246"/>
                      <a:pt x="60484" y="66199"/>
                      <a:pt x="58579" y="68104"/>
                    </a:cubicBezTo>
                    <a:cubicBezTo>
                      <a:pt x="57626" y="69056"/>
                      <a:pt x="57626" y="69056"/>
                      <a:pt x="56674" y="70009"/>
                    </a:cubicBezTo>
                    <a:cubicBezTo>
                      <a:pt x="51911" y="73819"/>
                      <a:pt x="47149" y="78581"/>
                      <a:pt x="42386" y="82391"/>
                    </a:cubicBezTo>
                    <a:cubicBezTo>
                      <a:pt x="41434" y="82391"/>
                      <a:pt x="41434" y="83344"/>
                      <a:pt x="41434" y="83344"/>
                    </a:cubicBezTo>
                    <a:cubicBezTo>
                      <a:pt x="39529" y="85249"/>
                      <a:pt x="38576" y="86201"/>
                      <a:pt x="36671" y="88106"/>
                    </a:cubicBezTo>
                    <a:cubicBezTo>
                      <a:pt x="35719" y="89059"/>
                      <a:pt x="35719" y="89059"/>
                      <a:pt x="34766" y="90011"/>
                    </a:cubicBezTo>
                    <a:cubicBezTo>
                      <a:pt x="32861" y="91916"/>
                      <a:pt x="31909" y="92869"/>
                      <a:pt x="30956" y="94774"/>
                    </a:cubicBezTo>
                    <a:cubicBezTo>
                      <a:pt x="30004" y="95726"/>
                      <a:pt x="30004" y="95726"/>
                      <a:pt x="29051" y="96679"/>
                    </a:cubicBezTo>
                    <a:cubicBezTo>
                      <a:pt x="27146" y="98584"/>
                      <a:pt x="25241" y="101441"/>
                      <a:pt x="24289" y="103346"/>
                    </a:cubicBezTo>
                    <a:cubicBezTo>
                      <a:pt x="24289" y="103346"/>
                      <a:pt x="24289" y="103346"/>
                      <a:pt x="24289" y="103346"/>
                    </a:cubicBezTo>
                    <a:cubicBezTo>
                      <a:pt x="22384" y="105251"/>
                      <a:pt x="21431" y="108109"/>
                      <a:pt x="19526" y="110014"/>
                    </a:cubicBezTo>
                    <a:cubicBezTo>
                      <a:pt x="19526" y="110966"/>
                      <a:pt x="18574" y="110966"/>
                      <a:pt x="18574" y="111919"/>
                    </a:cubicBezTo>
                    <a:cubicBezTo>
                      <a:pt x="17621" y="113824"/>
                      <a:pt x="16669" y="115729"/>
                      <a:pt x="15716" y="116681"/>
                    </a:cubicBezTo>
                    <a:cubicBezTo>
                      <a:pt x="15716" y="117634"/>
                      <a:pt x="14764" y="118586"/>
                      <a:pt x="14764" y="118586"/>
                    </a:cubicBezTo>
                    <a:cubicBezTo>
                      <a:pt x="13811" y="120491"/>
                      <a:pt x="12859" y="121444"/>
                      <a:pt x="12859" y="123349"/>
                    </a:cubicBezTo>
                    <a:cubicBezTo>
                      <a:pt x="12859" y="124301"/>
                      <a:pt x="11906" y="124301"/>
                      <a:pt x="11906" y="125254"/>
                    </a:cubicBezTo>
                    <a:cubicBezTo>
                      <a:pt x="10954" y="127159"/>
                      <a:pt x="10001" y="130016"/>
                      <a:pt x="10001" y="131921"/>
                    </a:cubicBezTo>
                    <a:cubicBezTo>
                      <a:pt x="10001" y="131921"/>
                      <a:pt x="10001" y="131921"/>
                      <a:pt x="10001" y="131921"/>
                    </a:cubicBezTo>
                    <a:cubicBezTo>
                      <a:pt x="9049" y="133826"/>
                      <a:pt x="9049" y="136684"/>
                      <a:pt x="8096" y="138589"/>
                    </a:cubicBezTo>
                    <a:cubicBezTo>
                      <a:pt x="8096" y="139541"/>
                      <a:pt x="8096" y="139541"/>
                      <a:pt x="8096" y="140494"/>
                    </a:cubicBezTo>
                    <a:cubicBezTo>
                      <a:pt x="8096" y="142399"/>
                      <a:pt x="8096" y="143351"/>
                      <a:pt x="7144" y="145256"/>
                    </a:cubicBezTo>
                    <a:cubicBezTo>
                      <a:pt x="7144" y="146209"/>
                      <a:pt x="7144" y="147161"/>
                      <a:pt x="7144" y="148114"/>
                    </a:cubicBezTo>
                    <a:cubicBezTo>
                      <a:pt x="7144" y="150019"/>
                      <a:pt x="7144" y="150971"/>
                      <a:pt x="7144" y="152876"/>
                    </a:cubicBezTo>
                    <a:cubicBezTo>
                      <a:pt x="7144" y="153829"/>
                      <a:pt x="7144" y="154781"/>
                      <a:pt x="7144" y="154781"/>
                    </a:cubicBezTo>
                    <a:cubicBezTo>
                      <a:pt x="7144" y="156686"/>
                      <a:pt x="7144" y="159544"/>
                      <a:pt x="8096" y="161449"/>
                    </a:cubicBezTo>
                    <a:cubicBezTo>
                      <a:pt x="9049" y="165259"/>
                      <a:pt x="10001" y="169069"/>
                      <a:pt x="10954" y="171926"/>
                    </a:cubicBezTo>
                    <a:cubicBezTo>
                      <a:pt x="29051" y="232886"/>
                      <a:pt x="126206" y="265271"/>
                      <a:pt x="235744" y="247174"/>
                    </a:cubicBezTo>
                    <a:close/>
                  </a:path>
                </a:pathLst>
              </a:custGeom>
              <a:solidFill>
                <a:srgbClr val="231F20"/>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FFC61B8-7838-47A8-9A34-72DC2D19FDE3}"/>
                  </a:ext>
                </a:extLst>
              </p:cNvPr>
              <p:cNvSpPr/>
              <p:nvPr/>
            </p:nvSpPr>
            <p:spPr>
              <a:xfrm>
                <a:off x="63703" y="4658328"/>
                <a:ext cx="447675" cy="266700"/>
              </a:xfrm>
              <a:custGeom>
                <a:avLst/>
                <a:gdLst>
                  <a:gd name="connsiteX0" fmla="*/ 8179 w 447675"/>
                  <a:gd name="connsiteY0" fmla="*/ 170974 h 266700"/>
                  <a:gd name="connsiteX1" fmla="*/ 42469 w 447675"/>
                  <a:gd name="connsiteY1" fmla="*/ 223361 h 266700"/>
                  <a:gd name="connsiteX2" fmla="*/ 48184 w 447675"/>
                  <a:gd name="connsiteY2" fmla="*/ 228124 h 266700"/>
                  <a:gd name="connsiteX3" fmla="*/ 180581 w 447675"/>
                  <a:gd name="connsiteY3" fmla="*/ 263366 h 266700"/>
                  <a:gd name="connsiteX4" fmla="*/ 246304 w 447675"/>
                  <a:gd name="connsiteY4" fmla="*/ 257651 h 266700"/>
                  <a:gd name="connsiteX5" fmla="*/ 407276 w 447675"/>
                  <a:gd name="connsiteY5" fmla="*/ 185261 h 266700"/>
                  <a:gd name="connsiteX6" fmla="*/ 427279 w 447675"/>
                  <a:gd name="connsiteY6" fmla="*/ 161449 h 266700"/>
                  <a:gd name="connsiteX7" fmla="*/ 439661 w 447675"/>
                  <a:gd name="connsiteY7" fmla="*/ 136684 h 266700"/>
                  <a:gd name="connsiteX8" fmla="*/ 444424 w 447675"/>
                  <a:gd name="connsiteY8" fmla="*/ 110966 h 266700"/>
                  <a:gd name="connsiteX9" fmla="*/ 443471 w 447675"/>
                  <a:gd name="connsiteY9" fmla="*/ 98584 h 266700"/>
                  <a:gd name="connsiteX10" fmla="*/ 418706 w 447675"/>
                  <a:gd name="connsiteY10" fmla="*/ 53816 h 266700"/>
                  <a:gd name="connsiteX11" fmla="*/ 407276 w 447675"/>
                  <a:gd name="connsiteY11" fmla="*/ 44291 h 266700"/>
                  <a:gd name="connsiteX12" fmla="*/ 380606 w 447675"/>
                  <a:gd name="connsiteY12" fmla="*/ 29051 h 266700"/>
                  <a:gd name="connsiteX13" fmla="*/ 334886 w 447675"/>
                  <a:gd name="connsiteY13" fmla="*/ 13811 h 266700"/>
                  <a:gd name="connsiteX14" fmla="*/ 312026 w 447675"/>
                  <a:gd name="connsiteY14" fmla="*/ 10001 h 266700"/>
                  <a:gd name="connsiteX15" fmla="*/ 272021 w 447675"/>
                  <a:gd name="connsiteY15" fmla="*/ 7144 h 266700"/>
                  <a:gd name="connsiteX16" fmla="*/ 271069 w 447675"/>
                  <a:gd name="connsiteY16" fmla="*/ 7144 h 266700"/>
                  <a:gd name="connsiteX17" fmla="*/ 228206 w 447675"/>
                  <a:gd name="connsiteY17" fmla="*/ 9049 h 266700"/>
                  <a:gd name="connsiteX18" fmla="*/ 205346 w 447675"/>
                  <a:gd name="connsiteY18" fmla="*/ 11906 h 266700"/>
                  <a:gd name="connsiteX19" fmla="*/ 141529 w 447675"/>
                  <a:gd name="connsiteY19" fmla="*/ 28099 h 266700"/>
                  <a:gd name="connsiteX20" fmla="*/ 8179 w 447675"/>
                  <a:gd name="connsiteY20" fmla="*/ 17097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7675" h="266700">
                    <a:moveTo>
                      <a:pt x="8179" y="170974"/>
                    </a:moveTo>
                    <a:cubicBezTo>
                      <a:pt x="11989" y="191929"/>
                      <a:pt x="23419" y="209074"/>
                      <a:pt x="42469" y="223361"/>
                    </a:cubicBezTo>
                    <a:cubicBezTo>
                      <a:pt x="44374" y="225266"/>
                      <a:pt x="46279" y="226219"/>
                      <a:pt x="48184" y="228124"/>
                    </a:cubicBezTo>
                    <a:cubicBezTo>
                      <a:pt x="79616" y="250031"/>
                      <a:pt x="126289" y="262414"/>
                      <a:pt x="180581" y="263366"/>
                    </a:cubicBezTo>
                    <a:cubicBezTo>
                      <a:pt x="201536" y="263366"/>
                      <a:pt x="223444" y="261461"/>
                      <a:pt x="246304" y="257651"/>
                    </a:cubicBezTo>
                    <a:cubicBezTo>
                      <a:pt x="313931" y="246221"/>
                      <a:pt x="372034" y="218599"/>
                      <a:pt x="407276" y="185261"/>
                    </a:cubicBezTo>
                    <a:cubicBezTo>
                      <a:pt x="414896" y="177641"/>
                      <a:pt x="421564" y="170021"/>
                      <a:pt x="427279" y="161449"/>
                    </a:cubicBezTo>
                    <a:cubicBezTo>
                      <a:pt x="432994" y="153829"/>
                      <a:pt x="436804" y="145256"/>
                      <a:pt x="439661" y="136684"/>
                    </a:cubicBezTo>
                    <a:cubicBezTo>
                      <a:pt x="442519" y="128111"/>
                      <a:pt x="444424" y="119539"/>
                      <a:pt x="444424" y="110966"/>
                    </a:cubicBezTo>
                    <a:cubicBezTo>
                      <a:pt x="444424" y="107156"/>
                      <a:pt x="444424" y="102394"/>
                      <a:pt x="443471" y="98584"/>
                    </a:cubicBezTo>
                    <a:cubicBezTo>
                      <a:pt x="440614" y="81439"/>
                      <a:pt x="432041" y="66199"/>
                      <a:pt x="418706" y="53816"/>
                    </a:cubicBezTo>
                    <a:cubicBezTo>
                      <a:pt x="414896" y="50959"/>
                      <a:pt x="412039" y="47149"/>
                      <a:pt x="407276" y="44291"/>
                    </a:cubicBezTo>
                    <a:cubicBezTo>
                      <a:pt x="399656" y="38576"/>
                      <a:pt x="390131" y="32861"/>
                      <a:pt x="380606" y="29051"/>
                    </a:cubicBezTo>
                    <a:cubicBezTo>
                      <a:pt x="367271" y="22384"/>
                      <a:pt x="351079" y="17621"/>
                      <a:pt x="334886" y="13811"/>
                    </a:cubicBezTo>
                    <a:cubicBezTo>
                      <a:pt x="327266" y="11906"/>
                      <a:pt x="319646" y="10954"/>
                      <a:pt x="312026" y="10001"/>
                    </a:cubicBezTo>
                    <a:cubicBezTo>
                      <a:pt x="299644" y="8096"/>
                      <a:pt x="286309" y="7144"/>
                      <a:pt x="272021" y="7144"/>
                    </a:cubicBezTo>
                    <a:cubicBezTo>
                      <a:pt x="272021" y="7144"/>
                      <a:pt x="272021" y="7144"/>
                      <a:pt x="271069" y="7144"/>
                    </a:cubicBezTo>
                    <a:cubicBezTo>
                      <a:pt x="256781" y="7144"/>
                      <a:pt x="242494" y="8096"/>
                      <a:pt x="228206" y="9049"/>
                    </a:cubicBezTo>
                    <a:cubicBezTo>
                      <a:pt x="220586" y="10001"/>
                      <a:pt x="212966" y="10954"/>
                      <a:pt x="205346" y="11906"/>
                    </a:cubicBezTo>
                    <a:cubicBezTo>
                      <a:pt x="182486" y="15716"/>
                      <a:pt x="161531" y="21431"/>
                      <a:pt x="141529" y="28099"/>
                    </a:cubicBezTo>
                    <a:cubicBezTo>
                      <a:pt x="55804" y="58579"/>
                      <a:pt x="-1346" y="115729"/>
                      <a:pt x="8179" y="170974"/>
                    </a:cubicBezTo>
                    <a:close/>
                  </a:path>
                </a:pathLst>
              </a:custGeom>
              <a:solidFill>
                <a:srgbClr val="231F20"/>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D22C0F5-22CE-467D-A594-B324B980518B}"/>
                  </a:ext>
                </a:extLst>
              </p:cNvPr>
              <p:cNvSpPr/>
              <p:nvPr/>
            </p:nvSpPr>
            <p:spPr>
              <a:xfrm>
                <a:off x="171418" y="5206968"/>
                <a:ext cx="161925" cy="161925"/>
              </a:xfrm>
              <a:custGeom>
                <a:avLst/>
                <a:gdLst>
                  <a:gd name="connsiteX0" fmla="*/ 97631 w 161925"/>
                  <a:gd name="connsiteY0" fmla="*/ 157639 h 161925"/>
                  <a:gd name="connsiteX1" fmla="*/ 121444 w 161925"/>
                  <a:gd name="connsiteY1" fmla="*/ 152876 h 161925"/>
                  <a:gd name="connsiteX2" fmla="*/ 151924 w 161925"/>
                  <a:gd name="connsiteY2" fmla="*/ 7144 h 161925"/>
                  <a:gd name="connsiteX3" fmla="*/ 7144 w 161925"/>
                  <a:gd name="connsiteY3" fmla="*/ 76676 h 161925"/>
                  <a:gd name="connsiteX4" fmla="*/ 97631 w 161925"/>
                  <a:gd name="connsiteY4" fmla="*/ 15763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97631" y="157639"/>
                    </a:moveTo>
                    <a:cubicBezTo>
                      <a:pt x="105251" y="157639"/>
                      <a:pt x="112871" y="155734"/>
                      <a:pt x="121444" y="152876"/>
                    </a:cubicBezTo>
                    <a:cubicBezTo>
                      <a:pt x="159544" y="137636"/>
                      <a:pt x="161449" y="70961"/>
                      <a:pt x="151924" y="7144"/>
                    </a:cubicBezTo>
                    <a:cubicBezTo>
                      <a:pt x="97631" y="24289"/>
                      <a:pt x="49054" y="51911"/>
                      <a:pt x="7144" y="76676"/>
                    </a:cubicBezTo>
                    <a:cubicBezTo>
                      <a:pt x="30004" y="120491"/>
                      <a:pt x="60484" y="157639"/>
                      <a:pt x="97631" y="157639"/>
                    </a:cubicBezTo>
                    <a:close/>
                  </a:path>
                </a:pathLst>
              </a:custGeom>
              <a:solidFill>
                <a:srgbClr val="FFFFFF"/>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0079B17-A474-477C-B639-F61A8CEE5087}"/>
                  </a:ext>
                </a:extLst>
              </p:cNvPr>
              <p:cNvSpPr/>
              <p:nvPr/>
            </p:nvSpPr>
            <p:spPr>
              <a:xfrm>
                <a:off x="387636" y="5189823"/>
                <a:ext cx="171450" cy="142875"/>
              </a:xfrm>
              <a:custGeom>
                <a:avLst/>
                <a:gdLst>
                  <a:gd name="connsiteX0" fmla="*/ 65246 w 171450"/>
                  <a:gd name="connsiteY0" fmla="*/ 130969 h 142875"/>
                  <a:gd name="connsiteX1" fmla="*/ 95726 w 171450"/>
                  <a:gd name="connsiteY1" fmla="*/ 135731 h 142875"/>
                  <a:gd name="connsiteX2" fmla="*/ 172879 w 171450"/>
                  <a:gd name="connsiteY2" fmla="*/ 36671 h 142875"/>
                  <a:gd name="connsiteX3" fmla="*/ 171926 w 171450"/>
                  <a:gd name="connsiteY3" fmla="*/ 9049 h 142875"/>
                  <a:gd name="connsiteX4" fmla="*/ 122396 w 171450"/>
                  <a:gd name="connsiteY4" fmla="*/ 8096 h 142875"/>
                  <a:gd name="connsiteX5" fmla="*/ 48101 w 171450"/>
                  <a:gd name="connsiteY5" fmla="*/ 7144 h 142875"/>
                  <a:gd name="connsiteX6" fmla="*/ 7144 w 171450"/>
                  <a:gd name="connsiteY6" fmla="*/ 9049 h 142875"/>
                  <a:gd name="connsiteX7" fmla="*/ 65246 w 171450"/>
                  <a:gd name="connsiteY7" fmla="*/ 13096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42875">
                    <a:moveTo>
                      <a:pt x="65246" y="130969"/>
                    </a:moveTo>
                    <a:cubicBezTo>
                      <a:pt x="71914" y="132874"/>
                      <a:pt x="82391" y="135731"/>
                      <a:pt x="95726" y="135731"/>
                    </a:cubicBezTo>
                    <a:cubicBezTo>
                      <a:pt x="130969" y="135731"/>
                      <a:pt x="179546" y="118586"/>
                      <a:pt x="172879" y="36671"/>
                    </a:cubicBezTo>
                    <a:cubicBezTo>
                      <a:pt x="171926" y="29051"/>
                      <a:pt x="171926" y="19526"/>
                      <a:pt x="171926" y="9049"/>
                    </a:cubicBezTo>
                    <a:cubicBezTo>
                      <a:pt x="155734" y="9049"/>
                      <a:pt x="138589" y="9049"/>
                      <a:pt x="122396" y="8096"/>
                    </a:cubicBezTo>
                    <a:cubicBezTo>
                      <a:pt x="94774" y="7144"/>
                      <a:pt x="70009" y="7144"/>
                      <a:pt x="48101" y="7144"/>
                    </a:cubicBezTo>
                    <a:cubicBezTo>
                      <a:pt x="30956" y="7144"/>
                      <a:pt x="17621" y="7144"/>
                      <a:pt x="7144" y="9049"/>
                    </a:cubicBezTo>
                    <a:cubicBezTo>
                      <a:pt x="22384" y="66199"/>
                      <a:pt x="43339" y="122396"/>
                      <a:pt x="65246" y="130969"/>
                    </a:cubicBezTo>
                    <a:close/>
                  </a:path>
                </a:pathLst>
              </a:custGeom>
              <a:solidFill>
                <a:srgbClr val="FFFFFF"/>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5CFD0B10-89EE-4B4F-9A35-27E96B531D10}"/>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000000"/>
              </a:solidFill>
              <a:ln w="9525" cap="flat">
                <a:noFill/>
                <a:prstDash val="solid"/>
                <a:miter/>
              </a:ln>
            </p:spPr>
            <p:txBody>
              <a:bodyPr rtlCol="0" anchor="ctr"/>
              <a:lstStyle/>
              <a:p>
                <a:endParaRPr lang="en-IN"/>
              </a:p>
            </p:txBody>
          </p:sp>
        </p:grpSp>
      </p:grpSp>
      <p:grpSp>
        <p:nvGrpSpPr>
          <p:cNvPr id="188" name="Group 187">
            <a:extLst>
              <a:ext uri="{FF2B5EF4-FFF2-40B4-BE49-F238E27FC236}">
                <a16:creationId xmlns:a16="http://schemas.microsoft.com/office/drawing/2014/main" id="{AEC552AC-AED4-408E-9274-0513375D16FB}"/>
              </a:ext>
            </a:extLst>
          </p:cNvPr>
          <p:cNvGrpSpPr/>
          <p:nvPr/>
        </p:nvGrpSpPr>
        <p:grpSpPr>
          <a:xfrm>
            <a:off x="9026931" y="2122226"/>
            <a:ext cx="818292" cy="279385"/>
            <a:chOff x="-3836472" y="4020850"/>
            <a:chExt cx="1234063" cy="421339"/>
          </a:xfrm>
        </p:grpSpPr>
        <p:sp>
          <p:nvSpPr>
            <p:cNvPr id="189" name="Rectangle 228">
              <a:extLst>
                <a:ext uri="{FF2B5EF4-FFF2-40B4-BE49-F238E27FC236}">
                  <a16:creationId xmlns:a16="http://schemas.microsoft.com/office/drawing/2014/main" id="{F4FE83D7-231D-4924-804D-34C83CEAFA6C}"/>
                </a:ext>
              </a:extLst>
            </p:cNvPr>
            <p:cNvSpPr>
              <a:spLocks noChangeArrowheads="1"/>
            </p:cNvSpPr>
            <p:nvPr/>
          </p:nvSpPr>
          <p:spPr bwMode="auto">
            <a:xfrm>
              <a:off x="-3836472" y="4020850"/>
              <a:ext cx="1234063" cy="4213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29">
              <a:extLst>
                <a:ext uri="{FF2B5EF4-FFF2-40B4-BE49-F238E27FC236}">
                  <a16:creationId xmlns:a16="http://schemas.microsoft.com/office/drawing/2014/main" id="{25021512-78BA-4331-B083-4DFDBE7E1E2E}"/>
                </a:ext>
              </a:extLst>
            </p:cNvPr>
            <p:cNvSpPr>
              <a:spLocks noEditPoints="1"/>
            </p:cNvSpPr>
            <p:nvPr/>
          </p:nvSpPr>
          <p:spPr bwMode="auto">
            <a:xfrm>
              <a:off x="-2704794" y="4326552"/>
              <a:ext cx="12526" cy="14886"/>
            </a:xfrm>
            <a:custGeom>
              <a:avLst/>
              <a:gdLst>
                <a:gd name="T0" fmla="*/ 21 w 29"/>
                <a:gd name="T1" fmla="*/ 18 h 35"/>
                <a:gd name="T2" fmla="*/ 21 w 29"/>
                <a:gd name="T3" fmla="*/ 18 h 35"/>
                <a:gd name="T4" fmla="*/ 28 w 29"/>
                <a:gd name="T5" fmla="*/ 10 h 35"/>
                <a:gd name="T6" fmla="*/ 24 w 29"/>
                <a:gd name="T7" fmla="*/ 3 h 35"/>
                <a:gd name="T8" fmla="*/ 13 w 29"/>
                <a:gd name="T9" fmla="*/ 0 h 35"/>
                <a:gd name="T10" fmla="*/ 0 w 29"/>
                <a:gd name="T11" fmla="*/ 1 h 35"/>
                <a:gd name="T12" fmla="*/ 0 w 29"/>
                <a:gd name="T13" fmla="*/ 35 h 35"/>
                <a:gd name="T14" fmla="*/ 8 w 29"/>
                <a:gd name="T15" fmla="*/ 35 h 35"/>
                <a:gd name="T16" fmla="*/ 8 w 29"/>
                <a:gd name="T17" fmla="*/ 21 h 35"/>
                <a:gd name="T18" fmla="*/ 11 w 29"/>
                <a:gd name="T19" fmla="*/ 21 h 35"/>
                <a:gd name="T20" fmla="*/ 18 w 29"/>
                <a:gd name="T21" fmla="*/ 27 h 35"/>
                <a:gd name="T22" fmla="*/ 21 w 29"/>
                <a:gd name="T23" fmla="*/ 35 h 35"/>
                <a:gd name="T24" fmla="*/ 29 w 29"/>
                <a:gd name="T25" fmla="*/ 35 h 35"/>
                <a:gd name="T26" fmla="*/ 27 w 29"/>
                <a:gd name="T27" fmla="*/ 26 h 35"/>
                <a:gd name="T28" fmla="*/ 21 w 29"/>
                <a:gd name="T29" fmla="*/ 18 h 35"/>
                <a:gd name="T30" fmla="*/ 11 w 29"/>
                <a:gd name="T31" fmla="*/ 16 h 35"/>
                <a:gd name="T32" fmla="*/ 8 w 29"/>
                <a:gd name="T33" fmla="*/ 16 h 35"/>
                <a:gd name="T34" fmla="*/ 8 w 29"/>
                <a:gd name="T35" fmla="*/ 6 h 35"/>
                <a:gd name="T36" fmla="*/ 12 w 29"/>
                <a:gd name="T37" fmla="*/ 6 h 35"/>
                <a:gd name="T38" fmla="*/ 19 w 29"/>
                <a:gd name="T39" fmla="*/ 11 h 35"/>
                <a:gd name="T40" fmla="*/ 11 w 29"/>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1" y="18"/>
                  </a:moveTo>
                  <a:cubicBezTo>
                    <a:pt x="21" y="18"/>
                    <a:pt x="21" y="18"/>
                    <a:pt x="21" y="18"/>
                  </a:cubicBezTo>
                  <a:cubicBezTo>
                    <a:pt x="25" y="17"/>
                    <a:pt x="27" y="14"/>
                    <a:pt x="28" y="10"/>
                  </a:cubicBezTo>
                  <a:cubicBezTo>
                    <a:pt x="28" y="7"/>
                    <a:pt x="27" y="5"/>
                    <a:pt x="24" y="3"/>
                  </a:cubicBezTo>
                  <a:cubicBezTo>
                    <a:pt x="21" y="1"/>
                    <a:pt x="17" y="0"/>
                    <a:pt x="13" y="0"/>
                  </a:cubicBezTo>
                  <a:cubicBezTo>
                    <a:pt x="8" y="0"/>
                    <a:pt x="4" y="1"/>
                    <a:pt x="0" y="1"/>
                  </a:cubicBezTo>
                  <a:cubicBezTo>
                    <a:pt x="0" y="35"/>
                    <a:pt x="0" y="35"/>
                    <a:pt x="0" y="35"/>
                  </a:cubicBezTo>
                  <a:cubicBezTo>
                    <a:pt x="8" y="35"/>
                    <a:pt x="8" y="35"/>
                    <a:pt x="8" y="35"/>
                  </a:cubicBezTo>
                  <a:cubicBezTo>
                    <a:pt x="8" y="21"/>
                    <a:pt x="8" y="21"/>
                    <a:pt x="8" y="21"/>
                  </a:cubicBezTo>
                  <a:cubicBezTo>
                    <a:pt x="11" y="21"/>
                    <a:pt x="11" y="21"/>
                    <a:pt x="11" y="21"/>
                  </a:cubicBezTo>
                  <a:cubicBezTo>
                    <a:pt x="16" y="21"/>
                    <a:pt x="18" y="23"/>
                    <a:pt x="18" y="27"/>
                  </a:cubicBezTo>
                  <a:cubicBezTo>
                    <a:pt x="19" y="29"/>
                    <a:pt x="20" y="32"/>
                    <a:pt x="21" y="35"/>
                  </a:cubicBezTo>
                  <a:cubicBezTo>
                    <a:pt x="29" y="35"/>
                    <a:pt x="29" y="35"/>
                    <a:pt x="29" y="35"/>
                  </a:cubicBezTo>
                  <a:cubicBezTo>
                    <a:pt x="28" y="32"/>
                    <a:pt x="27" y="29"/>
                    <a:pt x="27" y="26"/>
                  </a:cubicBezTo>
                  <a:cubicBezTo>
                    <a:pt x="26" y="23"/>
                    <a:pt x="24" y="20"/>
                    <a:pt x="21" y="18"/>
                  </a:cubicBezTo>
                  <a:close/>
                  <a:moveTo>
                    <a:pt x="11" y="16"/>
                  </a:moveTo>
                  <a:cubicBezTo>
                    <a:pt x="8" y="16"/>
                    <a:pt x="8" y="16"/>
                    <a:pt x="8" y="16"/>
                  </a:cubicBezTo>
                  <a:cubicBezTo>
                    <a:pt x="8" y="6"/>
                    <a:pt x="8" y="6"/>
                    <a:pt x="8" y="6"/>
                  </a:cubicBezTo>
                  <a:cubicBezTo>
                    <a:pt x="9" y="6"/>
                    <a:pt x="11" y="6"/>
                    <a:pt x="12" y="6"/>
                  </a:cubicBezTo>
                  <a:cubicBezTo>
                    <a:pt x="17" y="6"/>
                    <a:pt x="19" y="8"/>
                    <a:pt x="19" y="11"/>
                  </a:cubicBezTo>
                  <a:cubicBezTo>
                    <a:pt x="19" y="14"/>
                    <a:pt x="16"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0">
              <a:extLst>
                <a:ext uri="{FF2B5EF4-FFF2-40B4-BE49-F238E27FC236}">
                  <a16:creationId xmlns:a16="http://schemas.microsoft.com/office/drawing/2014/main" id="{CF8062A3-FCC3-4315-9897-60345822D739}"/>
                </a:ext>
              </a:extLst>
            </p:cNvPr>
            <p:cNvSpPr>
              <a:spLocks noEditPoints="1"/>
            </p:cNvSpPr>
            <p:nvPr/>
          </p:nvSpPr>
          <p:spPr bwMode="auto">
            <a:xfrm>
              <a:off x="-2713326" y="4319654"/>
              <a:ext cx="29227" cy="29227"/>
            </a:xfrm>
            <a:custGeom>
              <a:avLst/>
              <a:gdLst>
                <a:gd name="T0" fmla="*/ 33 w 68"/>
                <a:gd name="T1" fmla="*/ 0 h 68"/>
                <a:gd name="T2" fmla="*/ 0 w 68"/>
                <a:gd name="T3" fmla="*/ 34 h 68"/>
                <a:gd name="T4" fmla="*/ 34 w 68"/>
                <a:gd name="T5" fmla="*/ 67 h 68"/>
                <a:gd name="T6" fmla="*/ 67 w 68"/>
                <a:gd name="T7" fmla="*/ 33 h 68"/>
                <a:gd name="T8" fmla="*/ 33 w 68"/>
                <a:gd name="T9" fmla="*/ 0 h 68"/>
                <a:gd name="T10" fmla="*/ 33 w 68"/>
                <a:gd name="T11" fmla="*/ 0 h 68"/>
                <a:gd name="T12" fmla="*/ 33 w 68"/>
                <a:gd name="T13" fmla="*/ 60 h 68"/>
                <a:gd name="T14" fmla="*/ 5 w 68"/>
                <a:gd name="T15" fmla="*/ 35 h 68"/>
                <a:gd name="T16" fmla="*/ 31 w 68"/>
                <a:gd name="T17" fmla="*/ 7 h 68"/>
                <a:gd name="T18" fmla="*/ 59 w 68"/>
                <a:gd name="T19" fmla="*/ 32 h 68"/>
                <a:gd name="T20" fmla="*/ 59 w 68"/>
                <a:gd name="T21" fmla="*/ 34 h 68"/>
                <a:gd name="T22" fmla="*/ 34 w 68"/>
                <a:gd name="T23" fmla="*/ 60 h 68"/>
                <a:gd name="T24" fmla="*/ 33 w 68"/>
                <a:gd name="T2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33" y="0"/>
                  </a:moveTo>
                  <a:cubicBezTo>
                    <a:pt x="14" y="0"/>
                    <a:pt x="0" y="16"/>
                    <a:pt x="0" y="34"/>
                  </a:cubicBezTo>
                  <a:cubicBezTo>
                    <a:pt x="0" y="53"/>
                    <a:pt x="16" y="68"/>
                    <a:pt x="34" y="67"/>
                  </a:cubicBezTo>
                  <a:cubicBezTo>
                    <a:pt x="53" y="67"/>
                    <a:pt x="68" y="52"/>
                    <a:pt x="67" y="33"/>
                  </a:cubicBezTo>
                  <a:cubicBezTo>
                    <a:pt x="67" y="15"/>
                    <a:pt x="52" y="0"/>
                    <a:pt x="33" y="0"/>
                  </a:cubicBezTo>
                  <a:cubicBezTo>
                    <a:pt x="33" y="0"/>
                    <a:pt x="33" y="0"/>
                    <a:pt x="33" y="0"/>
                  </a:cubicBezTo>
                  <a:close/>
                  <a:moveTo>
                    <a:pt x="33" y="60"/>
                  </a:moveTo>
                  <a:cubicBezTo>
                    <a:pt x="18" y="61"/>
                    <a:pt x="6" y="49"/>
                    <a:pt x="5" y="35"/>
                  </a:cubicBezTo>
                  <a:cubicBezTo>
                    <a:pt x="4" y="20"/>
                    <a:pt x="16" y="7"/>
                    <a:pt x="31" y="7"/>
                  </a:cubicBezTo>
                  <a:cubicBezTo>
                    <a:pt x="45" y="6"/>
                    <a:pt x="58" y="17"/>
                    <a:pt x="59" y="32"/>
                  </a:cubicBezTo>
                  <a:cubicBezTo>
                    <a:pt x="59" y="33"/>
                    <a:pt x="59" y="33"/>
                    <a:pt x="59" y="34"/>
                  </a:cubicBezTo>
                  <a:cubicBezTo>
                    <a:pt x="59" y="48"/>
                    <a:pt x="48" y="60"/>
                    <a:pt x="34" y="60"/>
                  </a:cubicBezTo>
                  <a:cubicBezTo>
                    <a:pt x="34" y="60"/>
                    <a:pt x="33" y="6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31">
              <a:extLst>
                <a:ext uri="{FF2B5EF4-FFF2-40B4-BE49-F238E27FC236}">
                  <a16:creationId xmlns:a16="http://schemas.microsoft.com/office/drawing/2014/main" id="{A027D44A-00A4-4B94-BE40-D72D7071073F}"/>
                </a:ext>
              </a:extLst>
            </p:cNvPr>
            <p:cNvSpPr>
              <a:spLocks/>
            </p:cNvSpPr>
            <p:nvPr/>
          </p:nvSpPr>
          <p:spPr bwMode="auto">
            <a:xfrm>
              <a:off x="-3740078" y="4111980"/>
              <a:ext cx="783861" cy="239806"/>
            </a:xfrm>
            <a:custGeom>
              <a:avLst/>
              <a:gdLst>
                <a:gd name="T0" fmla="*/ 1624 w 1832"/>
                <a:gd name="T1" fmla="*/ 7 h 560"/>
                <a:gd name="T2" fmla="*/ 1455 w 1832"/>
                <a:gd name="T3" fmla="*/ 7 h 560"/>
                <a:gd name="T4" fmla="*/ 1371 w 1832"/>
                <a:gd name="T5" fmla="*/ 86 h 560"/>
                <a:gd name="T6" fmla="*/ 1371 w 1832"/>
                <a:gd name="T7" fmla="*/ 478 h 560"/>
                <a:gd name="T8" fmla="*/ 1168 w 1832"/>
                <a:gd name="T9" fmla="*/ 67 h 560"/>
                <a:gd name="T10" fmla="*/ 1084 w 1832"/>
                <a:gd name="T11" fmla="*/ 0 h 560"/>
                <a:gd name="T12" fmla="*/ 1004 w 1832"/>
                <a:gd name="T13" fmla="*/ 67 h 560"/>
                <a:gd name="T14" fmla="*/ 802 w 1832"/>
                <a:gd name="T15" fmla="*/ 476 h 560"/>
                <a:gd name="T16" fmla="*/ 697 w 1832"/>
                <a:gd name="T17" fmla="*/ 67 h 560"/>
                <a:gd name="T18" fmla="*/ 617 w 1832"/>
                <a:gd name="T19" fmla="*/ 0 h 560"/>
                <a:gd name="T20" fmla="*/ 536 w 1832"/>
                <a:gd name="T21" fmla="*/ 67 h 560"/>
                <a:gd name="T22" fmla="*/ 410 w 1832"/>
                <a:gd name="T23" fmla="*/ 478 h 560"/>
                <a:gd name="T24" fmla="*/ 285 w 1832"/>
                <a:gd name="T25" fmla="*/ 67 h 560"/>
                <a:gd name="T26" fmla="*/ 204 w 1832"/>
                <a:gd name="T27" fmla="*/ 0 h 560"/>
                <a:gd name="T28" fmla="*/ 125 w 1832"/>
                <a:gd name="T29" fmla="*/ 67 h 560"/>
                <a:gd name="T30" fmla="*/ 0 w 1832"/>
                <a:gd name="T31" fmla="*/ 556 h 560"/>
                <a:gd name="T32" fmla="*/ 83 w 1832"/>
                <a:gd name="T33" fmla="*/ 556 h 560"/>
                <a:gd name="T34" fmla="*/ 205 w 1832"/>
                <a:gd name="T35" fmla="*/ 80 h 560"/>
                <a:gd name="T36" fmla="*/ 331 w 1832"/>
                <a:gd name="T37" fmla="*/ 497 h 560"/>
                <a:gd name="T38" fmla="*/ 410 w 1832"/>
                <a:gd name="T39" fmla="*/ 559 h 560"/>
                <a:gd name="T40" fmla="*/ 489 w 1832"/>
                <a:gd name="T41" fmla="*/ 497 h 560"/>
                <a:gd name="T42" fmla="*/ 617 w 1832"/>
                <a:gd name="T43" fmla="*/ 79 h 560"/>
                <a:gd name="T44" fmla="*/ 722 w 1832"/>
                <a:gd name="T45" fmla="*/ 486 h 560"/>
                <a:gd name="T46" fmla="*/ 801 w 1832"/>
                <a:gd name="T47" fmla="*/ 559 h 560"/>
                <a:gd name="T48" fmla="*/ 880 w 1832"/>
                <a:gd name="T49" fmla="*/ 497 h 560"/>
                <a:gd name="T50" fmla="*/ 1085 w 1832"/>
                <a:gd name="T51" fmla="*/ 84 h 560"/>
                <a:gd name="T52" fmla="*/ 1180 w 1832"/>
                <a:gd name="T53" fmla="*/ 273 h 560"/>
                <a:gd name="T54" fmla="*/ 1041 w 1832"/>
                <a:gd name="T55" fmla="*/ 273 h 560"/>
                <a:gd name="T56" fmla="*/ 1001 w 1832"/>
                <a:gd name="T57" fmla="*/ 353 h 560"/>
                <a:gd name="T58" fmla="*/ 1219 w 1832"/>
                <a:gd name="T59" fmla="*/ 353 h 560"/>
                <a:gd name="T60" fmla="*/ 1291 w 1832"/>
                <a:gd name="T61" fmla="*/ 497 h 560"/>
                <a:gd name="T62" fmla="*/ 1374 w 1832"/>
                <a:gd name="T63" fmla="*/ 559 h 560"/>
                <a:gd name="T64" fmla="*/ 1453 w 1832"/>
                <a:gd name="T65" fmla="*/ 446 h 560"/>
                <a:gd name="T66" fmla="*/ 1453 w 1832"/>
                <a:gd name="T67" fmla="*/ 88 h 560"/>
                <a:gd name="T68" fmla="*/ 1629 w 1832"/>
                <a:gd name="T69" fmla="*/ 88 h 560"/>
                <a:gd name="T70" fmla="*/ 1744 w 1832"/>
                <a:gd name="T71" fmla="*/ 177 h 560"/>
                <a:gd name="T72" fmla="*/ 1628 w 1832"/>
                <a:gd name="T73" fmla="*/ 273 h 560"/>
                <a:gd name="T74" fmla="*/ 1497 w 1832"/>
                <a:gd name="T75" fmla="*/ 273 h 560"/>
                <a:gd name="T76" fmla="*/ 1497 w 1832"/>
                <a:gd name="T77" fmla="*/ 352 h 560"/>
                <a:gd name="T78" fmla="*/ 1622 w 1832"/>
                <a:gd name="T79" fmla="*/ 352 h 560"/>
                <a:gd name="T80" fmla="*/ 1832 w 1832"/>
                <a:gd name="T81" fmla="*/ 177 h 560"/>
                <a:gd name="T82" fmla="*/ 1624 w 1832"/>
                <a:gd name="T83" fmla="*/ 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2" h="560">
                  <a:moveTo>
                    <a:pt x="1624" y="7"/>
                  </a:moveTo>
                  <a:cubicBezTo>
                    <a:pt x="1455" y="7"/>
                    <a:pt x="1455" y="7"/>
                    <a:pt x="1455" y="7"/>
                  </a:cubicBezTo>
                  <a:cubicBezTo>
                    <a:pt x="1387" y="7"/>
                    <a:pt x="1371" y="28"/>
                    <a:pt x="1371" y="86"/>
                  </a:cubicBezTo>
                  <a:cubicBezTo>
                    <a:pt x="1371" y="478"/>
                    <a:pt x="1371" y="478"/>
                    <a:pt x="1371" y="478"/>
                  </a:cubicBezTo>
                  <a:cubicBezTo>
                    <a:pt x="1168" y="67"/>
                    <a:pt x="1168" y="67"/>
                    <a:pt x="1168" y="67"/>
                  </a:cubicBezTo>
                  <a:cubicBezTo>
                    <a:pt x="1143" y="22"/>
                    <a:pt x="1120" y="0"/>
                    <a:pt x="1084" y="0"/>
                  </a:cubicBezTo>
                  <a:cubicBezTo>
                    <a:pt x="1046" y="1"/>
                    <a:pt x="1023" y="23"/>
                    <a:pt x="1004" y="67"/>
                  </a:cubicBezTo>
                  <a:cubicBezTo>
                    <a:pt x="802" y="476"/>
                    <a:pt x="802" y="476"/>
                    <a:pt x="802" y="476"/>
                  </a:cubicBezTo>
                  <a:cubicBezTo>
                    <a:pt x="697" y="67"/>
                    <a:pt x="697" y="67"/>
                    <a:pt x="697" y="67"/>
                  </a:cubicBezTo>
                  <a:cubicBezTo>
                    <a:pt x="685" y="20"/>
                    <a:pt x="653" y="0"/>
                    <a:pt x="617" y="0"/>
                  </a:cubicBezTo>
                  <a:cubicBezTo>
                    <a:pt x="581" y="0"/>
                    <a:pt x="553" y="19"/>
                    <a:pt x="536" y="67"/>
                  </a:cubicBezTo>
                  <a:cubicBezTo>
                    <a:pt x="410" y="478"/>
                    <a:pt x="410" y="478"/>
                    <a:pt x="410" y="478"/>
                  </a:cubicBezTo>
                  <a:cubicBezTo>
                    <a:pt x="285" y="67"/>
                    <a:pt x="285" y="67"/>
                    <a:pt x="285" y="67"/>
                  </a:cubicBezTo>
                  <a:cubicBezTo>
                    <a:pt x="270" y="19"/>
                    <a:pt x="241" y="0"/>
                    <a:pt x="204" y="0"/>
                  </a:cubicBezTo>
                  <a:cubicBezTo>
                    <a:pt x="168" y="0"/>
                    <a:pt x="137" y="20"/>
                    <a:pt x="125" y="67"/>
                  </a:cubicBezTo>
                  <a:cubicBezTo>
                    <a:pt x="0" y="556"/>
                    <a:pt x="0" y="556"/>
                    <a:pt x="0" y="556"/>
                  </a:cubicBezTo>
                  <a:cubicBezTo>
                    <a:pt x="83" y="556"/>
                    <a:pt x="83" y="556"/>
                    <a:pt x="83" y="556"/>
                  </a:cubicBezTo>
                  <a:cubicBezTo>
                    <a:pt x="205" y="80"/>
                    <a:pt x="205" y="80"/>
                    <a:pt x="205" y="80"/>
                  </a:cubicBezTo>
                  <a:cubicBezTo>
                    <a:pt x="331" y="497"/>
                    <a:pt x="331" y="497"/>
                    <a:pt x="331" y="497"/>
                  </a:cubicBezTo>
                  <a:cubicBezTo>
                    <a:pt x="344" y="540"/>
                    <a:pt x="378" y="560"/>
                    <a:pt x="410" y="559"/>
                  </a:cubicBezTo>
                  <a:cubicBezTo>
                    <a:pt x="442" y="560"/>
                    <a:pt x="475" y="540"/>
                    <a:pt x="489" y="497"/>
                  </a:cubicBezTo>
                  <a:cubicBezTo>
                    <a:pt x="617" y="79"/>
                    <a:pt x="617" y="79"/>
                    <a:pt x="617" y="79"/>
                  </a:cubicBezTo>
                  <a:cubicBezTo>
                    <a:pt x="722" y="486"/>
                    <a:pt x="722" y="486"/>
                    <a:pt x="722" y="486"/>
                  </a:cubicBezTo>
                  <a:cubicBezTo>
                    <a:pt x="734" y="537"/>
                    <a:pt x="764" y="559"/>
                    <a:pt x="801" y="559"/>
                  </a:cubicBezTo>
                  <a:cubicBezTo>
                    <a:pt x="836" y="559"/>
                    <a:pt x="862" y="532"/>
                    <a:pt x="880" y="497"/>
                  </a:cubicBezTo>
                  <a:cubicBezTo>
                    <a:pt x="1085" y="84"/>
                    <a:pt x="1085" y="84"/>
                    <a:pt x="1085" y="84"/>
                  </a:cubicBezTo>
                  <a:cubicBezTo>
                    <a:pt x="1180" y="273"/>
                    <a:pt x="1180" y="273"/>
                    <a:pt x="1180" y="273"/>
                  </a:cubicBezTo>
                  <a:cubicBezTo>
                    <a:pt x="1041" y="273"/>
                    <a:pt x="1041" y="273"/>
                    <a:pt x="1041" y="273"/>
                  </a:cubicBezTo>
                  <a:cubicBezTo>
                    <a:pt x="1001" y="353"/>
                    <a:pt x="1001" y="353"/>
                    <a:pt x="1001" y="353"/>
                  </a:cubicBezTo>
                  <a:cubicBezTo>
                    <a:pt x="1219" y="353"/>
                    <a:pt x="1219" y="353"/>
                    <a:pt x="1219" y="353"/>
                  </a:cubicBezTo>
                  <a:cubicBezTo>
                    <a:pt x="1291" y="497"/>
                    <a:pt x="1291" y="497"/>
                    <a:pt x="1291" y="497"/>
                  </a:cubicBezTo>
                  <a:cubicBezTo>
                    <a:pt x="1315" y="540"/>
                    <a:pt x="1331" y="559"/>
                    <a:pt x="1374" y="559"/>
                  </a:cubicBezTo>
                  <a:cubicBezTo>
                    <a:pt x="1418" y="559"/>
                    <a:pt x="1453" y="542"/>
                    <a:pt x="1453" y="446"/>
                  </a:cubicBezTo>
                  <a:cubicBezTo>
                    <a:pt x="1453" y="88"/>
                    <a:pt x="1453" y="88"/>
                    <a:pt x="1453" y="88"/>
                  </a:cubicBezTo>
                  <a:cubicBezTo>
                    <a:pt x="1629" y="88"/>
                    <a:pt x="1629" y="88"/>
                    <a:pt x="1629" y="88"/>
                  </a:cubicBezTo>
                  <a:cubicBezTo>
                    <a:pt x="1726" y="88"/>
                    <a:pt x="1744" y="138"/>
                    <a:pt x="1744" y="177"/>
                  </a:cubicBezTo>
                  <a:cubicBezTo>
                    <a:pt x="1744" y="217"/>
                    <a:pt x="1724" y="273"/>
                    <a:pt x="1628" y="273"/>
                  </a:cubicBezTo>
                  <a:cubicBezTo>
                    <a:pt x="1497" y="273"/>
                    <a:pt x="1497" y="273"/>
                    <a:pt x="1497" y="273"/>
                  </a:cubicBezTo>
                  <a:cubicBezTo>
                    <a:pt x="1497" y="352"/>
                    <a:pt x="1497" y="352"/>
                    <a:pt x="1497" y="352"/>
                  </a:cubicBezTo>
                  <a:cubicBezTo>
                    <a:pt x="1622" y="352"/>
                    <a:pt x="1622" y="352"/>
                    <a:pt x="1622" y="352"/>
                  </a:cubicBezTo>
                  <a:cubicBezTo>
                    <a:pt x="1775" y="352"/>
                    <a:pt x="1832" y="280"/>
                    <a:pt x="1832" y="177"/>
                  </a:cubicBezTo>
                  <a:cubicBezTo>
                    <a:pt x="1832" y="75"/>
                    <a:pt x="1774" y="7"/>
                    <a:pt x="1624" y="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32">
              <a:extLst>
                <a:ext uri="{FF2B5EF4-FFF2-40B4-BE49-F238E27FC236}">
                  <a16:creationId xmlns:a16="http://schemas.microsoft.com/office/drawing/2014/main" id="{41665385-B67C-4E1B-B536-18418D86A486}"/>
                </a:ext>
              </a:extLst>
            </p:cNvPr>
            <p:cNvSpPr>
              <a:spLocks/>
            </p:cNvSpPr>
            <p:nvPr/>
          </p:nvSpPr>
          <p:spPr bwMode="auto">
            <a:xfrm>
              <a:off x="-2952950" y="4115066"/>
              <a:ext cx="225464" cy="234541"/>
            </a:xfrm>
            <a:custGeom>
              <a:avLst/>
              <a:gdLst>
                <a:gd name="T0" fmla="*/ 505 w 527"/>
                <a:gd name="T1" fmla="*/ 171 h 548"/>
                <a:gd name="T2" fmla="*/ 295 w 527"/>
                <a:gd name="T3" fmla="*/ 0 h 548"/>
                <a:gd name="T4" fmla="*/ 56 w 527"/>
                <a:gd name="T5" fmla="*/ 0 h 548"/>
                <a:gd name="T6" fmla="*/ 56 w 527"/>
                <a:gd name="T7" fmla="*/ 81 h 548"/>
                <a:gd name="T8" fmla="*/ 300 w 527"/>
                <a:gd name="T9" fmla="*/ 81 h 548"/>
                <a:gd name="T10" fmla="*/ 417 w 527"/>
                <a:gd name="T11" fmla="*/ 171 h 548"/>
                <a:gd name="T12" fmla="*/ 300 w 527"/>
                <a:gd name="T13" fmla="*/ 263 h 548"/>
                <a:gd name="T14" fmla="*/ 37 w 527"/>
                <a:gd name="T15" fmla="*/ 264 h 548"/>
                <a:gd name="T16" fmla="*/ 38 w 527"/>
                <a:gd name="T17" fmla="*/ 548 h 548"/>
                <a:gd name="T18" fmla="*/ 120 w 527"/>
                <a:gd name="T19" fmla="*/ 548 h 548"/>
                <a:gd name="T20" fmla="*/ 119 w 527"/>
                <a:gd name="T21" fmla="*/ 342 h 548"/>
                <a:gd name="T22" fmla="*/ 284 w 527"/>
                <a:gd name="T23" fmla="*/ 342 h 548"/>
                <a:gd name="T24" fmla="*/ 429 w 527"/>
                <a:gd name="T25" fmla="*/ 547 h 548"/>
                <a:gd name="T26" fmla="*/ 527 w 527"/>
                <a:gd name="T27" fmla="*/ 547 h 548"/>
                <a:gd name="T28" fmla="*/ 377 w 527"/>
                <a:gd name="T29" fmla="*/ 334 h 548"/>
                <a:gd name="T30" fmla="*/ 505 w 527"/>
                <a:gd name="T31" fmla="*/ 17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7" h="548">
                  <a:moveTo>
                    <a:pt x="505" y="171"/>
                  </a:moveTo>
                  <a:cubicBezTo>
                    <a:pt x="505" y="69"/>
                    <a:pt x="446" y="0"/>
                    <a:pt x="295" y="0"/>
                  </a:cubicBezTo>
                  <a:cubicBezTo>
                    <a:pt x="56" y="0"/>
                    <a:pt x="56" y="0"/>
                    <a:pt x="56" y="0"/>
                  </a:cubicBezTo>
                  <a:cubicBezTo>
                    <a:pt x="0" y="0"/>
                    <a:pt x="0" y="81"/>
                    <a:pt x="56" y="81"/>
                  </a:cubicBezTo>
                  <a:cubicBezTo>
                    <a:pt x="300" y="81"/>
                    <a:pt x="300" y="81"/>
                    <a:pt x="300" y="81"/>
                  </a:cubicBezTo>
                  <a:cubicBezTo>
                    <a:pt x="397" y="81"/>
                    <a:pt x="417" y="132"/>
                    <a:pt x="417" y="171"/>
                  </a:cubicBezTo>
                  <a:cubicBezTo>
                    <a:pt x="417" y="211"/>
                    <a:pt x="397" y="263"/>
                    <a:pt x="300" y="263"/>
                  </a:cubicBezTo>
                  <a:cubicBezTo>
                    <a:pt x="37" y="264"/>
                    <a:pt x="37" y="264"/>
                    <a:pt x="37" y="264"/>
                  </a:cubicBezTo>
                  <a:cubicBezTo>
                    <a:pt x="38" y="548"/>
                    <a:pt x="38" y="548"/>
                    <a:pt x="38" y="548"/>
                  </a:cubicBezTo>
                  <a:cubicBezTo>
                    <a:pt x="120" y="548"/>
                    <a:pt x="120" y="548"/>
                    <a:pt x="120" y="548"/>
                  </a:cubicBezTo>
                  <a:cubicBezTo>
                    <a:pt x="119" y="342"/>
                    <a:pt x="119" y="342"/>
                    <a:pt x="119" y="342"/>
                  </a:cubicBezTo>
                  <a:cubicBezTo>
                    <a:pt x="284" y="342"/>
                    <a:pt x="284" y="342"/>
                    <a:pt x="284" y="342"/>
                  </a:cubicBezTo>
                  <a:cubicBezTo>
                    <a:pt x="429" y="547"/>
                    <a:pt x="429" y="547"/>
                    <a:pt x="429" y="547"/>
                  </a:cubicBezTo>
                  <a:cubicBezTo>
                    <a:pt x="527" y="547"/>
                    <a:pt x="527" y="547"/>
                    <a:pt x="527" y="547"/>
                  </a:cubicBezTo>
                  <a:cubicBezTo>
                    <a:pt x="377" y="334"/>
                    <a:pt x="377" y="334"/>
                    <a:pt x="377" y="334"/>
                  </a:cubicBezTo>
                  <a:cubicBezTo>
                    <a:pt x="461" y="316"/>
                    <a:pt x="505" y="251"/>
                    <a:pt x="505" y="17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089562A9-C126-434C-B80A-14958C9ADCCB}"/>
              </a:ext>
            </a:extLst>
          </p:cNvPr>
          <p:cNvGrpSpPr/>
          <p:nvPr/>
        </p:nvGrpSpPr>
        <p:grpSpPr>
          <a:xfrm>
            <a:off x="9007794" y="2583693"/>
            <a:ext cx="852715" cy="395195"/>
            <a:chOff x="4123264" y="2617263"/>
            <a:chExt cx="4353572" cy="2017676"/>
          </a:xfrm>
          <a:solidFill>
            <a:srgbClr val="000000"/>
          </a:solidFill>
        </p:grpSpPr>
        <p:sp>
          <p:nvSpPr>
            <p:cNvPr id="195" name="Freeform: Shape 194">
              <a:extLst>
                <a:ext uri="{FF2B5EF4-FFF2-40B4-BE49-F238E27FC236}">
                  <a16:creationId xmlns:a16="http://schemas.microsoft.com/office/drawing/2014/main" id="{8F4107B0-63CF-4FDC-8784-7CDEA9A82340}"/>
                </a:ext>
              </a:extLst>
            </p:cNvPr>
            <p:cNvSpPr/>
            <p:nvPr/>
          </p:nvSpPr>
          <p:spPr>
            <a:xfrm>
              <a:off x="8105817" y="3426770"/>
              <a:ext cx="371019" cy="446995"/>
            </a:xfrm>
            <a:custGeom>
              <a:avLst/>
              <a:gdLst>
                <a:gd name="connsiteX0" fmla="*/ 368644 w 371019"/>
                <a:gd name="connsiteY0" fmla="*/ 447321 h 446994"/>
                <a:gd name="connsiteX1" fmla="*/ 270272 w 371019"/>
                <a:gd name="connsiteY1" fmla="*/ 441969 h 446994"/>
                <a:gd name="connsiteX2" fmla="*/ 191245 w 371019"/>
                <a:gd name="connsiteY2" fmla="*/ 299618 h 446994"/>
                <a:gd name="connsiteX3" fmla="*/ 107683 w 371019"/>
                <a:gd name="connsiteY3" fmla="*/ 443402 h 446994"/>
                <a:gd name="connsiteX4" fmla="*/ 8363 w 371019"/>
                <a:gd name="connsiteY4" fmla="*/ 443402 h 446994"/>
                <a:gd name="connsiteX5" fmla="*/ 139931 w 371019"/>
                <a:gd name="connsiteY5" fmla="*/ 217921 h 446994"/>
                <a:gd name="connsiteX6" fmla="*/ 23905 w 371019"/>
                <a:gd name="connsiteY6" fmla="*/ 9301 h 446994"/>
                <a:gd name="connsiteX7" fmla="*/ 123493 w 371019"/>
                <a:gd name="connsiteY7" fmla="*/ 9301 h 446994"/>
                <a:gd name="connsiteX8" fmla="*/ 172055 w 371019"/>
                <a:gd name="connsiteY8" fmla="*/ 94207 h 446994"/>
                <a:gd name="connsiteX9" fmla="*/ 356596 w 371019"/>
                <a:gd name="connsiteY9" fmla="*/ 419470 h 446994"/>
                <a:gd name="connsiteX10" fmla="*/ 368644 w 371019"/>
                <a:gd name="connsiteY10" fmla="*/ 436330 h 446994"/>
                <a:gd name="connsiteX11" fmla="*/ 368644 w 371019"/>
                <a:gd name="connsiteY11" fmla="*/ 447321 h 44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9" h="446994">
                  <a:moveTo>
                    <a:pt x="368644" y="447321"/>
                  </a:moveTo>
                  <a:cubicBezTo>
                    <a:pt x="336654" y="445602"/>
                    <a:pt x="304684" y="443849"/>
                    <a:pt x="270272" y="441969"/>
                  </a:cubicBezTo>
                  <a:lnTo>
                    <a:pt x="191245" y="299618"/>
                  </a:lnTo>
                  <a:lnTo>
                    <a:pt x="107683" y="443402"/>
                  </a:lnTo>
                  <a:lnTo>
                    <a:pt x="8363" y="443402"/>
                  </a:lnTo>
                  <a:lnTo>
                    <a:pt x="139931" y="217921"/>
                  </a:lnTo>
                  <a:lnTo>
                    <a:pt x="23905" y="9301"/>
                  </a:lnTo>
                  <a:lnTo>
                    <a:pt x="123493" y="9301"/>
                  </a:lnTo>
                  <a:cubicBezTo>
                    <a:pt x="138673" y="35823"/>
                    <a:pt x="155452" y="64946"/>
                    <a:pt x="172055" y="94207"/>
                  </a:cubicBezTo>
                  <a:cubicBezTo>
                    <a:pt x="233572" y="202620"/>
                    <a:pt x="295007" y="311103"/>
                    <a:pt x="356596" y="419470"/>
                  </a:cubicBezTo>
                  <a:cubicBezTo>
                    <a:pt x="360028" y="425487"/>
                    <a:pt x="364594" y="430702"/>
                    <a:pt x="368644" y="436330"/>
                  </a:cubicBezTo>
                  <a:lnTo>
                    <a:pt x="368644" y="447321"/>
                  </a:lnTo>
                  <a:close/>
                </a:path>
              </a:pathLst>
            </a:custGeom>
            <a:grpFill/>
            <a:ln w="10306"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EB3764D-DC82-47DF-98C6-2C20F17FE643}"/>
                </a:ext>
              </a:extLst>
            </p:cNvPr>
            <p:cNvSpPr/>
            <p:nvPr/>
          </p:nvSpPr>
          <p:spPr>
            <a:xfrm>
              <a:off x="8309743" y="3424707"/>
              <a:ext cx="164897" cy="194844"/>
            </a:xfrm>
            <a:custGeom>
              <a:avLst/>
              <a:gdLst>
                <a:gd name="connsiteX0" fmla="*/ 164717 w 164897"/>
                <a:gd name="connsiteY0" fmla="*/ 20315 h 194843"/>
                <a:gd name="connsiteX1" fmla="*/ 123730 w 164897"/>
                <a:gd name="connsiteY1" fmla="*/ 82860 h 194843"/>
                <a:gd name="connsiteX2" fmla="*/ 57142 w 164897"/>
                <a:gd name="connsiteY2" fmla="*/ 195824 h 194843"/>
                <a:gd name="connsiteX3" fmla="*/ 8363 w 164897"/>
                <a:gd name="connsiteY3" fmla="*/ 113050 h 194843"/>
                <a:gd name="connsiteX4" fmla="*/ 63006 w 164897"/>
                <a:gd name="connsiteY4" fmla="*/ 9301 h 194843"/>
                <a:gd name="connsiteX5" fmla="*/ 164717 w 164897"/>
                <a:gd name="connsiteY5" fmla="*/ 9301 h 194843"/>
                <a:gd name="connsiteX6" fmla="*/ 164717 w 164897"/>
                <a:gd name="connsiteY6" fmla="*/ 20315 h 19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7" h="194843">
                  <a:moveTo>
                    <a:pt x="164717" y="20315"/>
                  </a:moveTo>
                  <a:cubicBezTo>
                    <a:pt x="145342" y="36499"/>
                    <a:pt x="136880" y="61634"/>
                    <a:pt x="123730" y="82860"/>
                  </a:cubicBezTo>
                  <a:cubicBezTo>
                    <a:pt x="101541" y="118734"/>
                    <a:pt x="80702" y="155663"/>
                    <a:pt x="57142" y="195824"/>
                  </a:cubicBezTo>
                  <a:lnTo>
                    <a:pt x="8363" y="113050"/>
                  </a:lnTo>
                  <a:lnTo>
                    <a:pt x="63006" y="9301"/>
                  </a:lnTo>
                  <a:lnTo>
                    <a:pt x="164717" y="9301"/>
                  </a:lnTo>
                  <a:lnTo>
                    <a:pt x="164717" y="20315"/>
                  </a:lnTo>
                  <a:close/>
                </a:path>
              </a:pathLst>
            </a:custGeom>
            <a:grpFill/>
            <a:ln w="10306"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9A104D4-14E8-4EB1-9760-9799C734BB18}"/>
                </a:ext>
              </a:extLst>
            </p:cNvPr>
            <p:cNvSpPr/>
            <p:nvPr/>
          </p:nvSpPr>
          <p:spPr>
            <a:xfrm>
              <a:off x="5554409" y="3284947"/>
              <a:ext cx="2524993" cy="733530"/>
            </a:xfrm>
            <a:custGeom>
              <a:avLst/>
              <a:gdLst>
                <a:gd name="connsiteX0" fmla="*/ 1364625 w 2524992"/>
                <a:gd name="connsiteY0" fmla="*/ 150460 h 733529"/>
                <a:gd name="connsiteX1" fmla="*/ 1458111 w 2524992"/>
                <a:gd name="connsiteY1" fmla="*/ 150460 h 733529"/>
                <a:gd name="connsiteX2" fmla="*/ 1526729 w 2524992"/>
                <a:gd name="connsiteY2" fmla="*/ 393831 h 733529"/>
                <a:gd name="connsiteX3" fmla="*/ 1594007 w 2524992"/>
                <a:gd name="connsiteY3" fmla="*/ 150070 h 733529"/>
                <a:gd name="connsiteX4" fmla="*/ 1650578 w 2524992"/>
                <a:gd name="connsiteY4" fmla="*/ 150070 h 733529"/>
                <a:gd name="connsiteX5" fmla="*/ 1714599 w 2524992"/>
                <a:gd name="connsiteY5" fmla="*/ 381338 h 733529"/>
                <a:gd name="connsiteX6" fmla="*/ 1720906 w 2524992"/>
                <a:gd name="connsiteY6" fmla="*/ 381808 h 733529"/>
                <a:gd name="connsiteX7" fmla="*/ 1786618 w 2524992"/>
                <a:gd name="connsiteY7" fmla="*/ 150666 h 733529"/>
                <a:gd name="connsiteX8" fmla="*/ 1879280 w 2524992"/>
                <a:gd name="connsiteY8" fmla="*/ 150666 h 733529"/>
                <a:gd name="connsiteX9" fmla="*/ 1743425 w 2524992"/>
                <a:gd name="connsiteY9" fmla="*/ 585534 h 733529"/>
                <a:gd name="connsiteX10" fmla="*/ 1690328 w 2524992"/>
                <a:gd name="connsiteY10" fmla="*/ 585615 h 733529"/>
                <a:gd name="connsiteX11" fmla="*/ 1621401 w 2524992"/>
                <a:gd name="connsiteY11" fmla="*/ 336364 h 733529"/>
                <a:gd name="connsiteX12" fmla="*/ 1553371 w 2524992"/>
                <a:gd name="connsiteY12" fmla="*/ 585236 h 733529"/>
                <a:gd name="connsiteX13" fmla="*/ 1500181 w 2524992"/>
                <a:gd name="connsiteY13" fmla="*/ 586039 h 733529"/>
                <a:gd name="connsiteX14" fmla="*/ 1364625 w 2524992"/>
                <a:gd name="connsiteY14" fmla="*/ 150460 h 733529"/>
                <a:gd name="connsiteX15" fmla="*/ 2094245 w 2524992"/>
                <a:gd name="connsiteY15" fmla="*/ 137279 h 733529"/>
                <a:gd name="connsiteX16" fmla="*/ 2296811 w 2524992"/>
                <a:gd name="connsiteY16" fmla="*/ 367011 h 733529"/>
                <a:gd name="connsiteX17" fmla="*/ 2096110 w 2524992"/>
                <a:gd name="connsiteY17" fmla="*/ 598348 h 733529"/>
                <a:gd name="connsiteX18" fmla="*/ 1892781 w 2524992"/>
                <a:gd name="connsiteY18" fmla="*/ 366988 h 733529"/>
                <a:gd name="connsiteX19" fmla="*/ 2094245 w 2524992"/>
                <a:gd name="connsiteY19" fmla="*/ 137279 h 733529"/>
                <a:gd name="connsiteX20" fmla="*/ 2207715 w 2524992"/>
                <a:gd name="connsiteY20" fmla="*/ 366324 h 733529"/>
                <a:gd name="connsiteX21" fmla="*/ 2095976 w 2524992"/>
                <a:gd name="connsiteY21" fmla="*/ 232764 h 733529"/>
                <a:gd name="connsiteX22" fmla="*/ 1984258 w 2524992"/>
                <a:gd name="connsiteY22" fmla="*/ 366209 h 733529"/>
                <a:gd name="connsiteX23" fmla="*/ 2096677 w 2524992"/>
                <a:gd name="connsiteY23" fmla="*/ 500881 h 733529"/>
                <a:gd name="connsiteX24" fmla="*/ 2207715 w 2524992"/>
                <a:gd name="connsiteY24" fmla="*/ 366324 h 733529"/>
                <a:gd name="connsiteX25" fmla="*/ 8363 w 2524992"/>
                <a:gd name="connsiteY25" fmla="*/ 150368 h 733529"/>
                <a:gd name="connsiteX26" fmla="*/ 55545 w 2524992"/>
                <a:gd name="connsiteY26" fmla="*/ 150368 h 733529"/>
                <a:gd name="connsiteX27" fmla="*/ 55545 w 2524992"/>
                <a:gd name="connsiteY27" fmla="*/ 215629 h 733529"/>
                <a:gd name="connsiteX28" fmla="*/ 215856 w 2524992"/>
                <a:gd name="connsiteY28" fmla="*/ 140018 h 733529"/>
                <a:gd name="connsiteX29" fmla="*/ 366067 w 2524992"/>
                <a:gd name="connsiteY29" fmla="*/ 227755 h 733529"/>
                <a:gd name="connsiteX30" fmla="*/ 348454 w 2524992"/>
                <a:gd name="connsiteY30" fmla="*/ 533041 h 733529"/>
                <a:gd name="connsiteX31" fmla="*/ 201046 w 2524992"/>
                <a:gd name="connsiteY31" fmla="*/ 597638 h 733529"/>
                <a:gd name="connsiteX32" fmla="*/ 57276 w 2524992"/>
                <a:gd name="connsiteY32" fmla="*/ 520101 h 733529"/>
                <a:gd name="connsiteX33" fmla="*/ 57276 w 2524992"/>
                <a:gd name="connsiteY33" fmla="*/ 722601 h 733529"/>
                <a:gd name="connsiteX34" fmla="*/ 8363 w 2524992"/>
                <a:gd name="connsiteY34" fmla="*/ 726051 h 733529"/>
                <a:gd name="connsiteX35" fmla="*/ 8363 w 2524992"/>
                <a:gd name="connsiteY35" fmla="*/ 150368 h 733529"/>
                <a:gd name="connsiteX36" fmla="*/ 352783 w 2524992"/>
                <a:gd name="connsiteY36" fmla="*/ 372811 h 733529"/>
                <a:gd name="connsiteX37" fmla="*/ 203994 w 2524992"/>
                <a:gd name="connsiteY37" fmla="*/ 193142 h 733529"/>
                <a:gd name="connsiteX38" fmla="*/ 56750 w 2524992"/>
                <a:gd name="connsiteY38" fmla="*/ 363275 h 733529"/>
                <a:gd name="connsiteX39" fmla="*/ 204983 w 2524992"/>
                <a:gd name="connsiteY39" fmla="*/ 544331 h 733529"/>
                <a:gd name="connsiteX40" fmla="*/ 352783 w 2524992"/>
                <a:gd name="connsiteY40" fmla="*/ 372811 h 733529"/>
                <a:gd name="connsiteX41" fmla="*/ 466562 w 2524992"/>
                <a:gd name="connsiteY41" fmla="*/ 367470 h 733529"/>
                <a:gd name="connsiteX42" fmla="*/ 661945 w 2524992"/>
                <a:gd name="connsiteY42" fmla="*/ 140270 h 733529"/>
                <a:gd name="connsiteX43" fmla="*/ 862316 w 2524992"/>
                <a:gd name="connsiteY43" fmla="*/ 362324 h 733529"/>
                <a:gd name="connsiteX44" fmla="*/ 665130 w 2524992"/>
                <a:gd name="connsiteY44" fmla="*/ 592847 h 733529"/>
                <a:gd name="connsiteX45" fmla="*/ 466562 w 2524992"/>
                <a:gd name="connsiteY45" fmla="*/ 367470 h 733529"/>
                <a:gd name="connsiteX46" fmla="*/ 520133 w 2524992"/>
                <a:gd name="connsiteY46" fmla="*/ 367550 h 733529"/>
                <a:gd name="connsiteX47" fmla="*/ 595069 w 2524992"/>
                <a:gd name="connsiteY47" fmla="*/ 518199 h 733529"/>
                <a:gd name="connsiteX48" fmla="*/ 738395 w 2524992"/>
                <a:gd name="connsiteY48" fmla="*/ 516170 h 733529"/>
                <a:gd name="connsiteX49" fmla="*/ 804097 w 2524992"/>
                <a:gd name="connsiteY49" fmla="*/ 318747 h 733529"/>
                <a:gd name="connsiteX50" fmla="*/ 640137 w 2524992"/>
                <a:gd name="connsiteY50" fmla="*/ 197474 h 733529"/>
                <a:gd name="connsiteX51" fmla="*/ 520133 w 2524992"/>
                <a:gd name="connsiteY51" fmla="*/ 367550 h 733529"/>
                <a:gd name="connsiteX52" fmla="*/ 2521772 w 2524992"/>
                <a:gd name="connsiteY52" fmla="*/ 241005 h 733529"/>
                <a:gd name="connsiteX53" fmla="*/ 2439726 w 2524992"/>
                <a:gd name="connsiteY53" fmla="*/ 346473 h 733529"/>
                <a:gd name="connsiteX54" fmla="*/ 2439622 w 2524992"/>
                <a:gd name="connsiteY54" fmla="*/ 585042 h 733529"/>
                <a:gd name="connsiteX55" fmla="*/ 2353793 w 2524992"/>
                <a:gd name="connsiteY55" fmla="*/ 585042 h 733529"/>
                <a:gd name="connsiteX56" fmla="*/ 2353793 w 2524992"/>
                <a:gd name="connsiteY56" fmla="*/ 150895 h 733529"/>
                <a:gd name="connsiteX57" fmla="*/ 2433161 w 2524992"/>
                <a:gd name="connsiteY57" fmla="*/ 150895 h 733529"/>
                <a:gd name="connsiteX58" fmla="*/ 2440488 w 2524992"/>
                <a:gd name="connsiteY58" fmla="*/ 170047 h 733529"/>
                <a:gd name="connsiteX59" fmla="*/ 2521772 w 2524992"/>
                <a:gd name="connsiteY59" fmla="*/ 144740 h 733529"/>
                <a:gd name="connsiteX60" fmla="*/ 2521772 w 2524992"/>
                <a:gd name="connsiteY60" fmla="*/ 241005 h 733529"/>
                <a:gd name="connsiteX61" fmla="*/ 1192193 w 2524992"/>
                <a:gd name="connsiteY61" fmla="*/ 9301 h 733529"/>
                <a:gd name="connsiteX62" fmla="*/ 1242920 w 2524992"/>
                <a:gd name="connsiteY62" fmla="*/ 9301 h 733529"/>
                <a:gd name="connsiteX63" fmla="*/ 1242920 w 2524992"/>
                <a:gd name="connsiteY63" fmla="*/ 148958 h 733529"/>
                <a:gd name="connsiteX64" fmla="*/ 1314249 w 2524992"/>
                <a:gd name="connsiteY64" fmla="*/ 148958 h 733529"/>
                <a:gd name="connsiteX65" fmla="*/ 1317413 w 2524992"/>
                <a:gd name="connsiteY65" fmla="*/ 206907 h 733529"/>
                <a:gd name="connsiteX66" fmla="*/ 1244064 w 2524992"/>
                <a:gd name="connsiteY66" fmla="*/ 206907 h 733529"/>
                <a:gd name="connsiteX67" fmla="*/ 1244064 w 2524992"/>
                <a:gd name="connsiteY67" fmla="*/ 584514 h 733529"/>
                <a:gd name="connsiteX68" fmla="*/ 1193131 w 2524992"/>
                <a:gd name="connsiteY68" fmla="*/ 584755 h 733529"/>
                <a:gd name="connsiteX69" fmla="*/ 1193131 w 2524992"/>
                <a:gd name="connsiteY69" fmla="*/ 208729 h 733529"/>
                <a:gd name="connsiteX70" fmla="*/ 1121545 w 2524992"/>
                <a:gd name="connsiteY70" fmla="*/ 208729 h 733529"/>
                <a:gd name="connsiteX71" fmla="*/ 1120700 w 2524992"/>
                <a:gd name="connsiteY71" fmla="*/ 150334 h 733529"/>
                <a:gd name="connsiteX72" fmla="*/ 1192214 w 2524992"/>
                <a:gd name="connsiteY72" fmla="*/ 150334 h 733529"/>
                <a:gd name="connsiteX73" fmla="*/ 1192193 w 2524992"/>
                <a:gd name="connsiteY73" fmla="*/ 9301 h 733529"/>
                <a:gd name="connsiteX74" fmla="*/ 925121 w 2524992"/>
                <a:gd name="connsiteY74" fmla="*/ 150414 h 733529"/>
                <a:gd name="connsiteX75" fmla="*/ 969901 w 2524992"/>
                <a:gd name="connsiteY75" fmla="*/ 150414 h 733529"/>
                <a:gd name="connsiteX76" fmla="*/ 977270 w 2524992"/>
                <a:gd name="connsiteY76" fmla="*/ 187171 h 733529"/>
                <a:gd name="connsiteX77" fmla="*/ 1062089 w 2524992"/>
                <a:gd name="connsiteY77" fmla="*/ 144717 h 733529"/>
                <a:gd name="connsiteX78" fmla="*/ 1064429 w 2524992"/>
                <a:gd name="connsiteY78" fmla="*/ 202128 h 733529"/>
                <a:gd name="connsiteX79" fmla="*/ 1051969 w 2524992"/>
                <a:gd name="connsiteY79" fmla="*/ 207560 h 733529"/>
                <a:gd name="connsiteX80" fmla="*/ 976322 w 2524992"/>
                <a:gd name="connsiteY80" fmla="*/ 310243 h 733529"/>
                <a:gd name="connsiteX81" fmla="*/ 975456 w 2524992"/>
                <a:gd name="connsiteY81" fmla="*/ 554703 h 733529"/>
                <a:gd name="connsiteX82" fmla="*/ 975456 w 2524992"/>
                <a:gd name="connsiteY82" fmla="*/ 585213 h 733529"/>
                <a:gd name="connsiteX83" fmla="*/ 925121 w 2524992"/>
                <a:gd name="connsiteY83" fmla="*/ 585729 h 733529"/>
                <a:gd name="connsiteX84" fmla="*/ 925121 w 2524992"/>
                <a:gd name="connsiteY84" fmla="*/ 150414 h 73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24992" h="733529">
                  <a:moveTo>
                    <a:pt x="1364625" y="150460"/>
                  </a:moveTo>
                  <a:lnTo>
                    <a:pt x="1458111" y="150460"/>
                  </a:lnTo>
                  <a:cubicBezTo>
                    <a:pt x="1480578" y="230070"/>
                    <a:pt x="1502819" y="309028"/>
                    <a:pt x="1526729" y="393831"/>
                  </a:cubicBezTo>
                  <a:lnTo>
                    <a:pt x="1594007" y="150070"/>
                  </a:lnTo>
                  <a:lnTo>
                    <a:pt x="1650578" y="150070"/>
                  </a:lnTo>
                  <a:cubicBezTo>
                    <a:pt x="1671911" y="227182"/>
                    <a:pt x="1693266" y="304260"/>
                    <a:pt x="1714599" y="381338"/>
                  </a:cubicBezTo>
                  <a:cubicBezTo>
                    <a:pt x="1716701" y="381499"/>
                    <a:pt x="1718794" y="381636"/>
                    <a:pt x="1720906" y="381808"/>
                  </a:cubicBezTo>
                  <a:cubicBezTo>
                    <a:pt x="1742724" y="305040"/>
                    <a:pt x="1764532" y="228294"/>
                    <a:pt x="1786618" y="150666"/>
                  </a:cubicBezTo>
                  <a:lnTo>
                    <a:pt x="1879280" y="150666"/>
                  </a:lnTo>
                  <a:lnTo>
                    <a:pt x="1743425" y="585534"/>
                  </a:lnTo>
                  <a:cubicBezTo>
                    <a:pt x="1725627" y="588388"/>
                    <a:pt x="1709487" y="587987"/>
                    <a:pt x="1690328" y="585615"/>
                  </a:cubicBezTo>
                  <a:lnTo>
                    <a:pt x="1621401" y="336364"/>
                  </a:lnTo>
                  <a:lnTo>
                    <a:pt x="1553371" y="585236"/>
                  </a:lnTo>
                  <a:cubicBezTo>
                    <a:pt x="1535675" y="588812"/>
                    <a:pt x="1519371" y="587632"/>
                    <a:pt x="1500181" y="586039"/>
                  </a:cubicBezTo>
                  <a:cubicBezTo>
                    <a:pt x="1455380" y="441969"/>
                    <a:pt x="1410322" y="297211"/>
                    <a:pt x="1364625" y="150460"/>
                  </a:cubicBezTo>
                  <a:close/>
                  <a:moveTo>
                    <a:pt x="2094245" y="137279"/>
                  </a:moveTo>
                  <a:cubicBezTo>
                    <a:pt x="2208663" y="137359"/>
                    <a:pt x="2296986" y="237532"/>
                    <a:pt x="2296811" y="367011"/>
                  </a:cubicBezTo>
                  <a:cubicBezTo>
                    <a:pt x="2296656" y="493511"/>
                    <a:pt x="2206189" y="597787"/>
                    <a:pt x="2096110" y="598348"/>
                  </a:cubicBezTo>
                  <a:cubicBezTo>
                    <a:pt x="1984681" y="598910"/>
                    <a:pt x="1891926" y="493350"/>
                    <a:pt x="1892781" y="366988"/>
                  </a:cubicBezTo>
                  <a:cubicBezTo>
                    <a:pt x="1893688" y="239377"/>
                    <a:pt x="1983289" y="137199"/>
                    <a:pt x="2094245" y="137279"/>
                  </a:cubicBezTo>
                  <a:close/>
                  <a:moveTo>
                    <a:pt x="2207715" y="366324"/>
                  </a:moveTo>
                  <a:cubicBezTo>
                    <a:pt x="2207684" y="290954"/>
                    <a:pt x="2158823" y="232535"/>
                    <a:pt x="2095976" y="232764"/>
                  </a:cubicBezTo>
                  <a:cubicBezTo>
                    <a:pt x="2032975" y="232993"/>
                    <a:pt x="1984371" y="291034"/>
                    <a:pt x="1984258" y="366209"/>
                  </a:cubicBezTo>
                  <a:cubicBezTo>
                    <a:pt x="1984134" y="443700"/>
                    <a:pt x="2032192" y="501259"/>
                    <a:pt x="2096677" y="500881"/>
                  </a:cubicBezTo>
                  <a:cubicBezTo>
                    <a:pt x="2159225" y="500525"/>
                    <a:pt x="2207735" y="441717"/>
                    <a:pt x="2207715" y="366324"/>
                  </a:cubicBezTo>
                  <a:close/>
                  <a:moveTo>
                    <a:pt x="8363" y="150368"/>
                  </a:moveTo>
                  <a:lnTo>
                    <a:pt x="55545" y="150368"/>
                  </a:lnTo>
                  <a:lnTo>
                    <a:pt x="55545" y="215629"/>
                  </a:lnTo>
                  <a:cubicBezTo>
                    <a:pt x="101262" y="160397"/>
                    <a:pt x="153741" y="135881"/>
                    <a:pt x="215856" y="140018"/>
                  </a:cubicBezTo>
                  <a:cubicBezTo>
                    <a:pt x="277600" y="144121"/>
                    <a:pt x="328244" y="172683"/>
                    <a:pt x="366067" y="227755"/>
                  </a:cubicBezTo>
                  <a:cubicBezTo>
                    <a:pt x="427358" y="317017"/>
                    <a:pt x="419659" y="452651"/>
                    <a:pt x="348454" y="533041"/>
                  </a:cubicBezTo>
                  <a:cubicBezTo>
                    <a:pt x="308034" y="578669"/>
                    <a:pt x="257699" y="599093"/>
                    <a:pt x="201046" y="597638"/>
                  </a:cubicBezTo>
                  <a:cubicBezTo>
                    <a:pt x="145733" y="596228"/>
                    <a:pt x="96728" y="575529"/>
                    <a:pt x="57276" y="520101"/>
                  </a:cubicBezTo>
                  <a:lnTo>
                    <a:pt x="57276" y="722601"/>
                  </a:lnTo>
                  <a:cubicBezTo>
                    <a:pt x="40879" y="729891"/>
                    <a:pt x="25451" y="725856"/>
                    <a:pt x="8363" y="726051"/>
                  </a:cubicBezTo>
                  <a:lnTo>
                    <a:pt x="8363" y="150368"/>
                  </a:lnTo>
                  <a:close/>
                  <a:moveTo>
                    <a:pt x="352783" y="372811"/>
                  </a:moveTo>
                  <a:cubicBezTo>
                    <a:pt x="353020" y="273429"/>
                    <a:pt x="287061" y="193761"/>
                    <a:pt x="203994" y="193142"/>
                  </a:cubicBezTo>
                  <a:cubicBezTo>
                    <a:pt x="126966" y="192557"/>
                    <a:pt x="57286" y="273074"/>
                    <a:pt x="56750" y="363275"/>
                  </a:cubicBezTo>
                  <a:cubicBezTo>
                    <a:pt x="56163" y="461293"/>
                    <a:pt x="124565" y="544846"/>
                    <a:pt x="204983" y="544331"/>
                  </a:cubicBezTo>
                  <a:cubicBezTo>
                    <a:pt x="285535" y="543815"/>
                    <a:pt x="352556" y="466049"/>
                    <a:pt x="352783" y="372811"/>
                  </a:cubicBezTo>
                  <a:close/>
                  <a:moveTo>
                    <a:pt x="466562" y="367470"/>
                  </a:moveTo>
                  <a:cubicBezTo>
                    <a:pt x="466593" y="243412"/>
                    <a:pt x="555802" y="139686"/>
                    <a:pt x="661945" y="140270"/>
                  </a:cubicBezTo>
                  <a:cubicBezTo>
                    <a:pt x="771674" y="140878"/>
                    <a:pt x="861945" y="240902"/>
                    <a:pt x="862316" y="362324"/>
                  </a:cubicBezTo>
                  <a:cubicBezTo>
                    <a:pt x="862718" y="490554"/>
                    <a:pt x="775291" y="592755"/>
                    <a:pt x="665130" y="592847"/>
                  </a:cubicBezTo>
                  <a:cubicBezTo>
                    <a:pt x="554030" y="592938"/>
                    <a:pt x="466531" y="493625"/>
                    <a:pt x="466562" y="367470"/>
                  </a:cubicBezTo>
                  <a:close/>
                  <a:moveTo>
                    <a:pt x="520133" y="367550"/>
                  </a:moveTo>
                  <a:cubicBezTo>
                    <a:pt x="520257" y="433006"/>
                    <a:pt x="543703" y="485362"/>
                    <a:pt x="595069" y="518199"/>
                  </a:cubicBezTo>
                  <a:cubicBezTo>
                    <a:pt x="642168" y="548296"/>
                    <a:pt x="691163" y="546657"/>
                    <a:pt x="738395" y="516170"/>
                  </a:cubicBezTo>
                  <a:cubicBezTo>
                    <a:pt x="794378" y="480055"/>
                    <a:pt x="822349" y="394977"/>
                    <a:pt x="804097" y="318747"/>
                  </a:cubicBezTo>
                  <a:cubicBezTo>
                    <a:pt x="783670" y="233520"/>
                    <a:pt x="718474" y="185302"/>
                    <a:pt x="640137" y="197474"/>
                  </a:cubicBezTo>
                  <a:cubicBezTo>
                    <a:pt x="571303" y="208156"/>
                    <a:pt x="520339" y="280478"/>
                    <a:pt x="520133" y="367550"/>
                  </a:cubicBezTo>
                  <a:close/>
                  <a:moveTo>
                    <a:pt x="2521772" y="241005"/>
                  </a:moveTo>
                  <a:cubicBezTo>
                    <a:pt x="2456576" y="251813"/>
                    <a:pt x="2440138" y="272718"/>
                    <a:pt x="2439726" y="346473"/>
                  </a:cubicBezTo>
                  <a:cubicBezTo>
                    <a:pt x="2439282" y="425224"/>
                    <a:pt x="2439622" y="503987"/>
                    <a:pt x="2439622" y="585042"/>
                  </a:cubicBezTo>
                  <a:lnTo>
                    <a:pt x="2353793" y="585042"/>
                  </a:lnTo>
                  <a:lnTo>
                    <a:pt x="2353793" y="150895"/>
                  </a:lnTo>
                  <a:lnTo>
                    <a:pt x="2433161" y="150895"/>
                  </a:lnTo>
                  <a:cubicBezTo>
                    <a:pt x="2439045" y="154139"/>
                    <a:pt x="2432944" y="164374"/>
                    <a:pt x="2440488" y="170047"/>
                  </a:cubicBezTo>
                  <a:cubicBezTo>
                    <a:pt x="2463893" y="152122"/>
                    <a:pt x="2489483" y="138528"/>
                    <a:pt x="2521772" y="144740"/>
                  </a:cubicBezTo>
                  <a:lnTo>
                    <a:pt x="2521772" y="241005"/>
                  </a:lnTo>
                  <a:close/>
                  <a:moveTo>
                    <a:pt x="1192193" y="9301"/>
                  </a:moveTo>
                  <a:lnTo>
                    <a:pt x="1242920" y="9301"/>
                  </a:lnTo>
                  <a:lnTo>
                    <a:pt x="1242920" y="148958"/>
                  </a:lnTo>
                  <a:lnTo>
                    <a:pt x="1314249" y="148958"/>
                  </a:lnTo>
                  <a:cubicBezTo>
                    <a:pt x="1319845" y="168855"/>
                    <a:pt x="1316423" y="186666"/>
                    <a:pt x="1317413" y="206907"/>
                  </a:cubicBezTo>
                  <a:lnTo>
                    <a:pt x="1244064" y="206907"/>
                  </a:lnTo>
                  <a:lnTo>
                    <a:pt x="1244064" y="584514"/>
                  </a:lnTo>
                  <a:cubicBezTo>
                    <a:pt x="1225946" y="588583"/>
                    <a:pt x="1210806" y="588434"/>
                    <a:pt x="1193131" y="584755"/>
                  </a:cubicBezTo>
                  <a:lnTo>
                    <a:pt x="1193131" y="208729"/>
                  </a:lnTo>
                  <a:lnTo>
                    <a:pt x="1121545" y="208729"/>
                  </a:lnTo>
                  <a:cubicBezTo>
                    <a:pt x="1117320" y="188248"/>
                    <a:pt x="1118247" y="170678"/>
                    <a:pt x="1120700" y="150334"/>
                  </a:cubicBezTo>
                  <a:lnTo>
                    <a:pt x="1192214" y="150334"/>
                  </a:lnTo>
                  <a:cubicBezTo>
                    <a:pt x="1192193" y="102448"/>
                    <a:pt x="1192193" y="57072"/>
                    <a:pt x="1192193" y="9301"/>
                  </a:cubicBezTo>
                  <a:close/>
                  <a:moveTo>
                    <a:pt x="925121" y="150414"/>
                  </a:moveTo>
                  <a:lnTo>
                    <a:pt x="969901" y="150414"/>
                  </a:lnTo>
                  <a:cubicBezTo>
                    <a:pt x="976508" y="162139"/>
                    <a:pt x="968994" y="175365"/>
                    <a:pt x="977270" y="187171"/>
                  </a:cubicBezTo>
                  <a:cubicBezTo>
                    <a:pt x="1001510" y="163537"/>
                    <a:pt x="1025956" y="140133"/>
                    <a:pt x="1062089" y="144717"/>
                  </a:cubicBezTo>
                  <a:cubicBezTo>
                    <a:pt x="1066840" y="164018"/>
                    <a:pt x="1063357" y="183010"/>
                    <a:pt x="1064429" y="202128"/>
                  </a:cubicBezTo>
                  <a:cubicBezTo>
                    <a:pt x="1059492" y="204317"/>
                    <a:pt x="1055875" y="206552"/>
                    <a:pt x="1051969" y="207560"/>
                  </a:cubicBezTo>
                  <a:cubicBezTo>
                    <a:pt x="996306" y="221990"/>
                    <a:pt x="977487" y="245612"/>
                    <a:pt x="976322" y="310243"/>
                  </a:cubicBezTo>
                  <a:cubicBezTo>
                    <a:pt x="974828" y="391699"/>
                    <a:pt x="975642" y="473213"/>
                    <a:pt x="975456" y="554703"/>
                  </a:cubicBezTo>
                  <a:cubicBezTo>
                    <a:pt x="975436" y="564526"/>
                    <a:pt x="975456" y="574360"/>
                    <a:pt x="975456" y="585213"/>
                  </a:cubicBezTo>
                  <a:cubicBezTo>
                    <a:pt x="957544" y="588354"/>
                    <a:pt x="942261" y="587999"/>
                    <a:pt x="925121" y="585729"/>
                  </a:cubicBezTo>
                  <a:lnTo>
                    <a:pt x="925121" y="150414"/>
                  </a:lnTo>
                  <a:close/>
                </a:path>
              </a:pathLst>
            </a:custGeom>
            <a:grpFill/>
            <a:ln w="10306"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CB6B1AA-FB45-499D-B1D3-ECE721C447DB}"/>
                </a:ext>
              </a:extLst>
            </p:cNvPr>
            <p:cNvSpPr/>
            <p:nvPr/>
          </p:nvSpPr>
          <p:spPr>
            <a:xfrm>
              <a:off x="4123264" y="4027485"/>
              <a:ext cx="515305" cy="607454"/>
            </a:xfrm>
            <a:custGeom>
              <a:avLst/>
              <a:gdLst>
                <a:gd name="connsiteX0" fmla="*/ 510786 w 515304"/>
                <a:gd name="connsiteY0" fmla="*/ 9301 h 607454"/>
                <a:gd name="connsiteX1" fmla="*/ 510786 w 515304"/>
                <a:gd name="connsiteY1" fmla="*/ 600996 h 607454"/>
                <a:gd name="connsiteX2" fmla="*/ 8363 w 515304"/>
                <a:gd name="connsiteY2" fmla="*/ 388960 h 607454"/>
              </a:gdLst>
              <a:ahLst/>
              <a:cxnLst>
                <a:cxn ang="0">
                  <a:pos x="connsiteX0" y="connsiteY0"/>
                </a:cxn>
                <a:cxn ang="0">
                  <a:pos x="connsiteX1" y="connsiteY1"/>
                </a:cxn>
                <a:cxn ang="0">
                  <a:pos x="connsiteX2" y="connsiteY2"/>
                </a:cxn>
              </a:cxnLst>
              <a:rect l="l" t="t" r="r" b="b"/>
              <a:pathLst>
                <a:path w="515304" h="607454">
                  <a:moveTo>
                    <a:pt x="510786" y="9301"/>
                  </a:moveTo>
                  <a:lnTo>
                    <a:pt x="510786" y="600996"/>
                  </a:lnTo>
                  <a:lnTo>
                    <a:pt x="8363" y="388960"/>
                  </a:lnTo>
                  <a:close/>
                </a:path>
              </a:pathLst>
            </a:custGeom>
            <a:grpFill/>
            <a:ln w="10306"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7E8CB304-227E-4314-818B-79DECE860D35}"/>
                </a:ext>
              </a:extLst>
            </p:cNvPr>
            <p:cNvSpPr/>
            <p:nvPr/>
          </p:nvSpPr>
          <p:spPr>
            <a:xfrm>
              <a:off x="4126685" y="2617263"/>
              <a:ext cx="1009997" cy="756452"/>
            </a:xfrm>
            <a:custGeom>
              <a:avLst/>
              <a:gdLst>
                <a:gd name="connsiteX0" fmla="*/ 584660 w 1009997"/>
                <a:gd name="connsiteY0" fmla="*/ 756195 h 756452"/>
                <a:gd name="connsiteX1" fmla="*/ 8363 w 1009997"/>
                <a:gd name="connsiteY1" fmla="*/ 326404 h 756452"/>
                <a:gd name="connsiteX2" fmla="*/ 442085 w 1009997"/>
                <a:gd name="connsiteY2" fmla="*/ 9301 h 756452"/>
                <a:gd name="connsiteX3" fmla="*/ 1005643 w 1009997"/>
                <a:gd name="connsiteY3" fmla="*/ 432101 h 756452"/>
              </a:gdLst>
              <a:ahLst/>
              <a:cxnLst>
                <a:cxn ang="0">
                  <a:pos x="connsiteX0" y="connsiteY0"/>
                </a:cxn>
                <a:cxn ang="0">
                  <a:pos x="connsiteX1" y="connsiteY1"/>
                </a:cxn>
                <a:cxn ang="0">
                  <a:pos x="connsiteX2" y="connsiteY2"/>
                </a:cxn>
                <a:cxn ang="0">
                  <a:pos x="connsiteX3" y="connsiteY3"/>
                </a:cxn>
              </a:cxnLst>
              <a:rect l="l" t="t" r="r" b="b"/>
              <a:pathLst>
                <a:path w="1009997" h="756452">
                  <a:moveTo>
                    <a:pt x="584660" y="756195"/>
                  </a:moveTo>
                  <a:lnTo>
                    <a:pt x="8363" y="326404"/>
                  </a:lnTo>
                  <a:lnTo>
                    <a:pt x="442085" y="9301"/>
                  </a:lnTo>
                  <a:lnTo>
                    <a:pt x="1005643" y="432101"/>
                  </a:lnTo>
                  <a:close/>
                </a:path>
              </a:pathLst>
            </a:custGeom>
            <a:grpFill/>
            <a:ln w="10306"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A897794B-E9F9-4D95-B74D-1DAC67B1A596}"/>
                </a:ext>
              </a:extLst>
            </p:cNvPr>
            <p:cNvSpPr/>
            <p:nvPr/>
          </p:nvSpPr>
          <p:spPr>
            <a:xfrm>
              <a:off x="4123552" y="3040372"/>
              <a:ext cx="1009997" cy="1386830"/>
            </a:xfrm>
            <a:custGeom>
              <a:avLst/>
              <a:gdLst>
                <a:gd name="connsiteX0" fmla="*/ 10940 w 1009997"/>
                <a:gd name="connsiteY0" fmla="*/ 1380692 h 1386829"/>
                <a:gd name="connsiteX1" fmla="*/ 8363 w 1009997"/>
                <a:gd name="connsiteY1" fmla="*/ 741719 h 1386829"/>
                <a:gd name="connsiteX2" fmla="*/ 1010343 w 1009997"/>
                <a:gd name="connsiteY2" fmla="*/ 9301 h 1386829"/>
                <a:gd name="connsiteX3" fmla="*/ 1010476 w 1009997"/>
                <a:gd name="connsiteY3" fmla="*/ 643437 h 1386829"/>
              </a:gdLst>
              <a:ahLst/>
              <a:cxnLst>
                <a:cxn ang="0">
                  <a:pos x="connsiteX0" y="connsiteY0"/>
                </a:cxn>
                <a:cxn ang="0">
                  <a:pos x="connsiteX1" y="connsiteY1"/>
                </a:cxn>
                <a:cxn ang="0">
                  <a:pos x="connsiteX2" y="connsiteY2"/>
                </a:cxn>
                <a:cxn ang="0">
                  <a:pos x="connsiteX3" y="connsiteY3"/>
                </a:cxn>
              </a:cxnLst>
              <a:rect l="l" t="t" r="r" b="b"/>
              <a:pathLst>
                <a:path w="1009997" h="1386829">
                  <a:moveTo>
                    <a:pt x="10940" y="1380692"/>
                  </a:moveTo>
                  <a:lnTo>
                    <a:pt x="8363" y="741719"/>
                  </a:lnTo>
                  <a:lnTo>
                    <a:pt x="1010343" y="9301"/>
                  </a:lnTo>
                  <a:lnTo>
                    <a:pt x="1010476" y="643437"/>
                  </a:lnTo>
                  <a:close/>
                </a:path>
              </a:pathLst>
            </a:custGeom>
            <a:grpFill/>
            <a:ln w="10306" cap="flat">
              <a:noFill/>
              <a:prstDash val="solid"/>
              <a:miter/>
            </a:ln>
          </p:spPr>
          <p:txBody>
            <a:bodyPr rtlCol="0" anchor="ctr"/>
            <a:lstStyle/>
            <a:p>
              <a:endParaRPr lang="en-IN"/>
            </a:p>
          </p:txBody>
        </p:sp>
      </p:grpSp>
      <p:grpSp>
        <p:nvGrpSpPr>
          <p:cNvPr id="201" name="Group 90">
            <a:extLst>
              <a:ext uri="{FF2B5EF4-FFF2-40B4-BE49-F238E27FC236}">
                <a16:creationId xmlns:a16="http://schemas.microsoft.com/office/drawing/2014/main" id="{6506474B-F1BF-4882-9340-C93298D542AA}"/>
              </a:ext>
            </a:extLst>
          </p:cNvPr>
          <p:cNvGrpSpPr>
            <a:grpSpLocks noChangeAspect="1"/>
          </p:cNvGrpSpPr>
          <p:nvPr/>
        </p:nvGrpSpPr>
        <p:grpSpPr bwMode="auto">
          <a:xfrm>
            <a:off x="10496822" y="2115002"/>
            <a:ext cx="1095339" cy="272645"/>
            <a:chOff x="2047" y="1865"/>
            <a:chExt cx="4146" cy="1032"/>
          </a:xfrm>
          <a:solidFill>
            <a:srgbClr val="000000"/>
          </a:solidFill>
        </p:grpSpPr>
        <p:sp>
          <p:nvSpPr>
            <p:cNvPr id="202" name="Freeform 91">
              <a:extLst>
                <a:ext uri="{FF2B5EF4-FFF2-40B4-BE49-F238E27FC236}">
                  <a16:creationId xmlns:a16="http://schemas.microsoft.com/office/drawing/2014/main" id="{1DBBC4A5-FAD4-467F-BD2A-41175753E92D}"/>
                </a:ext>
              </a:extLst>
            </p:cNvPr>
            <p:cNvSpPr>
              <a:spLocks/>
            </p:cNvSpPr>
            <p:nvPr/>
          </p:nvSpPr>
          <p:spPr bwMode="auto">
            <a:xfrm>
              <a:off x="3096" y="2120"/>
              <a:ext cx="437" cy="521"/>
            </a:xfrm>
            <a:custGeom>
              <a:avLst/>
              <a:gdLst>
                <a:gd name="T0" fmla="*/ 163 w 437"/>
                <a:gd name="T1" fmla="*/ 521 h 521"/>
                <a:gd name="T2" fmla="*/ 274 w 437"/>
                <a:gd name="T3" fmla="*/ 521 h 521"/>
                <a:gd name="T4" fmla="*/ 274 w 437"/>
                <a:gd name="T5" fmla="*/ 105 h 521"/>
                <a:gd name="T6" fmla="*/ 437 w 437"/>
                <a:gd name="T7" fmla="*/ 105 h 521"/>
                <a:gd name="T8" fmla="*/ 437 w 437"/>
                <a:gd name="T9" fmla="*/ 0 h 521"/>
                <a:gd name="T10" fmla="*/ 0 w 437"/>
                <a:gd name="T11" fmla="*/ 0 h 521"/>
                <a:gd name="T12" fmla="*/ 0 w 437"/>
                <a:gd name="T13" fmla="*/ 105 h 521"/>
                <a:gd name="T14" fmla="*/ 163 w 437"/>
                <a:gd name="T15" fmla="*/ 105 h 521"/>
                <a:gd name="T16" fmla="*/ 163 w 437"/>
                <a:gd name="T17"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521">
                  <a:moveTo>
                    <a:pt x="163" y="521"/>
                  </a:moveTo>
                  <a:lnTo>
                    <a:pt x="274" y="521"/>
                  </a:lnTo>
                  <a:lnTo>
                    <a:pt x="274" y="105"/>
                  </a:lnTo>
                  <a:lnTo>
                    <a:pt x="437" y="105"/>
                  </a:lnTo>
                  <a:lnTo>
                    <a:pt x="437" y="0"/>
                  </a:lnTo>
                  <a:lnTo>
                    <a:pt x="0" y="0"/>
                  </a:lnTo>
                  <a:lnTo>
                    <a:pt x="0" y="105"/>
                  </a:lnTo>
                  <a:lnTo>
                    <a:pt x="163" y="105"/>
                  </a:lnTo>
                  <a:lnTo>
                    <a:pt x="16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5A169CE4-B648-4202-88BB-54F3A755F473}"/>
                </a:ext>
              </a:extLst>
            </p:cNvPr>
            <p:cNvSpPr>
              <a:spLocks noEditPoints="1"/>
            </p:cNvSpPr>
            <p:nvPr/>
          </p:nvSpPr>
          <p:spPr bwMode="auto">
            <a:xfrm>
              <a:off x="4077" y="2109"/>
              <a:ext cx="125" cy="532"/>
            </a:xfrm>
            <a:custGeom>
              <a:avLst/>
              <a:gdLst>
                <a:gd name="T0" fmla="*/ 4 w 53"/>
                <a:gd name="T1" fmla="*/ 225 h 225"/>
                <a:gd name="T2" fmla="*/ 49 w 53"/>
                <a:gd name="T3" fmla="*/ 225 h 225"/>
                <a:gd name="T4" fmla="*/ 49 w 53"/>
                <a:gd name="T5" fmla="*/ 72 h 225"/>
                <a:gd name="T6" fmla="*/ 4 w 53"/>
                <a:gd name="T7" fmla="*/ 72 h 225"/>
                <a:gd name="T8" fmla="*/ 4 w 53"/>
                <a:gd name="T9" fmla="*/ 225 h 225"/>
                <a:gd name="T10" fmla="*/ 26 w 53"/>
                <a:gd name="T11" fmla="*/ 0 h 225"/>
                <a:gd name="T12" fmla="*/ 0 w 53"/>
                <a:gd name="T13" fmla="*/ 27 h 225"/>
                <a:gd name="T14" fmla="*/ 26 w 53"/>
                <a:gd name="T15" fmla="*/ 53 h 225"/>
                <a:gd name="T16" fmla="*/ 53 w 53"/>
                <a:gd name="T17" fmla="*/ 27 h 225"/>
                <a:gd name="T18" fmla="*/ 26 w 53"/>
                <a:gd name="T1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25">
                  <a:moveTo>
                    <a:pt x="4" y="225"/>
                  </a:moveTo>
                  <a:cubicBezTo>
                    <a:pt x="49" y="225"/>
                    <a:pt x="49" y="225"/>
                    <a:pt x="49" y="225"/>
                  </a:cubicBezTo>
                  <a:cubicBezTo>
                    <a:pt x="49" y="72"/>
                    <a:pt x="49" y="72"/>
                    <a:pt x="49" y="72"/>
                  </a:cubicBezTo>
                  <a:cubicBezTo>
                    <a:pt x="4" y="72"/>
                    <a:pt x="4" y="72"/>
                    <a:pt x="4" y="72"/>
                  </a:cubicBezTo>
                  <a:lnTo>
                    <a:pt x="4" y="225"/>
                  </a:lnTo>
                  <a:close/>
                  <a:moveTo>
                    <a:pt x="26" y="0"/>
                  </a:moveTo>
                  <a:cubicBezTo>
                    <a:pt x="12" y="0"/>
                    <a:pt x="0" y="12"/>
                    <a:pt x="0" y="27"/>
                  </a:cubicBezTo>
                  <a:cubicBezTo>
                    <a:pt x="0" y="41"/>
                    <a:pt x="12" y="53"/>
                    <a:pt x="26" y="53"/>
                  </a:cubicBezTo>
                  <a:cubicBezTo>
                    <a:pt x="41" y="53"/>
                    <a:pt x="53" y="41"/>
                    <a:pt x="53" y="27"/>
                  </a:cubicBezTo>
                  <a:cubicBezTo>
                    <a:pt x="53" y="12"/>
                    <a:pt x="41"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3">
              <a:extLst>
                <a:ext uri="{FF2B5EF4-FFF2-40B4-BE49-F238E27FC236}">
                  <a16:creationId xmlns:a16="http://schemas.microsoft.com/office/drawing/2014/main" id="{226D2846-B84B-4E93-9EFD-854D50AD2066}"/>
                </a:ext>
              </a:extLst>
            </p:cNvPr>
            <p:cNvSpPr>
              <a:spLocks/>
            </p:cNvSpPr>
            <p:nvPr/>
          </p:nvSpPr>
          <p:spPr bwMode="auto">
            <a:xfrm>
              <a:off x="4238" y="2267"/>
              <a:ext cx="297" cy="386"/>
            </a:xfrm>
            <a:custGeom>
              <a:avLst/>
              <a:gdLst>
                <a:gd name="T0" fmla="*/ 0 w 126"/>
                <a:gd name="T1" fmla="*/ 117 h 163"/>
                <a:gd name="T2" fmla="*/ 65 w 126"/>
                <a:gd name="T3" fmla="*/ 163 h 163"/>
                <a:gd name="T4" fmla="*/ 126 w 126"/>
                <a:gd name="T5" fmla="*/ 112 h 163"/>
                <a:gd name="T6" fmla="*/ 79 w 126"/>
                <a:gd name="T7" fmla="*/ 64 h 163"/>
                <a:gd name="T8" fmla="*/ 58 w 126"/>
                <a:gd name="T9" fmla="*/ 60 h 163"/>
                <a:gd name="T10" fmla="*/ 44 w 126"/>
                <a:gd name="T11" fmla="*/ 47 h 163"/>
                <a:gd name="T12" fmla="*/ 63 w 126"/>
                <a:gd name="T13" fmla="*/ 31 h 163"/>
                <a:gd name="T14" fmla="*/ 87 w 126"/>
                <a:gd name="T15" fmla="*/ 50 h 163"/>
                <a:gd name="T16" fmla="*/ 124 w 126"/>
                <a:gd name="T17" fmla="*/ 44 h 163"/>
                <a:gd name="T18" fmla="*/ 62 w 126"/>
                <a:gd name="T19" fmla="*/ 0 h 163"/>
                <a:gd name="T20" fmla="*/ 4 w 126"/>
                <a:gd name="T21" fmla="*/ 50 h 163"/>
                <a:gd name="T22" fmla="*/ 49 w 126"/>
                <a:gd name="T23" fmla="*/ 97 h 163"/>
                <a:gd name="T24" fmla="*/ 67 w 126"/>
                <a:gd name="T25" fmla="*/ 101 h 163"/>
                <a:gd name="T26" fmla="*/ 84 w 126"/>
                <a:gd name="T27" fmla="*/ 116 h 163"/>
                <a:gd name="T28" fmla="*/ 64 w 126"/>
                <a:gd name="T29" fmla="*/ 131 h 163"/>
                <a:gd name="T30" fmla="*/ 38 w 126"/>
                <a:gd name="T31" fmla="*/ 110 h 163"/>
                <a:gd name="T32" fmla="*/ 0 w 126"/>
                <a:gd name="T33" fmla="*/ 1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63">
                  <a:moveTo>
                    <a:pt x="0" y="117"/>
                  </a:moveTo>
                  <a:cubicBezTo>
                    <a:pt x="2" y="134"/>
                    <a:pt x="18" y="163"/>
                    <a:pt x="65" y="163"/>
                  </a:cubicBezTo>
                  <a:cubicBezTo>
                    <a:pt x="94" y="163"/>
                    <a:pt x="126" y="147"/>
                    <a:pt x="126" y="112"/>
                  </a:cubicBezTo>
                  <a:cubicBezTo>
                    <a:pt x="126" y="87"/>
                    <a:pt x="109" y="70"/>
                    <a:pt x="79" y="64"/>
                  </a:cubicBezTo>
                  <a:cubicBezTo>
                    <a:pt x="58" y="60"/>
                    <a:pt x="58" y="60"/>
                    <a:pt x="58" y="60"/>
                  </a:cubicBezTo>
                  <a:cubicBezTo>
                    <a:pt x="49" y="58"/>
                    <a:pt x="44" y="53"/>
                    <a:pt x="44" y="47"/>
                  </a:cubicBezTo>
                  <a:cubicBezTo>
                    <a:pt x="44" y="38"/>
                    <a:pt x="52" y="31"/>
                    <a:pt x="63" y="31"/>
                  </a:cubicBezTo>
                  <a:cubicBezTo>
                    <a:pt x="76" y="31"/>
                    <a:pt x="85" y="38"/>
                    <a:pt x="87" y="50"/>
                  </a:cubicBezTo>
                  <a:cubicBezTo>
                    <a:pt x="124" y="44"/>
                    <a:pt x="124" y="44"/>
                    <a:pt x="124" y="44"/>
                  </a:cubicBezTo>
                  <a:cubicBezTo>
                    <a:pt x="121" y="27"/>
                    <a:pt x="106" y="0"/>
                    <a:pt x="62" y="0"/>
                  </a:cubicBezTo>
                  <a:cubicBezTo>
                    <a:pt x="29" y="0"/>
                    <a:pt x="4" y="21"/>
                    <a:pt x="4" y="50"/>
                  </a:cubicBezTo>
                  <a:cubicBezTo>
                    <a:pt x="4" y="67"/>
                    <a:pt x="12" y="89"/>
                    <a:pt x="49" y="97"/>
                  </a:cubicBezTo>
                  <a:cubicBezTo>
                    <a:pt x="67" y="101"/>
                    <a:pt x="67" y="101"/>
                    <a:pt x="67" y="101"/>
                  </a:cubicBezTo>
                  <a:cubicBezTo>
                    <a:pt x="79" y="104"/>
                    <a:pt x="84" y="108"/>
                    <a:pt x="84" y="116"/>
                  </a:cubicBezTo>
                  <a:cubicBezTo>
                    <a:pt x="84" y="123"/>
                    <a:pt x="78" y="131"/>
                    <a:pt x="64" y="131"/>
                  </a:cubicBezTo>
                  <a:cubicBezTo>
                    <a:pt x="47" y="131"/>
                    <a:pt x="39" y="120"/>
                    <a:pt x="38" y="110"/>
                  </a:cubicBez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4">
              <a:extLst>
                <a:ext uri="{FF2B5EF4-FFF2-40B4-BE49-F238E27FC236}">
                  <a16:creationId xmlns:a16="http://schemas.microsoft.com/office/drawing/2014/main" id="{779C9DFA-D80C-47B4-8FCC-8C6BB56FFD28}"/>
                </a:ext>
              </a:extLst>
            </p:cNvPr>
            <p:cNvSpPr>
              <a:spLocks/>
            </p:cNvSpPr>
            <p:nvPr/>
          </p:nvSpPr>
          <p:spPr bwMode="auto">
            <a:xfrm>
              <a:off x="4549" y="2170"/>
              <a:ext cx="241" cy="478"/>
            </a:xfrm>
            <a:custGeom>
              <a:avLst/>
              <a:gdLst>
                <a:gd name="T0" fmla="*/ 0 w 102"/>
                <a:gd name="T1" fmla="*/ 84 h 202"/>
                <a:gd name="T2" fmla="*/ 27 w 102"/>
                <a:gd name="T3" fmla="*/ 84 h 202"/>
                <a:gd name="T4" fmla="*/ 27 w 102"/>
                <a:gd name="T5" fmla="*/ 153 h 202"/>
                <a:gd name="T6" fmla="*/ 78 w 102"/>
                <a:gd name="T7" fmla="*/ 202 h 202"/>
                <a:gd name="T8" fmla="*/ 102 w 102"/>
                <a:gd name="T9" fmla="*/ 198 h 202"/>
                <a:gd name="T10" fmla="*/ 102 w 102"/>
                <a:gd name="T11" fmla="*/ 162 h 202"/>
                <a:gd name="T12" fmla="*/ 91 w 102"/>
                <a:gd name="T13" fmla="*/ 163 h 202"/>
                <a:gd name="T14" fmla="*/ 72 w 102"/>
                <a:gd name="T15" fmla="*/ 145 h 202"/>
                <a:gd name="T16" fmla="*/ 72 w 102"/>
                <a:gd name="T17" fmla="*/ 84 h 202"/>
                <a:gd name="T18" fmla="*/ 102 w 102"/>
                <a:gd name="T19" fmla="*/ 84 h 202"/>
                <a:gd name="T20" fmla="*/ 102 w 102"/>
                <a:gd name="T21" fmla="*/ 46 h 202"/>
                <a:gd name="T22" fmla="*/ 72 w 102"/>
                <a:gd name="T23" fmla="*/ 46 h 202"/>
                <a:gd name="T24" fmla="*/ 72 w 102"/>
                <a:gd name="T25" fmla="*/ 0 h 202"/>
                <a:gd name="T26" fmla="*/ 27 w 102"/>
                <a:gd name="T27" fmla="*/ 0 h 202"/>
                <a:gd name="T28" fmla="*/ 27 w 102"/>
                <a:gd name="T29" fmla="*/ 46 h 202"/>
                <a:gd name="T30" fmla="*/ 0 w 102"/>
                <a:gd name="T31" fmla="*/ 46 h 202"/>
                <a:gd name="T32" fmla="*/ 0 w 102"/>
                <a:gd name="T33" fmla="*/ 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202">
                  <a:moveTo>
                    <a:pt x="0" y="84"/>
                  </a:moveTo>
                  <a:cubicBezTo>
                    <a:pt x="27" y="84"/>
                    <a:pt x="27" y="84"/>
                    <a:pt x="27" y="84"/>
                  </a:cubicBezTo>
                  <a:cubicBezTo>
                    <a:pt x="27" y="153"/>
                    <a:pt x="27" y="153"/>
                    <a:pt x="27" y="153"/>
                  </a:cubicBezTo>
                  <a:cubicBezTo>
                    <a:pt x="27" y="184"/>
                    <a:pt x="46" y="202"/>
                    <a:pt x="78" y="202"/>
                  </a:cubicBezTo>
                  <a:cubicBezTo>
                    <a:pt x="91" y="202"/>
                    <a:pt x="99" y="200"/>
                    <a:pt x="102" y="198"/>
                  </a:cubicBezTo>
                  <a:cubicBezTo>
                    <a:pt x="102" y="162"/>
                    <a:pt x="102" y="162"/>
                    <a:pt x="102" y="162"/>
                  </a:cubicBezTo>
                  <a:cubicBezTo>
                    <a:pt x="99" y="162"/>
                    <a:pt x="95" y="163"/>
                    <a:pt x="91" y="163"/>
                  </a:cubicBezTo>
                  <a:cubicBezTo>
                    <a:pt x="82" y="163"/>
                    <a:pt x="72" y="161"/>
                    <a:pt x="72" y="145"/>
                  </a:cubicBezTo>
                  <a:cubicBezTo>
                    <a:pt x="72" y="84"/>
                    <a:pt x="72" y="84"/>
                    <a:pt x="72" y="84"/>
                  </a:cubicBezTo>
                  <a:cubicBezTo>
                    <a:pt x="102" y="84"/>
                    <a:pt x="102" y="84"/>
                    <a:pt x="102" y="84"/>
                  </a:cubicBezTo>
                  <a:cubicBezTo>
                    <a:pt x="102" y="46"/>
                    <a:pt x="102" y="46"/>
                    <a:pt x="102" y="46"/>
                  </a:cubicBezTo>
                  <a:cubicBezTo>
                    <a:pt x="72" y="46"/>
                    <a:pt x="72" y="46"/>
                    <a:pt x="72" y="46"/>
                  </a:cubicBezTo>
                  <a:cubicBezTo>
                    <a:pt x="72" y="0"/>
                    <a:pt x="72" y="0"/>
                    <a:pt x="72" y="0"/>
                  </a:cubicBezTo>
                  <a:cubicBezTo>
                    <a:pt x="27" y="0"/>
                    <a:pt x="27" y="0"/>
                    <a:pt x="27" y="0"/>
                  </a:cubicBezTo>
                  <a:cubicBezTo>
                    <a:pt x="27" y="46"/>
                    <a:pt x="27" y="46"/>
                    <a:pt x="27" y="46"/>
                  </a:cubicBezTo>
                  <a:cubicBezTo>
                    <a:pt x="0" y="46"/>
                    <a:pt x="0" y="46"/>
                    <a:pt x="0" y="46"/>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95">
              <a:extLst>
                <a:ext uri="{FF2B5EF4-FFF2-40B4-BE49-F238E27FC236}">
                  <a16:creationId xmlns:a16="http://schemas.microsoft.com/office/drawing/2014/main" id="{ACC3F245-17FE-4AA3-A4F0-65AC716F549B}"/>
                </a:ext>
              </a:extLst>
            </p:cNvPr>
            <p:cNvSpPr>
              <a:spLocks noChangeArrowheads="1"/>
            </p:cNvSpPr>
            <p:nvPr/>
          </p:nvSpPr>
          <p:spPr bwMode="auto">
            <a:xfrm>
              <a:off x="4844" y="2120"/>
              <a:ext cx="106" cy="5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6">
              <a:extLst>
                <a:ext uri="{FF2B5EF4-FFF2-40B4-BE49-F238E27FC236}">
                  <a16:creationId xmlns:a16="http://schemas.microsoft.com/office/drawing/2014/main" id="{FE5A4EE4-6A0D-45D7-AF7D-6616B0AA51F2}"/>
                </a:ext>
              </a:extLst>
            </p:cNvPr>
            <p:cNvSpPr>
              <a:spLocks noEditPoints="1"/>
            </p:cNvSpPr>
            <p:nvPr/>
          </p:nvSpPr>
          <p:spPr bwMode="auto">
            <a:xfrm>
              <a:off x="4997" y="2267"/>
              <a:ext cx="387" cy="386"/>
            </a:xfrm>
            <a:custGeom>
              <a:avLst/>
              <a:gdLst>
                <a:gd name="T0" fmla="*/ 82 w 164"/>
                <a:gd name="T1" fmla="*/ 0 h 163"/>
                <a:gd name="T2" fmla="*/ 0 w 164"/>
                <a:gd name="T3" fmla="*/ 81 h 163"/>
                <a:gd name="T4" fmla="*/ 82 w 164"/>
                <a:gd name="T5" fmla="*/ 163 h 163"/>
                <a:gd name="T6" fmla="*/ 164 w 164"/>
                <a:gd name="T7" fmla="*/ 81 h 163"/>
                <a:gd name="T8" fmla="*/ 82 w 164"/>
                <a:gd name="T9" fmla="*/ 0 h 163"/>
                <a:gd name="T10" fmla="*/ 82 w 164"/>
                <a:gd name="T11" fmla="*/ 122 h 163"/>
                <a:gd name="T12" fmla="*/ 45 w 164"/>
                <a:gd name="T13" fmla="*/ 81 h 163"/>
                <a:gd name="T14" fmla="*/ 82 w 164"/>
                <a:gd name="T15" fmla="*/ 41 h 163"/>
                <a:gd name="T16" fmla="*/ 119 w 164"/>
                <a:gd name="T17" fmla="*/ 81 h 163"/>
                <a:gd name="T18" fmla="*/ 82 w 164"/>
                <a:gd name="T19" fmla="*/ 1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36" y="0"/>
                    <a:pt x="0" y="35"/>
                    <a:pt x="0" y="81"/>
                  </a:cubicBezTo>
                  <a:cubicBezTo>
                    <a:pt x="0" y="128"/>
                    <a:pt x="36" y="163"/>
                    <a:pt x="82" y="163"/>
                  </a:cubicBezTo>
                  <a:cubicBezTo>
                    <a:pt x="129" y="163"/>
                    <a:pt x="164" y="128"/>
                    <a:pt x="164" y="81"/>
                  </a:cubicBezTo>
                  <a:cubicBezTo>
                    <a:pt x="164" y="34"/>
                    <a:pt x="130" y="0"/>
                    <a:pt x="82" y="0"/>
                  </a:cubicBezTo>
                  <a:moveTo>
                    <a:pt x="82" y="122"/>
                  </a:moveTo>
                  <a:cubicBezTo>
                    <a:pt x="64" y="122"/>
                    <a:pt x="45" y="109"/>
                    <a:pt x="45" y="81"/>
                  </a:cubicBezTo>
                  <a:cubicBezTo>
                    <a:pt x="45" y="53"/>
                    <a:pt x="64" y="41"/>
                    <a:pt x="82" y="41"/>
                  </a:cubicBezTo>
                  <a:cubicBezTo>
                    <a:pt x="101" y="41"/>
                    <a:pt x="119" y="53"/>
                    <a:pt x="119" y="81"/>
                  </a:cubicBezTo>
                  <a:cubicBezTo>
                    <a:pt x="119" y="109"/>
                    <a:pt x="101" y="122"/>
                    <a:pt x="82"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7">
              <a:extLst>
                <a:ext uri="{FF2B5EF4-FFF2-40B4-BE49-F238E27FC236}">
                  <a16:creationId xmlns:a16="http://schemas.microsoft.com/office/drawing/2014/main" id="{4608AADE-07DD-44C5-B0A4-9DF33916CDB9}"/>
                </a:ext>
              </a:extLst>
            </p:cNvPr>
            <p:cNvSpPr>
              <a:spLocks/>
            </p:cNvSpPr>
            <p:nvPr/>
          </p:nvSpPr>
          <p:spPr bwMode="auto">
            <a:xfrm>
              <a:off x="5422" y="2267"/>
              <a:ext cx="365" cy="386"/>
            </a:xfrm>
            <a:custGeom>
              <a:avLst/>
              <a:gdLst>
                <a:gd name="T0" fmla="*/ 81 w 155"/>
                <a:gd name="T1" fmla="*/ 0 h 163"/>
                <a:gd name="T2" fmla="*/ 0 w 155"/>
                <a:gd name="T3" fmla="*/ 82 h 163"/>
                <a:gd name="T4" fmla="*/ 83 w 155"/>
                <a:gd name="T5" fmla="*/ 163 h 163"/>
                <a:gd name="T6" fmla="*/ 155 w 155"/>
                <a:gd name="T7" fmla="*/ 111 h 163"/>
                <a:gd name="T8" fmla="*/ 116 w 155"/>
                <a:gd name="T9" fmla="*/ 99 h 163"/>
                <a:gd name="T10" fmla="*/ 83 w 155"/>
                <a:gd name="T11" fmla="*/ 122 h 163"/>
                <a:gd name="T12" fmla="*/ 44 w 155"/>
                <a:gd name="T13" fmla="*/ 82 h 163"/>
                <a:gd name="T14" fmla="*/ 82 w 155"/>
                <a:gd name="T15" fmla="*/ 41 h 163"/>
                <a:gd name="T16" fmla="*/ 115 w 155"/>
                <a:gd name="T17" fmla="*/ 64 h 163"/>
                <a:gd name="T18" fmla="*/ 155 w 155"/>
                <a:gd name="T19" fmla="*/ 52 h 163"/>
                <a:gd name="T20" fmla="*/ 81 w 155"/>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63">
                  <a:moveTo>
                    <a:pt x="81" y="0"/>
                  </a:moveTo>
                  <a:cubicBezTo>
                    <a:pt x="35" y="0"/>
                    <a:pt x="0" y="35"/>
                    <a:pt x="0" y="82"/>
                  </a:cubicBezTo>
                  <a:cubicBezTo>
                    <a:pt x="0" y="128"/>
                    <a:pt x="35" y="163"/>
                    <a:pt x="83" y="163"/>
                  </a:cubicBezTo>
                  <a:cubicBezTo>
                    <a:pt x="123" y="163"/>
                    <a:pt x="148" y="137"/>
                    <a:pt x="155" y="111"/>
                  </a:cubicBezTo>
                  <a:cubicBezTo>
                    <a:pt x="116" y="99"/>
                    <a:pt x="116" y="99"/>
                    <a:pt x="116" y="99"/>
                  </a:cubicBezTo>
                  <a:cubicBezTo>
                    <a:pt x="112" y="111"/>
                    <a:pt x="101" y="122"/>
                    <a:pt x="83" y="122"/>
                  </a:cubicBezTo>
                  <a:cubicBezTo>
                    <a:pt x="60" y="122"/>
                    <a:pt x="44" y="105"/>
                    <a:pt x="44" y="82"/>
                  </a:cubicBezTo>
                  <a:cubicBezTo>
                    <a:pt x="44" y="57"/>
                    <a:pt x="59" y="41"/>
                    <a:pt x="82" y="41"/>
                  </a:cubicBezTo>
                  <a:cubicBezTo>
                    <a:pt x="104" y="41"/>
                    <a:pt x="112" y="56"/>
                    <a:pt x="115" y="64"/>
                  </a:cubicBezTo>
                  <a:cubicBezTo>
                    <a:pt x="155" y="52"/>
                    <a:pt x="155" y="52"/>
                    <a:pt x="155" y="52"/>
                  </a:cubicBezTo>
                  <a:cubicBezTo>
                    <a:pt x="144" y="13"/>
                    <a:pt x="109" y="0"/>
                    <a:pt x="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8">
              <a:extLst>
                <a:ext uri="{FF2B5EF4-FFF2-40B4-BE49-F238E27FC236}">
                  <a16:creationId xmlns:a16="http://schemas.microsoft.com/office/drawing/2014/main" id="{E89B7FC8-BC63-4F31-8E4A-30E8448ECFBE}"/>
                </a:ext>
              </a:extLst>
            </p:cNvPr>
            <p:cNvSpPr>
              <a:spLocks/>
            </p:cNvSpPr>
            <p:nvPr/>
          </p:nvSpPr>
          <p:spPr bwMode="auto">
            <a:xfrm>
              <a:off x="5830" y="2120"/>
              <a:ext cx="363" cy="521"/>
            </a:xfrm>
            <a:custGeom>
              <a:avLst/>
              <a:gdLst>
                <a:gd name="T0" fmla="*/ 233 w 363"/>
                <a:gd name="T1" fmla="*/ 521 h 521"/>
                <a:gd name="T2" fmla="*/ 363 w 363"/>
                <a:gd name="T3" fmla="*/ 521 h 521"/>
                <a:gd name="T4" fmla="*/ 217 w 363"/>
                <a:gd name="T5" fmla="*/ 311 h 521"/>
                <a:gd name="T6" fmla="*/ 358 w 363"/>
                <a:gd name="T7" fmla="*/ 159 h 521"/>
                <a:gd name="T8" fmla="*/ 221 w 363"/>
                <a:gd name="T9" fmla="*/ 159 h 521"/>
                <a:gd name="T10" fmla="*/ 104 w 363"/>
                <a:gd name="T11" fmla="*/ 289 h 521"/>
                <a:gd name="T12" fmla="*/ 104 w 363"/>
                <a:gd name="T13" fmla="*/ 0 h 521"/>
                <a:gd name="T14" fmla="*/ 0 w 363"/>
                <a:gd name="T15" fmla="*/ 0 h 521"/>
                <a:gd name="T16" fmla="*/ 0 w 363"/>
                <a:gd name="T17" fmla="*/ 521 h 521"/>
                <a:gd name="T18" fmla="*/ 104 w 363"/>
                <a:gd name="T19" fmla="*/ 521 h 521"/>
                <a:gd name="T20" fmla="*/ 104 w 363"/>
                <a:gd name="T21" fmla="*/ 434 h 521"/>
                <a:gd name="T22" fmla="*/ 146 w 363"/>
                <a:gd name="T23" fmla="*/ 389 h 521"/>
                <a:gd name="T24" fmla="*/ 233 w 363"/>
                <a:gd name="T2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521">
                  <a:moveTo>
                    <a:pt x="233" y="521"/>
                  </a:moveTo>
                  <a:lnTo>
                    <a:pt x="363" y="521"/>
                  </a:lnTo>
                  <a:lnTo>
                    <a:pt x="217" y="311"/>
                  </a:lnTo>
                  <a:lnTo>
                    <a:pt x="358" y="159"/>
                  </a:lnTo>
                  <a:lnTo>
                    <a:pt x="221" y="159"/>
                  </a:lnTo>
                  <a:lnTo>
                    <a:pt x="104" y="289"/>
                  </a:lnTo>
                  <a:lnTo>
                    <a:pt x="104" y="0"/>
                  </a:lnTo>
                  <a:lnTo>
                    <a:pt x="0" y="0"/>
                  </a:lnTo>
                  <a:lnTo>
                    <a:pt x="0" y="521"/>
                  </a:lnTo>
                  <a:lnTo>
                    <a:pt x="104" y="521"/>
                  </a:lnTo>
                  <a:lnTo>
                    <a:pt x="104" y="434"/>
                  </a:lnTo>
                  <a:lnTo>
                    <a:pt x="146" y="389"/>
                  </a:lnTo>
                  <a:lnTo>
                    <a:pt x="23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9">
              <a:extLst>
                <a:ext uri="{FF2B5EF4-FFF2-40B4-BE49-F238E27FC236}">
                  <a16:creationId xmlns:a16="http://schemas.microsoft.com/office/drawing/2014/main" id="{59FD3023-A1B2-440B-AB8F-78008785C4D0}"/>
                </a:ext>
              </a:extLst>
            </p:cNvPr>
            <p:cNvSpPr>
              <a:spLocks/>
            </p:cNvSpPr>
            <p:nvPr/>
          </p:nvSpPr>
          <p:spPr bwMode="auto">
            <a:xfrm>
              <a:off x="3441" y="2279"/>
              <a:ext cx="603" cy="362"/>
            </a:xfrm>
            <a:custGeom>
              <a:avLst/>
              <a:gdLst>
                <a:gd name="T0" fmla="*/ 226 w 603"/>
                <a:gd name="T1" fmla="*/ 362 h 362"/>
                <a:gd name="T2" fmla="*/ 302 w 603"/>
                <a:gd name="T3" fmla="*/ 128 h 362"/>
                <a:gd name="T4" fmla="*/ 382 w 603"/>
                <a:gd name="T5" fmla="*/ 362 h 362"/>
                <a:gd name="T6" fmla="*/ 493 w 603"/>
                <a:gd name="T7" fmla="*/ 362 h 362"/>
                <a:gd name="T8" fmla="*/ 603 w 603"/>
                <a:gd name="T9" fmla="*/ 0 h 362"/>
                <a:gd name="T10" fmla="*/ 495 w 603"/>
                <a:gd name="T11" fmla="*/ 0 h 362"/>
                <a:gd name="T12" fmla="*/ 434 w 603"/>
                <a:gd name="T13" fmla="*/ 216 h 362"/>
                <a:gd name="T14" fmla="*/ 363 w 603"/>
                <a:gd name="T15" fmla="*/ 0 h 362"/>
                <a:gd name="T16" fmla="*/ 247 w 603"/>
                <a:gd name="T17" fmla="*/ 0 h 362"/>
                <a:gd name="T18" fmla="*/ 174 w 603"/>
                <a:gd name="T19" fmla="*/ 216 h 362"/>
                <a:gd name="T20" fmla="*/ 115 w 603"/>
                <a:gd name="T21" fmla="*/ 0 h 362"/>
                <a:gd name="T22" fmla="*/ 0 w 603"/>
                <a:gd name="T23" fmla="*/ 0 h 362"/>
                <a:gd name="T24" fmla="*/ 113 w 603"/>
                <a:gd name="T25" fmla="*/ 362 h 362"/>
                <a:gd name="T26" fmla="*/ 226 w 603"/>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3" h="362">
                  <a:moveTo>
                    <a:pt x="226" y="362"/>
                  </a:moveTo>
                  <a:lnTo>
                    <a:pt x="302" y="128"/>
                  </a:lnTo>
                  <a:lnTo>
                    <a:pt x="382" y="362"/>
                  </a:lnTo>
                  <a:lnTo>
                    <a:pt x="493" y="362"/>
                  </a:lnTo>
                  <a:lnTo>
                    <a:pt x="603" y="0"/>
                  </a:lnTo>
                  <a:lnTo>
                    <a:pt x="495" y="0"/>
                  </a:lnTo>
                  <a:lnTo>
                    <a:pt x="434" y="216"/>
                  </a:lnTo>
                  <a:lnTo>
                    <a:pt x="363" y="0"/>
                  </a:lnTo>
                  <a:lnTo>
                    <a:pt x="247" y="0"/>
                  </a:lnTo>
                  <a:lnTo>
                    <a:pt x="174" y="216"/>
                  </a:lnTo>
                  <a:lnTo>
                    <a:pt x="115" y="0"/>
                  </a:lnTo>
                  <a:lnTo>
                    <a:pt x="0" y="0"/>
                  </a:lnTo>
                  <a:lnTo>
                    <a:pt x="113" y="362"/>
                  </a:lnTo>
                  <a:lnTo>
                    <a:pt x="226"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0">
              <a:extLst>
                <a:ext uri="{FF2B5EF4-FFF2-40B4-BE49-F238E27FC236}">
                  <a16:creationId xmlns:a16="http://schemas.microsoft.com/office/drawing/2014/main" id="{62078EE8-1588-4A76-839F-74A926979C59}"/>
                </a:ext>
              </a:extLst>
            </p:cNvPr>
            <p:cNvSpPr>
              <a:spLocks/>
            </p:cNvSpPr>
            <p:nvPr/>
          </p:nvSpPr>
          <p:spPr bwMode="auto">
            <a:xfrm>
              <a:off x="2804" y="2135"/>
              <a:ext cx="134" cy="234"/>
            </a:xfrm>
            <a:custGeom>
              <a:avLst/>
              <a:gdLst>
                <a:gd name="T0" fmla="*/ 134 w 134"/>
                <a:gd name="T1" fmla="*/ 156 h 234"/>
                <a:gd name="T2" fmla="*/ 134 w 134"/>
                <a:gd name="T3" fmla="*/ 0 h 234"/>
                <a:gd name="T4" fmla="*/ 0 w 134"/>
                <a:gd name="T5" fmla="*/ 78 h 234"/>
                <a:gd name="T6" fmla="*/ 0 w 134"/>
                <a:gd name="T7" fmla="*/ 234 h 234"/>
                <a:gd name="T8" fmla="*/ 134 w 134"/>
                <a:gd name="T9" fmla="*/ 156 h 234"/>
              </a:gdLst>
              <a:ahLst/>
              <a:cxnLst>
                <a:cxn ang="0">
                  <a:pos x="T0" y="T1"/>
                </a:cxn>
                <a:cxn ang="0">
                  <a:pos x="T2" y="T3"/>
                </a:cxn>
                <a:cxn ang="0">
                  <a:pos x="T4" y="T5"/>
                </a:cxn>
                <a:cxn ang="0">
                  <a:pos x="T6" y="T7"/>
                </a:cxn>
                <a:cxn ang="0">
                  <a:pos x="T8" y="T9"/>
                </a:cxn>
              </a:cxnLst>
              <a:rect l="0" t="0" r="r" b="b"/>
              <a:pathLst>
                <a:path w="134" h="234">
                  <a:moveTo>
                    <a:pt x="134" y="156"/>
                  </a:moveTo>
                  <a:lnTo>
                    <a:pt x="134" y="0"/>
                  </a:lnTo>
                  <a:lnTo>
                    <a:pt x="0" y="78"/>
                  </a:lnTo>
                  <a:lnTo>
                    <a:pt x="0" y="234"/>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01">
              <a:extLst>
                <a:ext uri="{FF2B5EF4-FFF2-40B4-BE49-F238E27FC236}">
                  <a16:creationId xmlns:a16="http://schemas.microsoft.com/office/drawing/2014/main" id="{DBA15824-3B20-4B64-949B-449B8D91D4FC}"/>
                </a:ext>
              </a:extLst>
            </p:cNvPr>
            <p:cNvSpPr>
              <a:spLocks/>
            </p:cNvSpPr>
            <p:nvPr/>
          </p:nvSpPr>
          <p:spPr bwMode="auto">
            <a:xfrm>
              <a:off x="2804" y="2397"/>
              <a:ext cx="125" cy="147"/>
            </a:xfrm>
            <a:custGeom>
              <a:avLst/>
              <a:gdLst>
                <a:gd name="T0" fmla="*/ 0 w 125"/>
                <a:gd name="T1" fmla="*/ 0 h 147"/>
                <a:gd name="T2" fmla="*/ 0 w 125"/>
                <a:gd name="T3" fmla="*/ 147 h 147"/>
                <a:gd name="T4" fmla="*/ 125 w 125"/>
                <a:gd name="T5" fmla="*/ 74 h 147"/>
                <a:gd name="T6" fmla="*/ 0 w 125"/>
                <a:gd name="T7" fmla="*/ 0 h 147"/>
              </a:gdLst>
              <a:ahLst/>
              <a:cxnLst>
                <a:cxn ang="0">
                  <a:pos x="T0" y="T1"/>
                </a:cxn>
                <a:cxn ang="0">
                  <a:pos x="T2" y="T3"/>
                </a:cxn>
                <a:cxn ang="0">
                  <a:pos x="T4" y="T5"/>
                </a:cxn>
                <a:cxn ang="0">
                  <a:pos x="T6" y="T7"/>
                </a:cxn>
              </a:cxnLst>
              <a:rect l="0" t="0" r="r" b="b"/>
              <a:pathLst>
                <a:path w="125" h="147">
                  <a:moveTo>
                    <a:pt x="0" y="0"/>
                  </a:moveTo>
                  <a:lnTo>
                    <a:pt x="0" y="147"/>
                  </a:lnTo>
                  <a:lnTo>
                    <a:pt x="125" y="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02">
              <a:extLst>
                <a:ext uri="{FF2B5EF4-FFF2-40B4-BE49-F238E27FC236}">
                  <a16:creationId xmlns:a16="http://schemas.microsoft.com/office/drawing/2014/main" id="{C246948F-BF75-4F49-878B-0E580E2F939B}"/>
                </a:ext>
              </a:extLst>
            </p:cNvPr>
            <p:cNvSpPr>
              <a:spLocks/>
            </p:cNvSpPr>
            <p:nvPr/>
          </p:nvSpPr>
          <p:spPr bwMode="auto">
            <a:xfrm>
              <a:off x="2502" y="2222"/>
              <a:ext cx="436" cy="673"/>
            </a:xfrm>
            <a:custGeom>
              <a:avLst/>
              <a:gdLst>
                <a:gd name="T0" fmla="*/ 285 w 436"/>
                <a:gd name="T1" fmla="*/ 0 h 673"/>
                <a:gd name="T2" fmla="*/ 151 w 436"/>
                <a:gd name="T3" fmla="*/ 78 h 673"/>
                <a:gd name="T4" fmla="*/ 151 w 436"/>
                <a:gd name="T5" fmla="*/ 429 h 673"/>
                <a:gd name="T6" fmla="*/ 0 w 436"/>
                <a:gd name="T7" fmla="*/ 519 h 673"/>
                <a:gd name="T8" fmla="*/ 0 w 436"/>
                <a:gd name="T9" fmla="*/ 673 h 673"/>
                <a:gd name="T10" fmla="*/ 436 w 436"/>
                <a:gd name="T11" fmla="*/ 419 h 673"/>
                <a:gd name="T12" fmla="*/ 436 w 436"/>
                <a:gd name="T13" fmla="*/ 263 h 673"/>
                <a:gd name="T14" fmla="*/ 285 w 436"/>
                <a:gd name="T15" fmla="*/ 351 h 673"/>
                <a:gd name="T16" fmla="*/ 285 w 436"/>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673">
                  <a:moveTo>
                    <a:pt x="285" y="0"/>
                  </a:moveTo>
                  <a:lnTo>
                    <a:pt x="151" y="78"/>
                  </a:lnTo>
                  <a:lnTo>
                    <a:pt x="151" y="429"/>
                  </a:lnTo>
                  <a:lnTo>
                    <a:pt x="0" y="519"/>
                  </a:lnTo>
                  <a:lnTo>
                    <a:pt x="0" y="673"/>
                  </a:lnTo>
                  <a:lnTo>
                    <a:pt x="436" y="419"/>
                  </a:lnTo>
                  <a:lnTo>
                    <a:pt x="436" y="263"/>
                  </a:lnTo>
                  <a:lnTo>
                    <a:pt x="285" y="351"/>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3">
              <a:extLst>
                <a:ext uri="{FF2B5EF4-FFF2-40B4-BE49-F238E27FC236}">
                  <a16:creationId xmlns:a16="http://schemas.microsoft.com/office/drawing/2014/main" id="{CF42740E-C003-4632-ACC3-F8E4C4DE430A}"/>
                </a:ext>
              </a:extLst>
            </p:cNvPr>
            <p:cNvSpPr>
              <a:spLocks/>
            </p:cNvSpPr>
            <p:nvPr/>
          </p:nvSpPr>
          <p:spPr bwMode="auto">
            <a:xfrm>
              <a:off x="2349" y="1959"/>
              <a:ext cx="125" cy="145"/>
            </a:xfrm>
            <a:custGeom>
              <a:avLst/>
              <a:gdLst>
                <a:gd name="T0" fmla="*/ 0 w 125"/>
                <a:gd name="T1" fmla="*/ 145 h 145"/>
                <a:gd name="T2" fmla="*/ 125 w 125"/>
                <a:gd name="T3" fmla="*/ 74 h 145"/>
                <a:gd name="T4" fmla="*/ 0 w 125"/>
                <a:gd name="T5" fmla="*/ 0 h 145"/>
                <a:gd name="T6" fmla="*/ 0 w 125"/>
                <a:gd name="T7" fmla="*/ 145 h 145"/>
              </a:gdLst>
              <a:ahLst/>
              <a:cxnLst>
                <a:cxn ang="0">
                  <a:pos x="T0" y="T1"/>
                </a:cxn>
                <a:cxn ang="0">
                  <a:pos x="T2" y="T3"/>
                </a:cxn>
                <a:cxn ang="0">
                  <a:pos x="T4" y="T5"/>
                </a:cxn>
                <a:cxn ang="0">
                  <a:pos x="T6" y="T7"/>
                </a:cxn>
              </a:cxnLst>
              <a:rect l="0" t="0" r="r" b="b"/>
              <a:pathLst>
                <a:path w="125" h="145">
                  <a:moveTo>
                    <a:pt x="0" y="145"/>
                  </a:moveTo>
                  <a:lnTo>
                    <a:pt x="125" y="74"/>
                  </a:lnTo>
                  <a:lnTo>
                    <a:pt x="0"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4">
              <a:extLst>
                <a:ext uri="{FF2B5EF4-FFF2-40B4-BE49-F238E27FC236}">
                  <a16:creationId xmlns:a16="http://schemas.microsoft.com/office/drawing/2014/main" id="{5180E3B8-C063-4B53-989E-A5D127E2382E}"/>
                </a:ext>
              </a:extLst>
            </p:cNvPr>
            <p:cNvSpPr>
              <a:spLocks/>
            </p:cNvSpPr>
            <p:nvPr/>
          </p:nvSpPr>
          <p:spPr bwMode="auto">
            <a:xfrm>
              <a:off x="2205" y="1865"/>
              <a:ext cx="726" cy="421"/>
            </a:xfrm>
            <a:custGeom>
              <a:avLst/>
              <a:gdLst>
                <a:gd name="T0" fmla="*/ 137 w 726"/>
                <a:gd name="T1" fmla="*/ 421 h 421"/>
                <a:gd name="T2" fmla="*/ 439 w 726"/>
                <a:gd name="T3" fmla="*/ 244 h 421"/>
                <a:gd name="T4" fmla="*/ 589 w 726"/>
                <a:gd name="T5" fmla="*/ 331 h 421"/>
                <a:gd name="T6" fmla="*/ 726 w 726"/>
                <a:gd name="T7" fmla="*/ 255 h 421"/>
                <a:gd name="T8" fmla="*/ 288 w 726"/>
                <a:gd name="T9" fmla="*/ 0 h 421"/>
                <a:gd name="T10" fmla="*/ 151 w 726"/>
                <a:gd name="T11" fmla="*/ 78 h 421"/>
                <a:gd name="T12" fmla="*/ 304 w 726"/>
                <a:gd name="T13" fmla="*/ 168 h 421"/>
                <a:gd name="T14" fmla="*/ 0 w 726"/>
                <a:gd name="T15" fmla="*/ 343 h 421"/>
                <a:gd name="T16" fmla="*/ 137 w 726"/>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421">
                  <a:moveTo>
                    <a:pt x="137" y="421"/>
                  </a:moveTo>
                  <a:lnTo>
                    <a:pt x="439" y="244"/>
                  </a:lnTo>
                  <a:lnTo>
                    <a:pt x="589" y="331"/>
                  </a:lnTo>
                  <a:lnTo>
                    <a:pt x="726" y="255"/>
                  </a:lnTo>
                  <a:lnTo>
                    <a:pt x="288" y="0"/>
                  </a:lnTo>
                  <a:lnTo>
                    <a:pt x="151" y="78"/>
                  </a:lnTo>
                  <a:lnTo>
                    <a:pt x="304" y="168"/>
                  </a:lnTo>
                  <a:lnTo>
                    <a:pt x="0" y="343"/>
                  </a:lnTo>
                  <a:lnTo>
                    <a:pt x="137" y="4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5">
              <a:extLst>
                <a:ext uri="{FF2B5EF4-FFF2-40B4-BE49-F238E27FC236}">
                  <a16:creationId xmlns:a16="http://schemas.microsoft.com/office/drawing/2014/main" id="{A3BD8A0F-2D98-4E00-A486-427A050A8FFA}"/>
                </a:ext>
              </a:extLst>
            </p:cNvPr>
            <p:cNvSpPr>
              <a:spLocks/>
            </p:cNvSpPr>
            <p:nvPr/>
          </p:nvSpPr>
          <p:spPr bwMode="auto">
            <a:xfrm>
              <a:off x="2198" y="2575"/>
              <a:ext cx="125" cy="144"/>
            </a:xfrm>
            <a:custGeom>
              <a:avLst/>
              <a:gdLst>
                <a:gd name="T0" fmla="*/ 0 w 125"/>
                <a:gd name="T1" fmla="*/ 144 h 144"/>
                <a:gd name="T2" fmla="*/ 125 w 125"/>
                <a:gd name="T3" fmla="*/ 71 h 144"/>
                <a:gd name="T4" fmla="*/ 0 w 125"/>
                <a:gd name="T5" fmla="*/ 0 h 144"/>
                <a:gd name="T6" fmla="*/ 0 w 125"/>
                <a:gd name="T7" fmla="*/ 144 h 144"/>
              </a:gdLst>
              <a:ahLst/>
              <a:cxnLst>
                <a:cxn ang="0">
                  <a:pos x="T0" y="T1"/>
                </a:cxn>
                <a:cxn ang="0">
                  <a:pos x="T2" y="T3"/>
                </a:cxn>
                <a:cxn ang="0">
                  <a:pos x="T4" y="T5"/>
                </a:cxn>
                <a:cxn ang="0">
                  <a:pos x="T6" y="T7"/>
                </a:cxn>
              </a:cxnLst>
              <a:rect l="0" t="0" r="r" b="b"/>
              <a:pathLst>
                <a:path w="125" h="144">
                  <a:moveTo>
                    <a:pt x="0" y="144"/>
                  </a:moveTo>
                  <a:lnTo>
                    <a:pt x="125" y="71"/>
                  </a:lnTo>
                  <a:lnTo>
                    <a:pt x="0" y="0"/>
                  </a:lnTo>
                  <a:lnTo>
                    <a:pt x="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6">
              <a:extLst>
                <a:ext uri="{FF2B5EF4-FFF2-40B4-BE49-F238E27FC236}">
                  <a16:creationId xmlns:a16="http://schemas.microsoft.com/office/drawing/2014/main" id="{2010C1F6-3B63-4390-9154-1F2C6172A13E}"/>
                </a:ext>
              </a:extLst>
            </p:cNvPr>
            <p:cNvSpPr>
              <a:spLocks/>
            </p:cNvSpPr>
            <p:nvPr/>
          </p:nvSpPr>
          <p:spPr bwMode="auto">
            <a:xfrm>
              <a:off x="2047" y="2135"/>
              <a:ext cx="436" cy="584"/>
            </a:xfrm>
            <a:custGeom>
              <a:avLst/>
              <a:gdLst>
                <a:gd name="T0" fmla="*/ 436 w 436"/>
                <a:gd name="T1" fmla="*/ 428 h 584"/>
                <a:gd name="T2" fmla="*/ 134 w 436"/>
                <a:gd name="T3" fmla="*/ 253 h 584"/>
                <a:gd name="T4" fmla="*/ 134 w 436"/>
                <a:gd name="T5" fmla="*/ 78 h 584"/>
                <a:gd name="T6" fmla="*/ 125 w 436"/>
                <a:gd name="T7" fmla="*/ 73 h 584"/>
                <a:gd name="T8" fmla="*/ 125 w 436"/>
                <a:gd name="T9" fmla="*/ 73 h 584"/>
                <a:gd name="T10" fmla="*/ 0 w 436"/>
                <a:gd name="T11" fmla="*/ 0 h 584"/>
                <a:gd name="T12" fmla="*/ 0 w 436"/>
                <a:gd name="T13" fmla="*/ 506 h 584"/>
                <a:gd name="T14" fmla="*/ 134 w 436"/>
                <a:gd name="T15" fmla="*/ 584 h 584"/>
                <a:gd name="T16" fmla="*/ 134 w 436"/>
                <a:gd name="T17" fmla="*/ 409 h 584"/>
                <a:gd name="T18" fmla="*/ 436 w 436"/>
                <a:gd name="T19" fmla="*/ 584 h 584"/>
                <a:gd name="T20" fmla="*/ 436 w 436"/>
                <a:gd name="T21" fmla="*/ 428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584">
                  <a:moveTo>
                    <a:pt x="436" y="428"/>
                  </a:moveTo>
                  <a:lnTo>
                    <a:pt x="134" y="253"/>
                  </a:lnTo>
                  <a:lnTo>
                    <a:pt x="134" y="78"/>
                  </a:lnTo>
                  <a:lnTo>
                    <a:pt x="125" y="73"/>
                  </a:lnTo>
                  <a:lnTo>
                    <a:pt x="125" y="73"/>
                  </a:lnTo>
                  <a:lnTo>
                    <a:pt x="0" y="0"/>
                  </a:lnTo>
                  <a:lnTo>
                    <a:pt x="0" y="506"/>
                  </a:lnTo>
                  <a:lnTo>
                    <a:pt x="134" y="584"/>
                  </a:lnTo>
                  <a:lnTo>
                    <a:pt x="134" y="409"/>
                  </a:lnTo>
                  <a:lnTo>
                    <a:pt x="436" y="584"/>
                  </a:lnTo>
                  <a:lnTo>
                    <a:pt x="43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7">
              <a:extLst>
                <a:ext uri="{FF2B5EF4-FFF2-40B4-BE49-F238E27FC236}">
                  <a16:creationId xmlns:a16="http://schemas.microsoft.com/office/drawing/2014/main" id="{6EBD0513-BA00-4B49-A8C2-5E606796EB16}"/>
                </a:ext>
              </a:extLst>
            </p:cNvPr>
            <p:cNvSpPr>
              <a:spLocks/>
            </p:cNvSpPr>
            <p:nvPr/>
          </p:nvSpPr>
          <p:spPr bwMode="auto">
            <a:xfrm>
              <a:off x="2349" y="2663"/>
              <a:ext cx="134" cy="234"/>
            </a:xfrm>
            <a:custGeom>
              <a:avLst/>
              <a:gdLst>
                <a:gd name="T0" fmla="*/ 134 w 134"/>
                <a:gd name="T1" fmla="*/ 78 h 234"/>
                <a:gd name="T2" fmla="*/ 0 w 134"/>
                <a:gd name="T3" fmla="*/ 0 h 234"/>
                <a:gd name="T4" fmla="*/ 0 w 134"/>
                <a:gd name="T5" fmla="*/ 156 h 234"/>
                <a:gd name="T6" fmla="*/ 134 w 134"/>
                <a:gd name="T7" fmla="*/ 234 h 234"/>
                <a:gd name="T8" fmla="*/ 134 w 134"/>
                <a:gd name="T9" fmla="*/ 78 h 234"/>
              </a:gdLst>
              <a:ahLst/>
              <a:cxnLst>
                <a:cxn ang="0">
                  <a:pos x="T0" y="T1"/>
                </a:cxn>
                <a:cxn ang="0">
                  <a:pos x="T2" y="T3"/>
                </a:cxn>
                <a:cxn ang="0">
                  <a:pos x="T4" y="T5"/>
                </a:cxn>
                <a:cxn ang="0">
                  <a:pos x="T6" y="T7"/>
                </a:cxn>
                <a:cxn ang="0">
                  <a:pos x="T8" y="T9"/>
                </a:cxn>
              </a:cxnLst>
              <a:rect l="0" t="0" r="r" b="b"/>
              <a:pathLst>
                <a:path w="134" h="234">
                  <a:moveTo>
                    <a:pt x="134" y="78"/>
                  </a:moveTo>
                  <a:lnTo>
                    <a:pt x="0" y="0"/>
                  </a:lnTo>
                  <a:lnTo>
                    <a:pt x="0" y="156"/>
                  </a:lnTo>
                  <a:lnTo>
                    <a:pt x="134" y="234"/>
                  </a:lnTo>
                  <a:lnTo>
                    <a:pt x="13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8">
              <a:extLst>
                <a:ext uri="{FF2B5EF4-FFF2-40B4-BE49-F238E27FC236}">
                  <a16:creationId xmlns:a16="http://schemas.microsoft.com/office/drawing/2014/main" id="{F6FA3798-AD81-472E-9945-90D8A645E6BC}"/>
                </a:ext>
              </a:extLst>
            </p:cNvPr>
            <p:cNvSpPr>
              <a:spLocks/>
            </p:cNvSpPr>
            <p:nvPr/>
          </p:nvSpPr>
          <p:spPr bwMode="auto">
            <a:xfrm>
              <a:off x="2198" y="2222"/>
              <a:ext cx="134" cy="235"/>
            </a:xfrm>
            <a:custGeom>
              <a:avLst/>
              <a:gdLst>
                <a:gd name="T0" fmla="*/ 0 w 134"/>
                <a:gd name="T1" fmla="*/ 156 h 235"/>
                <a:gd name="T2" fmla="*/ 134 w 134"/>
                <a:gd name="T3" fmla="*/ 235 h 235"/>
                <a:gd name="T4" fmla="*/ 134 w 134"/>
                <a:gd name="T5" fmla="*/ 78 h 235"/>
                <a:gd name="T6" fmla="*/ 0 w 134"/>
                <a:gd name="T7" fmla="*/ 0 h 235"/>
                <a:gd name="T8" fmla="*/ 0 w 134"/>
                <a:gd name="T9" fmla="*/ 156 h 235"/>
              </a:gdLst>
              <a:ahLst/>
              <a:cxnLst>
                <a:cxn ang="0">
                  <a:pos x="T0" y="T1"/>
                </a:cxn>
                <a:cxn ang="0">
                  <a:pos x="T2" y="T3"/>
                </a:cxn>
                <a:cxn ang="0">
                  <a:pos x="T4" y="T5"/>
                </a:cxn>
                <a:cxn ang="0">
                  <a:pos x="T6" y="T7"/>
                </a:cxn>
                <a:cxn ang="0">
                  <a:pos x="T8" y="T9"/>
                </a:cxn>
              </a:cxnLst>
              <a:rect l="0" t="0" r="r" b="b"/>
              <a:pathLst>
                <a:path w="134" h="235">
                  <a:moveTo>
                    <a:pt x="0" y="156"/>
                  </a:moveTo>
                  <a:lnTo>
                    <a:pt x="134" y="235"/>
                  </a:lnTo>
                  <a:lnTo>
                    <a:pt x="134"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9">
              <a:extLst>
                <a:ext uri="{FF2B5EF4-FFF2-40B4-BE49-F238E27FC236}">
                  <a16:creationId xmlns:a16="http://schemas.microsoft.com/office/drawing/2014/main" id="{91DF04B3-4FCB-4892-A83F-C8568A3CF809}"/>
                </a:ext>
              </a:extLst>
            </p:cNvPr>
            <p:cNvSpPr>
              <a:spLocks/>
            </p:cNvSpPr>
            <p:nvPr/>
          </p:nvSpPr>
          <p:spPr bwMode="auto">
            <a:xfrm>
              <a:off x="2054" y="2040"/>
              <a:ext cx="271" cy="156"/>
            </a:xfrm>
            <a:custGeom>
              <a:avLst/>
              <a:gdLst>
                <a:gd name="T0" fmla="*/ 0 w 271"/>
                <a:gd name="T1" fmla="*/ 80 h 156"/>
                <a:gd name="T2" fmla="*/ 134 w 271"/>
                <a:gd name="T3" fmla="*/ 156 h 156"/>
                <a:gd name="T4" fmla="*/ 271 w 271"/>
                <a:gd name="T5" fmla="*/ 78 h 156"/>
                <a:gd name="T6" fmla="*/ 134 w 271"/>
                <a:gd name="T7" fmla="*/ 0 h 156"/>
                <a:gd name="T8" fmla="*/ 0 w 271"/>
                <a:gd name="T9" fmla="*/ 80 h 156"/>
              </a:gdLst>
              <a:ahLst/>
              <a:cxnLst>
                <a:cxn ang="0">
                  <a:pos x="T0" y="T1"/>
                </a:cxn>
                <a:cxn ang="0">
                  <a:pos x="T2" y="T3"/>
                </a:cxn>
                <a:cxn ang="0">
                  <a:pos x="T4" y="T5"/>
                </a:cxn>
                <a:cxn ang="0">
                  <a:pos x="T6" y="T7"/>
                </a:cxn>
                <a:cxn ang="0">
                  <a:pos x="T8" y="T9"/>
                </a:cxn>
              </a:cxnLst>
              <a:rect l="0" t="0" r="r" b="b"/>
              <a:pathLst>
                <a:path w="271" h="156">
                  <a:moveTo>
                    <a:pt x="0" y="80"/>
                  </a:moveTo>
                  <a:lnTo>
                    <a:pt x="134" y="156"/>
                  </a:lnTo>
                  <a:lnTo>
                    <a:pt x="271" y="78"/>
                  </a:lnTo>
                  <a:lnTo>
                    <a:pt x="134"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10">
              <a:extLst>
                <a:ext uri="{FF2B5EF4-FFF2-40B4-BE49-F238E27FC236}">
                  <a16:creationId xmlns:a16="http://schemas.microsoft.com/office/drawing/2014/main" id="{374F0D63-A1C0-4A2A-8C92-5B1B25284C0A}"/>
                </a:ext>
              </a:extLst>
            </p:cNvPr>
            <p:cNvSpPr>
              <a:spLocks/>
            </p:cNvSpPr>
            <p:nvPr/>
          </p:nvSpPr>
          <p:spPr bwMode="auto">
            <a:xfrm>
              <a:off x="2358" y="2393"/>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1">
              <a:extLst>
                <a:ext uri="{FF2B5EF4-FFF2-40B4-BE49-F238E27FC236}">
                  <a16:creationId xmlns:a16="http://schemas.microsoft.com/office/drawing/2014/main" id="{DC11F310-73A7-493F-8A56-732D58393B1C}"/>
                </a:ext>
              </a:extLst>
            </p:cNvPr>
            <p:cNvSpPr>
              <a:spLocks/>
            </p:cNvSpPr>
            <p:nvPr/>
          </p:nvSpPr>
          <p:spPr bwMode="auto">
            <a:xfrm>
              <a:off x="2349" y="2222"/>
              <a:ext cx="134" cy="235"/>
            </a:xfrm>
            <a:custGeom>
              <a:avLst/>
              <a:gdLst>
                <a:gd name="T0" fmla="*/ 134 w 134"/>
                <a:gd name="T1" fmla="*/ 156 h 235"/>
                <a:gd name="T2" fmla="*/ 134 w 134"/>
                <a:gd name="T3" fmla="*/ 0 h 235"/>
                <a:gd name="T4" fmla="*/ 0 w 134"/>
                <a:gd name="T5" fmla="*/ 78 h 235"/>
                <a:gd name="T6" fmla="*/ 0 w 134"/>
                <a:gd name="T7" fmla="*/ 235 h 235"/>
                <a:gd name="T8" fmla="*/ 134 w 134"/>
                <a:gd name="T9" fmla="*/ 156 h 235"/>
              </a:gdLst>
              <a:ahLst/>
              <a:cxnLst>
                <a:cxn ang="0">
                  <a:pos x="T0" y="T1"/>
                </a:cxn>
                <a:cxn ang="0">
                  <a:pos x="T2" y="T3"/>
                </a:cxn>
                <a:cxn ang="0">
                  <a:pos x="T4" y="T5"/>
                </a:cxn>
                <a:cxn ang="0">
                  <a:pos x="T6" y="T7"/>
                </a:cxn>
                <a:cxn ang="0">
                  <a:pos x="T8" y="T9"/>
                </a:cxn>
              </a:cxnLst>
              <a:rect l="0" t="0" r="r" b="b"/>
              <a:pathLst>
                <a:path w="134" h="235">
                  <a:moveTo>
                    <a:pt x="134" y="156"/>
                  </a:moveTo>
                  <a:lnTo>
                    <a:pt x="134" y="0"/>
                  </a:lnTo>
                  <a:lnTo>
                    <a:pt x="0" y="78"/>
                  </a:lnTo>
                  <a:lnTo>
                    <a:pt x="0" y="235"/>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12">
              <a:extLst>
                <a:ext uri="{FF2B5EF4-FFF2-40B4-BE49-F238E27FC236}">
                  <a16:creationId xmlns:a16="http://schemas.microsoft.com/office/drawing/2014/main" id="{2EAFFFBF-6522-40D3-AD8B-03E985F1AD89}"/>
                </a:ext>
              </a:extLst>
            </p:cNvPr>
            <p:cNvSpPr>
              <a:spLocks/>
            </p:cNvSpPr>
            <p:nvPr/>
          </p:nvSpPr>
          <p:spPr bwMode="auto">
            <a:xfrm>
              <a:off x="2509" y="2130"/>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3">
              <a:extLst>
                <a:ext uri="{FF2B5EF4-FFF2-40B4-BE49-F238E27FC236}">
                  <a16:creationId xmlns:a16="http://schemas.microsoft.com/office/drawing/2014/main" id="{2296D431-2ADE-4F3F-985F-B31B49E0AEE6}"/>
                </a:ext>
              </a:extLst>
            </p:cNvPr>
            <p:cNvSpPr>
              <a:spLocks/>
            </p:cNvSpPr>
            <p:nvPr/>
          </p:nvSpPr>
          <p:spPr bwMode="auto">
            <a:xfrm>
              <a:off x="2500" y="2222"/>
              <a:ext cx="136" cy="235"/>
            </a:xfrm>
            <a:custGeom>
              <a:avLst/>
              <a:gdLst>
                <a:gd name="T0" fmla="*/ 0 w 136"/>
                <a:gd name="T1" fmla="*/ 156 h 235"/>
                <a:gd name="T2" fmla="*/ 136 w 136"/>
                <a:gd name="T3" fmla="*/ 235 h 235"/>
                <a:gd name="T4" fmla="*/ 136 w 136"/>
                <a:gd name="T5" fmla="*/ 78 h 235"/>
                <a:gd name="T6" fmla="*/ 0 w 136"/>
                <a:gd name="T7" fmla="*/ 0 h 235"/>
                <a:gd name="T8" fmla="*/ 0 w 136"/>
                <a:gd name="T9" fmla="*/ 156 h 235"/>
              </a:gdLst>
              <a:ahLst/>
              <a:cxnLst>
                <a:cxn ang="0">
                  <a:pos x="T0" y="T1"/>
                </a:cxn>
                <a:cxn ang="0">
                  <a:pos x="T2" y="T3"/>
                </a:cxn>
                <a:cxn ang="0">
                  <a:pos x="T4" y="T5"/>
                </a:cxn>
                <a:cxn ang="0">
                  <a:pos x="T6" y="T7"/>
                </a:cxn>
                <a:cxn ang="0">
                  <a:pos x="T8" y="T9"/>
                </a:cxn>
              </a:cxnLst>
              <a:rect l="0" t="0" r="r" b="b"/>
              <a:pathLst>
                <a:path w="136" h="235">
                  <a:moveTo>
                    <a:pt x="0" y="156"/>
                  </a:moveTo>
                  <a:lnTo>
                    <a:pt x="136" y="235"/>
                  </a:lnTo>
                  <a:lnTo>
                    <a:pt x="136"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4">
              <a:extLst>
                <a:ext uri="{FF2B5EF4-FFF2-40B4-BE49-F238E27FC236}">
                  <a16:creationId xmlns:a16="http://schemas.microsoft.com/office/drawing/2014/main" id="{A354D978-509F-42D5-87EE-B4D71CE4663F}"/>
                </a:ext>
              </a:extLst>
            </p:cNvPr>
            <p:cNvSpPr>
              <a:spLocks/>
            </p:cNvSpPr>
            <p:nvPr/>
          </p:nvSpPr>
          <p:spPr bwMode="auto">
            <a:xfrm>
              <a:off x="2500" y="2485"/>
              <a:ext cx="136" cy="234"/>
            </a:xfrm>
            <a:custGeom>
              <a:avLst/>
              <a:gdLst>
                <a:gd name="T0" fmla="*/ 0 w 136"/>
                <a:gd name="T1" fmla="*/ 78 h 234"/>
                <a:gd name="T2" fmla="*/ 0 w 136"/>
                <a:gd name="T3" fmla="*/ 234 h 234"/>
                <a:gd name="T4" fmla="*/ 136 w 136"/>
                <a:gd name="T5" fmla="*/ 156 h 234"/>
                <a:gd name="T6" fmla="*/ 136 w 136"/>
                <a:gd name="T7" fmla="*/ 0 h 234"/>
                <a:gd name="T8" fmla="*/ 0 w 136"/>
                <a:gd name="T9" fmla="*/ 78 h 234"/>
              </a:gdLst>
              <a:ahLst/>
              <a:cxnLst>
                <a:cxn ang="0">
                  <a:pos x="T0" y="T1"/>
                </a:cxn>
                <a:cxn ang="0">
                  <a:pos x="T2" y="T3"/>
                </a:cxn>
                <a:cxn ang="0">
                  <a:pos x="T4" y="T5"/>
                </a:cxn>
                <a:cxn ang="0">
                  <a:pos x="T6" y="T7"/>
                </a:cxn>
                <a:cxn ang="0">
                  <a:pos x="T8" y="T9"/>
                </a:cxn>
              </a:cxnLst>
              <a:rect l="0" t="0" r="r" b="b"/>
              <a:pathLst>
                <a:path w="136" h="234">
                  <a:moveTo>
                    <a:pt x="0" y="78"/>
                  </a:moveTo>
                  <a:lnTo>
                    <a:pt x="0" y="234"/>
                  </a:lnTo>
                  <a:lnTo>
                    <a:pt x="136" y="156"/>
                  </a:lnTo>
                  <a:lnTo>
                    <a:pt x="136"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64">
            <a:extLst>
              <a:ext uri="{FF2B5EF4-FFF2-40B4-BE49-F238E27FC236}">
                <a16:creationId xmlns:a16="http://schemas.microsoft.com/office/drawing/2014/main" id="{69B9C75B-DE82-46D5-9AA0-65E94F7D1649}"/>
              </a:ext>
            </a:extLst>
          </p:cNvPr>
          <p:cNvGrpSpPr>
            <a:grpSpLocks noChangeAspect="1"/>
          </p:cNvGrpSpPr>
          <p:nvPr/>
        </p:nvGrpSpPr>
        <p:grpSpPr bwMode="auto">
          <a:xfrm>
            <a:off x="10696609" y="2606043"/>
            <a:ext cx="695764" cy="242285"/>
            <a:chOff x="2755" y="1783"/>
            <a:chExt cx="2171" cy="756"/>
          </a:xfrm>
          <a:solidFill>
            <a:srgbClr val="000000"/>
          </a:solidFill>
        </p:grpSpPr>
        <p:sp>
          <p:nvSpPr>
            <p:cNvPr id="227" name="Freeform 165">
              <a:extLst>
                <a:ext uri="{FF2B5EF4-FFF2-40B4-BE49-F238E27FC236}">
                  <a16:creationId xmlns:a16="http://schemas.microsoft.com/office/drawing/2014/main" id="{88400516-05E5-4746-AD85-CE969C749B75}"/>
                </a:ext>
              </a:extLst>
            </p:cNvPr>
            <p:cNvSpPr>
              <a:spLocks/>
            </p:cNvSpPr>
            <p:nvPr/>
          </p:nvSpPr>
          <p:spPr bwMode="auto">
            <a:xfrm>
              <a:off x="2948" y="1783"/>
              <a:ext cx="388" cy="187"/>
            </a:xfrm>
            <a:custGeom>
              <a:avLst/>
              <a:gdLst>
                <a:gd name="T0" fmla="*/ 388 w 388"/>
                <a:gd name="T1" fmla="*/ 0 h 187"/>
                <a:gd name="T2" fmla="*/ 194 w 388"/>
                <a:gd name="T3" fmla="*/ 0 h 187"/>
                <a:gd name="T4" fmla="*/ 0 w 388"/>
                <a:gd name="T5" fmla="*/ 187 h 187"/>
                <a:gd name="T6" fmla="*/ 388 w 388"/>
                <a:gd name="T7" fmla="*/ 187 h 187"/>
                <a:gd name="T8" fmla="*/ 388 w 388"/>
                <a:gd name="T9" fmla="*/ 0 h 187"/>
              </a:gdLst>
              <a:ahLst/>
              <a:cxnLst>
                <a:cxn ang="0">
                  <a:pos x="T0" y="T1"/>
                </a:cxn>
                <a:cxn ang="0">
                  <a:pos x="T2" y="T3"/>
                </a:cxn>
                <a:cxn ang="0">
                  <a:pos x="T4" y="T5"/>
                </a:cxn>
                <a:cxn ang="0">
                  <a:pos x="T6" y="T7"/>
                </a:cxn>
                <a:cxn ang="0">
                  <a:pos x="T8" y="T9"/>
                </a:cxn>
              </a:cxnLst>
              <a:rect l="0" t="0" r="r" b="b"/>
              <a:pathLst>
                <a:path w="388" h="187">
                  <a:moveTo>
                    <a:pt x="388" y="0"/>
                  </a:moveTo>
                  <a:lnTo>
                    <a:pt x="194" y="0"/>
                  </a:lnTo>
                  <a:lnTo>
                    <a:pt x="0" y="187"/>
                  </a:lnTo>
                  <a:lnTo>
                    <a:pt x="388" y="187"/>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6">
              <a:extLst>
                <a:ext uri="{FF2B5EF4-FFF2-40B4-BE49-F238E27FC236}">
                  <a16:creationId xmlns:a16="http://schemas.microsoft.com/office/drawing/2014/main" id="{63FDF5C4-4A55-4B3E-9B38-5BC64819E7E6}"/>
                </a:ext>
              </a:extLst>
            </p:cNvPr>
            <p:cNvSpPr>
              <a:spLocks/>
            </p:cNvSpPr>
            <p:nvPr/>
          </p:nvSpPr>
          <p:spPr bwMode="auto">
            <a:xfrm>
              <a:off x="3336" y="1970"/>
              <a:ext cx="191" cy="380"/>
            </a:xfrm>
            <a:custGeom>
              <a:avLst/>
              <a:gdLst>
                <a:gd name="T0" fmla="*/ 0 w 191"/>
                <a:gd name="T1" fmla="*/ 0 h 380"/>
                <a:gd name="T2" fmla="*/ 0 w 191"/>
                <a:gd name="T3" fmla="*/ 380 h 380"/>
                <a:gd name="T4" fmla="*/ 191 w 191"/>
                <a:gd name="T5" fmla="*/ 190 h 380"/>
                <a:gd name="T6" fmla="*/ 191 w 191"/>
                <a:gd name="T7" fmla="*/ 0 h 380"/>
                <a:gd name="T8" fmla="*/ 0 w 191"/>
                <a:gd name="T9" fmla="*/ 0 h 380"/>
              </a:gdLst>
              <a:ahLst/>
              <a:cxnLst>
                <a:cxn ang="0">
                  <a:pos x="T0" y="T1"/>
                </a:cxn>
                <a:cxn ang="0">
                  <a:pos x="T2" y="T3"/>
                </a:cxn>
                <a:cxn ang="0">
                  <a:pos x="T4" y="T5"/>
                </a:cxn>
                <a:cxn ang="0">
                  <a:pos x="T6" y="T7"/>
                </a:cxn>
                <a:cxn ang="0">
                  <a:pos x="T8" y="T9"/>
                </a:cxn>
              </a:cxnLst>
              <a:rect l="0" t="0" r="r" b="b"/>
              <a:pathLst>
                <a:path w="191" h="380">
                  <a:moveTo>
                    <a:pt x="0" y="0"/>
                  </a:moveTo>
                  <a:lnTo>
                    <a:pt x="0" y="380"/>
                  </a:lnTo>
                  <a:lnTo>
                    <a:pt x="191" y="190"/>
                  </a:lnTo>
                  <a:lnTo>
                    <a:pt x="1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7">
              <a:extLst>
                <a:ext uri="{FF2B5EF4-FFF2-40B4-BE49-F238E27FC236}">
                  <a16:creationId xmlns:a16="http://schemas.microsoft.com/office/drawing/2014/main" id="{937C6852-76C9-4B36-B58A-D4B5BB3002EC}"/>
                </a:ext>
              </a:extLst>
            </p:cNvPr>
            <p:cNvSpPr>
              <a:spLocks/>
            </p:cNvSpPr>
            <p:nvPr/>
          </p:nvSpPr>
          <p:spPr bwMode="auto">
            <a:xfrm>
              <a:off x="2948" y="2350"/>
              <a:ext cx="388" cy="189"/>
            </a:xfrm>
            <a:custGeom>
              <a:avLst/>
              <a:gdLst>
                <a:gd name="T0" fmla="*/ 388 w 388"/>
                <a:gd name="T1" fmla="*/ 0 h 189"/>
                <a:gd name="T2" fmla="*/ 0 w 388"/>
                <a:gd name="T3" fmla="*/ 0 h 189"/>
                <a:gd name="T4" fmla="*/ 0 w 388"/>
                <a:gd name="T5" fmla="*/ 189 h 189"/>
                <a:gd name="T6" fmla="*/ 194 w 388"/>
                <a:gd name="T7" fmla="*/ 189 h 189"/>
                <a:gd name="T8" fmla="*/ 388 w 388"/>
                <a:gd name="T9" fmla="*/ 0 h 189"/>
              </a:gdLst>
              <a:ahLst/>
              <a:cxnLst>
                <a:cxn ang="0">
                  <a:pos x="T0" y="T1"/>
                </a:cxn>
                <a:cxn ang="0">
                  <a:pos x="T2" y="T3"/>
                </a:cxn>
                <a:cxn ang="0">
                  <a:pos x="T4" y="T5"/>
                </a:cxn>
                <a:cxn ang="0">
                  <a:pos x="T6" y="T7"/>
                </a:cxn>
                <a:cxn ang="0">
                  <a:pos x="T8" y="T9"/>
                </a:cxn>
              </a:cxnLst>
              <a:rect l="0" t="0" r="r" b="b"/>
              <a:pathLst>
                <a:path w="388" h="189">
                  <a:moveTo>
                    <a:pt x="388" y="0"/>
                  </a:moveTo>
                  <a:lnTo>
                    <a:pt x="0" y="0"/>
                  </a:lnTo>
                  <a:lnTo>
                    <a:pt x="0" y="189"/>
                  </a:lnTo>
                  <a:lnTo>
                    <a:pt x="194" y="189"/>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8">
              <a:extLst>
                <a:ext uri="{FF2B5EF4-FFF2-40B4-BE49-F238E27FC236}">
                  <a16:creationId xmlns:a16="http://schemas.microsoft.com/office/drawing/2014/main" id="{AA1BEADF-F1C0-4D4C-BC51-C8024A5CB408}"/>
                </a:ext>
              </a:extLst>
            </p:cNvPr>
            <p:cNvSpPr>
              <a:spLocks/>
            </p:cNvSpPr>
            <p:nvPr/>
          </p:nvSpPr>
          <p:spPr bwMode="auto">
            <a:xfrm>
              <a:off x="2755" y="1970"/>
              <a:ext cx="193" cy="380"/>
            </a:xfrm>
            <a:custGeom>
              <a:avLst/>
              <a:gdLst>
                <a:gd name="T0" fmla="*/ 193 w 193"/>
                <a:gd name="T1" fmla="*/ 0 h 380"/>
                <a:gd name="T2" fmla="*/ 0 w 193"/>
                <a:gd name="T3" fmla="*/ 190 h 380"/>
                <a:gd name="T4" fmla="*/ 0 w 193"/>
                <a:gd name="T5" fmla="*/ 380 h 380"/>
                <a:gd name="T6" fmla="*/ 193 w 193"/>
                <a:gd name="T7" fmla="*/ 380 h 380"/>
                <a:gd name="T8" fmla="*/ 193 w 193"/>
                <a:gd name="T9" fmla="*/ 0 h 380"/>
              </a:gdLst>
              <a:ahLst/>
              <a:cxnLst>
                <a:cxn ang="0">
                  <a:pos x="T0" y="T1"/>
                </a:cxn>
                <a:cxn ang="0">
                  <a:pos x="T2" y="T3"/>
                </a:cxn>
                <a:cxn ang="0">
                  <a:pos x="T4" y="T5"/>
                </a:cxn>
                <a:cxn ang="0">
                  <a:pos x="T6" y="T7"/>
                </a:cxn>
                <a:cxn ang="0">
                  <a:pos x="T8" y="T9"/>
                </a:cxn>
              </a:cxnLst>
              <a:rect l="0" t="0" r="r" b="b"/>
              <a:pathLst>
                <a:path w="193" h="380">
                  <a:moveTo>
                    <a:pt x="193" y="0"/>
                  </a:moveTo>
                  <a:lnTo>
                    <a:pt x="0" y="190"/>
                  </a:lnTo>
                  <a:lnTo>
                    <a:pt x="0" y="380"/>
                  </a:lnTo>
                  <a:lnTo>
                    <a:pt x="193" y="380"/>
                  </a:lnTo>
                  <a:lnTo>
                    <a:pt x="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69">
              <a:extLst>
                <a:ext uri="{FF2B5EF4-FFF2-40B4-BE49-F238E27FC236}">
                  <a16:creationId xmlns:a16="http://schemas.microsoft.com/office/drawing/2014/main" id="{F80BF3F2-27B5-49EE-A6DF-BA76838B67DA}"/>
                </a:ext>
              </a:extLst>
            </p:cNvPr>
            <p:cNvSpPr>
              <a:spLocks noChangeArrowheads="1"/>
            </p:cNvSpPr>
            <p:nvPr/>
          </p:nvSpPr>
          <p:spPr bwMode="auto">
            <a:xfrm>
              <a:off x="3336" y="1783"/>
              <a:ext cx="191" cy="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70">
              <a:extLst>
                <a:ext uri="{FF2B5EF4-FFF2-40B4-BE49-F238E27FC236}">
                  <a16:creationId xmlns:a16="http://schemas.microsoft.com/office/drawing/2014/main" id="{D67B749A-D013-4BA1-93EB-74A9BEE4C4B5}"/>
                </a:ext>
              </a:extLst>
            </p:cNvPr>
            <p:cNvSpPr>
              <a:spLocks noChangeArrowheads="1"/>
            </p:cNvSpPr>
            <p:nvPr/>
          </p:nvSpPr>
          <p:spPr bwMode="auto">
            <a:xfrm>
              <a:off x="2755" y="2350"/>
              <a:ext cx="19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71">
              <a:extLst>
                <a:ext uri="{FF2B5EF4-FFF2-40B4-BE49-F238E27FC236}">
                  <a16:creationId xmlns:a16="http://schemas.microsoft.com/office/drawing/2014/main" id="{0C9E8353-35E5-411E-BB88-380C21B72EAD}"/>
                </a:ext>
              </a:extLst>
            </p:cNvPr>
            <p:cNvSpPr>
              <a:spLocks noEditPoints="1"/>
            </p:cNvSpPr>
            <p:nvPr/>
          </p:nvSpPr>
          <p:spPr bwMode="auto">
            <a:xfrm>
              <a:off x="3700" y="2018"/>
              <a:ext cx="267" cy="351"/>
            </a:xfrm>
            <a:custGeom>
              <a:avLst/>
              <a:gdLst>
                <a:gd name="T0" fmla="*/ 97 w 113"/>
                <a:gd name="T1" fmla="*/ 10 h 148"/>
                <a:gd name="T2" fmla="*/ 79 w 113"/>
                <a:gd name="T3" fmla="*/ 2 h 148"/>
                <a:gd name="T4" fmla="*/ 55 w 113"/>
                <a:gd name="T5" fmla="*/ 0 h 148"/>
                <a:gd name="T6" fmla="*/ 31 w 113"/>
                <a:gd name="T7" fmla="*/ 2 h 148"/>
                <a:gd name="T8" fmla="*/ 13 w 113"/>
                <a:gd name="T9" fmla="*/ 6 h 148"/>
                <a:gd name="T10" fmla="*/ 11 w 113"/>
                <a:gd name="T11" fmla="*/ 7 h 148"/>
                <a:gd name="T12" fmla="*/ 11 w 113"/>
                <a:gd name="T13" fmla="*/ 35 h 148"/>
                <a:gd name="T14" fmla="*/ 15 w 113"/>
                <a:gd name="T15" fmla="*/ 35 h 148"/>
                <a:gd name="T16" fmla="*/ 16 w 113"/>
                <a:gd name="T17" fmla="*/ 35 h 148"/>
                <a:gd name="T18" fmla="*/ 37 w 113"/>
                <a:gd name="T19" fmla="*/ 28 h 148"/>
                <a:gd name="T20" fmla="*/ 55 w 113"/>
                <a:gd name="T21" fmla="*/ 26 h 148"/>
                <a:gd name="T22" fmla="*/ 67 w 113"/>
                <a:gd name="T23" fmla="*/ 27 h 148"/>
                <a:gd name="T24" fmla="*/ 77 w 113"/>
                <a:gd name="T25" fmla="*/ 30 h 148"/>
                <a:gd name="T26" fmla="*/ 83 w 113"/>
                <a:gd name="T27" fmla="*/ 36 h 148"/>
                <a:gd name="T28" fmla="*/ 85 w 113"/>
                <a:gd name="T29" fmla="*/ 48 h 148"/>
                <a:gd name="T30" fmla="*/ 85 w 113"/>
                <a:gd name="T31" fmla="*/ 50 h 148"/>
                <a:gd name="T32" fmla="*/ 54 w 113"/>
                <a:gd name="T33" fmla="*/ 52 h 148"/>
                <a:gd name="T34" fmla="*/ 26 w 113"/>
                <a:gd name="T35" fmla="*/ 60 h 148"/>
                <a:gd name="T36" fmla="*/ 6 w 113"/>
                <a:gd name="T37" fmla="*/ 77 h 148"/>
                <a:gd name="T38" fmla="*/ 0 w 113"/>
                <a:gd name="T39" fmla="*/ 102 h 148"/>
                <a:gd name="T40" fmla="*/ 3 w 113"/>
                <a:gd name="T41" fmla="*/ 120 h 148"/>
                <a:gd name="T42" fmla="*/ 13 w 113"/>
                <a:gd name="T43" fmla="*/ 135 h 148"/>
                <a:gd name="T44" fmla="*/ 27 w 113"/>
                <a:gd name="T45" fmla="*/ 145 h 148"/>
                <a:gd name="T46" fmla="*/ 44 w 113"/>
                <a:gd name="T47" fmla="*/ 148 h 148"/>
                <a:gd name="T48" fmla="*/ 60 w 113"/>
                <a:gd name="T49" fmla="*/ 146 h 148"/>
                <a:gd name="T50" fmla="*/ 73 w 113"/>
                <a:gd name="T51" fmla="*/ 141 h 148"/>
                <a:gd name="T52" fmla="*/ 82 w 113"/>
                <a:gd name="T53" fmla="*/ 135 h 148"/>
                <a:gd name="T54" fmla="*/ 85 w 113"/>
                <a:gd name="T55" fmla="*/ 133 h 148"/>
                <a:gd name="T56" fmla="*/ 85 w 113"/>
                <a:gd name="T57" fmla="*/ 144 h 148"/>
                <a:gd name="T58" fmla="*/ 113 w 113"/>
                <a:gd name="T59" fmla="*/ 144 h 148"/>
                <a:gd name="T60" fmla="*/ 113 w 113"/>
                <a:gd name="T61" fmla="*/ 49 h 148"/>
                <a:gd name="T62" fmla="*/ 109 w 113"/>
                <a:gd name="T63" fmla="*/ 26 h 148"/>
                <a:gd name="T64" fmla="*/ 97 w 113"/>
                <a:gd name="T65" fmla="*/ 10 h 148"/>
                <a:gd name="T66" fmla="*/ 85 w 113"/>
                <a:gd name="T67" fmla="*/ 73 h 148"/>
                <a:gd name="T68" fmla="*/ 85 w 113"/>
                <a:gd name="T69" fmla="*/ 107 h 148"/>
                <a:gd name="T70" fmla="*/ 70 w 113"/>
                <a:gd name="T71" fmla="*/ 117 h 148"/>
                <a:gd name="T72" fmla="*/ 52 w 113"/>
                <a:gd name="T73" fmla="*/ 121 h 148"/>
                <a:gd name="T74" fmla="*/ 34 w 113"/>
                <a:gd name="T75" fmla="*/ 116 h 148"/>
                <a:gd name="T76" fmla="*/ 29 w 113"/>
                <a:gd name="T77" fmla="*/ 100 h 148"/>
                <a:gd name="T78" fmla="*/ 34 w 113"/>
                <a:gd name="T79" fmla="*/ 86 h 148"/>
                <a:gd name="T80" fmla="*/ 48 w 113"/>
                <a:gd name="T81" fmla="*/ 79 h 148"/>
                <a:gd name="T82" fmla="*/ 67 w 113"/>
                <a:gd name="T83" fmla="*/ 75 h 148"/>
                <a:gd name="T84" fmla="*/ 85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97" y="10"/>
                  </a:moveTo>
                  <a:cubicBezTo>
                    <a:pt x="92" y="6"/>
                    <a:pt x="86" y="4"/>
                    <a:pt x="79" y="2"/>
                  </a:cubicBezTo>
                  <a:cubicBezTo>
                    <a:pt x="72" y="1"/>
                    <a:pt x="64" y="0"/>
                    <a:pt x="55" y="0"/>
                  </a:cubicBezTo>
                  <a:cubicBezTo>
                    <a:pt x="47" y="0"/>
                    <a:pt x="39" y="1"/>
                    <a:pt x="31" y="2"/>
                  </a:cubicBezTo>
                  <a:cubicBezTo>
                    <a:pt x="23" y="4"/>
                    <a:pt x="17" y="5"/>
                    <a:pt x="13" y="6"/>
                  </a:cubicBezTo>
                  <a:cubicBezTo>
                    <a:pt x="11" y="7"/>
                    <a:pt x="11" y="7"/>
                    <a:pt x="11" y="7"/>
                  </a:cubicBezTo>
                  <a:cubicBezTo>
                    <a:pt x="11" y="35"/>
                    <a:pt x="11" y="35"/>
                    <a:pt x="11" y="35"/>
                  </a:cubicBezTo>
                  <a:cubicBezTo>
                    <a:pt x="15" y="35"/>
                    <a:pt x="15" y="35"/>
                    <a:pt x="15" y="35"/>
                  </a:cubicBezTo>
                  <a:cubicBezTo>
                    <a:pt x="16" y="35"/>
                    <a:pt x="16" y="35"/>
                    <a:pt x="16" y="35"/>
                  </a:cubicBezTo>
                  <a:cubicBezTo>
                    <a:pt x="23" y="32"/>
                    <a:pt x="30" y="29"/>
                    <a:pt x="37" y="28"/>
                  </a:cubicBezTo>
                  <a:cubicBezTo>
                    <a:pt x="44" y="26"/>
                    <a:pt x="50" y="26"/>
                    <a:pt x="55" y="26"/>
                  </a:cubicBezTo>
                  <a:cubicBezTo>
                    <a:pt x="59" y="26"/>
                    <a:pt x="63" y="26"/>
                    <a:pt x="67" y="27"/>
                  </a:cubicBezTo>
                  <a:cubicBezTo>
                    <a:pt x="71" y="27"/>
                    <a:pt x="74" y="28"/>
                    <a:pt x="77" y="30"/>
                  </a:cubicBezTo>
                  <a:cubicBezTo>
                    <a:pt x="79" y="31"/>
                    <a:pt x="81" y="33"/>
                    <a:pt x="83" y="36"/>
                  </a:cubicBezTo>
                  <a:cubicBezTo>
                    <a:pt x="84" y="39"/>
                    <a:pt x="85" y="43"/>
                    <a:pt x="85" y="48"/>
                  </a:cubicBezTo>
                  <a:cubicBezTo>
                    <a:pt x="85" y="50"/>
                    <a:pt x="85" y="50"/>
                    <a:pt x="85" y="50"/>
                  </a:cubicBezTo>
                  <a:cubicBezTo>
                    <a:pt x="74" y="50"/>
                    <a:pt x="63" y="51"/>
                    <a:pt x="54" y="52"/>
                  </a:cubicBezTo>
                  <a:cubicBezTo>
                    <a:pt x="43" y="54"/>
                    <a:pt x="34" y="56"/>
                    <a:pt x="26" y="60"/>
                  </a:cubicBezTo>
                  <a:cubicBezTo>
                    <a:pt x="17" y="64"/>
                    <a:pt x="10" y="70"/>
                    <a:pt x="6" y="77"/>
                  </a:cubicBezTo>
                  <a:cubicBezTo>
                    <a:pt x="2" y="84"/>
                    <a:pt x="0" y="92"/>
                    <a:pt x="0" y="102"/>
                  </a:cubicBezTo>
                  <a:cubicBezTo>
                    <a:pt x="0" y="108"/>
                    <a:pt x="1" y="115"/>
                    <a:pt x="3" y="120"/>
                  </a:cubicBezTo>
                  <a:cubicBezTo>
                    <a:pt x="6" y="126"/>
                    <a:pt x="9" y="131"/>
                    <a:pt x="13" y="135"/>
                  </a:cubicBezTo>
                  <a:cubicBezTo>
                    <a:pt x="17" y="139"/>
                    <a:pt x="21" y="142"/>
                    <a:pt x="27" y="145"/>
                  </a:cubicBezTo>
                  <a:cubicBezTo>
                    <a:pt x="32" y="147"/>
                    <a:pt x="38" y="148"/>
                    <a:pt x="44" y="148"/>
                  </a:cubicBezTo>
                  <a:cubicBezTo>
                    <a:pt x="51" y="148"/>
                    <a:pt x="56" y="147"/>
                    <a:pt x="60" y="146"/>
                  </a:cubicBezTo>
                  <a:cubicBezTo>
                    <a:pt x="64" y="145"/>
                    <a:pt x="68" y="143"/>
                    <a:pt x="73" y="141"/>
                  </a:cubicBezTo>
                  <a:cubicBezTo>
                    <a:pt x="76" y="140"/>
                    <a:pt x="79" y="138"/>
                    <a:pt x="82" y="135"/>
                  </a:cubicBezTo>
                  <a:cubicBezTo>
                    <a:pt x="83" y="134"/>
                    <a:pt x="84" y="133"/>
                    <a:pt x="85" y="133"/>
                  </a:cubicBezTo>
                  <a:cubicBezTo>
                    <a:pt x="85" y="144"/>
                    <a:pt x="85" y="144"/>
                    <a:pt x="85" y="144"/>
                  </a:cubicBezTo>
                  <a:cubicBezTo>
                    <a:pt x="113" y="144"/>
                    <a:pt x="113" y="144"/>
                    <a:pt x="113" y="144"/>
                  </a:cubicBezTo>
                  <a:cubicBezTo>
                    <a:pt x="113" y="49"/>
                    <a:pt x="113" y="49"/>
                    <a:pt x="113" y="49"/>
                  </a:cubicBezTo>
                  <a:cubicBezTo>
                    <a:pt x="113" y="40"/>
                    <a:pt x="112" y="32"/>
                    <a:pt x="109" y="26"/>
                  </a:cubicBezTo>
                  <a:cubicBezTo>
                    <a:pt x="106" y="20"/>
                    <a:pt x="103" y="14"/>
                    <a:pt x="97" y="10"/>
                  </a:cubicBezTo>
                  <a:moveTo>
                    <a:pt x="85" y="73"/>
                  </a:moveTo>
                  <a:cubicBezTo>
                    <a:pt x="85" y="107"/>
                    <a:pt x="85" y="107"/>
                    <a:pt x="85" y="107"/>
                  </a:cubicBezTo>
                  <a:cubicBezTo>
                    <a:pt x="80" y="110"/>
                    <a:pt x="75" y="114"/>
                    <a:pt x="70" y="117"/>
                  </a:cubicBezTo>
                  <a:cubicBezTo>
                    <a:pt x="64" y="120"/>
                    <a:pt x="58" y="121"/>
                    <a:pt x="52" y="121"/>
                  </a:cubicBezTo>
                  <a:cubicBezTo>
                    <a:pt x="44" y="121"/>
                    <a:pt x="38" y="119"/>
                    <a:pt x="34" y="116"/>
                  </a:cubicBezTo>
                  <a:cubicBezTo>
                    <a:pt x="31" y="113"/>
                    <a:pt x="29" y="107"/>
                    <a:pt x="29" y="100"/>
                  </a:cubicBezTo>
                  <a:cubicBezTo>
                    <a:pt x="29" y="94"/>
                    <a:pt x="30" y="90"/>
                    <a:pt x="34" y="86"/>
                  </a:cubicBezTo>
                  <a:cubicBezTo>
                    <a:pt x="37" y="83"/>
                    <a:pt x="42" y="80"/>
                    <a:pt x="48" y="79"/>
                  </a:cubicBezTo>
                  <a:cubicBezTo>
                    <a:pt x="52" y="77"/>
                    <a:pt x="59" y="76"/>
                    <a:pt x="67" y="75"/>
                  </a:cubicBezTo>
                  <a:cubicBezTo>
                    <a:pt x="74" y="74"/>
                    <a:pt x="80" y="74"/>
                    <a:pt x="8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2">
              <a:extLst>
                <a:ext uri="{FF2B5EF4-FFF2-40B4-BE49-F238E27FC236}">
                  <a16:creationId xmlns:a16="http://schemas.microsoft.com/office/drawing/2014/main" id="{BA4ED162-A858-4256-A85E-8D88413E9AC7}"/>
                </a:ext>
              </a:extLst>
            </p:cNvPr>
            <p:cNvSpPr>
              <a:spLocks noEditPoints="1"/>
            </p:cNvSpPr>
            <p:nvPr/>
          </p:nvSpPr>
          <p:spPr bwMode="auto">
            <a:xfrm>
              <a:off x="4007" y="2015"/>
              <a:ext cx="281" cy="463"/>
            </a:xfrm>
            <a:custGeom>
              <a:avLst/>
              <a:gdLst>
                <a:gd name="T0" fmla="*/ 92 w 119"/>
                <a:gd name="T1" fmla="*/ 8 h 195"/>
                <a:gd name="T2" fmla="*/ 79 w 119"/>
                <a:gd name="T3" fmla="*/ 3 h 195"/>
                <a:gd name="T4" fmla="*/ 60 w 119"/>
                <a:gd name="T5" fmla="*/ 0 h 195"/>
                <a:gd name="T6" fmla="*/ 37 w 119"/>
                <a:gd name="T7" fmla="*/ 5 h 195"/>
                <a:gd name="T8" fmla="*/ 18 w 119"/>
                <a:gd name="T9" fmla="*/ 20 h 195"/>
                <a:gd name="T10" fmla="*/ 5 w 119"/>
                <a:gd name="T11" fmla="*/ 43 h 195"/>
                <a:gd name="T12" fmla="*/ 0 w 119"/>
                <a:gd name="T13" fmla="*/ 75 h 195"/>
                <a:gd name="T14" fmla="*/ 14 w 119"/>
                <a:gd name="T15" fmla="*/ 128 h 195"/>
                <a:gd name="T16" fmla="*/ 53 w 119"/>
                <a:gd name="T17" fmla="*/ 147 h 195"/>
                <a:gd name="T18" fmla="*/ 75 w 119"/>
                <a:gd name="T19" fmla="*/ 143 h 195"/>
                <a:gd name="T20" fmla="*/ 91 w 119"/>
                <a:gd name="T21" fmla="*/ 133 h 195"/>
                <a:gd name="T22" fmla="*/ 91 w 119"/>
                <a:gd name="T23" fmla="*/ 195 h 195"/>
                <a:gd name="T24" fmla="*/ 119 w 119"/>
                <a:gd name="T25" fmla="*/ 195 h 195"/>
                <a:gd name="T26" fmla="*/ 119 w 119"/>
                <a:gd name="T27" fmla="*/ 4 h 195"/>
                <a:gd name="T28" fmla="*/ 93 w 119"/>
                <a:gd name="T29" fmla="*/ 4 h 195"/>
                <a:gd name="T30" fmla="*/ 92 w 119"/>
                <a:gd name="T31" fmla="*/ 8 h 195"/>
                <a:gd name="T32" fmla="*/ 77 w 119"/>
                <a:gd name="T33" fmla="*/ 28 h 195"/>
                <a:gd name="T34" fmla="*/ 91 w 119"/>
                <a:gd name="T35" fmla="*/ 33 h 195"/>
                <a:gd name="T36" fmla="*/ 91 w 119"/>
                <a:gd name="T37" fmla="*/ 107 h 195"/>
                <a:gd name="T38" fmla="*/ 76 w 119"/>
                <a:gd name="T39" fmla="*/ 117 h 195"/>
                <a:gd name="T40" fmla="*/ 58 w 119"/>
                <a:gd name="T41" fmla="*/ 121 h 195"/>
                <a:gd name="T42" fmla="*/ 36 w 119"/>
                <a:gd name="T43" fmla="*/ 109 h 195"/>
                <a:gd name="T44" fmla="*/ 29 w 119"/>
                <a:gd name="T45" fmla="*/ 74 h 195"/>
                <a:gd name="T46" fmla="*/ 38 w 119"/>
                <a:gd name="T47" fmla="*/ 39 h 195"/>
                <a:gd name="T48" fmla="*/ 64 w 119"/>
                <a:gd name="T49" fmla="*/ 27 h 195"/>
                <a:gd name="T50" fmla="*/ 77 w 119"/>
                <a:gd name="T51" fmla="*/ 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95">
                  <a:moveTo>
                    <a:pt x="92" y="8"/>
                  </a:moveTo>
                  <a:cubicBezTo>
                    <a:pt x="87" y="6"/>
                    <a:pt x="83" y="4"/>
                    <a:pt x="79" y="3"/>
                  </a:cubicBezTo>
                  <a:cubicBezTo>
                    <a:pt x="73" y="1"/>
                    <a:pt x="67" y="0"/>
                    <a:pt x="60" y="0"/>
                  </a:cubicBezTo>
                  <a:cubicBezTo>
                    <a:pt x="52" y="0"/>
                    <a:pt x="45" y="2"/>
                    <a:pt x="37" y="5"/>
                  </a:cubicBezTo>
                  <a:cubicBezTo>
                    <a:pt x="30" y="9"/>
                    <a:pt x="23" y="14"/>
                    <a:pt x="18" y="20"/>
                  </a:cubicBezTo>
                  <a:cubicBezTo>
                    <a:pt x="13" y="26"/>
                    <a:pt x="8" y="34"/>
                    <a:pt x="5" y="43"/>
                  </a:cubicBezTo>
                  <a:cubicBezTo>
                    <a:pt x="2" y="52"/>
                    <a:pt x="0" y="63"/>
                    <a:pt x="0" y="75"/>
                  </a:cubicBezTo>
                  <a:cubicBezTo>
                    <a:pt x="0" y="97"/>
                    <a:pt x="5" y="115"/>
                    <a:pt x="14" y="128"/>
                  </a:cubicBezTo>
                  <a:cubicBezTo>
                    <a:pt x="24" y="141"/>
                    <a:pt x="37" y="147"/>
                    <a:pt x="53" y="147"/>
                  </a:cubicBezTo>
                  <a:cubicBezTo>
                    <a:pt x="61" y="147"/>
                    <a:pt x="69" y="146"/>
                    <a:pt x="75" y="143"/>
                  </a:cubicBezTo>
                  <a:cubicBezTo>
                    <a:pt x="80" y="141"/>
                    <a:pt x="85" y="138"/>
                    <a:pt x="91" y="133"/>
                  </a:cubicBezTo>
                  <a:cubicBezTo>
                    <a:pt x="91" y="195"/>
                    <a:pt x="91" y="195"/>
                    <a:pt x="91" y="195"/>
                  </a:cubicBezTo>
                  <a:cubicBezTo>
                    <a:pt x="119" y="195"/>
                    <a:pt x="119" y="195"/>
                    <a:pt x="119" y="195"/>
                  </a:cubicBezTo>
                  <a:cubicBezTo>
                    <a:pt x="119" y="4"/>
                    <a:pt x="119" y="4"/>
                    <a:pt x="119" y="4"/>
                  </a:cubicBezTo>
                  <a:cubicBezTo>
                    <a:pt x="93" y="4"/>
                    <a:pt x="93" y="4"/>
                    <a:pt x="93" y="4"/>
                  </a:cubicBezTo>
                  <a:lnTo>
                    <a:pt x="92" y="8"/>
                  </a:lnTo>
                  <a:close/>
                  <a:moveTo>
                    <a:pt x="77" y="28"/>
                  </a:moveTo>
                  <a:cubicBezTo>
                    <a:pt x="81" y="29"/>
                    <a:pt x="86" y="31"/>
                    <a:pt x="91" y="33"/>
                  </a:cubicBezTo>
                  <a:cubicBezTo>
                    <a:pt x="91" y="107"/>
                    <a:pt x="91" y="107"/>
                    <a:pt x="91" y="107"/>
                  </a:cubicBezTo>
                  <a:cubicBezTo>
                    <a:pt x="86" y="111"/>
                    <a:pt x="81" y="114"/>
                    <a:pt x="76" y="117"/>
                  </a:cubicBezTo>
                  <a:cubicBezTo>
                    <a:pt x="70" y="119"/>
                    <a:pt x="64" y="121"/>
                    <a:pt x="58" y="121"/>
                  </a:cubicBezTo>
                  <a:cubicBezTo>
                    <a:pt x="48" y="121"/>
                    <a:pt x="41" y="117"/>
                    <a:pt x="36" y="109"/>
                  </a:cubicBezTo>
                  <a:cubicBezTo>
                    <a:pt x="32" y="101"/>
                    <a:pt x="29" y="89"/>
                    <a:pt x="29" y="74"/>
                  </a:cubicBezTo>
                  <a:cubicBezTo>
                    <a:pt x="29" y="59"/>
                    <a:pt x="32" y="47"/>
                    <a:pt x="38" y="39"/>
                  </a:cubicBezTo>
                  <a:cubicBezTo>
                    <a:pt x="44" y="30"/>
                    <a:pt x="52" y="27"/>
                    <a:pt x="64" y="27"/>
                  </a:cubicBezTo>
                  <a:cubicBezTo>
                    <a:pt x="69" y="26"/>
                    <a:pt x="73" y="27"/>
                    <a:pt x="7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3">
              <a:extLst>
                <a:ext uri="{FF2B5EF4-FFF2-40B4-BE49-F238E27FC236}">
                  <a16:creationId xmlns:a16="http://schemas.microsoft.com/office/drawing/2014/main" id="{BF932E4B-54ED-4545-9553-9AD5FB4CB067}"/>
                </a:ext>
              </a:extLst>
            </p:cNvPr>
            <p:cNvSpPr>
              <a:spLocks/>
            </p:cNvSpPr>
            <p:nvPr/>
          </p:nvSpPr>
          <p:spPr bwMode="auto">
            <a:xfrm>
              <a:off x="4349" y="2025"/>
              <a:ext cx="265" cy="344"/>
            </a:xfrm>
            <a:custGeom>
              <a:avLst/>
              <a:gdLst>
                <a:gd name="T0" fmla="*/ 84 w 112"/>
                <a:gd name="T1" fmla="*/ 103 h 145"/>
                <a:gd name="T2" fmla="*/ 68 w 112"/>
                <a:gd name="T3" fmla="*/ 113 h 145"/>
                <a:gd name="T4" fmla="*/ 52 w 112"/>
                <a:gd name="T5" fmla="*/ 118 h 145"/>
                <a:gd name="T6" fmla="*/ 39 w 112"/>
                <a:gd name="T7" fmla="*/ 115 h 145"/>
                <a:gd name="T8" fmla="*/ 33 w 112"/>
                <a:gd name="T9" fmla="*/ 109 h 145"/>
                <a:gd name="T10" fmla="*/ 29 w 112"/>
                <a:gd name="T11" fmla="*/ 98 h 145"/>
                <a:gd name="T12" fmla="*/ 29 w 112"/>
                <a:gd name="T13" fmla="*/ 80 h 145"/>
                <a:gd name="T14" fmla="*/ 29 w 112"/>
                <a:gd name="T15" fmla="*/ 0 h 145"/>
                <a:gd name="T16" fmla="*/ 0 w 112"/>
                <a:gd name="T17" fmla="*/ 0 h 145"/>
                <a:gd name="T18" fmla="*/ 0 w 112"/>
                <a:gd name="T19" fmla="*/ 91 h 145"/>
                <a:gd name="T20" fmla="*/ 4 w 112"/>
                <a:gd name="T21" fmla="*/ 115 h 145"/>
                <a:gd name="T22" fmla="*/ 13 w 112"/>
                <a:gd name="T23" fmla="*/ 132 h 145"/>
                <a:gd name="T24" fmla="*/ 28 w 112"/>
                <a:gd name="T25" fmla="*/ 141 h 145"/>
                <a:gd name="T26" fmla="*/ 46 w 112"/>
                <a:gd name="T27" fmla="*/ 145 h 145"/>
                <a:gd name="T28" fmla="*/ 68 w 112"/>
                <a:gd name="T29" fmla="*/ 140 h 145"/>
                <a:gd name="T30" fmla="*/ 84 w 112"/>
                <a:gd name="T31" fmla="*/ 129 h 145"/>
                <a:gd name="T32" fmla="*/ 84 w 112"/>
                <a:gd name="T33" fmla="*/ 141 h 145"/>
                <a:gd name="T34" fmla="*/ 112 w 112"/>
                <a:gd name="T35" fmla="*/ 141 h 145"/>
                <a:gd name="T36" fmla="*/ 112 w 112"/>
                <a:gd name="T37" fmla="*/ 0 h 145"/>
                <a:gd name="T38" fmla="*/ 84 w 112"/>
                <a:gd name="T39" fmla="*/ 0 h 145"/>
                <a:gd name="T40" fmla="*/ 84 w 112"/>
                <a:gd name="T41" fmla="*/ 10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45">
                  <a:moveTo>
                    <a:pt x="84" y="103"/>
                  </a:moveTo>
                  <a:cubicBezTo>
                    <a:pt x="79" y="107"/>
                    <a:pt x="74" y="110"/>
                    <a:pt x="68" y="113"/>
                  </a:cubicBezTo>
                  <a:cubicBezTo>
                    <a:pt x="62" y="116"/>
                    <a:pt x="57" y="118"/>
                    <a:pt x="52" y="118"/>
                  </a:cubicBezTo>
                  <a:cubicBezTo>
                    <a:pt x="46" y="118"/>
                    <a:pt x="42" y="117"/>
                    <a:pt x="39" y="115"/>
                  </a:cubicBezTo>
                  <a:cubicBezTo>
                    <a:pt x="36" y="114"/>
                    <a:pt x="34" y="112"/>
                    <a:pt x="33" y="109"/>
                  </a:cubicBezTo>
                  <a:cubicBezTo>
                    <a:pt x="31" y="106"/>
                    <a:pt x="30" y="102"/>
                    <a:pt x="29" y="98"/>
                  </a:cubicBezTo>
                  <a:cubicBezTo>
                    <a:pt x="29" y="93"/>
                    <a:pt x="29" y="87"/>
                    <a:pt x="29" y="80"/>
                  </a:cubicBezTo>
                  <a:cubicBezTo>
                    <a:pt x="29" y="0"/>
                    <a:pt x="29" y="0"/>
                    <a:pt x="29" y="0"/>
                  </a:cubicBezTo>
                  <a:cubicBezTo>
                    <a:pt x="0" y="0"/>
                    <a:pt x="0" y="0"/>
                    <a:pt x="0" y="0"/>
                  </a:cubicBezTo>
                  <a:cubicBezTo>
                    <a:pt x="0" y="91"/>
                    <a:pt x="0" y="91"/>
                    <a:pt x="0" y="91"/>
                  </a:cubicBezTo>
                  <a:cubicBezTo>
                    <a:pt x="0" y="100"/>
                    <a:pt x="1" y="108"/>
                    <a:pt x="4" y="115"/>
                  </a:cubicBezTo>
                  <a:cubicBezTo>
                    <a:pt x="6" y="121"/>
                    <a:pt x="9" y="127"/>
                    <a:pt x="13" y="132"/>
                  </a:cubicBezTo>
                  <a:cubicBezTo>
                    <a:pt x="17" y="136"/>
                    <a:pt x="22" y="139"/>
                    <a:pt x="28" y="141"/>
                  </a:cubicBezTo>
                  <a:cubicBezTo>
                    <a:pt x="34" y="143"/>
                    <a:pt x="39" y="145"/>
                    <a:pt x="46" y="145"/>
                  </a:cubicBezTo>
                  <a:cubicBezTo>
                    <a:pt x="54" y="145"/>
                    <a:pt x="61" y="143"/>
                    <a:pt x="68" y="140"/>
                  </a:cubicBezTo>
                  <a:cubicBezTo>
                    <a:pt x="73" y="137"/>
                    <a:pt x="79" y="133"/>
                    <a:pt x="84" y="129"/>
                  </a:cubicBezTo>
                  <a:cubicBezTo>
                    <a:pt x="84" y="141"/>
                    <a:pt x="84" y="141"/>
                    <a:pt x="84" y="141"/>
                  </a:cubicBezTo>
                  <a:cubicBezTo>
                    <a:pt x="112" y="141"/>
                    <a:pt x="112" y="141"/>
                    <a:pt x="112" y="141"/>
                  </a:cubicBezTo>
                  <a:cubicBezTo>
                    <a:pt x="112" y="0"/>
                    <a:pt x="112" y="0"/>
                    <a:pt x="112" y="0"/>
                  </a:cubicBezTo>
                  <a:cubicBezTo>
                    <a:pt x="84" y="0"/>
                    <a:pt x="84" y="0"/>
                    <a:pt x="84" y="0"/>
                  </a:cubicBezTo>
                  <a:lnTo>
                    <a:pt x="84"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4">
              <a:extLst>
                <a:ext uri="{FF2B5EF4-FFF2-40B4-BE49-F238E27FC236}">
                  <a16:creationId xmlns:a16="http://schemas.microsoft.com/office/drawing/2014/main" id="{7526680B-D64B-406E-ACB0-DB833B8DB45D}"/>
                </a:ext>
              </a:extLst>
            </p:cNvPr>
            <p:cNvSpPr>
              <a:spLocks noEditPoints="1"/>
            </p:cNvSpPr>
            <p:nvPr/>
          </p:nvSpPr>
          <p:spPr bwMode="auto">
            <a:xfrm>
              <a:off x="4659" y="2018"/>
              <a:ext cx="267" cy="351"/>
            </a:xfrm>
            <a:custGeom>
              <a:avLst/>
              <a:gdLst>
                <a:gd name="T0" fmla="*/ 109 w 113"/>
                <a:gd name="T1" fmla="*/ 26 h 148"/>
                <a:gd name="T2" fmla="*/ 97 w 113"/>
                <a:gd name="T3" fmla="*/ 10 h 148"/>
                <a:gd name="T4" fmla="*/ 79 w 113"/>
                <a:gd name="T5" fmla="*/ 2 h 148"/>
                <a:gd name="T6" fmla="*/ 55 w 113"/>
                <a:gd name="T7" fmla="*/ 0 h 148"/>
                <a:gd name="T8" fmla="*/ 31 w 113"/>
                <a:gd name="T9" fmla="*/ 2 h 148"/>
                <a:gd name="T10" fmla="*/ 13 w 113"/>
                <a:gd name="T11" fmla="*/ 6 h 148"/>
                <a:gd name="T12" fmla="*/ 11 w 113"/>
                <a:gd name="T13" fmla="*/ 7 h 148"/>
                <a:gd name="T14" fmla="*/ 11 w 113"/>
                <a:gd name="T15" fmla="*/ 35 h 148"/>
                <a:gd name="T16" fmla="*/ 15 w 113"/>
                <a:gd name="T17" fmla="*/ 35 h 148"/>
                <a:gd name="T18" fmla="*/ 16 w 113"/>
                <a:gd name="T19" fmla="*/ 34 h 148"/>
                <a:gd name="T20" fmla="*/ 37 w 113"/>
                <a:gd name="T21" fmla="*/ 28 h 148"/>
                <a:gd name="T22" fmla="*/ 55 w 113"/>
                <a:gd name="T23" fmla="*/ 25 h 148"/>
                <a:gd name="T24" fmla="*/ 67 w 113"/>
                <a:gd name="T25" fmla="*/ 26 h 148"/>
                <a:gd name="T26" fmla="*/ 77 w 113"/>
                <a:gd name="T27" fmla="*/ 30 h 148"/>
                <a:gd name="T28" fmla="*/ 82 w 113"/>
                <a:gd name="T29" fmla="*/ 36 h 148"/>
                <a:gd name="T30" fmla="*/ 84 w 113"/>
                <a:gd name="T31" fmla="*/ 48 h 148"/>
                <a:gd name="T32" fmla="*/ 84 w 113"/>
                <a:gd name="T33" fmla="*/ 49 h 148"/>
                <a:gd name="T34" fmla="*/ 53 w 113"/>
                <a:gd name="T35" fmla="*/ 52 h 148"/>
                <a:gd name="T36" fmla="*/ 26 w 113"/>
                <a:gd name="T37" fmla="*/ 60 h 148"/>
                <a:gd name="T38" fmla="*/ 6 w 113"/>
                <a:gd name="T39" fmla="*/ 77 h 148"/>
                <a:gd name="T40" fmla="*/ 0 w 113"/>
                <a:gd name="T41" fmla="*/ 102 h 148"/>
                <a:gd name="T42" fmla="*/ 3 w 113"/>
                <a:gd name="T43" fmla="*/ 120 h 148"/>
                <a:gd name="T44" fmla="*/ 12 w 113"/>
                <a:gd name="T45" fmla="*/ 135 h 148"/>
                <a:gd name="T46" fmla="*/ 27 w 113"/>
                <a:gd name="T47" fmla="*/ 144 h 148"/>
                <a:gd name="T48" fmla="*/ 44 w 113"/>
                <a:gd name="T49" fmla="*/ 148 h 148"/>
                <a:gd name="T50" fmla="*/ 60 w 113"/>
                <a:gd name="T51" fmla="*/ 146 h 148"/>
                <a:gd name="T52" fmla="*/ 72 w 113"/>
                <a:gd name="T53" fmla="*/ 141 h 148"/>
                <a:gd name="T54" fmla="*/ 82 w 113"/>
                <a:gd name="T55" fmla="*/ 135 h 148"/>
                <a:gd name="T56" fmla="*/ 85 w 113"/>
                <a:gd name="T57" fmla="*/ 132 h 148"/>
                <a:gd name="T58" fmla="*/ 85 w 113"/>
                <a:gd name="T59" fmla="*/ 144 h 148"/>
                <a:gd name="T60" fmla="*/ 113 w 113"/>
                <a:gd name="T61" fmla="*/ 144 h 148"/>
                <a:gd name="T62" fmla="*/ 113 w 113"/>
                <a:gd name="T63" fmla="*/ 49 h 148"/>
                <a:gd name="T64" fmla="*/ 109 w 113"/>
                <a:gd name="T65" fmla="*/ 26 h 148"/>
                <a:gd name="T66" fmla="*/ 84 w 113"/>
                <a:gd name="T67" fmla="*/ 73 h 148"/>
                <a:gd name="T68" fmla="*/ 84 w 113"/>
                <a:gd name="T69" fmla="*/ 107 h 148"/>
                <a:gd name="T70" fmla="*/ 69 w 113"/>
                <a:gd name="T71" fmla="*/ 117 h 148"/>
                <a:gd name="T72" fmla="*/ 51 w 113"/>
                <a:gd name="T73" fmla="*/ 121 h 148"/>
                <a:gd name="T74" fmla="*/ 34 w 113"/>
                <a:gd name="T75" fmla="*/ 116 h 148"/>
                <a:gd name="T76" fmla="*/ 28 w 113"/>
                <a:gd name="T77" fmla="*/ 100 h 148"/>
                <a:gd name="T78" fmla="*/ 33 w 113"/>
                <a:gd name="T79" fmla="*/ 86 h 148"/>
                <a:gd name="T80" fmla="*/ 47 w 113"/>
                <a:gd name="T81" fmla="*/ 79 h 148"/>
                <a:gd name="T82" fmla="*/ 67 w 113"/>
                <a:gd name="T83" fmla="*/ 75 h 148"/>
                <a:gd name="T84" fmla="*/ 84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109" y="26"/>
                  </a:moveTo>
                  <a:cubicBezTo>
                    <a:pt x="106" y="20"/>
                    <a:pt x="102" y="14"/>
                    <a:pt x="97" y="10"/>
                  </a:cubicBezTo>
                  <a:cubicBezTo>
                    <a:pt x="91" y="6"/>
                    <a:pt x="85" y="3"/>
                    <a:pt x="79" y="2"/>
                  </a:cubicBezTo>
                  <a:cubicBezTo>
                    <a:pt x="72" y="0"/>
                    <a:pt x="64" y="0"/>
                    <a:pt x="55" y="0"/>
                  </a:cubicBezTo>
                  <a:cubicBezTo>
                    <a:pt x="47" y="0"/>
                    <a:pt x="39" y="0"/>
                    <a:pt x="31" y="2"/>
                  </a:cubicBezTo>
                  <a:cubicBezTo>
                    <a:pt x="23" y="3"/>
                    <a:pt x="17" y="5"/>
                    <a:pt x="13" y="6"/>
                  </a:cubicBezTo>
                  <a:cubicBezTo>
                    <a:pt x="11" y="7"/>
                    <a:pt x="11" y="7"/>
                    <a:pt x="11" y="7"/>
                  </a:cubicBezTo>
                  <a:cubicBezTo>
                    <a:pt x="11" y="35"/>
                    <a:pt x="11" y="35"/>
                    <a:pt x="11" y="35"/>
                  </a:cubicBezTo>
                  <a:cubicBezTo>
                    <a:pt x="15" y="35"/>
                    <a:pt x="15" y="35"/>
                    <a:pt x="15" y="35"/>
                  </a:cubicBezTo>
                  <a:cubicBezTo>
                    <a:pt x="16" y="34"/>
                    <a:pt x="16" y="34"/>
                    <a:pt x="16" y="34"/>
                  </a:cubicBezTo>
                  <a:cubicBezTo>
                    <a:pt x="23" y="31"/>
                    <a:pt x="30" y="29"/>
                    <a:pt x="37" y="28"/>
                  </a:cubicBezTo>
                  <a:cubicBezTo>
                    <a:pt x="44" y="26"/>
                    <a:pt x="49" y="25"/>
                    <a:pt x="55" y="25"/>
                  </a:cubicBezTo>
                  <a:cubicBezTo>
                    <a:pt x="59" y="25"/>
                    <a:pt x="63" y="26"/>
                    <a:pt x="67" y="26"/>
                  </a:cubicBezTo>
                  <a:cubicBezTo>
                    <a:pt x="71" y="27"/>
                    <a:pt x="74" y="28"/>
                    <a:pt x="77" y="30"/>
                  </a:cubicBezTo>
                  <a:cubicBezTo>
                    <a:pt x="79" y="31"/>
                    <a:pt x="81" y="33"/>
                    <a:pt x="82" y="36"/>
                  </a:cubicBezTo>
                  <a:cubicBezTo>
                    <a:pt x="84" y="39"/>
                    <a:pt x="84" y="43"/>
                    <a:pt x="84" y="48"/>
                  </a:cubicBezTo>
                  <a:cubicBezTo>
                    <a:pt x="84" y="49"/>
                    <a:pt x="84" y="49"/>
                    <a:pt x="84" y="49"/>
                  </a:cubicBezTo>
                  <a:cubicBezTo>
                    <a:pt x="73" y="50"/>
                    <a:pt x="63" y="51"/>
                    <a:pt x="53" y="52"/>
                  </a:cubicBezTo>
                  <a:cubicBezTo>
                    <a:pt x="43" y="54"/>
                    <a:pt x="33" y="56"/>
                    <a:pt x="26" y="60"/>
                  </a:cubicBezTo>
                  <a:cubicBezTo>
                    <a:pt x="17" y="64"/>
                    <a:pt x="10" y="69"/>
                    <a:pt x="6" y="77"/>
                  </a:cubicBezTo>
                  <a:cubicBezTo>
                    <a:pt x="2" y="83"/>
                    <a:pt x="0" y="92"/>
                    <a:pt x="0" y="102"/>
                  </a:cubicBezTo>
                  <a:cubicBezTo>
                    <a:pt x="0" y="108"/>
                    <a:pt x="1" y="114"/>
                    <a:pt x="3" y="120"/>
                  </a:cubicBezTo>
                  <a:cubicBezTo>
                    <a:pt x="5" y="126"/>
                    <a:pt x="8" y="131"/>
                    <a:pt x="12" y="135"/>
                  </a:cubicBezTo>
                  <a:cubicBezTo>
                    <a:pt x="16" y="139"/>
                    <a:pt x="21" y="142"/>
                    <a:pt x="27" y="144"/>
                  </a:cubicBezTo>
                  <a:cubicBezTo>
                    <a:pt x="32" y="147"/>
                    <a:pt x="38" y="148"/>
                    <a:pt x="44" y="148"/>
                  </a:cubicBezTo>
                  <a:cubicBezTo>
                    <a:pt x="51" y="148"/>
                    <a:pt x="56" y="147"/>
                    <a:pt x="60" y="146"/>
                  </a:cubicBezTo>
                  <a:cubicBezTo>
                    <a:pt x="64" y="145"/>
                    <a:pt x="68" y="143"/>
                    <a:pt x="72" y="141"/>
                  </a:cubicBezTo>
                  <a:cubicBezTo>
                    <a:pt x="75" y="139"/>
                    <a:pt x="79" y="137"/>
                    <a:pt x="82" y="135"/>
                  </a:cubicBezTo>
                  <a:cubicBezTo>
                    <a:pt x="83" y="134"/>
                    <a:pt x="84" y="133"/>
                    <a:pt x="85" y="132"/>
                  </a:cubicBezTo>
                  <a:cubicBezTo>
                    <a:pt x="85" y="144"/>
                    <a:pt x="85" y="144"/>
                    <a:pt x="85" y="144"/>
                  </a:cubicBezTo>
                  <a:cubicBezTo>
                    <a:pt x="113" y="144"/>
                    <a:pt x="113" y="144"/>
                    <a:pt x="113" y="144"/>
                  </a:cubicBezTo>
                  <a:cubicBezTo>
                    <a:pt x="113" y="49"/>
                    <a:pt x="113" y="49"/>
                    <a:pt x="113" y="49"/>
                  </a:cubicBezTo>
                  <a:cubicBezTo>
                    <a:pt x="113" y="40"/>
                    <a:pt x="111" y="32"/>
                    <a:pt x="109" y="26"/>
                  </a:cubicBezTo>
                  <a:moveTo>
                    <a:pt x="84" y="73"/>
                  </a:moveTo>
                  <a:cubicBezTo>
                    <a:pt x="84" y="107"/>
                    <a:pt x="84" y="107"/>
                    <a:pt x="84" y="107"/>
                  </a:cubicBezTo>
                  <a:cubicBezTo>
                    <a:pt x="80" y="110"/>
                    <a:pt x="75" y="114"/>
                    <a:pt x="69" y="117"/>
                  </a:cubicBezTo>
                  <a:cubicBezTo>
                    <a:pt x="64" y="120"/>
                    <a:pt x="58" y="121"/>
                    <a:pt x="51" y="121"/>
                  </a:cubicBezTo>
                  <a:cubicBezTo>
                    <a:pt x="44" y="121"/>
                    <a:pt x="38" y="119"/>
                    <a:pt x="34" y="116"/>
                  </a:cubicBezTo>
                  <a:cubicBezTo>
                    <a:pt x="30" y="113"/>
                    <a:pt x="28" y="107"/>
                    <a:pt x="28" y="100"/>
                  </a:cubicBezTo>
                  <a:cubicBezTo>
                    <a:pt x="28" y="94"/>
                    <a:pt x="30" y="90"/>
                    <a:pt x="33" y="86"/>
                  </a:cubicBezTo>
                  <a:cubicBezTo>
                    <a:pt x="37" y="83"/>
                    <a:pt x="42" y="80"/>
                    <a:pt x="47" y="79"/>
                  </a:cubicBezTo>
                  <a:cubicBezTo>
                    <a:pt x="52" y="77"/>
                    <a:pt x="59" y="76"/>
                    <a:pt x="67" y="75"/>
                  </a:cubicBezTo>
                  <a:cubicBezTo>
                    <a:pt x="74" y="74"/>
                    <a:pt x="80" y="74"/>
                    <a:pt x="84"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8" name="Group 257">
            <a:extLst>
              <a:ext uri="{FF2B5EF4-FFF2-40B4-BE49-F238E27FC236}">
                <a16:creationId xmlns:a16="http://schemas.microsoft.com/office/drawing/2014/main" id="{FA516A63-54D4-4EF4-946A-9334B1761385}"/>
              </a:ext>
            </a:extLst>
          </p:cNvPr>
          <p:cNvGrpSpPr/>
          <p:nvPr/>
        </p:nvGrpSpPr>
        <p:grpSpPr>
          <a:xfrm>
            <a:off x="5985243" y="3986855"/>
            <a:ext cx="469922" cy="417772"/>
            <a:chOff x="9849735" y="488152"/>
            <a:chExt cx="511592" cy="454818"/>
          </a:xfrm>
        </p:grpSpPr>
        <p:sp>
          <p:nvSpPr>
            <p:cNvPr id="244" name="Freeform: Shape 243">
              <a:extLst>
                <a:ext uri="{FF2B5EF4-FFF2-40B4-BE49-F238E27FC236}">
                  <a16:creationId xmlns:a16="http://schemas.microsoft.com/office/drawing/2014/main" id="{41FDD900-3111-41C9-B965-7CDE2D987E5B}"/>
                </a:ext>
              </a:extLst>
            </p:cNvPr>
            <p:cNvSpPr/>
            <p:nvPr/>
          </p:nvSpPr>
          <p:spPr>
            <a:xfrm>
              <a:off x="9849735" y="612307"/>
              <a:ext cx="511592" cy="330663"/>
            </a:xfrm>
            <a:custGeom>
              <a:avLst/>
              <a:gdLst>
                <a:gd name="connsiteX0" fmla="*/ 222307 w 781050"/>
                <a:gd name="connsiteY0" fmla="*/ 7144 h 504825"/>
                <a:gd name="connsiteX1" fmla="*/ 199447 w 781050"/>
                <a:gd name="connsiteY1" fmla="*/ 50006 h 504825"/>
                <a:gd name="connsiteX2" fmla="*/ 139440 w 781050"/>
                <a:gd name="connsiteY2" fmla="*/ 160496 h 504825"/>
                <a:gd name="connsiteX3" fmla="*/ 139440 w 781050"/>
                <a:gd name="connsiteY3" fmla="*/ 170021 h 504825"/>
                <a:gd name="connsiteX4" fmla="*/ 261360 w 781050"/>
                <a:gd name="connsiteY4" fmla="*/ 379571 h 504825"/>
                <a:gd name="connsiteX5" fmla="*/ 271837 w 781050"/>
                <a:gd name="connsiteY5" fmla="*/ 385286 h 504825"/>
                <a:gd name="connsiteX6" fmla="*/ 514725 w 781050"/>
                <a:gd name="connsiteY6" fmla="*/ 385286 h 504825"/>
                <a:gd name="connsiteX7" fmla="*/ 524250 w 781050"/>
                <a:gd name="connsiteY7" fmla="*/ 379571 h 504825"/>
                <a:gd name="connsiteX8" fmla="*/ 559492 w 781050"/>
                <a:gd name="connsiteY8" fmla="*/ 319564 h 504825"/>
                <a:gd name="connsiteX9" fmla="*/ 646170 w 781050"/>
                <a:gd name="connsiteY9" fmla="*/ 173831 h 504825"/>
                <a:gd name="connsiteX10" fmla="*/ 652837 w 781050"/>
                <a:gd name="connsiteY10" fmla="*/ 169069 h 504825"/>
                <a:gd name="connsiteX11" fmla="*/ 778567 w 781050"/>
                <a:gd name="connsiteY11" fmla="*/ 169069 h 504825"/>
                <a:gd name="connsiteX12" fmla="*/ 761422 w 781050"/>
                <a:gd name="connsiteY12" fmla="*/ 199549 h 504825"/>
                <a:gd name="connsiteX13" fmla="*/ 664267 w 781050"/>
                <a:gd name="connsiteY13" fmla="*/ 367189 h 504825"/>
                <a:gd name="connsiteX14" fmla="*/ 589020 w 781050"/>
                <a:gd name="connsiteY14" fmla="*/ 496729 h 504825"/>
                <a:gd name="connsiteX15" fmla="*/ 583305 w 781050"/>
                <a:gd name="connsiteY15" fmla="*/ 500539 h 504825"/>
                <a:gd name="connsiteX16" fmla="*/ 566160 w 781050"/>
                <a:gd name="connsiteY16" fmla="*/ 500539 h 504825"/>
                <a:gd name="connsiteX17" fmla="*/ 207067 w 781050"/>
                <a:gd name="connsiteY17" fmla="*/ 500539 h 504825"/>
                <a:gd name="connsiteX18" fmla="*/ 197542 w 781050"/>
                <a:gd name="connsiteY18" fmla="*/ 494824 h 504825"/>
                <a:gd name="connsiteX19" fmla="*/ 51810 w 781050"/>
                <a:gd name="connsiteY19" fmla="*/ 243364 h 504825"/>
                <a:gd name="connsiteX20" fmla="*/ 31807 w 781050"/>
                <a:gd name="connsiteY20" fmla="*/ 209074 h 504825"/>
                <a:gd name="connsiteX21" fmla="*/ 8947 w 781050"/>
                <a:gd name="connsiteY21" fmla="*/ 171926 h 504825"/>
                <a:gd name="connsiteX22" fmla="*/ 8947 w 781050"/>
                <a:gd name="connsiteY22" fmla="*/ 162401 h 504825"/>
                <a:gd name="connsiteX23" fmla="*/ 91815 w 781050"/>
                <a:gd name="connsiteY23" fmla="*/ 11906 h 504825"/>
                <a:gd name="connsiteX24" fmla="*/ 97530 w 781050"/>
                <a:gd name="connsiteY24" fmla="*/ 8096 h 504825"/>
                <a:gd name="connsiteX25" fmla="*/ 222307 w 781050"/>
                <a:gd name="connsiteY2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1050" h="504825">
                  <a:moveTo>
                    <a:pt x="222307" y="7144"/>
                  </a:moveTo>
                  <a:cubicBezTo>
                    <a:pt x="214687" y="22384"/>
                    <a:pt x="207067" y="35719"/>
                    <a:pt x="199447" y="50006"/>
                  </a:cubicBezTo>
                  <a:cubicBezTo>
                    <a:pt x="179445" y="87154"/>
                    <a:pt x="159442" y="123349"/>
                    <a:pt x="139440" y="160496"/>
                  </a:cubicBezTo>
                  <a:cubicBezTo>
                    <a:pt x="137535" y="164306"/>
                    <a:pt x="137535" y="167164"/>
                    <a:pt x="139440" y="170021"/>
                  </a:cubicBezTo>
                  <a:cubicBezTo>
                    <a:pt x="180397" y="239554"/>
                    <a:pt x="221355" y="309086"/>
                    <a:pt x="261360" y="379571"/>
                  </a:cubicBezTo>
                  <a:cubicBezTo>
                    <a:pt x="264217" y="384334"/>
                    <a:pt x="266122" y="385286"/>
                    <a:pt x="271837" y="385286"/>
                  </a:cubicBezTo>
                  <a:cubicBezTo>
                    <a:pt x="352800" y="385286"/>
                    <a:pt x="433762" y="385286"/>
                    <a:pt x="514725" y="385286"/>
                  </a:cubicBezTo>
                  <a:cubicBezTo>
                    <a:pt x="519487" y="385286"/>
                    <a:pt x="522345" y="384334"/>
                    <a:pt x="524250" y="379571"/>
                  </a:cubicBezTo>
                  <a:cubicBezTo>
                    <a:pt x="535680" y="359569"/>
                    <a:pt x="547110" y="338614"/>
                    <a:pt x="559492" y="319564"/>
                  </a:cubicBezTo>
                  <a:cubicBezTo>
                    <a:pt x="589972" y="271939"/>
                    <a:pt x="617595" y="222409"/>
                    <a:pt x="646170" y="173831"/>
                  </a:cubicBezTo>
                  <a:cubicBezTo>
                    <a:pt x="648075" y="170974"/>
                    <a:pt x="649027" y="169069"/>
                    <a:pt x="652837" y="169069"/>
                  </a:cubicBezTo>
                  <a:cubicBezTo>
                    <a:pt x="694747" y="169069"/>
                    <a:pt x="735705" y="169069"/>
                    <a:pt x="778567" y="169069"/>
                  </a:cubicBezTo>
                  <a:cubicBezTo>
                    <a:pt x="772852" y="179546"/>
                    <a:pt x="767137" y="189071"/>
                    <a:pt x="761422" y="199549"/>
                  </a:cubicBezTo>
                  <a:cubicBezTo>
                    <a:pt x="729037" y="255746"/>
                    <a:pt x="696652" y="310991"/>
                    <a:pt x="664267" y="367189"/>
                  </a:cubicBezTo>
                  <a:cubicBezTo>
                    <a:pt x="639502" y="410051"/>
                    <a:pt x="613785" y="453866"/>
                    <a:pt x="589020" y="496729"/>
                  </a:cubicBezTo>
                  <a:cubicBezTo>
                    <a:pt x="587115" y="499586"/>
                    <a:pt x="586162" y="500539"/>
                    <a:pt x="583305" y="500539"/>
                  </a:cubicBezTo>
                  <a:cubicBezTo>
                    <a:pt x="577590" y="500539"/>
                    <a:pt x="571875" y="500539"/>
                    <a:pt x="566160" y="500539"/>
                  </a:cubicBezTo>
                  <a:cubicBezTo>
                    <a:pt x="446145" y="500539"/>
                    <a:pt x="326130" y="500539"/>
                    <a:pt x="207067" y="500539"/>
                  </a:cubicBezTo>
                  <a:cubicBezTo>
                    <a:pt x="202305" y="500539"/>
                    <a:pt x="199447" y="499586"/>
                    <a:pt x="197542" y="494824"/>
                  </a:cubicBezTo>
                  <a:cubicBezTo>
                    <a:pt x="148965" y="410051"/>
                    <a:pt x="100387" y="327184"/>
                    <a:pt x="51810" y="243364"/>
                  </a:cubicBezTo>
                  <a:cubicBezTo>
                    <a:pt x="45142" y="231934"/>
                    <a:pt x="38475" y="219551"/>
                    <a:pt x="31807" y="209074"/>
                  </a:cubicBezTo>
                  <a:cubicBezTo>
                    <a:pt x="24187" y="196691"/>
                    <a:pt x="16567" y="184309"/>
                    <a:pt x="8947" y="171926"/>
                  </a:cubicBezTo>
                  <a:cubicBezTo>
                    <a:pt x="7042" y="169069"/>
                    <a:pt x="6090" y="166211"/>
                    <a:pt x="8947" y="162401"/>
                  </a:cubicBezTo>
                  <a:cubicBezTo>
                    <a:pt x="37522" y="112871"/>
                    <a:pt x="64192" y="62389"/>
                    <a:pt x="91815" y="11906"/>
                  </a:cubicBezTo>
                  <a:cubicBezTo>
                    <a:pt x="92767" y="9049"/>
                    <a:pt x="94672" y="8096"/>
                    <a:pt x="97530" y="8096"/>
                  </a:cubicBezTo>
                  <a:cubicBezTo>
                    <a:pt x="138487" y="7144"/>
                    <a:pt x="179445" y="7144"/>
                    <a:pt x="222307" y="7144"/>
                  </a:cubicBezTo>
                  <a:close/>
                </a:path>
              </a:pathLst>
            </a:custGeom>
            <a:solidFill>
              <a:srgbClr val="000000"/>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FDC1767-E929-4011-BC81-69F4EC68E79D}"/>
                </a:ext>
              </a:extLst>
            </p:cNvPr>
            <p:cNvSpPr/>
            <p:nvPr/>
          </p:nvSpPr>
          <p:spPr>
            <a:xfrm>
              <a:off x="9933270" y="488152"/>
              <a:ext cx="399291" cy="330663"/>
            </a:xfrm>
            <a:custGeom>
              <a:avLst/>
              <a:gdLst>
                <a:gd name="connsiteX0" fmla="*/ 7144 w 609600"/>
                <a:gd name="connsiteY0" fmla="*/ 120491 h 504825"/>
                <a:gd name="connsiteX1" fmla="*/ 31909 w 609600"/>
                <a:gd name="connsiteY1" fmla="*/ 73819 h 504825"/>
                <a:gd name="connsiteX2" fmla="*/ 64294 w 609600"/>
                <a:gd name="connsiteY2" fmla="*/ 12859 h 504825"/>
                <a:gd name="connsiteX3" fmla="*/ 74771 w 609600"/>
                <a:gd name="connsiteY3" fmla="*/ 7144 h 504825"/>
                <a:gd name="connsiteX4" fmla="*/ 449104 w 609600"/>
                <a:gd name="connsiteY4" fmla="*/ 7144 h 504825"/>
                <a:gd name="connsiteX5" fmla="*/ 466249 w 609600"/>
                <a:gd name="connsiteY5" fmla="*/ 17621 h 504825"/>
                <a:gd name="connsiteX6" fmla="*/ 606266 w 609600"/>
                <a:gd name="connsiteY6" fmla="*/ 273844 h 504825"/>
                <a:gd name="connsiteX7" fmla="*/ 610076 w 609600"/>
                <a:gd name="connsiteY7" fmla="*/ 280511 h 504825"/>
                <a:gd name="connsiteX8" fmla="*/ 604361 w 609600"/>
                <a:gd name="connsiteY8" fmla="*/ 281464 h 504825"/>
                <a:gd name="connsiteX9" fmla="*/ 488156 w 609600"/>
                <a:gd name="connsiteY9" fmla="*/ 281464 h 504825"/>
                <a:gd name="connsiteX10" fmla="*/ 478631 w 609600"/>
                <a:gd name="connsiteY10" fmla="*/ 275749 h 504825"/>
                <a:gd name="connsiteX11" fmla="*/ 440531 w 609600"/>
                <a:gd name="connsiteY11" fmla="*/ 205264 h 504825"/>
                <a:gd name="connsiteX12" fmla="*/ 396716 w 609600"/>
                <a:gd name="connsiteY12" fmla="*/ 125254 h 504825"/>
                <a:gd name="connsiteX13" fmla="*/ 389096 w 609600"/>
                <a:gd name="connsiteY13" fmla="*/ 120491 h 504825"/>
                <a:gd name="connsiteX14" fmla="*/ 324326 w 609600"/>
                <a:gd name="connsiteY14" fmla="*/ 120491 h 504825"/>
                <a:gd name="connsiteX15" fmla="*/ 317659 w 609600"/>
                <a:gd name="connsiteY15" fmla="*/ 127159 h 504825"/>
                <a:gd name="connsiteX16" fmla="*/ 317659 w 609600"/>
                <a:gd name="connsiteY16" fmla="*/ 490061 h 504825"/>
                <a:gd name="connsiteX17" fmla="*/ 309086 w 609600"/>
                <a:gd name="connsiteY17" fmla="*/ 498634 h 504825"/>
                <a:gd name="connsiteX18" fmla="*/ 212884 w 609600"/>
                <a:gd name="connsiteY18" fmla="*/ 498634 h 504825"/>
                <a:gd name="connsiteX19" fmla="*/ 205264 w 609600"/>
                <a:gd name="connsiteY19" fmla="*/ 491014 h 504825"/>
                <a:gd name="connsiteX20" fmla="*/ 205264 w 609600"/>
                <a:gd name="connsiteY20" fmla="*/ 128111 h 504825"/>
                <a:gd name="connsiteX21" fmla="*/ 197644 w 609600"/>
                <a:gd name="connsiteY21" fmla="*/ 119539 h 504825"/>
                <a:gd name="connsiteX22" fmla="*/ 15716 w 609600"/>
                <a:gd name="connsiteY22" fmla="*/ 119539 h 504825"/>
                <a:gd name="connsiteX23" fmla="*/ 7144 w 609600"/>
                <a:gd name="connsiteY23" fmla="*/ 12049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504825">
                  <a:moveTo>
                    <a:pt x="7144" y="120491"/>
                  </a:moveTo>
                  <a:cubicBezTo>
                    <a:pt x="15716" y="104299"/>
                    <a:pt x="23336" y="89059"/>
                    <a:pt x="31909" y="73819"/>
                  </a:cubicBezTo>
                  <a:cubicBezTo>
                    <a:pt x="42386" y="53816"/>
                    <a:pt x="53816" y="33814"/>
                    <a:pt x="64294" y="12859"/>
                  </a:cubicBezTo>
                  <a:cubicBezTo>
                    <a:pt x="66199" y="8096"/>
                    <a:pt x="69056" y="7144"/>
                    <a:pt x="74771" y="7144"/>
                  </a:cubicBezTo>
                  <a:cubicBezTo>
                    <a:pt x="199549" y="7144"/>
                    <a:pt x="324326" y="7144"/>
                    <a:pt x="449104" y="7144"/>
                  </a:cubicBezTo>
                  <a:cubicBezTo>
                    <a:pt x="457676" y="7144"/>
                    <a:pt x="462439" y="10001"/>
                    <a:pt x="466249" y="17621"/>
                  </a:cubicBezTo>
                  <a:cubicBezTo>
                    <a:pt x="512921" y="103346"/>
                    <a:pt x="559594" y="188119"/>
                    <a:pt x="606266" y="273844"/>
                  </a:cubicBezTo>
                  <a:cubicBezTo>
                    <a:pt x="607219" y="275749"/>
                    <a:pt x="608171" y="278606"/>
                    <a:pt x="610076" y="280511"/>
                  </a:cubicBezTo>
                  <a:cubicBezTo>
                    <a:pt x="608171" y="282416"/>
                    <a:pt x="606266" y="281464"/>
                    <a:pt x="604361" y="281464"/>
                  </a:cubicBezTo>
                  <a:cubicBezTo>
                    <a:pt x="565309" y="281464"/>
                    <a:pt x="527209" y="281464"/>
                    <a:pt x="488156" y="281464"/>
                  </a:cubicBezTo>
                  <a:cubicBezTo>
                    <a:pt x="483394" y="281464"/>
                    <a:pt x="480536" y="279559"/>
                    <a:pt x="478631" y="275749"/>
                  </a:cubicBezTo>
                  <a:cubicBezTo>
                    <a:pt x="466249" y="251936"/>
                    <a:pt x="453866" y="228124"/>
                    <a:pt x="440531" y="205264"/>
                  </a:cubicBezTo>
                  <a:cubicBezTo>
                    <a:pt x="425291" y="178594"/>
                    <a:pt x="411004" y="151924"/>
                    <a:pt x="396716" y="125254"/>
                  </a:cubicBezTo>
                  <a:cubicBezTo>
                    <a:pt x="394811" y="122396"/>
                    <a:pt x="392906" y="120491"/>
                    <a:pt x="389096" y="120491"/>
                  </a:cubicBezTo>
                  <a:cubicBezTo>
                    <a:pt x="367189" y="120491"/>
                    <a:pt x="346234" y="120491"/>
                    <a:pt x="324326" y="120491"/>
                  </a:cubicBezTo>
                  <a:cubicBezTo>
                    <a:pt x="318611" y="120491"/>
                    <a:pt x="317659" y="122396"/>
                    <a:pt x="317659" y="127159"/>
                  </a:cubicBezTo>
                  <a:cubicBezTo>
                    <a:pt x="317659" y="248126"/>
                    <a:pt x="317659" y="369094"/>
                    <a:pt x="317659" y="490061"/>
                  </a:cubicBezTo>
                  <a:cubicBezTo>
                    <a:pt x="317659" y="498634"/>
                    <a:pt x="317659" y="498634"/>
                    <a:pt x="309086" y="498634"/>
                  </a:cubicBezTo>
                  <a:cubicBezTo>
                    <a:pt x="276701" y="498634"/>
                    <a:pt x="244316" y="498634"/>
                    <a:pt x="212884" y="498634"/>
                  </a:cubicBezTo>
                  <a:cubicBezTo>
                    <a:pt x="206216" y="498634"/>
                    <a:pt x="205264" y="496729"/>
                    <a:pt x="205264" y="491014"/>
                  </a:cubicBezTo>
                  <a:cubicBezTo>
                    <a:pt x="205264" y="370046"/>
                    <a:pt x="205264" y="249079"/>
                    <a:pt x="205264" y="128111"/>
                  </a:cubicBezTo>
                  <a:cubicBezTo>
                    <a:pt x="205264" y="121444"/>
                    <a:pt x="203359" y="119539"/>
                    <a:pt x="197644" y="119539"/>
                  </a:cubicBezTo>
                  <a:cubicBezTo>
                    <a:pt x="136684" y="119539"/>
                    <a:pt x="76676" y="119539"/>
                    <a:pt x="15716" y="119539"/>
                  </a:cubicBezTo>
                  <a:cubicBezTo>
                    <a:pt x="12859" y="120491"/>
                    <a:pt x="10001" y="120491"/>
                    <a:pt x="7144" y="120491"/>
                  </a:cubicBezTo>
                  <a:close/>
                </a:path>
              </a:pathLst>
            </a:custGeom>
            <a:solidFill>
              <a:srgbClr val="000000"/>
            </a:solidFill>
            <a:ln w="9525" cap="flat">
              <a:noFill/>
              <a:prstDash val="solid"/>
              <a:miter/>
            </a:ln>
          </p:spPr>
          <p:txBody>
            <a:bodyPr rtlCol="0" anchor="ctr"/>
            <a:lstStyle/>
            <a:p>
              <a:endParaRPr lang="en-US"/>
            </a:p>
          </p:txBody>
        </p:sp>
      </p:grpSp>
      <p:pic>
        <p:nvPicPr>
          <p:cNvPr id="260" name="Picture 259">
            <a:extLst>
              <a:ext uri="{FF2B5EF4-FFF2-40B4-BE49-F238E27FC236}">
                <a16:creationId xmlns:a16="http://schemas.microsoft.com/office/drawing/2014/main" id="{FF22A762-03E4-46BF-8E7D-78C7C3AC74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5913" y="4849559"/>
            <a:ext cx="388723" cy="387103"/>
          </a:xfrm>
          <a:prstGeom prst="rect">
            <a:avLst/>
          </a:prstGeom>
        </p:spPr>
      </p:pic>
      <p:pic>
        <p:nvPicPr>
          <p:cNvPr id="264" name="Graphic 263">
            <a:extLst>
              <a:ext uri="{FF2B5EF4-FFF2-40B4-BE49-F238E27FC236}">
                <a16:creationId xmlns:a16="http://schemas.microsoft.com/office/drawing/2014/main" id="{CC58B73B-A0CB-4914-88FE-306D78366B5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18943" y="5388517"/>
            <a:ext cx="377221" cy="308503"/>
          </a:xfrm>
          <a:prstGeom prst="rect">
            <a:avLst/>
          </a:prstGeom>
        </p:spPr>
      </p:pic>
      <p:pic>
        <p:nvPicPr>
          <p:cNvPr id="268" name="Picture 267">
            <a:extLst>
              <a:ext uri="{FF2B5EF4-FFF2-40B4-BE49-F238E27FC236}">
                <a16:creationId xmlns:a16="http://schemas.microsoft.com/office/drawing/2014/main" id="{746822C0-AABE-4580-80E6-7863765AC65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67794" y="4777048"/>
            <a:ext cx="474346" cy="474347"/>
          </a:xfrm>
          <a:prstGeom prst="rect">
            <a:avLst/>
          </a:prstGeom>
        </p:spPr>
      </p:pic>
      <p:sp>
        <p:nvSpPr>
          <p:cNvPr id="269" name="TextBox 268">
            <a:extLst>
              <a:ext uri="{FF2B5EF4-FFF2-40B4-BE49-F238E27FC236}">
                <a16:creationId xmlns:a16="http://schemas.microsoft.com/office/drawing/2014/main" id="{1BB9FAD3-5D57-48DF-942E-FB722A75C8E8}"/>
              </a:ext>
            </a:extLst>
          </p:cNvPr>
          <p:cNvSpPr txBox="1"/>
          <p:nvPr/>
        </p:nvSpPr>
        <p:spPr>
          <a:xfrm>
            <a:off x="7634583" y="4703193"/>
            <a:ext cx="960777"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cs typeface="Segoe UI Semibold" charset="0"/>
              </a:rPr>
              <a:t>Azure </a:t>
            </a:r>
            <a:br>
              <a:rPr lang="en-US" sz="1200" b="1">
                <a:latin typeface="Segoe UI Semibold" charset="0"/>
                <a:cs typeface="Segoe UI Semibold" charset="0"/>
              </a:rPr>
            </a:br>
            <a:r>
              <a:rPr lang="en-US" sz="1200" b="1">
                <a:latin typeface="Segoe UI Semibold" charset="0"/>
                <a:cs typeface="Segoe UI Semibold" charset="0"/>
              </a:rPr>
              <a:t>VNET</a:t>
            </a:r>
          </a:p>
        </p:txBody>
      </p:sp>
      <p:grpSp>
        <p:nvGrpSpPr>
          <p:cNvPr id="270" name="Group 269">
            <a:extLst>
              <a:ext uri="{FF2B5EF4-FFF2-40B4-BE49-F238E27FC236}">
                <a16:creationId xmlns:a16="http://schemas.microsoft.com/office/drawing/2014/main" id="{DA14A3B1-BDE2-4395-BC7B-F184B66D3F8E}"/>
              </a:ext>
            </a:extLst>
          </p:cNvPr>
          <p:cNvGrpSpPr/>
          <p:nvPr/>
        </p:nvGrpSpPr>
        <p:grpSpPr>
          <a:xfrm>
            <a:off x="8761399" y="4836210"/>
            <a:ext cx="1347569" cy="807498"/>
            <a:chOff x="8749576" y="5542809"/>
            <a:chExt cx="1374591" cy="823691"/>
          </a:xfrm>
        </p:grpSpPr>
        <p:pic>
          <p:nvPicPr>
            <p:cNvPr id="271" name="Picture 270">
              <a:extLst>
                <a:ext uri="{FF2B5EF4-FFF2-40B4-BE49-F238E27FC236}">
                  <a16:creationId xmlns:a16="http://schemas.microsoft.com/office/drawing/2014/main" id="{B6A88D36-1CB7-4E3E-B46C-516100CF1B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2338" y="5542809"/>
              <a:ext cx="429066" cy="429066"/>
            </a:xfrm>
            <a:prstGeom prst="rect">
              <a:avLst/>
            </a:prstGeom>
          </p:spPr>
        </p:pic>
        <p:sp>
          <p:nvSpPr>
            <p:cNvPr id="272" name="TextBox 271">
              <a:extLst>
                <a:ext uri="{FF2B5EF4-FFF2-40B4-BE49-F238E27FC236}">
                  <a16:creationId xmlns:a16="http://schemas.microsoft.com/office/drawing/2014/main" id="{410D9368-FE2A-49D5-9494-B4B687A226E4}"/>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Storage</a:t>
              </a:r>
            </a:p>
          </p:txBody>
        </p:sp>
      </p:grpSp>
      <p:pic>
        <p:nvPicPr>
          <p:cNvPr id="275" name="Picture 274">
            <a:extLst>
              <a:ext uri="{FF2B5EF4-FFF2-40B4-BE49-F238E27FC236}">
                <a16:creationId xmlns:a16="http://schemas.microsoft.com/office/drawing/2014/main" id="{A8513444-AD3A-44D4-BF4F-F0B6E6998C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99758" y="5977225"/>
            <a:ext cx="296741" cy="296741"/>
          </a:xfrm>
          <a:prstGeom prst="rect">
            <a:avLst/>
          </a:prstGeom>
        </p:spPr>
      </p:pic>
      <p:pic>
        <p:nvPicPr>
          <p:cNvPr id="276" name="Graphic 275">
            <a:extLst>
              <a:ext uri="{FF2B5EF4-FFF2-40B4-BE49-F238E27FC236}">
                <a16:creationId xmlns:a16="http://schemas.microsoft.com/office/drawing/2014/main" id="{3499F9A0-010F-45CC-BC9C-0E2B787C44C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22737" y="5395628"/>
            <a:ext cx="362425" cy="365142"/>
          </a:xfrm>
          <a:prstGeom prst="rect">
            <a:avLst/>
          </a:prstGeom>
        </p:spPr>
      </p:pic>
      <p:grpSp>
        <p:nvGrpSpPr>
          <p:cNvPr id="279" name="Group 278">
            <a:extLst>
              <a:ext uri="{FF2B5EF4-FFF2-40B4-BE49-F238E27FC236}">
                <a16:creationId xmlns:a16="http://schemas.microsoft.com/office/drawing/2014/main" id="{B84D6F3D-8519-40A6-ABA3-12A6BB6721E5}"/>
              </a:ext>
            </a:extLst>
          </p:cNvPr>
          <p:cNvGrpSpPr/>
          <p:nvPr/>
        </p:nvGrpSpPr>
        <p:grpSpPr>
          <a:xfrm>
            <a:off x="5435659" y="4821899"/>
            <a:ext cx="1562703" cy="856439"/>
            <a:chOff x="5163227" y="4979173"/>
            <a:chExt cx="1562703" cy="856439"/>
          </a:xfrm>
        </p:grpSpPr>
        <p:sp>
          <p:nvSpPr>
            <p:cNvPr id="266" name="TextBox 265">
              <a:extLst>
                <a:ext uri="{FF2B5EF4-FFF2-40B4-BE49-F238E27FC236}">
                  <a16:creationId xmlns:a16="http://schemas.microsoft.com/office/drawing/2014/main" id="{63CF9E3B-F180-4E8F-A4E0-CA5477D315F2}"/>
                </a:ext>
              </a:extLst>
            </p:cNvPr>
            <p:cNvSpPr txBox="1"/>
            <p:nvPr/>
          </p:nvSpPr>
          <p:spPr>
            <a:xfrm>
              <a:off x="5163227" y="5358788"/>
              <a:ext cx="1562703" cy="476824"/>
            </a:xfrm>
            <a:prstGeom prst="rect">
              <a:avLst/>
            </a:prstGeom>
            <a:noFill/>
          </p:spPr>
          <p:txBody>
            <a:bodyPr wrap="square" lIns="179285" tIns="143428" rIns="179285" bIns="143428" rtlCol="0">
              <a:spAutoFit/>
            </a:bodyPr>
            <a:lstStyle/>
            <a:p>
              <a:pPr algn="ctr" defTabSz="914192">
                <a:lnSpc>
                  <a:spcPct val="110000"/>
                </a:lnSpc>
              </a:pPr>
              <a:r>
                <a:rPr lang="en-US" sz="1200" b="1">
                  <a:latin typeface="Segoe UI Semibold" charset="0"/>
                  <a:ea typeface="Segoe UI Semibold" charset="0"/>
                  <a:cs typeface="Segoe UI Semibold" charset="0"/>
                </a:rPr>
                <a:t>Azure Monitor</a:t>
              </a:r>
            </a:p>
          </p:txBody>
        </p:sp>
        <p:sp>
          <p:nvSpPr>
            <p:cNvPr id="278" name="speedometer_2" title="Icon of a spedometer showing fast speed">
              <a:extLst>
                <a:ext uri="{FF2B5EF4-FFF2-40B4-BE49-F238E27FC236}">
                  <a16:creationId xmlns:a16="http://schemas.microsoft.com/office/drawing/2014/main" id="{4F62BCE2-D197-43C7-AABD-D691BE95C2C8}"/>
                </a:ext>
              </a:extLst>
            </p:cNvPr>
            <p:cNvSpPr>
              <a:spLocks noChangeAspect="1" noEditPoints="1"/>
            </p:cNvSpPr>
            <p:nvPr/>
          </p:nvSpPr>
          <p:spPr bwMode="auto">
            <a:xfrm>
              <a:off x="5747832" y="4979173"/>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86" name="Rectangle 285" hidden="1">
            <a:extLst>
              <a:ext uri="{FF2B5EF4-FFF2-40B4-BE49-F238E27FC236}">
                <a16:creationId xmlns:a16="http://schemas.microsoft.com/office/drawing/2014/main" id="{22F7B9E4-FF28-4F21-B972-2F1FEC865A6E}"/>
              </a:ext>
            </a:extLst>
          </p:cNvPr>
          <p:cNvSpPr/>
          <p:nvPr/>
        </p:nvSpPr>
        <p:spPr bwMode="auto">
          <a:xfrm>
            <a:off x="265845" y="3196126"/>
            <a:ext cx="11904785" cy="6022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ea typeface="Segoe UI" pitchFamily="34" charset="0"/>
                <a:cs typeface="Segoe UI" pitchFamily="34" charset="0"/>
              </a:rPr>
              <a:t>WIP. See comments.</a:t>
            </a:r>
          </a:p>
        </p:txBody>
      </p:sp>
      <p:grpSp>
        <p:nvGrpSpPr>
          <p:cNvPr id="45" name="Group 44">
            <a:extLst>
              <a:ext uri="{FF2B5EF4-FFF2-40B4-BE49-F238E27FC236}">
                <a16:creationId xmlns:a16="http://schemas.microsoft.com/office/drawing/2014/main" id="{FDF32DEA-94E3-4417-A826-8248FAF42B6D}"/>
              </a:ext>
            </a:extLst>
          </p:cNvPr>
          <p:cNvGrpSpPr/>
          <p:nvPr/>
        </p:nvGrpSpPr>
        <p:grpSpPr>
          <a:xfrm>
            <a:off x="4038851" y="2773798"/>
            <a:ext cx="1153500" cy="494024"/>
            <a:chOff x="3994607" y="2578869"/>
            <a:chExt cx="1153500" cy="494024"/>
          </a:xfrm>
        </p:grpSpPr>
        <p:grpSp>
          <p:nvGrpSpPr>
            <p:cNvPr id="2" name="Group 1">
              <a:extLst>
                <a:ext uri="{FF2B5EF4-FFF2-40B4-BE49-F238E27FC236}">
                  <a16:creationId xmlns:a16="http://schemas.microsoft.com/office/drawing/2014/main" id="{0593D84E-C20F-4F67-971B-1ED2FCC72F7B}"/>
                </a:ext>
              </a:extLst>
            </p:cNvPr>
            <p:cNvGrpSpPr/>
            <p:nvPr/>
          </p:nvGrpSpPr>
          <p:grpSpPr>
            <a:xfrm>
              <a:off x="4753395" y="2628852"/>
              <a:ext cx="394712" cy="394058"/>
              <a:chOff x="4279521" y="3304239"/>
              <a:chExt cx="434292" cy="433572"/>
            </a:xfrm>
          </p:grpSpPr>
          <p:sp>
            <p:nvSpPr>
              <p:cNvPr id="26" name="Oval 219">
                <a:extLst>
                  <a:ext uri="{FF2B5EF4-FFF2-40B4-BE49-F238E27FC236}">
                    <a16:creationId xmlns:a16="http://schemas.microsoft.com/office/drawing/2014/main" id="{67AFDDE7-D230-4283-B74F-E961A987BD83}"/>
                  </a:ext>
                </a:extLst>
              </p:cNvPr>
              <p:cNvSpPr>
                <a:spLocks noChangeArrowheads="1"/>
              </p:cNvSpPr>
              <p:nvPr/>
            </p:nvSpPr>
            <p:spPr bwMode="auto">
              <a:xfrm>
                <a:off x="4297512" y="3323309"/>
                <a:ext cx="398491" cy="39795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0">
                <a:extLst>
                  <a:ext uri="{FF2B5EF4-FFF2-40B4-BE49-F238E27FC236}">
                    <a16:creationId xmlns:a16="http://schemas.microsoft.com/office/drawing/2014/main" id="{C35E33B5-E198-4D7E-8DA5-2345DC0F8D7A}"/>
                  </a:ext>
                </a:extLst>
              </p:cNvPr>
              <p:cNvSpPr>
                <a:spLocks noEditPoints="1"/>
              </p:cNvSpPr>
              <p:nvPr/>
            </p:nvSpPr>
            <p:spPr bwMode="auto">
              <a:xfrm>
                <a:off x="4279521" y="3304239"/>
                <a:ext cx="434292" cy="433572"/>
              </a:xfrm>
              <a:custGeom>
                <a:avLst/>
                <a:gdLst>
                  <a:gd name="T0" fmla="*/ 511 w 1022"/>
                  <a:gd name="T1" fmla="*/ 1022 h 1022"/>
                  <a:gd name="T2" fmla="*/ 150 w 1022"/>
                  <a:gd name="T3" fmla="*/ 872 h 1022"/>
                  <a:gd name="T4" fmla="*/ 0 w 1022"/>
                  <a:gd name="T5" fmla="*/ 511 h 1022"/>
                  <a:gd name="T6" fmla="*/ 150 w 1022"/>
                  <a:gd name="T7" fmla="*/ 150 h 1022"/>
                  <a:gd name="T8" fmla="*/ 511 w 1022"/>
                  <a:gd name="T9" fmla="*/ 0 h 1022"/>
                  <a:gd name="T10" fmla="*/ 872 w 1022"/>
                  <a:gd name="T11" fmla="*/ 150 h 1022"/>
                  <a:gd name="T12" fmla="*/ 1022 w 1022"/>
                  <a:gd name="T13" fmla="*/ 511 h 1022"/>
                  <a:gd name="T14" fmla="*/ 872 w 1022"/>
                  <a:gd name="T15" fmla="*/ 872 h 1022"/>
                  <a:gd name="T16" fmla="*/ 511 w 1022"/>
                  <a:gd name="T17" fmla="*/ 1022 h 1022"/>
                  <a:gd name="T18" fmla="*/ 511 w 1022"/>
                  <a:gd name="T19" fmla="*/ 56 h 1022"/>
                  <a:gd name="T20" fmla="*/ 189 w 1022"/>
                  <a:gd name="T21" fmla="*/ 189 h 1022"/>
                  <a:gd name="T22" fmla="*/ 56 w 1022"/>
                  <a:gd name="T23" fmla="*/ 511 h 1022"/>
                  <a:gd name="T24" fmla="*/ 189 w 1022"/>
                  <a:gd name="T25" fmla="*/ 833 h 1022"/>
                  <a:gd name="T26" fmla="*/ 511 w 1022"/>
                  <a:gd name="T27" fmla="*/ 966 h 1022"/>
                  <a:gd name="T28" fmla="*/ 833 w 1022"/>
                  <a:gd name="T29" fmla="*/ 833 h 1022"/>
                  <a:gd name="T30" fmla="*/ 966 w 1022"/>
                  <a:gd name="T31" fmla="*/ 511 h 1022"/>
                  <a:gd name="T32" fmla="*/ 833 w 1022"/>
                  <a:gd name="T33" fmla="*/ 189 h 1022"/>
                  <a:gd name="T34" fmla="*/ 511 w 1022"/>
                  <a:gd name="T35" fmla="*/ 5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2" h="1022">
                    <a:moveTo>
                      <a:pt x="511" y="1022"/>
                    </a:moveTo>
                    <a:cubicBezTo>
                      <a:pt x="374" y="1022"/>
                      <a:pt x="246" y="969"/>
                      <a:pt x="150" y="872"/>
                    </a:cubicBezTo>
                    <a:cubicBezTo>
                      <a:pt x="53" y="776"/>
                      <a:pt x="0" y="648"/>
                      <a:pt x="0" y="511"/>
                    </a:cubicBezTo>
                    <a:cubicBezTo>
                      <a:pt x="0" y="374"/>
                      <a:pt x="53" y="246"/>
                      <a:pt x="150" y="150"/>
                    </a:cubicBezTo>
                    <a:cubicBezTo>
                      <a:pt x="246" y="53"/>
                      <a:pt x="374" y="0"/>
                      <a:pt x="511" y="0"/>
                    </a:cubicBezTo>
                    <a:cubicBezTo>
                      <a:pt x="648" y="0"/>
                      <a:pt x="776" y="53"/>
                      <a:pt x="872" y="150"/>
                    </a:cubicBezTo>
                    <a:cubicBezTo>
                      <a:pt x="969" y="246"/>
                      <a:pt x="1022" y="374"/>
                      <a:pt x="1022" y="511"/>
                    </a:cubicBezTo>
                    <a:cubicBezTo>
                      <a:pt x="1022" y="648"/>
                      <a:pt x="969" y="776"/>
                      <a:pt x="872" y="872"/>
                    </a:cubicBezTo>
                    <a:cubicBezTo>
                      <a:pt x="776" y="969"/>
                      <a:pt x="648" y="1022"/>
                      <a:pt x="511" y="1022"/>
                    </a:cubicBezTo>
                    <a:close/>
                    <a:moveTo>
                      <a:pt x="511" y="56"/>
                    </a:moveTo>
                    <a:cubicBezTo>
                      <a:pt x="389" y="56"/>
                      <a:pt x="275" y="103"/>
                      <a:pt x="189" y="189"/>
                    </a:cubicBezTo>
                    <a:cubicBezTo>
                      <a:pt x="103" y="275"/>
                      <a:pt x="56" y="389"/>
                      <a:pt x="56" y="511"/>
                    </a:cubicBezTo>
                    <a:cubicBezTo>
                      <a:pt x="56" y="633"/>
                      <a:pt x="103" y="747"/>
                      <a:pt x="189" y="833"/>
                    </a:cubicBezTo>
                    <a:cubicBezTo>
                      <a:pt x="275" y="919"/>
                      <a:pt x="389" y="966"/>
                      <a:pt x="511" y="966"/>
                    </a:cubicBezTo>
                    <a:cubicBezTo>
                      <a:pt x="633" y="966"/>
                      <a:pt x="747" y="919"/>
                      <a:pt x="833" y="833"/>
                    </a:cubicBezTo>
                    <a:cubicBezTo>
                      <a:pt x="919" y="747"/>
                      <a:pt x="966" y="633"/>
                      <a:pt x="966" y="511"/>
                    </a:cubicBezTo>
                    <a:cubicBezTo>
                      <a:pt x="966" y="389"/>
                      <a:pt x="919" y="275"/>
                      <a:pt x="833" y="189"/>
                    </a:cubicBezTo>
                    <a:cubicBezTo>
                      <a:pt x="747" y="103"/>
                      <a:pt x="633" y="56"/>
                      <a:pt x="511" y="56"/>
                    </a:cubicBezTo>
                    <a:close/>
                  </a:path>
                </a:pathLst>
              </a:custGeom>
              <a:solidFill>
                <a:srgbClr val="3C4655"/>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1">
                <a:extLst>
                  <a:ext uri="{FF2B5EF4-FFF2-40B4-BE49-F238E27FC236}">
                    <a16:creationId xmlns:a16="http://schemas.microsoft.com/office/drawing/2014/main" id="{37FB1EF0-96DE-461F-AA8E-63174B30C53C}"/>
                  </a:ext>
                </a:extLst>
              </p:cNvPr>
              <p:cNvSpPr>
                <a:spLocks/>
              </p:cNvSpPr>
              <p:nvPr/>
            </p:nvSpPr>
            <p:spPr bwMode="auto">
              <a:xfrm>
                <a:off x="4426144" y="3408944"/>
                <a:ext cx="142305" cy="56490"/>
              </a:xfrm>
              <a:custGeom>
                <a:avLst/>
                <a:gdLst>
                  <a:gd name="T0" fmla="*/ 1 w 335"/>
                  <a:gd name="T1" fmla="*/ 133 h 133"/>
                  <a:gd name="T2" fmla="*/ 0 w 335"/>
                  <a:gd name="T3" fmla="*/ 51 h 133"/>
                  <a:gd name="T4" fmla="*/ 9 w 335"/>
                  <a:gd name="T5" fmla="*/ 41 h 133"/>
                  <a:gd name="T6" fmla="*/ 69 w 335"/>
                  <a:gd name="T7" fmla="*/ 21 h 133"/>
                  <a:gd name="T8" fmla="*/ 314 w 335"/>
                  <a:gd name="T9" fmla="*/ 36 h 133"/>
                  <a:gd name="T10" fmla="*/ 335 w 335"/>
                  <a:gd name="T11" fmla="*/ 65 h 133"/>
                  <a:gd name="T12" fmla="*/ 335 w 335"/>
                  <a:gd name="T13" fmla="*/ 132 h 133"/>
                  <a:gd name="T14" fmla="*/ 328 w 335"/>
                  <a:gd name="T15" fmla="*/ 130 h 133"/>
                  <a:gd name="T16" fmla="*/ 175 w 335"/>
                  <a:gd name="T17" fmla="*/ 55 h 133"/>
                  <a:gd name="T18" fmla="*/ 154 w 335"/>
                  <a:gd name="T19" fmla="*/ 55 h 133"/>
                  <a:gd name="T20" fmla="*/ 6 w 335"/>
                  <a:gd name="T21" fmla="*/ 129 h 133"/>
                  <a:gd name="T22" fmla="*/ 1 w 335"/>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133">
                    <a:moveTo>
                      <a:pt x="1" y="133"/>
                    </a:moveTo>
                    <a:cubicBezTo>
                      <a:pt x="1" y="105"/>
                      <a:pt x="1" y="78"/>
                      <a:pt x="0" y="51"/>
                    </a:cubicBezTo>
                    <a:cubicBezTo>
                      <a:pt x="0" y="45"/>
                      <a:pt x="4" y="43"/>
                      <a:pt x="9" y="41"/>
                    </a:cubicBezTo>
                    <a:cubicBezTo>
                      <a:pt x="28" y="31"/>
                      <a:pt x="48" y="27"/>
                      <a:pt x="69" y="21"/>
                    </a:cubicBezTo>
                    <a:cubicBezTo>
                      <a:pt x="152" y="0"/>
                      <a:pt x="234" y="8"/>
                      <a:pt x="314" y="36"/>
                    </a:cubicBezTo>
                    <a:cubicBezTo>
                      <a:pt x="335" y="43"/>
                      <a:pt x="335" y="43"/>
                      <a:pt x="335" y="65"/>
                    </a:cubicBezTo>
                    <a:cubicBezTo>
                      <a:pt x="335" y="132"/>
                      <a:pt x="335" y="132"/>
                      <a:pt x="335" y="132"/>
                    </a:cubicBezTo>
                    <a:cubicBezTo>
                      <a:pt x="332" y="133"/>
                      <a:pt x="330" y="131"/>
                      <a:pt x="328" y="130"/>
                    </a:cubicBezTo>
                    <a:cubicBezTo>
                      <a:pt x="281" y="97"/>
                      <a:pt x="230" y="73"/>
                      <a:pt x="175" y="55"/>
                    </a:cubicBezTo>
                    <a:cubicBezTo>
                      <a:pt x="168" y="53"/>
                      <a:pt x="161" y="53"/>
                      <a:pt x="154" y="55"/>
                    </a:cubicBezTo>
                    <a:cubicBezTo>
                      <a:pt x="101" y="74"/>
                      <a:pt x="52" y="98"/>
                      <a:pt x="6" y="129"/>
                    </a:cubicBezTo>
                    <a:cubicBezTo>
                      <a:pt x="5" y="130"/>
                      <a:pt x="3" y="131"/>
                      <a:pt x="1"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22">
                <a:extLst>
                  <a:ext uri="{FF2B5EF4-FFF2-40B4-BE49-F238E27FC236}">
                    <a16:creationId xmlns:a16="http://schemas.microsoft.com/office/drawing/2014/main" id="{7C630FC3-6C3A-41F8-9437-AE349749A166}"/>
                  </a:ext>
                </a:extLst>
              </p:cNvPr>
              <p:cNvSpPr>
                <a:spLocks/>
              </p:cNvSpPr>
              <p:nvPr/>
            </p:nvSpPr>
            <p:spPr bwMode="auto">
              <a:xfrm>
                <a:off x="4462665" y="3354253"/>
                <a:ext cx="67644" cy="46775"/>
              </a:xfrm>
              <a:custGeom>
                <a:avLst/>
                <a:gdLst>
                  <a:gd name="T0" fmla="*/ 1 w 159"/>
                  <a:gd name="T1" fmla="*/ 66 h 110"/>
                  <a:gd name="T2" fmla="*/ 1 w 159"/>
                  <a:gd name="T3" fmla="*/ 33 h 110"/>
                  <a:gd name="T4" fmla="*/ 11 w 159"/>
                  <a:gd name="T5" fmla="*/ 16 h 110"/>
                  <a:gd name="T6" fmla="*/ 61 w 159"/>
                  <a:gd name="T7" fmla="*/ 3 h 110"/>
                  <a:gd name="T8" fmla="*/ 143 w 159"/>
                  <a:gd name="T9" fmla="*/ 14 h 110"/>
                  <a:gd name="T10" fmla="*/ 159 w 159"/>
                  <a:gd name="T11" fmla="*/ 38 h 110"/>
                  <a:gd name="T12" fmla="*/ 159 w 159"/>
                  <a:gd name="T13" fmla="*/ 102 h 110"/>
                  <a:gd name="T14" fmla="*/ 152 w 159"/>
                  <a:gd name="T15" fmla="*/ 108 h 110"/>
                  <a:gd name="T16" fmla="*/ 7 w 159"/>
                  <a:gd name="T17" fmla="*/ 108 h 110"/>
                  <a:gd name="T18" fmla="*/ 1 w 159"/>
                  <a:gd name="T19" fmla="*/ 103 h 110"/>
                  <a:gd name="T20" fmla="*/ 1 w 159"/>
                  <a:gd name="T2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0">
                    <a:moveTo>
                      <a:pt x="1" y="66"/>
                    </a:moveTo>
                    <a:cubicBezTo>
                      <a:pt x="1" y="55"/>
                      <a:pt x="1" y="44"/>
                      <a:pt x="1" y="33"/>
                    </a:cubicBezTo>
                    <a:cubicBezTo>
                      <a:pt x="0" y="24"/>
                      <a:pt x="4" y="20"/>
                      <a:pt x="11" y="16"/>
                    </a:cubicBezTo>
                    <a:cubicBezTo>
                      <a:pt x="27" y="9"/>
                      <a:pt x="44" y="5"/>
                      <a:pt x="61" y="3"/>
                    </a:cubicBezTo>
                    <a:cubicBezTo>
                      <a:pt x="89" y="0"/>
                      <a:pt x="116" y="4"/>
                      <a:pt x="143" y="14"/>
                    </a:cubicBezTo>
                    <a:cubicBezTo>
                      <a:pt x="158" y="20"/>
                      <a:pt x="159" y="22"/>
                      <a:pt x="159" y="38"/>
                    </a:cubicBezTo>
                    <a:cubicBezTo>
                      <a:pt x="159" y="59"/>
                      <a:pt x="159" y="80"/>
                      <a:pt x="159" y="102"/>
                    </a:cubicBezTo>
                    <a:cubicBezTo>
                      <a:pt x="159" y="107"/>
                      <a:pt x="159" y="109"/>
                      <a:pt x="152" y="108"/>
                    </a:cubicBezTo>
                    <a:cubicBezTo>
                      <a:pt x="104" y="98"/>
                      <a:pt x="55" y="98"/>
                      <a:pt x="7" y="108"/>
                    </a:cubicBezTo>
                    <a:cubicBezTo>
                      <a:pt x="1" y="110"/>
                      <a:pt x="1" y="107"/>
                      <a:pt x="1" y="103"/>
                    </a:cubicBezTo>
                    <a:cubicBezTo>
                      <a:pt x="1" y="90"/>
                      <a:pt x="1" y="78"/>
                      <a:pt x="1" y="66"/>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23">
                <a:extLst>
                  <a:ext uri="{FF2B5EF4-FFF2-40B4-BE49-F238E27FC236}">
                    <a16:creationId xmlns:a16="http://schemas.microsoft.com/office/drawing/2014/main" id="{3980BC38-858F-4B2D-B2DC-AB53642D10B1}"/>
                  </a:ext>
                </a:extLst>
              </p:cNvPr>
              <p:cNvSpPr>
                <a:spLocks noEditPoints="1"/>
              </p:cNvSpPr>
              <p:nvPr/>
            </p:nvSpPr>
            <p:spPr bwMode="auto">
              <a:xfrm>
                <a:off x="4339070" y="3448883"/>
                <a:ext cx="320772" cy="243952"/>
              </a:xfrm>
              <a:custGeom>
                <a:avLst/>
                <a:gdLst>
                  <a:gd name="T0" fmla="*/ 750 w 755"/>
                  <a:gd name="T1" fmla="*/ 289 h 575"/>
                  <a:gd name="T2" fmla="*/ 705 w 755"/>
                  <a:gd name="T3" fmla="*/ 259 h 575"/>
                  <a:gd name="T4" fmla="*/ 610 w 755"/>
                  <a:gd name="T5" fmla="*/ 212 h 575"/>
                  <a:gd name="T6" fmla="*/ 577 w 755"/>
                  <a:gd name="T7" fmla="*/ 209 h 575"/>
                  <a:gd name="T8" fmla="*/ 549 w 755"/>
                  <a:gd name="T9" fmla="*/ 226 h 575"/>
                  <a:gd name="T10" fmla="*/ 497 w 755"/>
                  <a:gd name="T11" fmla="*/ 276 h 575"/>
                  <a:gd name="T12" fmla="*/ 490 w 755"/>
                  <a:gd name="T13" fmla="*/ 281 h 575"/>
                  <a:gd name="T14" fmla="*/ 490 w 755"/>
                  <a:gd name="T15" fmla="*/ 277 h 575"/>
                  <a:gd name="T16" fmla="*/ 575 w 755"/>
                  <a:gd name="T17" fmla="*/ 125 h 575"/>
                  <a:gd name="T18" fmla="*/ 574 w 755"/>
                  <a:gd name="T19" fmla="*/ 114 h 575"/>
                  <a:gd name="T20" fmla="*/ 380 w 755"/>
                  <a:gd name="T21" fmla="*/ 2 h 575"/>
                  <a:gd name="T22" fmla="*/ 363 w 755"/>
                  <a:gd name="T23" fmla="*/ 2 h 575"/>
                  <a:gd name="T24" fmla="*/ 167 w 755"/>
                  <a:gd name="T25" fmla="*/ 115 h 575"/>
                  <a:gd name="T26" fmla="*/ 167 w 755"/>
                  <a:gd name="T27" fmla="*/ 124 h 575"/>
                  <a:gd name="T28" fmla="*/ 231 w 755"/>
                  <a:gd name="T29" fmla="*/ 224 h 575"/>
                  <a:gd name="T30" fmla="*/ 248 w 755"/>
                  <a:gd name="T31" fmla="*/ 273 h 575"/>
                  <a:gd name="T32" fmla="*/ 263 w 755"/>
                  <a:gd name="T33" fmla="*/ 362 h 575"/>
                  <a:gd name="T34" fmla="*/ 187 w 755"/>
                  <a:gd name="T35" fmla="*/ 335 h 575"/>
                  <a:gd name="T36" fmla="*/ 78 w 755"/>
                  <a:gd name="T37" fmla="*/ 310 h 575"/>
                  <a:gd name="T38" fmla="*/ 12 w 755"/>
                  <a:gd name="T39" fmla="*/ 323 h 575"/>
                  <a:gd name="T40" fmla="*/ 1 w 755"/>
                  <a:gd name="T41" fmla="*/ 332 h 575"/>
                  <a:gd name="T42" fmla="*/ 3 w 755"/>
                  <a:gd name="T43" fmla="*/ 335 h 575"/>
                  <a:gd name="T44" fmla="*/ 93 w 755"/>
                  <a:gd name="T45" fmla="*/ 462 h 575"/>
                  <a:gd name="T46" fmla="*/ 374 w 755"/>
                  <a:gd name="T47" fmla="*/ 574 h 575"/>
                  <a:gd name="T48" fmla="*/ 572 w 755"/>
                  <a:gd name="T49" fmla="*/ 520 h 575"/>
                  <a:gd name="T50" fmla="*/ 753 w 755"/>
                  <a:gd name="T51" fmla="*/ 300 h 575"/>
                  <a:gd name="T52" fmla="*/ 750 w 755"/>
                  <a:gd name="T53" fmla="*/ 289 h 575"/>
                  <a:gd name="T54" fmla="*/ 387 w 755"/>
                  <a:gd name="T55" fmla="*/ 201 h 575"/>
                  <a:gd name="T56" fmla="*/ 373 w 755"/>
                  <a:gd name="T57" fmla="*/ 334 h 575"/>
                  <a:gd name="T58" fmla="*/ 371 w 755"/>
                  <a:gd name="T59" fmla="*/ 346 h 575"/>
                  <a:gd name="T60" fmla="*/ 368 w 755"/>
                  <a:gd name="T61" fmla="*/ 334 h 575"/>
                  <a:gd name="T62" fmla="*/ 355 w 755"/>
                  <a:gd name="T63" fmla="*/ 225 h 575"/>
                  <a:gd name="T64" fmla="*/ 350 w 755"/>
                  <a:gd name="T65" fmla="*/ 129 h 575"/>
                  <a:gd name="T66" fmla="*/ 362 w 755"/>
                  <a:gd name="T67" fmla="*/ 72 h 575"/>
                  <a:gd name="T68" fmla="*/ 371 w 755"/>
                  <a:gd name="T69" fmla="*/ 35 h 575"/>
                  <a:gd name="T70" fmla="*/ 387 w 755"/>
                  <a:gd name="T71" fmla="*/ 105 h 575"/>
                  <a:gd name="T72" fmla="*/ 387 w 755"/>
                  <a:gd name="T73" fmla="*/ 20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5" h="575">
                    <a:moveTo>
                      <a:pt x="750" y="289"/>
                    </a:moveTo>
                    <a:cubicBezTo>
                      <a:pt x="735" y="279"/>
                      <a:pt x="720" y="268"/>
                      <a:pt x="705" y="259"/>
                    </a:cubicBezTo>
                    <a:cubicBezTo>
                      <a:pt x="675" y="240"/>
                      <a:pt x="644" y="222"/>
                      <a:pt x="610" y="212"/>
                    </a:cubicBezTo>
                    <a:cubicBezTo>
                      <a:pt x="599" y="208"/>
                      <a:pt x="589" y="205"/>
                      <a:pt x="577" y="209"/>
                    </a:cubicBezTo>
                    <a:cubicBezTo>
                      <a:pt x="566" y="212"/>
                      <a:pt x="557" y="219"/>
                      <a:pt x="549" y="226"/>
                    </a:cubicBezTo>
                    <a:cubicBezTo>
                      <a:pt x="531" y="242"/>
                      <a:pt x="514" y="259"/>
                      <a:pt x="497" y="276"/>
                    </a:cubicBezTo>
                    <a:cubicBezTo>
                      <a:pt x="495" y="278"/>
                      <a:pt x="494" y="281"/>
                      <a:pt x="490" y="281"/>
                    </a:cubicBezTo>
                    <a:cubicBezTo>
                      <a:pt x="489" y="279"/>
                      <a:pt x="490" y="278"/>
                      <a:pt x="490" y="277"/>
                    </a:cubicBezTo>
                    <a:cubicBezTo>
                      <a:pt x="508" y="220"/>
                      <a:pt x="535" y="169"/>
                      <a:pt x="575" y="125"/>
                    </a:cubicBezTo>
                    <a:cubicBezTo>
                      <a:pt x="579" y="120"/>
                      <a:pt x="579" y="118"/>
                      <a:pt x="574" y="114"/>
                    </a:cubicBezTo>
                    <a:cubicBezTo>
                      <a:pt x="517" y="64"/>
                      <a:pt x="453" y="26"/>
                      <a:pt x="380" y="2"/>
                    </a:cubicBezTo>
                    <a:cubicBezTo>
                      <a:pt x="374" y="0"/>
                      <a:pt x="369" y="0"/>
                      <a:pt x="363" y="2"/>
                    </a:cubicBezTo>
                    <a:cubicBezTo>
                      <a:pt x="291" y="28"/>
                      <a:pt x="225" y="64"/>
                      <a:pt x="167" y="115"/>
                    </a:cubicBezTo>
                    <a:cubicBezTo>
                      <a:pt x="163" y="118"/>
                      <a:pt x="163" y="120"/>
                      <a:pt x="167" y="124"/>
                    </a:cubicBezTo>
                    <a:cubicBezTo>
                      <a:pt x="195" y="153"/>
                      <a:pt x="215" y="187"/>
                      <a:pt x="231" y="224"/>
                    </a:cubicBezTo>
                    <a:cubicBezTo>
                      <a:pt x="238" y="240"/>
                      <a:pt x="245" y="256"/>
                      <a:pt x="248" y="273"/>
                    </a:cubicBezTo>
                    <a:cubicBezTo>
                      <a:pt x="254" y="299"/>
                      <a:pt x="260" y="359"/>
                      <a:pt x="263" y="362"/>
                    </a:cubicBezTo>
                    <a:cubicBezTo>
                      <a:pt x="221" y="352"/>
                      <a:pt x="213" y="348"/>
                      <a:pt x="187" y="335"/>
                    </a:cubicBezTo>
                    <a:cubicBezTo>
                      <a:pt x="152" y="318"/>
                      <a:pt x="117" y="307"/>
                      <a:pt x="78" y="310"/>
                    </a:cubicBezTo>
                    <a:cubicBezTo>
                      <a:pt x="54" y="311"/>
                      <a:pt x="34" y="315"/>
                      <a:pt x="12" y="323"/>
                    </a:cubicBezTo>
                    <a:cubicBezTo>
                      <a:pt x="8" y="324"/>
                      <a:pt x="0" y="329"/>
                      <a:pt x="1" y="332"/>
                    </a:cubicBezTo>
                    <a:cubicBezTo>
                      <a:pt x="2" y="334"/>
                      <a:pt x="2" y="334"/>
                      <a:pt x="3" y="335"/>
                    </a:cubicBezTo>
                    <a:cubicBezTo>
                      <a:pt x="25" y="384"/>
                      <a:pt x="54" y="426"/>
                      <a:pt x="93" y="462"/>
                    </a:cubicBezTo>
                    <a:cubicBezTo>
                      <a:pt x="172" y="536"/>
                      <a:pt x="266" y="574"/>
                      <a:pt x="374" y="574"/>
                    </a:cubicBezTo>
                    <a:cubicBezTo>
                      <a:pt x="445" y="575"/>
                      <a:pt x="511" y="556"/>
                      <a:pt x="572" y="520"/>
                    </a:cubicBezTo>
                    <a:cubicBezTo>
                      <a:pt x="659" y="469"/>
                      <a:pt x="720" y="396"/>
                      <a:pt x="753" y="300"/>
                    </a:cubicBezTo>
                    <a:cubicBezTo>
                      <a:pt x="755" y="295"/>
                      <a:pt x="754" y="292"/>
                      <a:pt x="750" y="289"/>
                    </a:cubicBezTo>
                    <a:close/>
                    <a:moveTo>
                      <a:pt x="387" y="201"/>
                    </a:moveTo>
                    <a:cubicBezTo>
                      <a:pt x="386" y="262"/>
                      <a:pt x="378" y="291"/>
                      <a:pt x="373" y="334"/>
                    </a:cubicBezTo>
                    <a:cubicBezTo>
                      <a:pt x="373" y="338"/>
                      <a:pt x="371" y="346"/>
                      <a:pt x="371" y="346"/>
                    </a:cubicBezTo>
                    <a:cubicBezTo>
                      <a:pt x="371" y="346"/>
                      <a:pt x="369" y="335"/>
                      <a:pt x="368" y="334"/>
                    </a:cubicBezTo>
                    <a:cubicBezTo>
                      <a:pt x="363" y="294"/>
                      <a:pt x="360" y="265"/>
                      <a:pt x="355" y="225"/>
                    </a:cubicBezTo>
                    <a:cubicBezTo>
                      <a:pt x="351" y="193"/>
                      <a:pt x="350" y="161"/>
                      <a:pt x="350" y="129"/>
                    </a:cubicBezTo>
                    <a:cubicBezTo>
                      <a:pt x="351" y="110"/>
                      <a:pt x="358" y="91"/>
                      <a:pt x="362" y="72"/>
                    </a:cubicBezTo>
                    <a:cubicBezTo>
                      <a:pt x="365" y="60"/>
                      <a:pt x="367" y="49"/>
                      <a:pt x="371" y="35"/>
                    </a:cubicBezTo>
                    <a:cubicBezTo>
                      <a:pt x="376" y="58"/>
                      <a:pt x="381" y="82"/>
                      <a:pt x="387" y="105"/>
                    </a:cubicBezTo>
                    <a:cubicBezTo>
                      <a:pt x="395" y="137"/>
                      <a:pt x="387" y="169"/>
                      <a:pt x="387" y="20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C4A30DCD-DA65-47DA-A8D7-AA7A953E5C47}"/>
                  </a:ext>
                </a:extLst>
              </p:cNvPr>
              <p:cNvSpPr>
                <a:spLocks/>
              </p:cNvSpPr>
              <p:nvPr/>
            </p:nvSpPr>
            <p:spPr bwMode="auto">
              <a:xfrm>
                <a:off x="4332233" y="3542614"/>
                <a:ext cx="175948" cy="64406"/>
              </a:xfrm>
              <a:custGeom>
                <a:avLst/>
                <a:gdLst>
                  <a:gd name="T0" fmla="*/ 264 w 414"/>
                  <a:gd name="T1" fmla="*/ 54 h 152"/>
                  <a:gd name="T2" fmla="*/ 326 w 414"/>
                  <a:gd name="T3" fmla="*/ 102 h 152"/>
                  <a:gd name="T4" fmla="*/ 377 w 414"/>
                  <a:gd name="T5" fmla="*/ 124 h 152"/>
                  <a:gd name="T6" fmla="*/ 398 w 414"/>
                  <a:gd name="T7" fmla="*/ 128 h 152"/>
                  <a:gd name="T8" fmla="*/ 414 w 414"/>
                  <a:gd name="T9" fmla="*/ 129 h 152"/>
                  <a:gd name="T10" fmla="*/ 363 w 414"/>
                  <a:gd name="T11" fmla="*/ 145 h 152"/>
                  <a:gd name="T12" fmla="*/ 223 w 414"/>
                  <a:gd name="T13" fmla="*/ 126 h 152"/>
                  <a:gd name="T14" fmla="*/ 137 w 414"/>
                  <a:gd name="T15" fmla="*/ 94 h 152"/>
                  <a:gd name="T16" fmla="*/ 22 w 414"/>
                  <a:gd name="T17" fmla="*/ 107 h 152"/>
                  <a:gd name="T18" fmla="*/ 17 w 414"/>
                  <a:gd name="T19" fmla="*/ 111 h 152"/>
                  <a:gd name="T20" fmla="*/ 1 w 414"/>
                  <a:gd name="T21" fmla="*/ 67 h 152"/>
                  <a:gd name="T22" fmla="*/ 4 w 414"/>
                  <a:gd name="T23" fmla="*/ 59 h 152"/>
                  <a:gd name="T24" fmla="*/ 145 w 414"/>
                  <a:gd name="T25" fmla="*/ 3 h 152"/>
                  <a:gd name="T26" fmla="*/ 253 w 414"/>
                  <a:gd name="T27" fmla="*/ 45 h 152"/>
                  <a:gd name="T28" fmla="*/ 264 w 414"/>
                  <a:gd name="T29" fmla="*/ 5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4" h="152">
                    <a:moveTo>
                      <a:pt x="264" y="54"/>
                    </a:moveTo>
                    <a:cubicBezTo>
                      <a:pt x="281" y="74"/>
                      <a:pt x="303" y="89"/>
                      <a:pt x="326" y="102"/>
                    </a:cubicBezTo>
                    <a:cubicBezTo>
                      <a:pt x="342" y="111"/>
                      <a:pt x="358" y="119"/>
                      <a:pt x="377" y="124"/>
                    </a:cubicBezTo>
                    <a:cubicBezTo>
                      <a:pt x="380" y="124"/>
                      <a:pt x="394" y="127"/>
                      <a:pt x="398" y="128"/>
                    </a:cubicBezTo>
                    <a:cubicBezTo>
                      <a:pt x="403" y="128"/>
                      <a:pt x="407" y="129"/>
                      <a:pt x="414" y="129"/>
                    </a:cubicBezTo>
                    <a:cubicBezTo>
                      <a:pt x="396" y="136"/>
                      <a:pt x="380" y="142"/>
                      <a:pt x="363" y="145"/>
                    </a:cubicBezTo>
                    <a:cubicBezTo>
                      <a:pt x="312" y="152"/>
                      <a:pt x="268" y="147"/>
                      <a:pt x="223" y="126"/>
                    </a:cubicBezTo>
                    <a:cubicBezTo>
                      <a:pt x="195" y="113"/>
                      <a:pt x="168" y="99"/>
                      <a:pt x="137" y="94"/>
                    </a:cubicBezTo>
                    <a:cubicBezTo>
                      <a:pt x="98" y="88"/>
                      <a:pt x="59" y="93"/>
                      <a:pt x="22" y="107"/>
                    </a:cubicBezTo>
                    <a:cubicBezTo>
                      <a:pt x="20" y="108"/>
                      <a:pt x="19" y="110"/>
                      <a:pt x="17" y="111"/>
                    </a:cubicBezTo>
                    <a:cubicBezTo>
                      <a:pt x="10" y="97"/>
                      <a:pt x="6" y="82"/>
                      <a:pt x="1" y="67"/>
                    </a:cubicBezTo>
                    <a:cubicBezTo>
                      <a:pt x="0" y="63"/>
                      <a:pt x="0" y="63"/>
                      <a:pt x="4" y="59"/>
                    </a:cubicBezTo>
                    <a:cubicBezTo>
                      <a:pt x="44" y="24"/>
                      <a:pt x="90" y="0"/>
                      <a:pt x="145" y="3"/>
                    </a:cubicBezTo>
                    <a:cubicBezTo>
                      <a:pt x="186" y="5"/>
                      <a:pt x="221" y="21"/>
                      <a:pt x="253" y="45"/>
                    </a:cubicBezTo>
                    <a:cubicBezTo>
                      <a:pt x="257" y="48"/>
                      <a:pt x="260" y="51"/>
                      <a:pt x="264" y="5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 name="Graphic 36">
              <a:extLst>
                <a:ext uri="{FF2B5EF4-FFF2-40B4-BE49-F238E27FC236}">
                  <a16:creationId xmlns:a16="http://schemas.microsoft.com/office/drawing/2014/main" id="{4886B08F-FEC3-4B3D-B9CB-D6F1C9FE8A04}"/>
                </a:ext>
              </a:extLst>
            </p:cNvPr>
            <p:cNvSpPr/>
            <p:nvPr/>
          </p:nvSpPr>
          <p:spPr>
            <a:xfrm>
              <a:off x="3994607" y="2578869"/>
              <a:ext cx="512756" cy="494024"/>
            </a:xfrm>
            <a:custGeom>
              <a:avLst/>
              <a:gdLst>
                <a:gd name="connsiteX0" fmla="*/ 927568 w 2085975"/>
                <a:gd name="connsiteY0" fmla="*/ 1322147 h 2009775"/>
                <a:gd name="connsiteX1" fmla="*/ 818031 w 2085975"/>
                <a:gd name="connsiteY1" fmla="*/ 1352628 h 2009775"/>
                <a:gd name="connsiteX2" fmla="*/ 835176 w 2085975"/>
                <a:gd name="connsiteY2" fmla="*/ 1496455 h 2009775"/>
                <a:gd name="connsiteX3" fmla="*/ 835176 w 2085975"/>
                <a:gd name="connsiteY3" fmla="*/ 1824115 h 2009775"/>
                <a:gd name="connsiteX4" fmla="*/ 958048 w 2085975"/>
                <a:gd name="connsiteY4" fmla="*/ 1824115 h 2009775"/>
                <a:gd name="connsiteX5" fmla="*/ 958048 w 2085975"/>
                <a:gd name="connsiteY5" fmla="*/ 1477405 h 2009775"/>
                <a:gd name="connsiteX6" fmla="*/ 1032343 w 2085975"/>
                <a:gd name="connsiteY6" fmla="*/ 1436447 h 2009775"/>
                <a:gd name="connsiteX7" fmla="*/ 1067586 w 2085975"/>
                <a:gd name="connsiteY7" fmla="*/ 1445972 h 2009775"/>
                <a:gd name="connsiteX8" fmla="*/ 1100923 w 2085975"/>
                <a:gd name="connsiteY8" fmla="*/ 1332625 h 2009775"/>
                <a:gd name="connsiteX9" fmla="*/ 1055203 w 2085975"/>
                <a:gd name="connsiteY9" fmla="*/ 1322147 h 2009775"/>
                <a:gd name="connsiteX10" fmla="*/ 1015198 w 2085975"/>
                <a:gd name="connsiteY10" fmla="*/ 1329768 h 2009775"/>
                <a:gd name="connsiteX11" fmla="*/ 945666 w 2085975"/>
                <a:gd name="connsiteY11" fmla="*/ 1391680 h 2009775"/>
                <a:gd name="connsiteX12" fmla="*/ 927568 w 2085975"/>
                <a:gd name="connsiteY12" fmla="*/ 1322147 h 2009775"/>
                <a:gd name="connsiteX13" fmla="*/ 504658 w 2085975"/>
                <a:gd name="connsiteY13" fmla="*/ 1160222 h 2009775"/>
                <a:gd name="connsiteX14" fmla="*/ 491323 w 2085975"/>
                <a:gd name="connsiteY14" fmla="*/ 1160222 h 2009775"/>
                <a:gd name="connsiteX15" fmla="*/ 491323 w 2085975"/>
                <a:gd name="connsiteY15" fmla="*/ 1823163 h 2009775"/>
                <a:gd name="connsiteX16" fmla="*/ 618958 w 2085975"/>
                <a:gd name="connsiteY16" fmla="*/ 1823163 h 2009775"/>
                <a:gd name="connsiteX17" fmla="*/ 618958 w 2085975"/>
                <a:gd name="connsiteY17" fmla="*/ 1529793 h 2009775"/>
                <a:gd name="connsiteX18" fmla="*/ 779931 w 2085975"/>
                <a:gd name="connsiteY18" fmla="*/ 1529793 h 2009775"/>
                <a:gd name="connsiteX19" fmla="*/ 779931 w 2085975"/>
                <a:gd name="connsiteY19" fmla="*/ 1420255 h 2009775"/>
                <a:gd name="connsiteX20" fmla="*/ 618958 w 2085975"/>
                <a:gd name="connsiteY20" fmla="*/ 1420255 h 2009775"/>
                <a:gd name="connsiteX21" fmla="*/ 618958 w 2085975"/>
                <a:gd name="connsiteY21" fmla="*/ 1267855 h 2009775"/>
                <a:gd name="connsiteX22" fmla="*/ 819936 w 2085975"/>
                <a:gd name="connsiteY22" fmla="*/ 1267855 h 2009775"/>
                <a:gd name="connsiteX23" fmla="*/ 827556 w 2085975"/>
                <a:gd name="connsiteY23" fmla="*/ 1209753 h 2009775"/>
                <a:gd name="connsiteX24" fmla="*/ 504658 w 2085975"/>
                <a:gd name="connsiteY24" fmla="*/ 1160222 h 2009775"/>
                <a:gd name="connsiteX25" fmla="*/ 206526 w 2085975"/>
                <a:gd name="connsiteY25" fmla="*/ 1911745 h 2009775"/>
                <a:gd name="connsiteX26" fmla="*/ 265581 w 2085975"/>
                <a:gd name="connsiteY26" fmla="*/ 1980325 h 2009775"/>
                <a:gd name="connsiteX27" fmla="*/ 413218 w 2085975"/>
                <a:gd name="connsiteY27" fmla="*/ 1824115 h 2009775"/>
                <a:gd name="connsiteX28" fmla="*/ 421791 w 2085975"/>
                <a:gd name="connsiteY28" fmla="*/ 1693622 h 2009775"/>
                <a:gd name="connsiteX29" fmla="*/ 421791 w 2085975"/>
                <a:gd name="connsiteY29" fmla="*/ 1161175 h 2009775"/>
                <a:gd name="connsiteX30" fmla="*/ 293203 w 2085975"/>
                <a:gd name="connsiteY30" fmla="*/ 1161175 h 2009775"/>
                <a:gd name="connsiteX31" fmla="*/ 293203 w 2085975"/>
                <a:gd name="connsiteY31" fmla="*/ 1707910 h 2009775"/>
                <a:gd name="connsiteX32" fmla="*/ 280821 w 2085975"/>
                <a:gd name="connsiteY32" fmla="*/ 1830783 h 2009775"/>
                <a:gd name="connsiteX33" fmla="*/ 206526 w 2085975"/>
                <a:gd name="connsiteY33" fmla="*/ 1911745 h 2009775"/>
                <a:gd name="connsiteX34" fmla="*/ 1365718 w 2085975"/>
                <a:gd name="connsiteY34" fmla="*/ 1575513 h 2009775"/>
                <a:gd name="connsiteX35" fmla="*/ 1290471 w 2085975"/>
                <a:gd name="connsiteY35" fmla="*/ 1741247 h 2009775"/>
                <a:gd name="connsiteX36" fmla="*/ 1228558 w 2085975"/>
                <a:gd name="connsiteY36" fmla="*/ 1701243 h 2009775"/>
                <a:gd name="connsiteX37" fmla="*/ 1213318 w 2085975"/>
                <a:gd name="connsiteY37" fmla="*/ 1577418 h 2009775"/>
                <a:gd name="connsiteX38" fmla="*/ 1225701 w 2085975"/>
                <a:gd name="connsiteY38" fmla="*/ 1467880 h 2009775"/>
                <a:gd name="connsiteX39" fmla="*/ 1288566 w 2085975"/>
                <a:gd name="connsiteY39" fmla="*/ 1418350 h 2009775"/>
                <a:gd name="connsiteX40" fmla="*/ 1340953 w 2085975"/>
                <a:gd name="connsiteY40" fmla="*/ 1444068 h 2009775"/>
                <a:gd name="connsiteX41" fmla="*/ 1365718 w 2085975"/>
                <a:gd name="connsiteY41" fmla="*/ 1575513 h 2009775"/>
                <a:gd name="connsiteX42" fmla="*/ 1440966 w 2085975"/>
                <a:gd name="connsiteY42" fmla="*/ 1766013 h 2009775"/>
                <a:gd name="connsiteX43" fmla="*/ 1499068 w 2085975"/>
                <a:gd name="connsiteY43" fmla="*/ 1576465 h 2009775"/>
                <a:gd name="connsiteX44" fmla="*/ 1445728 w 2085975"/>
                <a:gd name="connsiteY44" fmla="*/ 1397395 h 2009775"/>
                <a:gd name="connsiteX45" fmla="*/ 1287613 w 2085975"/>
                <a:gd name="connsiteY45" fmla="*/ 1324053 h 2009775"/>
                <a:gd name="connsiteX46" fmla="*/ 1078063 w 2085975"/>
                <a:gd name="connsiteY46" fmla="*/ 1580275 h 2009775"/>
                <a:gd name="connsiteX47" fmla="*/ 1287613 w 2085975"/>
                <a:gd name="connsiteY47" fmla="*/ 1833640 h 2009775"/>
                <a:gd name="connsiteX48" fmla="*/ 1440966 w 2085975"/>
                <a:gd name="connsiteY48" fmla="*/ 1766013 h 2009775"/>
                <a:gd name="connsiteX49" fmla="*/ 1789581 w 2085975"/>
                <a:gd name="connsiteY49" fmla="*/ 1491693 h 2009775"/>
                <a:gd name="connsiteX50" fmla="*/ 1715286 w 2085975"/>
                <a:gd name="connsiteY50" fmla="*/ 1561225 h 2009775"/>
                <a:gd name="connsiteX51" fmla="*/ 1643848 w 2085975"/>
                <a:gd name="connsiteY51" fmla="*/ 1491693 h 2009775"/>
                <a:gd name="connsiteX52" fmla="*/ 1716238 w 2085975"/>
                <a:gd name="connsiteY52" fmla="*/ 1419303 h 2009775"/>
                <a:gd name="connsiteX53" fmla="*/ 1789581 w 2085975"/>
                <a:gd name="connsiteY53" fmla="*/ 1491693 h 2009775"/>
                <a:gd name="connsiteX54" fmla="*/ 2005798 w 2085975"/>
                <a:gd name="connsiteY54" fmla="*/ 1386918 h 2009775"/>
                <a:gd name="connsiteX55" fmla="*/ 1955316 w 2085975"/>
                <a:gd name="connsiteY55" fmla="*/ 1305955 h 2009775"/>
                <a:gd name="connsiteX56" fmla="*/ 1859113 w 2085975"/>
                <a:gd name="connsiteY56" fmla="*/ 1347865 h 2009775"/>
                <a:gd name="connsiteX57" fmla="*/ 1801963 w 2085975"/>
                <a:gd name="connsiteY57" fmla="*/ 1337388 h 2009775"/>
                <a:gd name="connsiteX58" fmla="*/ 1718143 w 2085975"/>
                <a:gd name="connsiteY58" fmla="*/ 1325005 h 2009775"/>
                <a:gd name="connsiteX59" fmla="*/ 1521928 w 2085975"/>
                <a:gd name="connsiteY59" fmla="*/ 1490740 h 2009775"/>
                <a:gd name="connsiteX60" fmla="*/ 1621941 w 2085975"/>
                <a:gd name="connsiteY60" fmla="*/ 1626947 h 2009775"/>
                <a:gd name="connsiteX61" fmla="*/ 1551456 w 2085975"/>
                <a:gd name="connsiteY61" fmla="*/ 1664095 h 2009775"/>
                <a:gd name="connsiteX62" fmla="*/ 1537168 w 2085975"/>
                <a:gd name="connsiteY62" fmla="*/ 1708863 h 2009775"/>
                <a:gd name="connsiteX63" fmla="*/ 1546693 w 2085975"/>
                <a:gd name="connsiteY63" fmla="*/ 1748868 h 2009775"/>
                <a:gd name="connsiteX64" fmla="*/ 1573363 w 2085975"/>
                <a:gd name="connsiteY64" fmla="*/ 1772680 h 2009775"/>
                <a:gd name="connsiteX65" fmla="*/ 1684806 w 2085975"/>
                <a:gd name="connsiteY65" fmla="*/ 1787920 h 2009775"/>
                <a:gd name="connsiteX66" fmla="*/ 1736241 w 2085975"/>
                <a:gd name="connsiteY66" fmla="*/ 1788872 h 2009775"/>
                <a:gd name="connsiteX67" fmla="*/ 1800058 w 2085975"/>
                <a:gd name="connsiteY67" fmla="*/ 1803160 h 2009775"/>
                <a:gd name="connsiteX68" fmla="*/ 1821966 w 2085975"/>
                <a:gd name="connsiteY68" fmla="*/ 1846975 h 2009775"/>
                <a:gd name="connsiteX69" fmla="*/ 1792438 w 2085975"/>
                <a:gd name="connsiteY69" fmla="*/ 1896505 h 2009775"/>
                <a:gd name="connsiteX70" fmla="*/ 1715286 w 2085975"/>
                <a:gd name="connsiteY70" fmla="*/ 1912697 h 2009775"/>
                <a:gd name="connsiteX71" fmla="*/ 1627656 w 2085975"/>
                <a:gd name="connsiteY71" fmla="*/ 1852690 h 2009775"/>
                <a:gd name="connsiteX72" fmla="*/ 1633371 w 2085975"/>
                <a:gd name="connsiteY72" fmla="*/ 1821258 h 2009775"/>
                <a:gd name="connsiteX73" fmla="*/ 1520976 w 2085975"/>
                <a:gd name="connsiteY73" fmla="*/ 1821258 h 2009775"/>
                <a:gd name="connsiteX74" fmla="*/ 1510498 w 2085975"/>
                <a:gd name="connsiteY74" fmla="*/ 1870788 h 2009775"/>
                <a:gd name="connsiteX75" fmla="*/ 1548598 w 2085975"/>
                <a:gd name="connsiteY75" fmla="*/ 1957465 h 2009775"/>
                <a:gd name="connsiteX76" fmla="*/ 1724811 w 2085975"/>
                <a:gd name="connsiteY76" fmla="*/ 2009853 h 2009775"/>
                <a:gd name="connsiteX77" fmla="*/ 1908643 w 2085975"/>
                <a:gd name="connsiteY77" fmla="*/ 1946988 h 2009775"/>
                <a:gd name="connsiteX78" fmla="*/ 1945791 w 2085975"/>
                <a:gd name="connsiteY78" fmla="*/ 1846022 h 2009775"/>
                <a:gd name="connsiteX79" fmla="*/ 1905786 w 2085975"/>
                <a:gd name="connsiteY79" fmla="*/ 1741247 h 2009775"/>
                <a:gd name="connsiteX80" fmla="*/ 1764816 w 2085975"/>
                <a:gd name="connsiteY80" fmla="*/ 1697433 h 2009775"/>
                <a:gd name="connsiteX81" fmla="*/ 1699093 w 2085975"/>
                <a:gd name="connsiteY81" fmla="*/ 1696480 h 2009775"/>
                <a:gd name="connsiteX82" fmla="*/ 1679091 w 2085975"/>
                <a:gd name="connsiteY82" fmla="*/ 1685050 h 2009775"/>
                <a:gd name="connsiteX83" fmla="*/ 1727668 w 2085975"/>
                <a:gd name="connsiteY83" fmla="*/ 1645045 h 2009775"/>
                <a:gd name="connsiteX84" fmla="*/ 1745766 w 2085975"/>
                <a:gd name="connsiteY84" fmla="*/ 1645997 h 2009775"/>
                <a:gd name="connsiteX85" fmla="*/ 1917216 w 2085975"/>
                <a:gd name="connsiteY85" fmla="*/ 1500265 h 2009775"/>
                <a:gd name="connsiteX86" fmla="*/ 1889593 w 2085975"/>
                <a:gd name="connsiteY86" fmla="*/ 1420255 h 2009775"/>
                <a:gd name="connsiteX87" fmla="*/ 1921026 w 2085975"/>
                <a:gd name="connsiteY87" fmla="*/ 1423113 h 2009775"/>
                <a:gd name="connsiteX88" fmla="*/ 2005798 w 2085975"/>
                <a:gd name="connsiteY88" fmla="*/ 1386918 h 2009775"/>
                <a:gd name="connsiteX89" fmla="*/ 472273 w 2085975"/>
                <a:gd name="connsiteY89" fmla="*/ 583960 h 2009775"/>
                <a:gd name="connsiteX90" fmla="*/ 216051 w 2085975"/>
                <a:gd name="connsiteY90" fmla="*/ 778270 h 2009775"/>
                <a:gd name="connsiteX91" fmla="*/ 321778 w 2085975"/>
                <a:gd name="connsiteY91" fmla="*/ 915430 h 2009775"/>
                <a:gd name="connsiteX92" fmla="*/ 291298 w 2085975"/>
                <a:gd name="connsiteY92" fmla="*/ 815417 h 2009775"/>
                <a:gd name="connsiteX93" fmla="*/ 472273 w 2085975"/>
                <a:gd name="connsiteY93" fmla="*/ 583960 h 2009775"/>
                <a:gd name="connsiteX94" fmla="*/ 2080093 w 2085975"/>
                <a:gd name="connsiteY94" fmla="*/ 912572 h 2009775"/>
                <a:gd name="connsiteX95" fmla="*/ 1988653 w 2085975"/>
                <a:gd name="connsiteY95" fmla="*/ 764935 h 2009775"/>
                <a:gd name="connsiteX96" fmla="*/ 1997226 w 2085975"/>
                <a:gd name="connsiteY96" fmla="*/ 816370 h 2009775"/>
                <a:gd name="connsiteX97" fmla="*/ 1464778 w 2085975"/>
                <a:gd name="connsiteY97" fmla="*/ 1164985 h 2009775"/>
                <a:gd name="connsiteX98" fmla="*/ 1574316 w 2085975"/>
                <a:gd name="connsiteY98" fmla="*/ 1170700 h 2009775"/>
                <a:gd name="connsiteX99" fmla="*/ 2080093 w 2085975"/>
                <a:gd name="connsiteY99" fmla="*/ 912572 h 2009775"/>
                <a:gd name="connsiteX100" fmla="*/ 1900071 w 2085975"/>
                <a:gd name="connsiteY100" fmla="*/ 826847 h 2009775"/>
                <a:gd name="connsiteX101" fmla="*/ 1765768 w 2085975"/>
                <a:gd name="connsiteY101" fmla="*/ 671590 h 2009775"/>
                <a:gd name="connsiteX102" fmla="*/ 1796248 w 2085975"/>
                <a:gd name="connsiteY102" fmla="*/ 747790 h 2009775"/>
                <a:gd name="connsiteX103" fmla="*/ 1131403 w 2085975"/>
                <a:gd name="connsiteY103" fmla="*/ 1001155 h 2009775"/>
                <a:gd name="connsiteX104" fmla="*/ 466558 w 2085975"/>
                <a:gd name="connsiteY104" fmla="*/ 747790 h 2009775"/>
                <a:gd name="connsiteX105" fmla="*/ 480846 w 2085975"/>
                <a:gd name="connsiteY105" fmla="*/ 696355 h 2009775"/>
                <a:gd name="connsiteX106" fmla="*/ 388453 w 2085975"/>
                <a:gd name="connsiteY106" fmla="*/ 827800 h 2009775"/>
                <a:gd name="connsiteX107" fmla="*/ 1143786 w 2085975"/>
                <a:gd name="connsiteY107" fmla="*/ 1102120 h 2009775"/>
                <a:gd name="connsiteX108" fmla="*/ 1900071 w 2085975"/>
                <a:gd name="connsiteY108" fmla="*/ 826847 h 2009775"/>
                <a:gd name="connsiteX109" fmla="*/ 1570506 w 2085975"/>
                <a:gd name="connsiteY109" fmla="*/ 819228 h 2009775"/>
                <a:gd name="connsiteX110" fmla="*/ 738021 w 2085975"/>
                <a:gd name="connsiteY110" fmla="*/ 828753 h 2009775"/>
                <a:gd name="connsiteX111" fmla="*/ 175093 w 2085975"/>
                <a:gd name="connsiteY111" fmla="*/ 221058 h 2009775"/>
                <a:gd name="connsiteX112" fmla="*/ 231291 w 2085975"/>
                <a:gd name="connsiteY112" fmla="*/ 158193 h 2009775"/>
                <a:gd name="connsiteX113" fmla="*/ 325588 w 2085975"/>
                <a:gd name="connsiteY113" fmla="*/ 287733 h 2009775"/>
                <a:gd name="connsiteX114" fmla="*/ 535138 w 2085975"/>
                <a:gd name="connsiteY114" fmla="*/ 368695 h 2009775"/>
                <a:gd name="connsiteX115" fmla="*/ 729448 w 2085975"/>
                <a:gd name="connsiteY115" fmla="*/ 630633 h 2009775"/>
                <a:gd name="connsiteX116" fmla="*/ 1168551 w 2085975"/>
                <a:gd name="connsiteY116" fmla="*/ 603010 h 2009775"/>
                <a:gd name="connsiteX117" fmla="*/ 1550503 w 2085975"/>
                <a:gd name="connsiteY117" fmla="*/ 579198 h 2009775"/>
                <a:gd name="connsiteX118" fmla="*/ 1772436 w 2085975"/>
                <a:gd name="connsiteY118" fmla="*/ 401080 h 2009775"/>
                <a:gd name="connsiteX119" fmla="*/ 1807678 w 2085975"/>
                <a:gd name="connsiteY119" fmla="*/ 467755 h 2009775"/>
                <a:gd name="connsiteX120" fmla="*/ 1667661 w 2085975"/>
                <a:gd name="connsiteY120" fmla="*/ 589675 h 2009775"/>
                <a:gd name="connsiteX121" fmla="*/ 1570506 w 2085975"/>
                <a:gd name="connsiteY121" fmla="*/ 819228 h 2009775"/>
                <a:gd name="connsiteX122" fmla="*/ 715161 w 2085975"/>
                <a:gd name="connsiteY122" fmla="*/ 550623 h 2009775"/>
                <a:gd name="connsiteX123" fmla="*/ 621816 w 2085975"/>
                <a:gd name="connsiteY123" fmla="*/ 442990 h 2009775"/>
                <a:gd name="connsiteX124" fmla="*/ 622768 w 2085975"/>
                <a:gd name="connsiteY124" fmla="*/ 293448 h 2009775"/>
                <a:gd name="connsiteX125" fmla="*/ 537996 w 2085975"/>
                <a:gd name="connsiteY125" fmla="*/ 230583 h 2009775"/>
                <a:gd name="connsiteX126" fmla="*/ 591336 w 2085975"/>
                <a:gd name="connsiteY126" fmla="*/ 174385 h 2009775"/>
                <a:gd name="connsiteX127" fmla="*/ 970431 w 2085975"/>
                <a:gd name="connsiteY127" fmla="*/ 312498 h 2009775"/>
                <a:gd name="connsiteX128" fmla="*/ 1229511 w 2085975"/>
                <a:gd name="connsiteY128" fmla="*/ 177243 h 2009775"/>
                <a:gd name="connsiteX129" fmla="*/ 1267611 w 2085975"/>
                <a:gd name="connsiteY129" fmla="*/ 189625 h 2009775"/>
                <a:gd name="connsiteX130" fmla="*/ 1355241 w 2085975"/>
                <a:gd name="connsiteY130" fmla="*/ 377267 h 2009775"/>
                <a:gd name="connsiteX131" fmla="*/ 1489543 w 2085975"/>
                <a:gd name="connsiteY131" fmla="*/ 344883 h 2009775"/>
                <a:gd name="connsiteX132" fmla="*/ 1520023 w 2085975"/>
                <a:gd name="connsiteY132" fmla="*/ 373458 h 2009775"/>
                <a:gd name="connsiteX133" fmla="*/ 1636228 w 2085975"/>
                <a:gd name="connsiteY133" fmla="*/ 409652 h 2009775"/>
                <a:gd name="connsiteX134" fmla="*/ 1845778 w 2085975"/>
                <a:gd name="connsiteY134" fmla="*/ 186768 h 2009775"/>
                <a:gd name="connsiteX135" fmla="*/ 1858161 w 2085975"/>
                <a:gd name="connsiteY135" fmla="*/ 280113 h 2009775"/>
                <a:gd name="connsiteX136" fmla="*/ 1620036 w 2085975"/>
                <a:gd name="connsiteY136" fmla="*/ 489663 h 2009775"/>
                <a:gd name="connsiteX137" fmla="*/ 1284756 w 2085975"/>
                <a:gd name="connsiteY137" fmla="*/ 460135 h 2009775"/>
                <a:gd name="connsiteX138" fmla="*/ 1095208 w 2085975"/>
                <a:gd name="connsiteY138" fmla="*/ 519190 h 2009775"/>
                <a:gd name="connsiteX139" fmla="*/ 715161 w 2085975"/>
                <a:gd name="connsiteY139" fmla="*/ 550623 h 2009775"/>
                <a:gd name="connsiteX140" fmla="*/ 1222843 w 2085975"/>
                <a:gd name="connsiteY140" fmla="*/ 61990 h 2009775"/>
                <a:gd name="connsiteX141" fmla="*/ 1249513 w 2085975"/>
                <a:gd name="connsiteY141" fmla="*/ 103900 h 2009775"/>
                <a:gd name="connsiteX142" fmla="*/ 1281898 w 2085975"/>
                <a:gd name="connsiteY142" fmla="*/ 63895 h 2009775"/>
                <a:gd name="connsiteX143" fmla="*/ 1251418 w 2085975"/>
                <a:gd name="connsiteY143" fmla="*/ 29605 h 2009775"/>
                <a:gd name="connsiteX144" fmla="*/ 1222843 w 2085975"/>
                <a:gd name="connsiteY144" fmla="*/ 61990 h 2009775"/>
                <a:gd name="connsiteX145" fmla="*/ 1927693 w 2085975"/>
                <a:gd name="connsiteY145" fmla="*/ 133427 h 2009775"/>
                <a:gd name="connsiteX146" fmla="*/ 2001036 w 2085975"/>
                <a:gd name="connsiteY146" fmla="*/ 126760 h 2009775"/>
                <a:gd name="connsiteX147" fmla="*/ 2015323 w 2085975"/>
                <a:gd name="connsiteY147" fmla="*/ 57227 h 2009775"/>
                <a:gd name="connsiteX148" fmla="*/ 1941981 w 2085975"/>
                <a:gd name="connsiteY148" fmla="*/ 61990 h 2009775"/>
                <a:gd name="connsiteX149" fmla="*/ 1927693 w 2085975"/>
                <a:gd name="connsiteY149" fmla="*/ 133427 h 2009775"/>
                <a:gd name="connsiteX150" fmla="*/ 1915311 w 2085975"/>
                <a:gd name="connsiteY150" fmla="*/ 335358 h 2009775"/>
                <a:gd name="connsiteX151" fmla="*/ 1910548 w 2085975"/>
                <a:gd name="connsiteY151" fmla="*/ 379173 h 2009775"/>
                <a:gd name="connsiteX152" fmla="*/ 1961031 w 2085975"/>
                <a:gd name="connsiteY152" fmla="*/ 387745 h 2009775"/>
                <a:gd name="connsiteX153" fmla="*/ 1963888 w 2085975"/>
                <a:gd name="connsiteY153" fmla="*/ 339167 h 2009775"/>
                <a:gd name="connsiteX154" fmla="*/ 1915311 w 2085975"/>
                <a:gd name="connsiteY154" fmla="*/ 335358 h 2009775"/>
                <a:gd name="connsiteX155" fmla="*/ 469416 w 2085975"/>
                <a:gd name="connsiteY155" fmla="*/ 97232 h 2009775"/>
                <a:gd name="connsiteX156" fmla="*/ 519898 w 2085975"/>
                <a:gd name="connsiteY156" fmla="*/ 101043 h 2009775"/>
                <a:gd name="connsiteX157" fmla="*/ 517993 w 2085975"/>
                <a:gd name="connsiteY157" fmla="*/ 56275 h 2009775"/>
                <a:gd name="connsiteX158" fmla="*/ 458938 w 2085975"/>
                <a:gd name="connsiteY158" fmla="*/ 53418 h 2009775"/>
                <a:gd name="connsiteX159" fmla="*/ 469416 w 2085975"/>
                <a:gd name="connsiteY159" fmla="*/ 97232 h 2009775"/>
                <a:gd name="connsiteX160" fmla="*/ 22693 w 2085975"/>
                <a:gd name="connsiteY160" fmla="*/ 83898 h 2009775"/>
                <a:gd name="connsiteX161" fmla="*/ 118896 w 2085975"/>
                <a:gd name="connsiteY161" fmla="*/ 112473 h 2009775"/>
                <a:gd name="connsiteX162" fmla="*/ 119848 w 2085975"/>
                <a:gd name="connsiteY162" fmla="*/ 41035 h 2009775"/>
                <a:gd name="connsiteX163" fmla="*/ 33171 w 2085975"/>
                <a:gd name="connsiteY163" fmla="*/ 11507 h 2009775"/>
                <a:gd name="connsiteX164" fmla="*/ 22693 w 2085975"/>
                <a:gd name="connsiteY164" fmla="*/ 83898 h 2009775"/>
                <a:gd name="connsiteX165" fmla="*/ 391311 w 2085975"/>
                <a:gd name="connsiteY165" fmla="*/ 273445 h 2009775"/>
                <a:gd name="connsiteX166" fmla="*/ 438936 w 2085975"/>
                <a:gd name="connsiteY166" fmla="*/ 278208 h 2009775"/>
                <a:gd name="connsiteX167" fmla="*/ 437031 w 2085975"/>
                <a:gd name="connsiteY167" fmla="*/ 233440 h 2009775"/>
                <a:gd name="connsiteX168" fmla="*/ 391311 w 2085975"/>
                <a:gd name="connsiteY168" fmla="*/ 233440 h 2009775"/>
                <a:gd name="connsiteX169" fmla="*/ 391311 w 2085975"/>
                <a:gd name="connsiteY169" fmla="*/ 273445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085975" h="2009775">
                  <a:moveTo>
                    <a:pt x="927568" y="1322147"/>
                  </a:moveTo>
                  <a:lnTo>
                    <a:pt x="818031" y="1352628"/>
                  </a:lnTo>
                  <a:cubicBezTo>
                    <a:pt x="827556" y="1380250"/>
                    <a:pt x="835176" y="1429780"/>
                    <a:pt x="835176" y="1496455"/>
                  </a:cubicBezTo>
                  <a:lnTo>
                    <a:pt x="835176" y="1824115"/>
                  </a:lnTo>
                  <a:lnTo>
                    <a:pt x="958048" y="1824115"/>
                  </a:lnTo>
                  <a:lnTo>
                    <a:pt x="958048" y="1477405"/>
                  </a:lnTo>
                  <a:cubicBezTo>
                    <a:pt x="980908" y="1449783"/>
                    <a:pt x="1005673" y="1436447"/>
                    <a:pt x="1032343" y="1436447"/>
                  </a:cubicBezTo>
                  <a:cubicBezTo>
                    <a:pt x="1045678" y="1436447"/>
                    <a:pt x="1056156" y="1439305"/>
                    <a:pt x="1067586" y="1445972"/>
                  </a:cubicBezTo>
                  <a:lnTo>
                    <a:pt x="1100923" y="1332625"/>
                  </a:lnTo>
                  <a:cubicBezTo>
                    <a:pt x="1081873" y="1324053"/>
                    <a:pt x="1073301" y="1322147"/>
                    <a:pt x="1055203" y="1322147"/>
                  </a:cubicBezTo>
                  <a:cubicBezTo>
                    <a:pt x="1041868" y="1322147"/>
                    <a:pt x="1025676" y="1325005"/>
                    <a:pt x="1015198" y="1329768"/>
                  </a:cubicBezTo>
                  <a:cubicBezTo>
                    <a:pt x="992338" y="1341197"/>
                    <a:pt x="963763" y="1366915"/>
                    <a:pt x="945666" y="1391680"/>
                  </a:cubicBezTo>
                  <a:cubicBezTo>
                    <a:pt x="945666" y="1364058"/>
                    <a:pt x="938998" y="1342150"/>
                    <a:pt x="927568" y="1322147"/>
                  </a:cubicBezTo>
                  <a:close/>
                  <a:moveTo>
                    <a:pt x="504658" y="1160222"/>
                  </a:moveTo>
                  <a:lnTo>
                    <a:pt x="491323" y="1160222"/>
                  </a:lnTo>
                  <a:lnTo>
                    <a:pt x="491323" y="1823163"/>
                  </a:lnTo>
                  <a:lnTo>
                    <a:pt x="618958" y="1823163"/>
                  </a:lnTo>
                  <a:lnTo>
                    <a:pt x="618958" y="1529793"/>
                  </a:lnTo>
                  <a:lnTo>
                    <a:pt x="779931" y="1529793"/>
                  </a:lnTo>
                  <a:lnTo>
                    <a:pt x="779931" y="1420255"/>
                  </a:lnTo>
                  <a:lnTo>
                    <a:pt x="618958" y="1420255"/>
                  </a:lnTo>
                  <a:lnTo>
                    <a:pt x="618958" y="1267855"/>
                  </a:lnTo>
                  <a:lnTo>
                    <a:pt x="819936" y="1267855"/>
                  </a:lnTo>
                  <a:lnTo>
                    <a:pt x="827556" y="1209753"/>
                  </a:lnTo>
                  <a:cubicBezTo>
                    <a:pt x="706588" y="1201180"/>
                    <a:pt x="597051" y="1182130"/>
                    <a:pt x="504658" y="1160222"/>
                  </a:cubicBezTo>
                  <a:close/>
                  <a:moveTo>
                    <a:pt x="206526" y="1911745"/>
                  </a:moveTo>
                  <a:lnTo>
                    <a:pt x="265581" y="1980325"/>
                  </a:lnTo>
                  <a:cubicBezTo>
                    <a:pt x="322731" y="1957465"/>
                    <a:pt x="394168" y="1906030"/>
                    <a:pt x="413218" y="1824115"/>
                  </a:cubicBezTo>
                  <a:cubicBezTo>
                    <a:pt x="419886" y="1797445"/>
                    <a:pt x="421791" y="1780300"/>
                    <a:pt x="421791" y="1693622"/>
                  </a:cubicBezTo>
                  <a:lnTo>
                    <a:pt x="421791" y="1161175"/>
                  </a:lnTo>
                  <a:lnTo>
                    <a:pt x="293203" y="1161175"/>
                  </a:lnTo>
                  <a:lnTo>
                    <a:pt x="293203" y="1707910"/>
                  </a:lnTo>
                  <a:cubicBezTo>
                    <a:pt x="293203" y="1779347"/>
                    <a:pt x="290346" y="1806018"/>
                    <a:pt x="280821" y="1830783"/>
                  </a:cubicBezTo>
                  <a:cubicBezTo>
                    <a:pt x="268438" y="1858405"/>
                    <a:pt x="238911" y="1890790"/>
                    <a:pt x="206526" y="1911745"/>
                  </a:cubicBezTo>
                  <a:close/>
                  <a:moveTo>
                    <a:pt x="1365718" y="1575513"/>
                  </a:moveTo>
                  <a:cubicBezTo>
                    <a:pt x="1365718" y="1691718"/>
                    <a:pt x="1342858" y="1741247"/>
                    <a:pt x="1290471" y="1741247"/>
                  </a:cubicBezTo>
                  <a:cubicBezTo>
                    <a:pt x="1266658" y="1741247"/>
                    <a:pt x="1239988" y="1727913"/>
                    <a:pt x="1228558" y="1701243"/>
                  </a:cubicBezTo>
                  <a:cubicBezTo>
                    <a:pt x="1219033" y="1676478"/>
                    <a:pt x="1213318" y="1634568"/>
                    <a:pt x="1213318" y="1577418"/>
                  </a:cubicBezTo>
                  <a:cubicBezTo>
                    <a:pt x="1213318" y="1528840"/>
                    <a:pt x="1218081" y="1494550"/>
                    <a:pt x="1225701" y="1467880"/>
                  </a:cubicBezTo>
                  <a:cubicBezTo>
                    <a:pt x="1235226" y="1437400"/>
                    <a:pt x="1259038" y="1418350"/>
                    <a:pt x="1288566" y="1418350"/>
                  </a:cubicBezTo>
                  <a:cubicBezTo>
                    <a:pt x="1310473" y="1418350"/>
                    <a:pt x="1329523" y="1427875"/>
                    <a:pt x="1340953" y="1444068"/>
                  </a:cubicBezTo>
                  <a:cubicBezTo>
                    <a:pt x="1358098" y="1466928"/>
                    <a:pt x="1365718" y="1509790"/>
                    <a:pt x="1365718" y="1575513"/>
                  </a:cubicBezTo>
                  <a:close/>
                  <a:moveTo>
                    <a:pt x="1440966" y="1766013"/>
                  </a:moveTo>
                  <a:cubicBezTo>
                    <a:pt x="1480971" y="1718388"/>
                    <a:pt x="1499068" y="1660285"/>
                    <a:pt x="1499068" y="1576465"/>
                  </a:cubicBezTo>
                  <a:cubicBezTo>
                    <a:pt x="1499068" y="1497408"/>
                    <a:pt x="1482876" y="1443115"/>
                    <a:pt x="1445728" y="1397395"/>
                  </a:cubicBezTo>
                  <a:cubicBezTo>
                    <a:pt x="1405723" y="1347865"/>
                    <a:pt x="1354288" y="1324053"/>
                    <a:pt x="1287613" y="1324053"/>
                  </a:cubicBezTo>
                  <a:cubicBezTo>
                    <a:pt x="1161883" y="1324053"/>
                    <a:pt x="1078063" y="1425970"/>
                    <a:pt x="1078063" y="1580275"/>
                  </a:cubicBezTo>
                  <a:cubicBezTo>
                    <a:pt x="1078063" y="1734580"/>
                    <a:pt x="1160931" y="1833640"/>
                    <a:pt x="1287613" y="1833640"/>
                  </a:cubicBezTo>
                  <a:cubicBezTo>
                    <a:pt x="1359051" y="1834593"/>
                    <a:pt x="1405723" y="1807922"/>
                    <a:pt x="1440966" y="1766013"/>
                  </a:cubicBezTo>
                  <a:close/>
                  <a:moveTo>
                    <a:pt x="1789581" y="1491693"/>
                  </a:moveTo>
                  <a:cubicBezTo>
                    <a:pt x="1789581" y="1536460"/>
                    <a:pt x="1762911" y="1561225"/>
                    <a:pt x="1715286" y="1561225"/>
                  </a:cubicBezTo>
                  <a:cubicBezTo>
                    <a:pt x="1672423" y="1561225"/>
                    <a:pt x="1643848" y="1541222"/>
                    <a:pt x="1643848" y="1491693"/>
                  </a:cubicBezTo>
                  <a:cubicBezTo>
                    <a:pt x="1643848" y="1445972"/>
                    <a:pt x="1670518" y="1419303"/>
                    <a:pt x="1716238" y="1419303"/>
                  </a:cubicBezTo>
                  <a:cubicBezTo>
                    <a:pt x="1761958" y="1419303"/>
                    <a:pt x="1789581" y="1445972"/>
                    <a:pt x="1789581" y="1491693"/>
                  </a:cubicBezTo>
                  <a:close/>
                  <a:moveTo>
                    <a:pt x="2005798" y="1386918"/>
                  </a:moveTo>
                  <a:lnTo>
                    <a:pt x="1955316" y="1305955"/>
                  </a:lnTo>
                  <a:cubicBezTo>
                    <a:pt x="1926741" y="1332625"/>
                    <a:pt x="1892451" y="1347865"/>
                    <a:pt x="1859113" y="1347865"/>
                  </a:cubicBezTo>
                  <a:cubicBezTo>
                    <a:pt x="1843873" y="1347865"/>
                    <a:pt x="1835301" y="1345960"/>
                    <a:pt x="1801963" y="1337388"/>
                  </a:cubicBezTo>
                  <a:cubicBezTo>
                    <a:pt x="1768626" y="1327863"/>
                    <a:pt x="1744813" y="1325005"/>
                    <a:pt x="1718143" y="1325005"/>
                  </a:cubicBezTo>
                  <a:cubicBezTo>
                    <a:pt x="1599081" y="1325005"/>
                    <a:pt x="1521928" y="1389775"/>
                    <a:pt x="1521928" y="1490740"/>
                  </a:cubicBezTo>
                  <a:cubicBezTo>
                    <a:pt x="1521928" y="1563130"/>
                    <a:pt x="1554313" y="1608850"/>
                    <a:pt x="1621941" y="1626947"/>
                  </a:cubicBezTo>
                  <a:cubicBezTo>
                    <a:pt x="1594318" y="1633615"/>
                    <a:pt x="1564791" y="1647903"/>
                    <a:pt x="1551456" y="1664095"/>
                  </a:cubicBezTo>
                  <a:cubicBezTo>
                    <a:pt x="1541931" y="1675525"/>
                    <a:pt x="1537168" y="1690765"/>
                    <a:pt x="1537168" y="1708863"/>
                  </a:cubicBezTo>
                  <a:cubicBezTo>
                    <a:pt x="1537168" y="1724103"/>
                    <a:pt x="1540978" y="1737438"/>
                    <a:pt x="1546693" y="1748868"/>
                  </a:cubicBezTo>
                  <a:cubicBezTo>
                    <a:pt x="1553361" y="1759345"/>
                    <a:pt x="1561933" y="1767918"/>
                    <a:pt x="1573363" y="1772680"/>
                  </a:cubicBezTo>
                  <a:cubicBezTo>
                    <a:pt x="1595271" y="1781253"/>
                    <a:pt x="1630513" y="1786968"/>
                    <a:pt x="1684806" y="1787920"/>
                  </a:cubicBezTo>
                  <a:cubicBezTo>
                    <a:pt x="1713381" y="1787920"/>
                    <a:pt x="1730526" y="1788872"/>
                    <a:pt x="1736241" y="1788872"/>
                  </a:cubicBezTo>
                  <a:cubicBezTo>
                    <a:pt x="1769578" y="1790778"/>
                    <a:pt x="1786723" y="1796493"/>
                    <a:pt x="1800058" y="1803160"/>
                  </a:cubicBezTo>
                  <a:cubicBezTo>
                    <a:pt x="1812441" y="1810780"/>
                    <a:pt x="1821966" y="1827925"/>
                    <a:pt x="1821966" y="1846975"/>
                  </a:cubicBezTo>
                  <a:cubicBezTo>
                    <a:pt x="1821966" y="1866025"/>
                    <a:pt x="1810536" y="1885075"/>
                    <a:pt x="1792438" y="1896505"/>
                  </a:cubicBezTo>
                  <a:cubicBezTo>
                    <a:pt x="1776246" y="1907935"/>
                    <a:pt x="1749576" y="1912697"/>
                    <a:pt x="1715286" y="1912697"/>
                  </a:cubicBezTo>
                  <a:cubicBezTo>
                    <a:pt x="1659088" y="1912697"/>
                    <a:pt x="1627656" y="1891743"/>
                    <a:pt x="1627656" y="1852690"/>
                  </a:cubicBezTo>
                  <a:cubicBezTo>
                    <a:pt x="1627656" y="1835545"/>
                    <a:pt x="1629561" y="1831735"/>
                    <a:pt x="1633371" y="1821258"/>
                  </a:cubicBezTo>
                  <a:lnTo>
                    <a:pt x="1520976" y="1821258"/>
                  </a:lnTo>
                  <a:cubicBezTo>
                    <a:pt x="1516213" y="1830783"/>
                    <a:pt x="1510498" y="1844118"/>
                    <a:pt x="1510498" y="1870788"/>
                  </a:cubicBezTo>
                  <a:cubicBezTo>
                    <a:pt x="1510498" y="1904125"/>
                    <a:pt x="1522881" y="1932700"/>
                    <a:pt x="1548598" y="1957465"/>
                  </a:cubicBezTo>
                  <a:cubicBezTo>
                    <a:pt x="1590508" y="1998422"/>
                    <a:pt x="1659088" y="2009853"/>
                    <a:pt x="1724811" y="2009853"/>
                  </a:cubicBezTo>
                  <a:cubicBezTo>
                    <a:pt x="1797201" y="2009853"/>
                    <a:pt x="1867686" y="1992708"/>
                    <a:pt x="1908643" y="1946988"/>
                  </a:cubicBezTo>
                  <a:cubicBezTo>
                    <a:pt x="1934361" y="1918413"/>
                    <a:pt x="1945791" y="1886980"/>
                    <a:pt x="1945791" y="1846022"/>
                  </a:cubicBezTo>
                  <a:cubicBezTo>
                    <a:pt x="1945791" y="1802208"/>
                    <a:pt x="1933408" y="1768870"/>
                    <a:pt x="1905786" y="1741247"/>
                  </a:cubicBezTo>
                  <a:cubicBezTo>
                    <a:pt x="1873401" y="1709815"/>
                    <a:pt x="1836253" y="1698385"/>
                    <a:pt x="1764816" y="1697433"/>
                  </a:cubicBezTo>
                  <a:lnTo>
                    <a:pt x="1699093" y="1696480"/>
                  </a:lnTo>
                  <a:cubicBezTo>
                    <a:pt x="1686711" y="1696480"/>
                    <a:pt x="1679091" y="1691718"/>
                    <a:pt x="1679091" y="1685050"/>
                  </a:cubicBezTo>
                  <a:cubicBezTo>
                    <a:pt x="1679091" y="1671715"/>
                    <a:pt x="1696236" y="1660285"/>
                    <a:pt x="1727668" y="1645045"/>
                  </a:cubicBezTo>
                  <a:cubicBezTo>
                    <a:pt x="1737193" y="1645997"/>
                    <a:pt x="1740051" y="1645997"/>
                    <a:pt x="1745766" y="1645997"/>
                  </a:cubicBezTo>
                  <a:cubicBezTo>
                    <a:pt x="1844826" y="1645997"/>
                    <a:pt x="1917216" y="1585038"/>
                    <a:pt x="1917216" y="1500265"/>
                  </a:cubicBezTo>
                  <a:cubicBezTo>
                    <a:pt x="1917216" y="1467880"/>
                    <a:pt x="1907691" y="1443115"/>
                    <a:pt x="1889593" y="1420255"/>
                  </a:cubicBezTo>
                  <a:cubicBezTo>
                    <a:pt x="1904833" y="1422160"/>
                    <a:pt x="1909596" y="1423113"/>
                    <a:pt x="1921026" y="1423113"/>
                  </a:cubicBezTo>
                  <a:cubicBezTo>
                    <a:pt x="1953411" y="1423113"/>
                    <a:pt x="1979128" y="1412635"/>
                    <a:pt x="2005798" y="1386918"/>
                  </a:cubicBezTo>
                  <a:close/>
                  <a:moveTo>
                    <a:pt x="472273" y="583960"/>
                  </a:moveTo>
                  <a:cubicBezTo>
                    <a:pt x="319873" y="621108"/>
                    <a:pt x="216051" y="694450"/>
                    <a:pt x="216051" y="778270"/>
                  </a:cubicBezTo>
                  <a:cubicBezTo>
                    <a:pt x="216051" y="830658"/>
                    <a:pt x="256056" y="878283"/>
                    <a:pt x="321778" y="915430"/>
                  </a:cubicBezTo>
                  <a:cubicBezTo>
                    <a:pt x="301776" y="883997"/>
                    <a:pt x="291298" y="849708"/>
                    <a:pt x="291298" y="815417"/>
                  </a:cubicBezTo>
                  <a:cubicBezTo>
                    <a:pt x="292251" y="728740"/>
                    <a:pt x="359878" y="647778"/>
                    <a:pt x="472273" y="583960"/>
                  </a:cubicBezTo>
                  <a:close/>
                  <a:moveTo>
                    <a:pt x="2080093" y="912572"/>
                  </a:moveTo>
                  <a:cubicBezTo>
                    <a:pt x="2080093" y="857328"/>
                    <a:pt x="2045803" y="806845"/>
                    <a:pt x="1988653" y="764935"/>
                  </a:cubicBezTo>
                  <a:cubicBezTo>
                    <a:pt x="1993416" y="782080"/>
                    <a:pt x="1997226" y="799225"/>
                    <a:pt x="1997226" y="816370"/>
                  </a:cubicBezTo>
                  <a:cubicBezTo>
                    <a:pt x="1997226" y="973533"/>
                    <a:pt x="1777198" y="1108788"/>
                    <a:pt x="1464778" y="1164985"/>
                  </a:cubicBezTo>
                  <a:cubicBezTo>
                    <a:pt x="1500021" y="1168795"/>
                    <a:pt x="1536216" y="1170700"/>
                    <a:pt x="1574316" y="1170700"/>
                  </a:cubicBezTo>
                  <a:cubicBezTo>
                    <a:pt x="1853398" y="1169747"/>
                    <a:pt x="2080093" y="1054495"/>
                    <a:pt x="2080093" y="912572"/>
                  </a:cubicBezTo>
                  <a:close/>
                  <a:moveTo>
                    <a:pt x="1900071" y="826847"/>
                  </a:moveTo>
                  <a:cubicBezTo>
                    <a:pt x="1900071" y="768745"/>
                    <a:pt x="1850541" y="715405"/>
                    <a:pt x="1765768" y="671590"/>
                  </a:cubicBezTo>
                  <a:cubicBezTo>
                    <a:pt x="1785771" y="695403"/>
                    <a:pt x="1796248" y="721120"/>
                    <a:pt x="1796248" y="747790"/>
                  </a:cubicBezTo>
                  <a:cubicBezTo>
                    <a:pt x="1796248" y="887808"/>
                    <a:pt x="1499068" y="1001155"/>
                    <a:pt x="1131403" y="1001155"/>
                  </a:cubicBezTo>
                  <a:cubicBezTo>
                    <a:pt x="764691" y="1001155"/>
                    <a:pt x="466558" y="887808"/>
                    <a:pt x="466558" y="747790"/>
                  </a:cubicBezTo>
                  <a:cubicBezTo>
                    <a:pt x="466558" y="729692"/>
                    <a:pt x="471321" y="712548"/>
                    <a:pt x="480846" y="696355"/>
                  </a:cubicBezTo>
                  <a:cubicBezTo>
                    <a:pt x="421791" y="735408"/>
                    <a:pt x="388453" y="780175"/>
                    <a:pt x="388453" y="827800"/>
                  </a:cubicBezTo>
                  <a:cubicBezTo>
                    <a:pt x="388453" y="979247"/>
                    <a:pt x="726591" y="1102120"/>
                    <a:pt x="1143786" y="1102120"/>
                  </a:cubicBezTo>
                  <a:cubicBezTo>
                    <a:pt x="1560981" y="1102120"/>
                    <a:pt x="1900071" y="977342"/>
                    <a:pt x="1900071" y="826847"/>
                  </a:cubicBezTo>
                  <a:close/>
                  <a:moveTo>
                    <a:pt x="1570506" y="819228"/>
                  </a:moveTo>
                  <a:cubicBezTo>
                    <a:pt x="1416201" y="918288"/>
                    <a:pt x="941856" y="956388"/>
                    <a:pt x="738021" y="828753"/>
                  </a:cubicBezTo>
                  <a:cubicBezTo>
                    <a:pt x="578001" y="728740"/>
                    <a:pt x="633246" y="569673"/>
                    <a:pt x="175093" y="221058"/>
                  </a:cubicBezTo>
                  <a:cubicBezTo>
                    <a:pt x="115086" y="175337"/>
                    <a:pt x="186523" y="126760"/>
                    <a:pt x="231291" y="158193"/>
                  </a:cubicBezTo>
                  <a:cubicBezTo>
                    <a:pt x="276058" y="189625"/>
                    <a:pt x="235101" y="197245"/>
                    <a:pt x="325588" y="287733"/>
                  </a:cubicBezTo>
                  <a:cubicBezTo>
                    <a:pt x="508468" y="470613"/>
                    <a:pt x="506563" y="305830"/>
                    <a:pt x="535138" y="368695"/>
                  </a:cubicBezTo>
                  <a:cubicBezTo>
                    <a:pt x="596098" y="499188"/>
                    <a:pt x="729448" y="630633"/>
                    <a:pt x="729448" y="630633"/>
                  </a:cubicBezTo>
                  <a:cubicBezTo>
                    <a:pt x="863751" y="718263"/>
                    <a:pt x="970431" y="737313"/>
                    <a:pt x="1168551" y="603010"/>
                  </a:cubicBezTo>
                  <a:cubicBezTo>
                    <a:pt x="1294281" y="518238"/>
                    <a:pt x="1242846" y="738265"/>
                    <a:pt x="1550503" y="579198"/>
                  </a:cubicBezTo>
                  <a:cubicBezTo>
                    <a:pt x="1662898" y="521095"/>
                    <a:pt x="1658136" y="560148"/>
                    <a:pt x="1772436" y="401080"/>
                  </a:cubicBezTo>
                  <a:cubicBezTo>
                    <a:pt x="1820061" y="335358"/>
                    <a:pt x="1910548" y="451563"/>
                    <a:pt x="1807678" y="467755"/>
                  </a:cubicBezTo>
                  <a:cubicBezTo>
                    <a:pt x="1766721" y="474423"/>
                    <a:pt x="1697188" y="519190"/>
                    <a:pt x="1667661" y="589675"/>
                  </a:cubicBezTo>
                  <a:cubicBezTo>
                    <a:pt x="1624798" y="695403"/>
                    <a:pt x="1642896" y="773508"/>
                    <a:pt x="1570506" y="819228"/>
                  </a:cubicBezTo>
                  <a:close/>
                  <a:moveTo>
                    <a:pt x="715161" y="550623"/>
                  </a:moveTo>
                  <a:cubicBezTo>
                    <a:pt x="677061" y="533478"/>
                    <a:pt x="637056" y="468708"/>
                    <a:pt x="621816" y="442990"/>
                  </a:cubicBezTo>
                  <a:cubicBezTo>
                    <a:pt x="664678" y="401080"/>
                    <a:pt x="647533" y="331548"/>
                    <a:pt x="622768" y="293448"/>
                  </a:cubicBezTo>
                  <a:cubicBezTo>
                    <a:pt x="598956" y="255348"/>
                    <a:pt x="569428" y="265825"/>
                    <a:pt x="537996" y="230583"/>
                  </a:cubicBezTo>
                  <a:cubicBezTo>
                    <a:pt x="505611" y="195340"/>
                    <a:pt x="550378" y="103900"/>
                    <a:pt x="591336" y="174385"/>
                  </a:cubicBezTo>
                  <a:cubicBezTo>
                    <a:pt x="744688" y="438227"/>
                    <a:pt x="845653" y="328690"/>
                    <a:pt x="970431" y="312498"/>
                  </a:cubicBezTo>
                  <a:cubicBezTo>
                    <a:pt x="1090446" y="297258"/>
                    <a:pt x="1197126" y="362980"/>
                    <a:pt x="1229511" y="177243"/>
                  </a:cubicBezTo>
                  <a:cubicBezTo>
                    <a:pt x="1235226" y="146762"/>
                    <a:pt x="1264753" y="140095"/>
                    <a:pt x="1267611" y="189625"/>
                  </a:cubicBezTo>
                  <a:cubicBezTo>
                    <a:pt x="1270468" y="240108"/>
                    <a:pt x="1289518" y="362027"/>
                    <a:pt x="1355241" y="377267"/>
                  </a:cubicBezTo>
                  <a:cubicBezTo>
                    <a:pt x="1420963" y="393460"/>
                    <a:pt x="1474303" y="362027"/>
                    <a:pt x="1489543" y="344883"/>
                  </a:cubicBezTo>
                  <a:cubicBezTo>
                    <a:pt x="1504783" y="327738"/>
                    <a:pt x="1513356" y="329642"/>
                    <a:pt x="1520023" y="373458"/>
                  </a:cubicBezTo>
                  <a:cubicBezTo>
                    <a:pt x="1526691" y="416320"/>
                    <a:pt x="1543836" y="476327"/>
                    <a:pt x="1636228" y="409652"/>
                  </a:cubicBezTo>
                  <a:cubicBezTo>
                    <a:pt x="1825776" y="274398"/>
                    <a:pt x="1771483" y="222010"/>
                    <a:pt x="1845778" y="186768"/>
                  </a:cubicBezTo>
                  <a:cubicBezTo>
                    <a:pt x="1887688" y="166765"/>
                    <a:pt x="1954363" y="231535"/>
                    <a:pt x="1858161" y="280113"/>
                  </a:cubicBezTo>
                  <a:cubicBezTo>
                    <a:pt x="1721001" y="349645"/>
                    <a:pt x="1706713" y="435370"/>
                    <a:pt x="1620036" y="489663"/>
                  </a:cubicBezTo>
                  <a:cubicBezTo>
                    <a:pt x="1474303" y="581103"/>
                    <a:pt x="1519071" y="493473"/>
                    <a:pt x="1284756" y="460135"/>
                  </a:cubicBezTo>
                  <a:cubicBezTo>
                    <a:pt x="1194268" y="447752"/>
                    <a:pt x="1165693" y="547765"/>
                    <a:pt x="1095208" y="519190"/>
                  </a:cubicBezTo>
                  <a:cubicBezTo>
                    <a:pt x="934236" y="452515"/>
                    <a:pt x="820888" y="465850"/>
                    <a:pt x="715161" y="550623"/>
                  </a:cubicBezTo>
                  <a:close/>
                  <a:moveTo>
                    <a:pt x="1222843" y="61990"/>
                  </a:moveTo>
                  <a:cubicBezTo>
                    <a:pt x="1228558" y="101995"/>
                    <a:pt x="1235226" y="101043"/>
                    <a:pt x="1249513" y="103900"/>
                  </a:cubicBezTo>
                  <a:cubicBezTo>
                    <a:pt x="1263801" y="107710"/>
                    <a:pt x="1281898" y="84850"/>
                    <a:pt x="1281898" y="63895"/>
                  </a:cubicBezTo>
                  <a:cubicBezTo>
                    <a:pt x="1282851" y="41987"/>
                    <a:pt x="1272373" y="28652"/>
                    <a:pt x="1251418" y="29605"/>
                  </a:cubicBezTo>
                  <a:cubicBezTo>
                    <a:pt x="1229511" y="30557"/>
                    <a:pt x="1221891" y="41035"/>
                    <a:pt x="1222843" y="61990"/>
                  </a:cubicBezTo>
                  <a:close/>
                  <a:moveTo>
                    <a:pt x="1927693" y="133427"/>
                  </a:moveTo>
                  <a:cubicBezTo>
                    <a:pt x="1944838" y="149620"/>
                    <a:pt x="1990558" y="139143"/>
                    <a:pt x="2001036" y="126760"/>
                  </a:cubicBezTo>
                  <a:cubicBezTo>
                    <a:pt x="2028658" y="96280"/>
                    <a:pt x="2029611" y="78182"/>
                    <a:pt x="2015323" y="57227"/>
                  </a:cubicBezTo>
                  <a:cubicBezTo>
                    <a:pt x="2001036" y="37225"/>
                    <a:pt x="1971508" y="40082"/>
                    <a:pt x="1941981" y="61990"/>
                  </a:cubicBezTo>
                  <a:cubicBezTo>
                    <a:pt x="1912453" y="83898"/>
                    <a:pt x="1918168" y="124855"/>
                    <a:pt x="1927693" y="133427"/>
                  </a:cubicBezTo>
                  <a:close/>
                  <a:moveTo>
                    <a:pt x="1915311" y="335358"/>
                  </a:moveTo>
                  <a:cubicBezTo>
                    <a:pt x="1901023" y="354408"/>
                    <a:pt x="1900071" y="368695"/>
                    <a:pt x="1910548" y="379173"/>
                  </a:cubicBezTo>
                  <a:cubicBezTo>
                    <a:pt x="1921978" y="390602"/>
                    <a:pt x="1944838" y="400127"/>
                    <a:pt x="1961031" y="387745"/>
                  </a:cubicBezTo>
                  <a:cubicBezTo>
                    <a:pt x="1977223" y="374410"/>
                    <a:pt x="1977223" y="355360"/>
                    <a:pt x="1963888" y="339167"/>
                  </a:cubicBezTo>
                  <a:cubicBezTo>
                    <a:pt x="1949601" y="322023"/>
                    <a:pt x="1930551" y="322023"/>
                    <a:pt x="1915311" y="335358"/>
                  </a:cubicBezTo>
                  <a:close/>
                  <a:moveTo>
                    <a:pt x="469416" y="97232"/>
                  </a:moveTo>
                  <a:cubicBezTo>
                    <a:pt x="491323" y="103900"/>
                    <a:pt x="501801" y="124855"/>
                    <a:pt x="519898" y="101043"/>
                  </a:cubicBezTo>
                  <a:cubicBezTo>
                    <a:pt x="529423" y="89612"/>
                    <a:pt x="530376" y="73420"/>
                    <a:pt x="517993" y="56275"/>
                  </a:cubicBezTo>
                  <a:cubicBezTo>
                    <a:pt x="510373" y="45798"/>
                    <a:pt x="474178" y="38177"/>
                    <a:pt x="458938" y="53418"/>
                  </a:cubicBezTo>
                  <a:cubicBezTo>
                    <a:pt x="443698" y="68657"/>
                    <a:pt x="457986" y="93423"/>
                    <a:pt x="469416" y="97232"/>
                  </a:cubicBezTo>
                  <a:close/>
                  <a:moveTo>
                    <a:pt x="22693" y="83898"/>
                  </a:moveTo>
                  <a:cubicBezTo>
                    <a:pt x="62698" y="108662"/>
                    <a:pt x="88416" y="145810"/>
                    <a:pt x="118896" y="112473"/>
                  </a:cubicBezTo>
                  <a:cubicBezTo>
                    <a:pt x="129373" y="101043"/>
                    <a:pt x="141756" y="81040"/>
                    <a:pt x="119848" y="41035"/>
                  </a:cubicBezTo>
                  <a:cubicBezTo>
                    <a:pt x="103656" y="11507"/>
                    <a:pt x="51268" y="77"/>
                    <a:pt x="33171" y="11507"/>
                  </a:cubicBezTo>
                  <a:cubicBezTo>
                    <a:pt x="14121" y="21985"/>
                    <a:pt x="-8739" y="64848"/>
                    <a:pt x="22693" y="83898"/>
                  </a:cubicBezTo>
                  <a:close/>
                  <a:moveTo>
                    <a:pt x="391311" y="273445"/>
                  </a:moveTo>
                  <a:cubicBezTo>
                    <a:pt x="403693" y="286780"/>
                    <a:pt x="425601" y="285827"/>
                    <a:pt x="438936" y="278208"/>
                  </a:cubicBezTo>
                  <a:cubicBezTo>
                    <a:pt x="451318" y="270588"/>
                    <a:pt x="449413" y="250585"/>
                    <a:pt x="437031" y="233440"/>
                  </a:cubicBezTo>
                  <a:cubicBezTo>
                    <a:pt x="429411" y="222962"/>
                    <a:pt x="406551" y="217248"/>
                    <a:pt x="391311" y="233440"/>
                  </a:cubicBezTo>
                  <a:cubicBezTo>
                    <a:pt x="376071" y="249633"/>
                    <a:pt x="382738" y="263920"/>
                    <a:pt x="391311" y="273445"/>
                  </a:cubicBezTo>
                  <a:close/>
                </a:path>
              </a:pathLst>
            </a:custGeom>
            <a:solidFill>
              <a:srgbClr val="000000"/>
            </a:solidFill>
            <a:ln w="9525" cap="flat">
              <a:noFill/>
              <a:prstDash val="solid"/>
              <a:miter/>
            </a:ln>
          </p:spPr>
          <p:txBody>
            <a:bodyPr rtlCol="0" anchor="ctr"/>
            <a:lstStyle/>
            <a:p>
              <a:endParaRPr lang="en-IN"/>
            </a:p>
          </p:txBody>
        </p:sp>
      </p:grpSp>
      <p:grpSp>
        <p:nvGrpSpPr>
          <p:cNvPr id="33" name="Group 32">
            <a:extLst>
              <a:ext uri="{FF2B5EF4-FFF2-40B4-BE49-F238E27FC236}">
                <a16:creationId xmlns:a16="http://schemas.microsoft.com/office/drawing/2014/main" id="{8792B278-91A2-4F7C-AB77-30560E92BB46}"/>
              </a:ext>
            </a:extLst>
          </p:cNvPr>
          <p:cNvGrpSpPr/>
          <p:nvPr/>
        </p:nvGrpSpPr>
        <p:grpSpPr>
          <a:xfrm>
            <a:off x="4132118" y="3469683"/>
            <a:ext cx="966966" cy="266480"/>
            <a:chOff x="2596538" y="2679906"/>
            <a:chExt cx="3480511" cy="959174"/>
          </a:xfrm>
          <a:solidFill>
            <a:srgbClr val="000000"/>
          </a:solidFill>
        </p:grpSpPr>
        <p:sp>
          <p:nvSpPr>
            <p:cNvPr id="34" name="Freeform: Shape 33">
              <a:extLst>
                <a:ext uri="{FF2B5EF4-FFF2-40B4-BE49-F238E27FC236}">
                  <a16:creationId xmlns:a16="http://schemas.microsoft.com/office/drawing/2014/main" id="{21F34639-6745-418C-9CDB-3DEDE88E61A9}"/>
                </a:ext>
              </a:extLst>
            </p:cNvPr>
            <p:cNvSpPr/>
            <p:nvPr/>
          </p:nvSpPr>
          <p:spPr>
            <a:xfrm>
              <a:off x="3604021" y="2925030"/>
              <a:ext cx="2473028" cy="580093"/>
            </a:xfrm>
            <a:custGeom>
              <a:avLst/>
              <a:gdLst>
                <a:gd name="connsiteX0" fmla="*/ 77150 w 771525"/>
                <a:gd name="connsiteY0" fmla="*/ 143789 h 180975"/>
                <a:gd name="connsiteX1" fmla="*/ 77150 w 771525"/>
                <a:gd name="connsiteY1" fmla="*/ 87101 h 180975"/>
                <a:gd name="connsiteX2" fmla="*/ 27291 w 771525"/>
                <a:gd name="connsiteY2" fmla="*/ 87101 h 180975"/>
                <a:gd name="connsiteX3" fmla="*/ 27291 w 771525"/>
                <a:gd name="connsiteY3" fmla="*/ 143789 h 180975"/>
                <a:gd name="connsiteX4" fmla="*/ 1904 w 771525"/>
                <a:gd name="connsiteY4" fmla="*/ 143789 h 180975"/>
                <a:gd name="connsiteX5" fmla="*/ 1904 w 771525"/>
                <a:gd name="connsiteY5" fmla="*/ 9368 h 180975"/>
                <a:gd name="connsiteX6" fmla="*/ 27291 w 771525"/>
                <a:gd name="connsiteY6" fmla="*/ 9368 h 180975"/>
                <a:gd name="connsiteX7" fmla="*/ 27291 w 771525"/>
                <a:gd name="connsiteY7" fmla="*/ 64659 h 180975"/>
                <a:gd name="connsiteX8" fmla="*/ 77150 w 771525"/>
                <a:gd name="connsiteY8" fmla="*/ 64659 h 180975"/>
                <a:gd name="connsiteX9" fmla="*/ 77150 w 771525"/>
                <a:gd name="connsiteY9" fmla="*/ 9368 h 180975"/>
                <a:gd name="connsiteX10" fmla="*/ 102537 w 771525"/>
                <a:gd name="connsiteY10" fmla="*/ 9368 h 180975"/>
                <a:gd name="connsiteX11" fmla="*/ 102537 w 771525"/>
                <a:gd name="connsiteY11" fmla="*/ 143789 h 180975"/>
                <a:gd name="connsiteX12" fmla="*/ 195603 w 771525"/>
                <a:gd name="connsiteY12" fmla="*/ 143789 h 180975"/>
                <a:gd name="connsiteX13" fmla="*/ 175447 w 771525"/>
                <a:gd name="connsiteY13" fmla="*/ 143789 h 180975"/>
                <a:gd name="connsiteX14" fmla="*/ 173619 w 771525"/>
                <a:gd name="connsiteY14" fmla="*/ 137138 h 180975"/>
                <a:gd name="connsiteX15" fmla="*/ 144348 w 771525"/>
                <a:gd name="connsiteY15" fmla="*/ 145820 h 180975"/>
                <a:gd name="connsiteX16" fmla="*/ 118707 w 771525"/>
                <a:gd name="connsiteY16" fmla="*/ 116550 h 180975"/>
                <a:gd name="connsiteX17" fmla="*/ 147369 w 771525"/>
                <a:gd name="connsiteY17" fmla="*/ 88903 h 180975"/>
                <a:gd name="connsiteX18" fmla="*/ 170978 w 771525"/>
                <a:gd name="connsiteY18" fmla="*/ 88903 h 180975"/>
                <a:gd name="connsiteX19" fmla="*/ 170978 w 771525"/>
                <a:gd name="connsiteY19" fmla="*/ 78596 h 180975"/>
                <a:gd name="connsiteX20" fmla="*/ 152218 w 771525"/>
                <a:gd name="connsiteY20" fmla="*/ 63873 h 180975"/>
                <a:gd name="connsiteX21" fmla="*/ 124977 w 771525"/>
                <a:gd name="connsiteY21" fmla="*/ 66792 h 180975"/>
                <a:gd name="connsiteX22" fmla="*/ 121957 w 771525"/>
                <a:gd name="connsiteY22" fmla="*/ 48032 h 180975"/>
                <a:gd name="connsiteX23" fmla="*/ 155670 w 771525"/>
                <a:gd name="connsiteY23" fmla="*/ 43385 h 180975"/>
                <a:gd name="connsiteX24" fmla="*/ 195628 w 771525"/>
                <a:gd name="connsiteY24" fmla="*/ 78927 h 180975"/>
                <a:gd name="connsiteX25" fmla="*/ 170978 w 771525"/>
                <a:gd name="connsiteY25" fmla="*/ 106649 h 180975"/>
                <a:gd name="connsiteX26" fmla="*/ 152827 w 771525"/>
                <a:gd name="connsiteY26" fmla="*/ 106649 h 180975"/>
                <a:gd name="connsiteX27" fmla="*/ 142545 w 771525"/>
                <a:gd name="connsiteY27" fmla="*/ 116347 h 180975"/>
                <a:gd name="connsiteX28" fmla="*/ 152446 w 771525"/>
                <a:gd name="connsiteY28" fmla="*/ 126247 h 180975"/>
                <a:gd name="connsiteX29" fmla="*/ 171003 w 771525"/>
                <a:gd name="connsiteY29" fmla="*/ 121170 h 180975"/>
                <a:gd name="connsiteX30" fmla="*/ 243253 w 771525"/>
                <a:gd name="connsiteY30" fmla="*/ 145795 h 180975"/>
                <a:gd name="connsiteX31" fmla="*/ 209338 w 771525"/>
                <a:gd name="connsiteY31" fmla="*/ 140134 h 180975"/>
                <a:gd name="connsiteX32" fmla="*/ 212765 w 771525"/>
                <a:gd name="connsiteY32" fmla="*/ 121373 h 180975"/>
                <a:gd name="connsiteX33" fmla="*/ 242035 w 771525"/>
                <a:gd name="connsiteY33" fmla="*/ 125613 h 180975"/>
                <a:gd name="connsiteX34" fmla="*/ 254551 w 771525"/>
                <a:gd name="connsiteY34" fmla="*/ 115712 h 180975"/>
                <a:gd name="connsiteX35" fmla="*/ 237390 w 771525"/>
                <a:gd name="connsiteY35" fmla="*/ 102790 h 180975"/>
                <a:gd name="connsiteX36" fmla="*/ 210556 w 771525"/>
                <a:gd name="connsiteY36" fmla="*/ 71920 h 180975"/>
                <a:gd name="connsiteX37" fmla="*/ 247290 w 771525"/>
                <a:gd name="connsiteY37" fmla="*/ 43462 h 180975"/>
                <a:gd name="connsiteX38" fmla="*/ 276764 w 771525"/>
                <a:gd name="connsiteY38" fmla="*/ 46889 h 180975"/>
                <a:gd name="connsiteX39" fmla="*/ 274225 w 771525"/>
                <a:gd name="connsiteY39" fmla="*/ 66463 h 180975"/>
                <a:gd name="connsiteX40" fmla="*/ 247189 w 771525"/>
                <a:gd name="connsiteY40" fmla="*/ 63644 h 180975"/>
                <a:gd name="connsiteX41" fmla="*/ 234673 w 771525"/>
                <a:gd name="connsiteY41" fmla="*/ 72123 h 180975"/>
                <a:gd name="connsiteX42" fmla="*/ 248610 w 771525"/>
                <a:gd name="connsiteY42" fmla="*/ 84030 h 180975"/>
                <a:gd name="connsiteX43" fmla="*/ 278769 w 771525"/>
                <a:gd name="connsiteY43" fmla="*/ 115027 h 180975"/>
                <a:gd name="connsiteX44" fmla="*/ 243253 w 771525"/>
                <a:gd name="connsiteY44" fmla="*/ 145795 h 180975"/>
                <a:gd name="connsiteX45" fmla="*/ 352034 w 771525"/>
                <a:gd name="connsiteY45" fmla="*/ 143789 h 180975"/>
                <a:gd name="connsiteX46" fmla="*/ 352034 w 771525"/>
                <a:gd name="connsiteY46" fmla="*/ 75246 h 180975"/>
                <a:gd name="connsiteX47" fmla="*/ 344165 w 771525"/>
                <a:gd name="connsiteY47" fmla="*/ 67376 h 180975"/>
                <a:gd name="connsiteX48" fmla="*/ 318525 w 771525"/>
                <a:gd name="connsiteY48" fmla="*/ 75652 h 180975"/>
                <a:gd name="connsiteX49" fmla="*/ 318525 w 771525"/>
                <a:gd name="connsiteY49" fmla="*/ 143789 h 180975"/>
                <a:gd name="connsiteX50" fmla="*/ 293900 w 771525"/>
                <a:gd name="connsiteY50" fmla="*/ 143789 h 180975"/>
                <a:gd name="connsiteX51" fmla="*/ 293900 w 771525"/>
                <a:gd name="connsiteY51" fmla="*/ 5331 h 180975"/>
                <a:gd name="connsiteX52" fmla="*/ 318525 w 771525"/>
                <a:gd name="connsiteY52" fmla="*/ 1904 h 180975"/>
                <a:gd name="connsiteX53" fmla="*/ 318525 w 771525"/>
                <a:gd name="connsiteY53" fmla="*/ 52956 h 180975"/>
                <a:gd name="connsiteX54" fmla="*/ 354446 w 771525"/>
                <a:gd name="connsiteY54" fmla="*/ 43462 h 180975"/>
                <a:gd name="connsiteX55" fmla="*/ 376635 w 771525"/>
                <a:gd name="connsiteY55" fmla="*/ 72529 h 180975"/>
                <a:gd name="connsiteX56" fmla="*/ 376635 w 771525"/>
                <a:gd name="connsiteY56" fmla="*/ 143789 h 180975"/>
                <a:gd name="connsiteX57" fmla="*/ 394811 w 771525"/>
                <a:gd name="connsiteY57" fmla="*/ 31581 h 180975"/>
                <a:gd name="connsiteX58" fmla="*/ 394811 w 771525"/>
                <a:gd name="connsiteY58" fmla="*/ 3123 h 180975"/>
                <a:gd name="connsiteX59" fmla="*/ 419436 w 771525"/>
                <a:gd name="connsiteY59" fmla="*/ 3123 h 180975"/>
                <a:gd name="connsiteX60" fmla="*/ 419436 w 771525"/>
                <a:gd name="connsiteY60" fmla="*/ 31581 h 180975"/>
                <a:gd name="connsiteX61" fmla="*/ 394811 w 771525"/>
                <a:gd name="connsiteY61" fmla="*/ 143789 h 180975"/>
                <a:gd name="connsiteX62" fmla="*/ 394811 w 771525"/>
                <a:gd name="connsiteY62" fmla="*/ 45493 h 180975"/>
                <a:gd name="connsiteX63" fmla="*/ 419436 w 771525"/>
                <a:gd name="connsiteY63" fmla="*/ 45493 h 180975"/>
                <a:gd name="connsiteX64" fmla="*/ 419436 w 771525"/>
                <a:gd name="connsiteY64" fmla="*/ 143789 h 180975"/>
                <a:gd name="connsiteX65" fmla="*/ 436597 w 771525"/>
                <a:gd name="connsiteY65" fmla="*/ 46305 h 180975"/>
                <a:gd name="connsiteX66" fmla="*/ 484425 w 771525"/>
                <a:gd name="connsiteY66" fmla="*/ 7363 h 180975"/>
                <a:gd name="connsiteX67" fmla="*/ 520957 w 771525"/>
                <a:gd name="connsiteY67" fmla="*/ 11805 h 180975"/>
                <a:gd name="connsiteX68" fmla="*/ 518164 w 771525"/>
                <a:gd name="connsiteY68" fmla="*/ 33790 h 180975"/>
                <a:gd name="connsiteX69" fmla="*/ 485162 w 771525"/>
                <a:gd name="connsiteY69" fmla="*/ 30363 h 180975"/>
                <a:gd name="connsiteX70" fmla="*/ 461959 w 771525"/>
                <a:gd name="connsiteY70" fmla="*/ 50672 h 180975"/>
                <a:gd name="connsiteX71" fmla="*/ 461959 w 771525"/>
                <a:gd name="connsiteY71" fmla="*/ 102334 h 180975"/>
                <a:gd name="connsiteX72" fmla="*/ 485162 w 771525"/>
                <a:gd name="connsiteY72" fmla="*/ 122643 h 180975"/>
                <a:gd name="connsiteX73" fmla="*/ 518164 w 771525"/>
                <a:gd name="connsiteY73" fmla="*/ 119215 h 180975"/>
                <a:gd name="connsiteX74" fmla="*/ 520982 w 771525"/>
                <a:gd name="connsiteY74" fmla="*/ 141225 h 180975"/>
                <a:gd name="connsiteX75" fmla="*/ 484451 w 771525"/>
                <a:gd name="connsiteY75" fmla="*/ 145668 h 180975"/>
                <a:gd name="connsiteX76" fmla="*/ 436623 w 771525"/>
                <a:gd name="connsiteY76" fmla="*/ 106725 h 180975"/>
                <a:gd name="connsiteX77" fmla="*/ 571476 w 771525"/>
                <a:gd name="connsiteY77" fmla="*/ 145795 h 180975"/>
                <a:gd name="connsiteX78" fmla="*/ 528699 w 771525"/>
                <a:gd name="connsiteY78" fmla="*/ 107055 h 180975"/>
                <a:gd name="connsiteX79" fmla="*/ 528699 w 771525"/>
                <a:gd name="connsiteY79" fmla="*/ 82227 h 180975"/>
                <a:gd name="connsiteX80" fmla="*/ 571476 w 771525"/>
                <a:gd name="connsiteY80" fmla="*/ 43487 h 180975"/>
                <a:gd name="connsiteX81" fmla="*/ 614256 w 771525"/>
                <a:gd name="connsiteY81" fmla="*/ 82227 h 180975"/>
                <a:gd name="connsiteX82" fmla="*/ 614256 w 771525"/>
                <a:gd name="connsiteY82" fmla="*/ 107055 h 180975"/>
                <a:gd name="connsiteX83" fmla="*/ 571476 w 771525"/>
                <a:gd name="connsiteY83" fmla="*/ 145795 h 180975"/>
                <a:gd name="connsiteX84" fmla="*/ 571476 w 771525"/>
                <a:gd name="connsiteY84" fmla="*/ 64558 h 180975"/>
                <a:gd name="connsiteX85" fmla="*/ 553324 w 771525"/>
                <a:gd name="connsiteY85" fmla="*/ 81516 h 180975"/>
                <a:gd name="connsiteX86" fmla="*/ 553324 w 771525"/>
                <a:gd name="connsiteY86" fmla="*/ 107868 h 180975"/>
                <a:gd name="connsiteX87" fmla="*/ 571476 w 771525"/>
                <a:gd name="connsiteY87" fmla="*/ 124826 h 180975"/>
                <a:gd name="connsiteX88" fmla="*/ 589627 w 771525"/>
                <a:gd name="connsiteY88" fmla="*/ 107868 h 180975"/>
                <a:gd name="connsiteX89" fmla="*/ 589627 w 771525"/>
                <a:gd name="connsiteY89" fmla="*/ 81415 h 180975"/>
                <a:gd name="connsiteX90" fmla="*/ 571476 w 771525"/>
                <a:gd name="connsiteY90" fmla="*/ 64457 h 180975"/>
                <a:gd name="connsiteX91" fmla="*/ 679569 w 771525"/>
                <a:gd name="connsiteY91" fmla="*/ 66082 h 180975"/>
                <a:gd name="connsiteX92" fmla="*/ 653527 w 771525"/>
                <a:gd name="connsiteY92" fmla="*/ 80400 h 180975"/>
                <a:gd name="connsiteX93" fmla="*/ 653527 w 771525"/>
                <a:gd name="connsiteY93" fmla="*/ 143866 h 180975"/>
                <a:gd name="connsiteX94" fmla="*/ 628896 w 771525"/>
                <a:gd name="connsiteY94" fmla="*/ 143866 h 180975"/>
                <a:gd name="connsiteX95" fmla="*/ 628896 w 771525"/>
                <a:gd name="connsiteY95" fmla="*/ 45493 h 180975"/>
                <a:gd name="connsiteX96" fmla="*/ 649689 w 771525"/>
                <a:gd name="connsiteY96" fmla="*/ 45493 h 180975"/>
                <a:gd name="connsiteX97" fmla="*/ 651318 w 771525"/>
                <a:gd name="connsiteY97" fmla="*/ 56383 h 180975"/>
                <a:gd name="connsiteX98" fmla="*/ 677159 w 771525"/>
                <a:gd name="connsiteY98" fmla="*/ 43462 h 180975"/>
                <a:gd name="connsiteX99" fmla="*/ 772942 w 771525"/>
                <a:gd name="connsiteY99" fmla="*/ 111092 h 180975"/>
                <a:gd name="connsiteX100" fmla="*/ 740453 w 771525"/>
                <a:gd name="connsiteY100" fmla="*/ 145795 h 180975"/>
                <a:gd name="connsiteX101" fmla="*/ 714202 w 771525"/>
                <a:gd name="connsiteY101" fmla="*/ 142952 h 180975"/>
                <a:gd name="connsiteX102" fmla="*/ 714202 w 771525"/>
                <a:gd name="connsiteY102" fmla="*/ 183571 h 180975"/>
                <a:gd name="connsiteX103" fmla="*/ 689570 w 771525"/>
                <a:gd name="connsiteY103" fmla="*/ 186998 h 180975"/>
                <a:gd name="connsiteX104" fmla="*/ 689570 w 771525"/>
                <a:gd name="connsiteY104" fmla="*/ 45493 h 180975"/>
                <a:gd name="connsiteX105" fmla="*/ 709144 w 771525"/>
                <a:gd name="connsiteY105" fmla="*/ 45493 h 180975"/>
                <a:gd name="connsiteX106" fmla="*/ 711687 w 771525"/>
                <a:gd name="connsiteY106" fmla="*/ 53769 h 180975"/>
                <a:gd name="connsiteX107" fmla="*/ 742758 w 771525"/>
                <a:gd name="connsiteY107" fmla="*/ 43487 h 180975"/>
                <a:gd name="connsiteX108" fmla="*/ 773018 w 771525"/>
                <a:gd name="connsiteY108" fmla="*/ 77607 h 180975"/>
                <a:gd name="connsiteX109" fmla="*/ 714221 w 771525"/>
                <a:gd name="connsiteY109" fmla="*/ 122186 h 180975"/>
                <a:gd name="connsiteX110" fmla="*/ 736033 w 771525"/>
                <a:gd name="connsiteY110" fmla="*/ 124724 h 180975"/>
                <a:gd name="connsiteX111" fmla="*/ 748339 w 771525"/>
                <a:gd name="connsiteY111" fmla="*/ 111600 h 180975"/>
                <a:gd name="connsiteX112" fmla="*/ 748339 w 771525"/>
                <a:gd name="connsiteY112" fmla="*/ 76947 h 180975"/>
                <a:gd name="connsiteX113" fmla="*/ 736233 w 771525"/>
                <a:gd name="connsiteY113" fmla="*/ 64431 h 180975"/>
                <a:gd name="connsiteX114" fmla="*/ 714221 w 771525"/>
                <a:gd name="connsiteY114" fmla="*/ 733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71525" h="180975">
                  <a:moveTo>
                    <a:pt x="77150" y="143789"/>
                  </a:moveTo>
                  <a:lnTo>
                    <a:pt x="77150" y="87101"/>
                  </a:lnTo>
                  <a:lnTo>
                    <a:pt x="27291" y="87101"/>
                  </a:lnTo>
                  <a:lnTo>
                    <a:pt x="27291" y="143789"/>
                  </a:lnTo>
                  <a:lnTo>
                    <a:pt x="1904" y="143789"/>
                  </a:lnTo>
                  <a:lnTo>
                    <a:pt x="1904" y="9368"/>
                  </a:lnTo>
                  <a:lnTo>
                    <a:pt x="27291" y="9368"/>
                  </a:lnTo>
                  <a:lnTo>
                    <a:pt x="27291" y="64659"/>
                  </a:lnTo>
                  <a:lnTo>
                    <a:pt x="77150" y="64659"/>
                  </a:lnTo>
                  <a:lnTo>
                    <a:pt x="77150" y="9368"/>
                  </a:lnTo>
                  <a:lnTo>
                    <a:pt x="102537" y="9368"/>
                  </a:lnTo>
                  <a:lnTo>
                    <a:pt x="102537" y="143789"/>
                  </a:lnTo>
                  <a:moveTo>
                    <a:pt x="195603" y="143789"/>
                  </a:moveTo>
                  <a:lnTo>
                    <a:pt x="175447" y="143789"/>
                  </a:lnTo>
                  <a:lnTo>
                    <a:pt x="173619" y="137138"/>
                  </a:lnTo>
                  <a:cubicBezTo>
                    <a:pt x="164905" y="142800"/>
                    <a:pt x="154738" y="145820"/>
                    <a:pt x="144348" y="145820"/>
                  </a:cubicBezTo>
                  <a:cubicBezTo>
                    <a:pt x="126374" y="145820"/>
                    <a:pt x="118707" y="133508"/>
                    <a:pt x="118707" y="116550"/>
                  </a:cubicBezTo>
                  <a:cubicBezTo>
                    <a:pt x="118707" y="96570"/>
                    <a:pt x="127389" y="88903"/>
                    <a:pt x="147369" y="88903"/>
                  </a:cubicBezTo>
                  <a:lnTo>
                    <a:pt x="170978" y="88903"/>
                  </a:lnTo>
                  <a:lnTo>
                    <a:pt x="170978" y="78596"/>
                  </a:lnTo>
                  <a:cubicBezTo>
                    <a:pt x="170978" y="67706"/>
                    <a:pt x="167957" y="63873"/>
                    <a:pt x="152218" y="63873"/>
                  </a:cubicBezTo>
                  <a:cubicBezTo>
                    <a:pt x="143064" y="63936"/>
                    <a:pt x="133940" y="64914"/>
                    <a:pt x="124977" y="66792"/>
                  </a:cubicBezTo>
                  <a:lnTo>
                    <a:pt x="121957" y="48032"/>
                  </a:lnTo>
                  <a:cubicBezTo>
                    <a:pt x="132939" y="44993"/>
                    <a:pt x="144277" y="43429"/>
                    <a:pt x="155670" y="43385"/>
                  </a:cubicBezTo>
                  <a:cubicBezTo>
                    <a:pt x="186540" y="43385"/>
                    <a:pt x="195628" y="54276"/>
                    <a:pt x="195628" y="78927"/>
                  </a:cubicBezTo>
                  <a:close/>
                  <a:moveTo>
                    <a:pt x="170978" y="106649"/>
                  </a:moveTo>
                  <a:lnTo>
                    <a:pt x="152827" y="106649"/>
                  </a:lnTo>
                  <a:cubicBezTo>
                    <a:pt x="144754" y="106649"/>
                    <a:pt x="142545" y="108857"/>
                    <a:pt x="142545" y="116347"/>
                  </a:cubicBezTo>
                  <a:cubicBezTo>
                    <a:pt x="142545" y="123201"/>
                    <a:pt x="144754" y="126247"/>
                    <a:pt x="152446" y="126247"/>
                  </a:cubicBezTo>
                  <a:cubicBezTo>
                    <a:pt x="158960" y="126146"/>
                    <a:pt x="165342" y="124395"/>
                    <a:pt x="171003" y="121170"/>
                  </a:cubicBezTo>
                  <a:close/>
                  <a:moveTo>
                    <a:pt x="243253" y="145795"/>
                  </a:moveTo>
                  <a:cubicBezTo>
                    <a:pt x="231728" y="145605"/>
                    <a:pt x="220299" y="143698"/>
                    <a:pt x="209338" y="140134"/>
                  </a:cubicBezTo>
                  <a:lnTo>
                    <a:pt x="212765" y="121373"/>
                  </a:lnTo>
                  <a:cubicBezTo>
                    <a:pt x="222284" y="124097"/>
                    <a:pt x="232135" y="125524"/>
                    <a:pt x="242035" y="125613"/>
                  </a:cubicBezTo>
                  <a:cubicBezTo>
                    <a:pt x="252926" y="125613"/>
                    <a:pt x="254551" y="123074"/>
                    <a:pt x="254551" y="115712"/>
                  </a:cubicBezTo>
                  <a:cubicBezTo>
                    <a:pt x="254551" y="109670"/>
                    <a:pt x="253332" y="106624"/>
                    <a:pt x="237390" y="102790"/>
                  </a:cubicBezTo>
                  <a:cubicBezTo>
                    <a:pt x="213373" y="96926"/>
                    <a:pt x="210556" y="90884"/>
                    <a:pt x="210556" y="71920"/>
                  </a:cubicBezTo>
                  <a:cubicBezTo>
                    <a:pt x="210556" y="52145"/>
                    <a:pt x="219238" y="43462"/>
                    <a:pt x="247290" y="43462"/>
                  </a:cubicBezTo>
                  <a:cubicBezTo>
                    <a:pt x="257216" y="43472"/>
                    <a:pt x="267104" y="44622"/>
                    <a:pt x="276764" y="46889"/>
                  </a:cubicBezTo>
                  <a:lnTo>
                    <a:pt x="274225" y="66463"/>
                  </a:lnTo>
                  <a:cubicBezTo>
                    <a:pt x="265302" y="64812"/>
                    <a:pt x="256262" y="63873"/>
                    <a:pt x="247189" y="63644"/>
                  </a:cubicBezTo>
                  <a:cubicBezTo>
                    <a:pt x="236501" y="63644"/>
                    <a:pt x="234673" y="66182"/>
                    <a:pt x="234673" y="72123"/>
                  </a:cubicBezTo>
                  <a:cubicBezTo>
                    <a:pt x="234673" y="79993"/>
                    <a:pt x="235282" y="80602"/>
                    <a:pt x="248610" y="84030"/>
                  </a:cubicBezTo>
                  <a:cubicBezTo>
                    <a:pt x="276129" y="91315"/>
                    <a:pt x="278769" y="94946"/>
                    <a:pt x="278769" y="115027"/>
                  </a:cubicBezTo>
                  <a:cubicBezTo>
                    <a:pt x="278769" y="134092"/>
                    <a:pt x="272906" y="145795"/>
                    <a:pt x="243253" y="145795"/>
                  </a:cubicBezTo>
                  <a:close/>
                  <a:moveTo>
                    <a:pt x="352034" y="143789"/>
                  </a:moveTo>
                  <a:lnTo>
                    <a:pt x="352034" y="75246"/>
                  </a:lnTo>
                  <a:cubicBezTo>
                    <a:pt x="352034" y="69991"/>
                    <a:pt x="349827" y="67376"/>
                    <a:pt x="344165" y="67376"/>
                  </a:cubicBezTo>
                  <a:cubicBezTo>
                    <a:pt x="338123" y="67376"/>
                    <a:pt x="327409" y="71006"/>
                    <a:pt x="318525" y="75652"/>
                  </a:cubicBezTo>
                  <a:lnTo>
                    <a:pt x="318525" y="143789"/>
                  </a:lnTo>
                  <a:lnTo>
                    <a:pt x="293900" y="143789"/>
                  </a:lnTo>
                  <a:lnTo>
                    <a:pt x="293900" y="5331"/>
                  </a:lnTo>
                  <a:lnTo>
                    <a:pt x="318525" y="1904"/>
                  </a:lnTo>
                  <a:lnTo>
                    <a:pt x="318525" y="52956"/>
                  </a:lnTo>
                  <a:cubicBezTo>
                    <a:pt x="329670" y="47234"/>
                    <a:pt x="341931" y="43995"/>
                    <a:pt x="354446" y="43462"/>
                  </a:cubicBezTo>
                  <a:cubicBezTo>
                    <a:pt x="370796" y="43462"/>
                    <a:pt x="376635" y="54962"/>
                    <a:pt x="376635" y="72529"/>
                  </a:cubicBezTo>
                  <a:lnTo>
                    <a:pt x="376635" y="143789"/>
                  </a:lnTo>
                  <a:close/>
                  <a:moveTo>
                    <a:pt x="394811" y="31581"/>
                  </a:moveTo>
                  <a:lnTo>
                    <a:pt x="394811" y="3123"/>
                  </a:lnTo>
                  <a:lnTo>
                    <a:pt x="419436" y="3123"/>
                  </a:lnTo>
                  <a:lnTo>
                    <a:pt x="419436" y="31581"/>
                  </a:lnTo>
                  <a:close/>
                  <a:moveTo>
                    <a:pt x="394811" y="143789"/>
                  </a:moveTo>
                  <a:lnTo>
                    <a:pt x="394811" y="45493"/>
                  </a:lnTo>
                  <a:lnTo>
                    <a:pt x="419436" y="45493"/>
                  </a:lnTo>
                  <a:lnTo>
                    <a:pt x="419436" y="143789"/>
                  </a:lnTo>
                  <a:close/>
                  <a:moveTo>
                    <a:pt x="436597" y="46305"/>
                  </a:moveTo>
                  <a:cubicBezTo>
                    <a:pt x="436597" y="21681"/>
                    <a:pt x="450915" y="7363"/>
                    <a:pt x="484425" y="7363"/>
                  </a:cubicBezTo>
                  <a:cubicBezTo>
                    <a:pt x="496738" y="7363"/>
                    <a:pt x="509004" y="8852"/>
                    <a:pt x="520957" y="11805"/>
                  </a:cubicBezTo>
                  <a:lnTo>
                    <a:pt x="518164" y="33790"/>
                  </a:lnTo>
                  <a:cubicBezTo>
                    <a:pt x="507279" y="31726"/>
                    <a:pt x="496238" y="30581"/>
                    <a:pt x="485162" y="30363"/>
                  </a:cubicBezTo>
                  <a:cubicBezTo>
                    <a:pt x="467595" y="30363"/>
                    <a:pt x="461959" y="36430"/>
                    <a:pt x="461959" y="50672"/>
                  </a:cubicBezTo>
                  <a:lnTo>
                    <a:pt x="461959" y="102334"/>
                  </a:lnTo>
                  <a:cubicBezTo>
                    <a:pt x="461959" y="116652"/>
                    <a:pt x="467619" y="122643"/>
                    <a:pt x="485162" y="122643"/>
                  </a:cubicBezTo>
                  <a:cubicBezTo>
                    <a:pt x="496238" y="122424"/>
                    <a:pt x="507279" y="121279"/>
                    <a:pt x="518164" y="119215"/>
                  </a:cubicBezTo>
                  <a:lnTo>
                    <a:pt x="520982" y="141225"/>
                  </a:lnTo>
                  <a:cubicBezTo>
                    <a:pt x="509030" y="144178"/>
                    <a:pt x="496763" y="145668"/>
                    <a:pt x="484451" y="145668"/>
                  </a:cubicBezTo>
                  <a:cubicBezTo>
                    <a:pt x="450940" y="145668"/>
                    <a:pt x="436623" y="131350"/>
                    <a:pt x="436623" y="106725"/>
                  </a:cubicBezTo>
                  <a:close/>
                  <a:moveTo>
                    <a:pt x="571476" y="145795"/>
                  </a:moveTo>
                  <a:cubicBezTo>
                    <a:pt x="537762" y="145795"/>
                    <a:pt x="528699" y="127238"/>
                    <a:pt x="528699" y="107055"/>
                  </a:cubicBezTo>
                  <a:lnTo>
                    <a:pt x="528699" y="82227"/>
                  </a:lnTo>
                  <a:cubicBezTo>
                    <a:pt x="528699" y="62045"/>
                    <a:pt x="537788" y="43487"/>
                    <a:pt x="571476" y="43487"/>
                  </a:cubicBezTo>
                  <a:cubicBezTo>
                    <a:pt x="605163" y="43487"/>
                    <a:pt x="614256" y="62045"/>
                    <a:pt x="614256" y="82227"/>
                  </a:cubicBezTo>
                  <a:lnTo>
                    <a:pt x="614256" y="107055"/>
                  </a:lnTo>
                  <a:cubicBezTo>
                    <a:pt x="614180" y="127238"/>
                    <a:pt x="605113" y="145795"/>
                    <a:pt x="571476" y="145795"/>
                  </a:cubicBezTo>
                  <a:close/>
                  <a:moveTo>
                    <a:pt x="571476" y="64558"/>
                  </a:moveTo>
                  <a:cubicBezTo>
                    <a:pt x="558351" y="64558"/>
                    <a:pt x="553324" y="70422"/>
                    <a:pt x="553324" y="81516"/>
                  </a:cubicBezTo>
                  <a:lnTo>
                    <a:pt x="553324" y="107868"/>
                  </a:lnTo>
                  <a:cubicBezTo>
                    <a:pt x="553324" y="118961"/>
                    <a:pt x="558402" y="124826"/>
                    <a:pt x="571476" y="124826"/>
                  </a:cubicBezTo>
                  <a:cubicBezTo>
                    <a:pt x="584550" y="124826"/>
                    <a:pt x="589627" y="118961"/>
                    <a:pt x="589627" y="107868"/>
                  </a:cubicBezTo>
                  <a:lnTo>
                    <a:pt x="589627" y="81415"/>
                  </a:lnTo>
                  <a:cubicBezTo>
                    <a:pt x="589576" y="70321"/>
                    <a:pt x="584524" y="64457"/>
                    <a:pt x="571476" y="64457"/>
                  </a:cubicBezTo>
                  <a:close/>
                  <a:moveTo>
                    <a:pt x="679569" y="66082"/>
                  </a:moveTo>
                  <a:cubicBezTo>
                    <a:pt x="670529" y="70176"/>
                    <a:pt x="661824" y="74966"/>
                    <a:pt x="653527" y="80400"/>
                  </a:cubicBezTo>
                  <a:lnTo>
                    <a:pt x="653527" y="143866"/>
                  </a:lnTo>
                  <a:lnTo>
                    <a:pt x="628896" y="143866"/>
                  </a:lnTo>
                  <a:lnTo>
                    <a:pt x="628896" y="45493"/>
                  </a:lnTo>
                  <a:lnTo>
                    <a:pt x="649689" y="45493"/>
                  </a:lnTo>
                  <a:lnTo>
                    <a:pt x="651318" y="56383"/>
                  </a:lnTo>
                  <a:cubicBezTo>
                    <a:pt x="659328" y="50962"/>
                    <a:pt x="668015" y="46615"/>
                    <a:pt x="677159" y="43462"/>
                  </a:cubicBezTo>
                  <a:close/>
                  <a:moveTo>
                    <a:pt x="772942" y="111092"/>
                  </a:moveTo>
                  <a:cubicBezTo>
                    <a:pt x="772942" y="132898"/>
                    <a:pt x="763246" y="145795"/>
                    <a:pt x="740453" y="145795"/>
                  </a:cubicBezTo>
                  <a:cubicBezTo>
                    <a:pt x="731623" y="145701"/>
                    <a:pt x="722831" y="144749"/>
                    <a:pt x="714202" y="142952"/>
                  </a:cubicBezTo>
                  <a:lnTo>
                    <a:pt x="714202" y="183571"/>
                  </a:lnTo>
                  <a:lnTo>
                    <a:pt x="689570" y="186998"/>
                  </a:lnTo>
                  <a:lnTo>
                    <a:pt x="689570" y="45493"/>
                  </a:lnTo>
                  <a:lnTo>
                    <a:pt x="709144" y="45493"/>
                  </a:lnTo>
                  <a:lnTo>
                    <a:pt x="711687" y="53769"/>
                  </a:lnTo>
                  <a:cubicBezTo>
                    <a:pt x="720660" y="47067"/>
                    <a:pt x="731566" y="43462"/>
                    <a:pt x="742758" y="43487"/>
                  </a:cubicBezTo>
                  <a:cubicBezTo>
                    <a:pt x="762531" y="43487"/>
                    <a:pt x="773018" y="55191"/>
                    <a:pt x="773018" y="77607"/>
                  </a:cubicBezTo>
                  <a:close/>
                  <a:moveTo>
                    <a:pt x="714221" y="122186"/>
                  </a:moveTo>
                  <a:cubicBezTo>
                    <a:pt x="721383" y="123759"/>
                    <a:pt x="728699" y="124613"/>
                    <a:pt x="736033" y="124724"/>
                  </a:cubicBezTo>
                  <a:cubicBezTo>
                    <a:pt x="744920" y="124724"/>
                    <a:pt x="748339" y="120485"/>
                    <a:pt x="748339" y="111600"/>
                  </a:cubicBezTo>
                  <a:lnTo>
                    <a:pt x="748339" y="76947"/>
                  </a:lnTo>
                  <a:cubicBezTo>
                    <a:pt x="748339" y="68874"/>
                    <a:pt x="745320" y="64431"/>
                    <a:pt x="736233" y="64431"/>
                  </a:cubicBezTo>
                  <a:cubicBezTo>
                    <a:pt x="728089" y="64726"/>
                    <a:pt x="720288" y="67868"/>
                    <a:pt x="714221" y="73317"/>
                  </a:cubicBezTo>
                  <a:close/>
                </a:path>
              </a:pathLst>
            </a:custGeom>
            <a:grpFill/>
            <a:ln w="253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A4E5E11-79E4-4B60-8B38-65F67FF5EA92}"/>
                </a:ext>
              </a:extLst>
            </p:cNvPr>
            <p:cNvSpPr/>
            <p:nvPr/>
          </p:nvSpPr>
          <p:spPr>
            <a:xfrm>
              <a:off x="2596538" y="2679906"/>
              <a:ext cx="366375" cy="824343"/>
            </a:xfrm>
            <a:custGeom>
              <a:avLst/>
              <a:gdLst>
                <a:gd name="connsiteX0" fmla="*/ 118877 w 114300"/>
                <a:gd name="connsiteY0" fmla="*/ 2288 h 257175"/>
                <a:gd name="connsiteX1" fmla="*/ 2288 w 114300"/>
                <a:gd name="connsiteY1" fmla="*/ 69547 h 257175"/>
                <a:gd name="connsiteX2" fmla="*/ 2288 w 114300"/>
                <a:gd name="connsiteY2" fmla="*/ 231068 h 257175"/>
                <a:gd name="connsiteX3" fmla="*/ 46087 w 114300"/>
                <a:gd name="connsiteY3" fmla="*/ 256350 h 257175"/>
                <a:gd name="connsiteX4" fmla="*/ 46087 w 114300"/>
                <a:gd name="connsiteY4" fmla="*/ 94834 h 257175"/>
                <a:gd name="connsiteX5" fmla="*/ 118877 w 114300"/>
                <a:gd name="connsiteY5" fmla="*/ 528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118877" y="2288"/>
                  </a:moveTo>
                  <a:lnTo>
                    <a:pt x="2288" y="69547"/>
                  </a:lnTo>
                  <a:lnTo>
                    <a:pt x="2288" y="231068"/>
                  </a:lnTo>
                  <a:lnTo>
                    <a:pt x="46087" y="256350"/>
                  </a:lnTo>
                  <a:lnTo>
                    <a:pt x="46087" y="94834"/>
                  </a:lnTo>
                  <a:lnTo>
                    <a:pt x="118877" y="52801"/>
                  </a:lnTo>
                </a:path>
              </a:pathLst>
            </a:custGeom>
            <a:grpFill/>
            <a:ln w="305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5031D775-F4C4-43BB-8E74-25EA4D645268}"/>
                </a:ext>
              </a:extLst>
            </p:cNvPr>
            <p:cNvSpPr/>
            <p:nvPr/>
          </p:nvSpPr>
          <p:spPr>
            <a:xfrm>
              <a:off x="2829819" y="2679906"/>
              <a:ext cx="427437" cy="946468"/>
            </a:xfrm>
            <a:custGeom>
              <a:avLst/>
              <a:gdLst>
                <a:gd name="connsiteX0" fmla="*/ 92611 w 133350"/>
                <a:gd name="connsiteY0" fmla="*/ 2288 h 295275"/>
                <a:gd name="connsiteX1" fmla="*/ 92611 w 133350"/>
                <a:gd name="connsiteY1" fmla="*/ 130926 h 295275"/>
                <a:gd name="connsiteX2" fmla="*/ 46099 w 133350"/>
                <a:gd name="connsiteY2" fmla="*/ 130926 h 295275"/>
                <a:gd name="connsiteX3" fmla="*/ 46099 w 133350"/>
                <a:gd name="connsiteY3" fmla="*/ 82908 h 295275"/>
                <a:gd name="connsiteX4" fmla="*/ 2288 w 133350"/>
                <a:gd name="connsiteY4" fmla="*/ 108195 h 295275"/>
                <a:gd name="connsiteX5" fmla="*/ 2288 w 133350"/>
                <a:gd name="connsiteY5" fmla="*/ 273002 h 295275"/>
                <a:gd name="connsiteX6" fmla="*/ 46099 w 133350"/>
                <a:gd name="connsiteY6" fmla="*/ 298353 h 295275"/>
                <a:gd name="connsiteX7" fmla="*/ 46099 w 133350"/>
                <a:gd name="connsiteY7" fmla="*/ 170090 h 295275"/>
                <a:gd name="connsiteX8" fmla="*/ 92611 w 133350"/>
                <a:gd name="connsiteY8" fmla="*/ 170090 h 295275"/>
                <a:gd name="connsiteX9" fmla="*/ 92611 w 133350"/>
                <a:gd name="connsiteY9" fmla="*/ 217758 h 295275"/>
                <a:gd name="connsiteX10" fmla="*/ 136410 w 133350"/>
                <a:gd name="connsiteY10" fmla="*/ 192510 h 295275"/>
                <a:gd name="connsiteX11" fmla="*/ 136410 w 133350"/>
                <a:gd name="connsiteY11" fmla="*/ 275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295275">
                  <a:moveTo>
                    <a:pt x="92611" y="2288"/>
                  </a:moveTo>
                  <a:lnTo>
                    <a:pt x="92611" y="130926"/>
                  </a:lnTo>
                  <a:lnTo>
                    <a:pt x="46099" y="130926"/>
                  </a:lnTo>
                  <a:lnTo>
                    <a:pt x="46099" y="82908"/>
                  </a:lnTo>
                  <a:lnTo>
                    <a:pt x="2288" y="108195"/>
                  </a:lnTo>
                  <a:lnTo>
                    <a:pt x="2288" y="273002"/>
                  </a:lnTo>
                  <a:lnTo>
                    <a:pt x="46099" y="298353"/>
                  </a:lnTo>
                  <a:lnTo>
                    <a:pt x="46099" y="170090"/>
                  </a:lnTo>
                  <a:lnTo>
                    <a:pt x="92611" y="170090"/>
                  </a:lnTo>
                  <a:lnTo>
                    <a:pt x="92611" y="217758"/>
                  </a:lnTo>
                  <a:lnTo>
                    <a:pt x="136410" y="192510"/>
                  </a:lnTo>
                  <a:lnTo>
                    <a:pt x="136410" y="27575"/>
                  </a:lnTo>
                </a:path>
              </a:pathLst>
            </a:custGeom>
            <a:grpFill/>
            <a:ln w="305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8C2AD69-B79D-4AE8-B222-3281DE96F36A}"/>
                </a:ext>
              </a:extLst>
            </p:cNvPr>
            <p:cNvSpPr/>
            <p:nvPr/>
          </p:nvSpPr>
          <p:spPr>
            <a:xfrm>
              <a:off x="3119338" y="2814737"/>
              <a:ext cx="366375" cy="824343"/>
            </a:xfrm>
            <a:custGeom>
              <a:avLst/>
              <a:gdLst>
                <a:gd name="connsiteX0" fmla="*/ 2288 w 114300"/>
                <a:gd name="connsiteY0" fmla="*/ 256346 h 257175"/>
                <a:gd name="connsiteX1" fmla="*/ 118876 w 114300"/>
                <a:gd name="connsiteY1" fmla="*/ 189096 h 257175"/>
                <a:gd name="connsiteX2" fmla="*/ 118876 w 114300"/>
                <a:gd name="connsiteY2" fmla="*/ 27575 h 257175"/>
                <a:gd name="connsiteX3" fmla="*/ 75066 w 114300"/>
                <a:gd name="connsiteY3" fmla="*/ 2288 h 257175"/>
                <a:gd name="connsiteX4" fmla="*/ 75066 w 114300"/>
                <a:gd name="connsiteY4" fmla="*/ 163803 h 257175"/>
                <a:gd name="connsiteX5" fmla="*/ 2288 w 114300"/>
                <a:gd name="connsiteY5" fmla="*/ 20584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2288" y="256346"/>
                  </a:moveTo>
                  <a:lnTo>
                    <a:pt x="118876" y="189096"/>
                  </a:lnTo>
                  <a:lnTo>
                    <a:pt x="118876" y="27575"/>
                  </a:lnTo>
                  <a:lnTo>
                    <a:pt x="75066" y="2288"/>
                  </a:lnTo>
                  <a:lnTo>
                    <a:pt x="75066" y="163803"/>
                  </a:lnTo>
                  <a:lnTo>
                    <a:pt x="2288" y="205840"/>
                  </a:lnTo>
                </a:path>
              </a:pathLst>
            </a:custGeom>
            <a:grpFill/>
            <a:ln w="3051" cap="flat">
              <a:noFill/>
              <a:prstDash val="solid"/>
              <a:miter/>
            </a:ln>
          </p:spPr>
          <p:txBody>
            <a:bodyPr rtlCol="0" anchor="ctr"/>
            <a:lstStyle/>
            <a:p>
              <a:endParaRPr lang="en-IN"/>
            </a:p>
          </p:txBody>
        </p:sp>
      </p:grpSp>
      <p:grpSp>
        <p:nvGrpSpPr>
          <p:cNvPr id="44" name="Group 43">
            <a:extLst>
              <a:ext uri="{FF2B5EF4-FFF2-40B4-BE49-F238E27FC236}">
                <a16:creationId xmlns:a16="http://schemas.microsoft.com/office/drawing/2014/main" id="{77AC4522-2B22-4961-A5C0-0B672AF1B94B}"/>
              </a:ext>
            </a:extLst>
          </p:cNvPr>
          <p:cNvGrpSpPr/>
          <p:nvPr/>
        </p:nvGrpSpPr>
        <p:grpSpPr>
          <a:xfrm>
            <a:off x="4087143" y="2108238"/>
            <a:ext cx="1056917" cy="463696"/>
            <a:chOff x="4081963" y="1982879"/>
            <a:chExt cx="1056917" cy="463696"/>
          </a:xfrm>
        </p:grpSpPr>
        <p:sp>
          <p:nvSpPr>
            <p:cNvPr id="39" name="Freeform: Shape 38">
              <a:extLst>
                <a:ext uri="{FF2B5EF4-FFF2-40B4-BE49-F238E27FC236}">
                  <a16:creationId xmlns:a16="http://schemas.microsoft.com/office/drawing/2014/main" id="{39446571-EA80-4ECE-8F35-2E09F94501F7}"/>
                </a:ext>
              </a:extLst>
            </p:cNvPr>
            <p:cNvSpPr>
              <a:spLocks noChangeAspect="1"/>
            </p:cNvSpPr>
            <p:nvPr/>
          </p:nvSpPr>
          <p:spPr>
            <a:xfrm>
              <a:off x="4081963" y="1982879"/>
              <a:ext cx="338044" cy="463696"/>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42" name="Picture 2" descr="Image result for terraform logo black png">
              <a:extLst>
                <a:ext uri="{FF2B5EF4-FFF2-40B4-BE49-F238E27FC236}">
                  <a16:creationId xmlns:a16="http://schemas.microsoft.com/office/drawing/2014/main" id="{67AABEDC-51A9-4BBB-86B4-42D281401A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62623" y="2003652"/>
              <a:ext cx="376257" cy="422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oup 5">
            <a:extLst>
              <a:ext uri="{FF2B5EF4-FFF2-40B4-BE49-F238E27FC236}">
                <a16:creationId xmlns:a16="http://schemas.microsoft.com/office/drawing/2014/main" id="{8275A028-2E48-4B7E-91A5-8C3ED335E122}"/>
              </a:ext>
            </a:extLst>
          </p:cNvPr>
          <p:cNvGrpSpPr>
            <a:grpSpLocks noChangeAspect="1"/>
          </p:cNvGrpSpPr>
          <p:nvPr/>
        </p:nvGrpSpPr>
        <p:grpSpPr bwMode="auto">
          <a:xfrm>
            <a:off x="4206695" y="3938031"/>
            <a:ext cx="817815" cy="497290"/>
            <a:chOff x="4781" y="-842"/>
            <a:chExt cx="3840" cy="2335"/>
          </a:xfrm>
          <a:solidFill>
            <a:srgbClr val="000000"/>
          </a:solidFill>
        </p:grpSpPr>
        <p:sp>
          <p:nvSpPr>
            <p:cNvPr id="241" name="Freeform 6">
              <a:extLst>
                <a:ext uri="{FF2B5EF4-FFF2-40B4-BE49-F238E27FC236}">
                  <a16:creationId xmlns:a16="http://schemas.microsoft.com/office/drawing/2014/main" id="{1EF1F27C-3692-43A4-ABFC-4F08271BCDD2}"/>
                </a:ext>
              </a:extLst>
            </p:cNvPr>
            <p:cNvSpPr>
              <a:spLocks/>
            </p:cNvSpPr>
            <p:nvPr/>
          </p:nvSpPr>
          <p:spPr bwMode="auto">
            <a:xfrm>
              <a:off x="6137" y="-651"/>
              <a:ext cx="260" cy="356"/>
            </a:xfrm>
            <a:custGeom>
              <a:avLst/>
              <a:gdLst>
                <a:gd name="T0" fmla="*/ 64 w 110"/>
                <a:gd name="T1" fmla="*/ 59 h 151"/>
                <a:gd name="T2" fmla="*/ 58 w 110"/>
                <a:gd name="T3" fmla="*/ 60 h 151"/>
                <a:gd name="T4" fmla="*/ 30 w 110"/>
                <a:gd name="T5" fmla="*/ 10 h 151"/>
                <a:gd name="T6" fmla="*/ 10 w 110"/>
                <a:gd name="T7" fmla="*/ 4 h 151"/>
                <a:gd name="T8" fmla="*/ 4 w 110"/>
                <a:gd name="T9" fmla="*/ 25 h 151"/>
                <a:gd name="T10" fmla="*/ 31 w 110"/>
                <a:gd name="T11" fmla="*/ 74 h 151"/>
                <a:gd name="T12" fmla="*/ 19 w 110"/>
                <a:gd name="T13" fmla="*/ 105 h 151"/>
                <a:gd name="T14" fmla="*/ 64 w 110"/>
                <a:gd name="T15" fmla="*/ 151 h 151"/>
                <a:gd name="T16" fmla="*/ 110 w 110"/>
                <a:gd name="T17" fmla="*/ 105 h 151"/>
                <a:gd name="T18" fmla="*/ 64 w 110"/>
                <a:gd name="T19" fmla="*/ 5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64" y="59"/>
                  </a:moveTo>
                  <a:cubicBezTo>
                    <a:pt x="62" y="59"/>
                    <a:pt x="60" y="60"/>
                    <a:pt x="58" y="60"/>
                  </a:cubicBezTo>
                  <a:cubicBezTo>
                    <a:pt x="30" y="10"/>
                    <a:pt x="30" y="10"/>
                    <a:pt x="30" y="10"/>
                  </a:cubicBezTo>
                  <a:cubicBezTo>
                    <a:pt x="26" y="3"/>
                    <a:pt x="17" y="0"/>
                    <a:pt x="10" y="4"/>
                  </a:cubicBezTo>
                  <a:cubicBezTo>
                    <a:pt x="2" y="8"/>
                    <a:pt x="0" y="18"/>
                    <a:pt x="4" y="25"/>
                  </a:cubicBezTo>
                  <a:cubicBezTo>
                    <a:pt x="31" y="74"/>
                    <a:pt x="31" y="74"/>
                    <a:pt x="31" y="74"/>
                  </a:cubicBezTo>
                  <a:cubicBezTo>
                    <a:pt x="23" y="82"/>
                    <a:pt x="19" y="93"/>
                    <a:pt x="19" y="105"/>
                  </a:cubicBezTo>
                  <a:cubicBezTo>
                    <a:pt x="19" y="130"/>
                    <a:pt x="39" y="151"/>
                    <a:pt x="64" y="151"/>
                  </a:cubicBezTo>
                  <a:cubicBezTo>
                    <a:pt x="90" y="151"/>
                    <a:pt x="110" y="130"/>
                    <a:pt x="110" y="105"/>
                  </a:cubicBezTo>
                  <a:cubicBezTo>
                    <a:pt x="110" y="80"/>
                    <a:pt x="90" y="59"/>
                    <a:pt x="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
              <a:extLst>
                <a:ext uri="{FF2B5EF4-FFF2-40B4-BE49-F238E27FC236}">
                  <a16:creationId xmlns:a16="http://schemas.microsoft.com/office/drawing/2014/main" id="{B0309663-0D3E-453D-AE03-560B45C1B828}"/>
                </a:ext>
              </a:extLst>
            </p:cNvPr>
            <p:cNvSpPr>
              <a:spLocks noEditPoints="1"/>
            </p:cNvSpPr>
            <p:nvPr/>
          </p:nvSpPr>
          <p:spPr bwMode="auto">
            <a:xfrm>
              <a:off x="4781" y="-19"/>
              <a:ext cx="528" cy="663"/>
            </a:xfrm>
            <a:custGeom>
              <a:avLst/>
              <a:gdLst>
                <a:gd name="T0" fmla="*/ 224 w 224"/>
                <a:gd name="T1" fmla="*/ 195 h 281"/>
                <a:gd name="T2" fmla="*/ 217 w 224"/>
                <a:gd name="T3" fmla="*/ 232 h 281"/>
                <a:gd name="T4" fmla="*/ 195 w 224"/>
                <a:gd name="T5" fmla="*/ 258 h 281"/>
                <a:gd name="T6" fmla="*/ 160 w 224"/>
                <a:gd name="T7" fmla="*/ 276 h 281"/>
                <a:gd name="T8" fmla="*/ 112 w 224"/>
                <a:gd name="T9" fmla="*/ 281 h 281"/>
                <a:gd name="T10" fmla="*/ 0 w 224"/>
                <a:gd name="T11" fmla="*/ 281 h 281"/>
                <a:gd name="T12" fmla="*/ 0 w 224"/>
                <a:gd name="T13" fmla="*/ 0 h 281"/>
                <a:gd name="T14" fmla="*/ 99 w 224"/>
                <a:gd name="T15" fmla="*/ 0 h 281"/>
                <a:gd name="T16" fmla="*/ 146 w 224"/>
                <a:gd name="T17" fmla="*/ 3 h 281"/>
                <a:gd name="T18" fmla="*/ 176 w 224"/>
                <a:gd name="T19" fmla="*/ 12 h 281"/>
                <a:gd name="T20" fmla="*/ 198 w 224"/>
                <a:gd name="T21" fmla="*/ 34 h 281"/>
                <a:gd name="T22" fmla="*/ 206 w 224"/>
                <a:gd name="T23" fmla="*/ 65 h 281"/>
                <a:gd name="T24" fmla="*/ 195 w 224"/>
                <a:gd name="T25" fmla="*/ 102 h 281"/>
                <a:gd name="T26" fmla="*/ 167 w 224"/>
                <a:gd name="T27" fmla="*/ 126 h 281"/>
                <a:gd name="T28" fmla="*/ 167 w 224"/>
                <a:gd name="T29" fmla="*/ 127 h 281"/>
                <a:gd name="T30" fmla="*/ 209 w 224"/>
                <a:gd name="T31" fmla="*/ 149 h 281"/>
                <a:gd name="T32" fmla="*/ 224 w 224"/>
                <a:gd name="T33" fmla="*/ 195 h 281"/>
                <a:gd name="T34" fmla="*/ 134 w 224"/>
                <a:gd name="T35" fmla="*/ 80 h 281"/>
                <a:gd name="T36" fmla="*/ 131 w 224"/>
                <a:gd name="T37" fmla="*/ 66 h 281"/>
                <a:gd name="T38" fmla="*/ 120 w 224"/>
                <a:gd name="T39" fmla="*/ 55 h 281"/>
                <a:gd name="T40" fmla="*/ 103 w 224"/>
                <a:gd name="T41" fmla="*/ 52 h 281"/>
                <a:gd name="T42" fmla="*/ 75 w 224"/>
                <a:gd name="T43" fmla="*/ 52 h 281"/>
                <a:gd name="T44" fmla="*/ 70 w 224"/>
                <a:gd name="T45" fmla="*/ 52 h 281"/>
                <a:gd name="T46" fmla="*/ 70 w 224"/>
                <a:gd name="T47" fmla="*/ 111 h 281"/>
                <a:gd name="T48" fmla="*/ 79 w 224"/>
                <a:gd name="T49" fmla="*/ 111 h 281"/>
                <a:gd name="T50" fmla="*/ 104 w 224"/>
                <a:gd name="T51" fmla="*/ 111 h 281"/>
                <a:gd name="T52" fmla="*/ 119 w 224"/>
                <a:gd name="T53" fmla="*/ 107 h 281"/>
                <a:gd name="T54" fmla="*/ 131 w 224"/>
                <a:gd name="T55" fmla="*/ 96 h 281"/>
                <a:gd name="T56" fmla="*/ 134 w 224"/>
                <a:gd name="T57" fmla="*/ 80 h 281"/>
                <a:gd name="T58" fmla="*/ 152 w 224"/>
                <a:gd name="T59" fmla="*/ 194 h 281"/>
                <a:gd name="T60" fmla="*/ 147 w 224"/>
                <a:gd name="T61" fmla="*/ 173 h 281"/>
                <a:gd name="T62" fmla="*/ 131 w 224"/>
                <a:gd name="T63" fmla="*/ 162 h 281"/>
                <a:gd name="T64" fmla="*/ 113 w 224"/>
                <a:gd name="T65" fmla="*/ 159 h 281"/>
                <a:gd name="T66" fmla="*/ 83 w 224"/>
                <a:gd name="T67" fmla="*/ 159 h 281"/>
                <a:gd name="T68" fmla="*/ 70 w 224"/>
                <a:gd name="T69" fmla="*/ 159 h 281"/>
                <a:gd name="T70" fmla="*/ 70 w 224"/>
                <a:gd name="T71" fmla="*/ 230 h 281"/>
                <a:gd name="T72" fmla="*/ 74 w 224"/>
                <a:gd name="T73" fmla="*/ 230 h 281"/>
                <a:gd name="T74" fmla="*/ 112 w 224"/>
                <a:gd name="T75" fmla="*/ 229 h 281"/>
                <a:gd name="T76" fmla="*/ 133 w 224"/>
                <a:gd name="T77" fmla="*/ 224 h 281"/>
                <a:gd name="T78" fmla="*/ 147 w 224"/>
                <a:gd name="T79" fmla="*/ 212 h 281"/>
                <a:gd name="T80" fmla="*/ 152 w 224"/>
                <a:gd name="T81" fmla="*/ 19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281">
                  <a:moveTo>
                    <a:pt x="224" y="195"/>
                  </a:moveTo>
                  <a:cubicBezTo>
                    <a:pt x="224" y="209"/>
                    <a:pt x="222" y="221"/>
                    <a:pt x="217" y="232"/>
                  </a:cubicBezTo>
                  <a:cubicBezTo>
                    <a:pt x="211" y="242"/>
                    <a:pt x="204" y="251"/>
                    <a:pt x="195" y="258"/>
                  </a:cubicBezTo>
                  <a:cubicBezTo>
                    <a:pt x="185" y="266"/>
                    <a:pt x="173" y="272"/>
                    <a:pt x="160" y="276"/>
                  </a:cubicBezTo>
                  <a:cubicBezTo>
                    <a:pt x="148" y="279"/>
                    <a:pt x="132" y="281"/>
                    <a:pt x="112" y="281"/>
                  </a:cubicBezTo>
                  <a:cubicBezTo>
                    <a:pt x="0" y="281"/>
                    <a:pt x="0" y="281"/>
                    <a:pt x="0" y="281"/>
                  </a:cubicBezTo>
                  <a:cubicBezTo>
                    <a:pt x="0" y="0"/>
                    <a:pt x="0" y="0"/>
                    <a:pt x="0" y="0"/>
                  </a:cubicBezTo>
                  <a:cubicBezTo>
                    <a:pt x="99" y="0"/>
                    <a:pt x="99" y="0"/>
                    <a:pt x="99" y="0"/>
                  </a:cubicBezTo>
                  <a:cubicBezTo>
                    <a:pt x="120" y="0"/>
                    <a:pt x="135" y="1"/>
                    <a:pt x="146" y="3"/>
                  </a:cubicBezTo>
                  <a:cubicBezTo>
                    <a:pt x="156" y="4"/>
                    <a:pt x="166" y="7"/>
                    <a:pt x="176" y="12"/>
                  </a:cubicBezTo>
                  <a:cubicBezTo>
                    <a:pt x="186" y="18"/>
                    <a:pt x="193" y="25"/>
                    <a:pt x="198" y="34"/>
                  </a:cubicBezTo>
                  <a:cubicBezTo>
                    <a:pt x="203" y="43"/>
                    <a:pt x="206" y="54"/>
                    <a:pt x="206" y="65"/>
                  </a:cubicBezTo>
                  <a:cubicBezTo>
                    <a:pt x="206" y="79"/>
                    <a:pt x="202" y="91"/>
                    <a:pt x="195" y="102"/>
                  </a:cubicBezTo>
                  <a:cubicBezTo>
                    <a:pt x="189" y="113"/>
                    <a:pt x="179" y="121"/>
                    <a:pt x="167" y="126"/>
                  </a:cubicBezTo>
                  <a:cubicBezTo>
                    <a:pt x="167" y="127"/>
                    <a:pt x="167" y="127"/>
                    <a:pt x="167" y="127"/>
                  </a:cubicBezTo>
                  <a:cubicBezTo>
                    <a:pt x="184" y="131"/>
                    <a:pt x="198" y="138"/>
                    <a:pt x="209" y="149"/>
                  </a:cubicBezTo>
                  <a:cubicBezTo>
                    <a:pt x="219" y="161"/>
                    <a:pt x="224" y="176"/>
                    <a:pt x="224" y="195"/>
                  </a:cubicBezTo>
                  <a:close/>
                  <a:moveTo>
                    <a:pt x="134" y="80"/>
                  </a:moveTo>
                  <a:cubicBezTo>
                    <a:pt x="134" y="75"/>
                    <a:pt x="133" y="70"/>
                    <a:pt x="131" y="66"/>
                  </a:cubicBezTo>
                  <a:cubicBezTo>
                    <a:pt x="128" y="61"/>
                    <a:pt x="125" y="57"/>
                    <a:pt x="120" y="55"/>
                  </a:cubicBezTo>
                  <a:cubicBezTo>
                    <a:pt x="115" y="53"/>
                    <a:pt x="110" y="52"/>
                    <a:pt x="103" y="52"/>
                  </a:cubicBezTo>
                  <a:cubicBezTo>
                    <a:pt x="97" y="52"/>
                    <a:pt x="87" y="52"/>
                    <a:pt x="75" y="52"/>
                  </a:cubicBezTo>
                  <a:cubicBezTo>
                    <a:pt x="70" y="52"/>
                    <a:pt x="70" y="52"/>
                    <a:pt x="70" y="52"/>
                  </a:cubicBezTo>
                  <a:cubicBezTo>
                    <a:pt x="70" y="111"/>
                    <a:pt x="70" y="111"/>
                    <a:pt x="70" y="111"/>
                  </a:cubicBezTo>
                  <a:cubicBezTo>
                    <a:pt x="79" y="111"/>
                    <a:pt x="79" y="111"/>
                    <a:pt x="79" y="111"/>
                  </a:cubicBezTo>
                  <a:cubicBezTo>
                    <a:pt x="91" y="111"/>
                    <a:pt x="99" y="111"/>
                    <a:pt x="104" y="111"/>
                  </a:cubicBezTo>
                  <a:cubicBezTo>
                    <a:pt x="109" y="110"/>
                    <a:pt x="114" y="109"/>
                    <a:pt x="119" y="107"/>
                  </a:cubicBezTo>
                  <a:cubicBezTo>
                    <a:pt x="125" y="104"/>
                    <a:pt x="129" y="100"/>
                    <a:pt x="131" y="96"/>
                  </a:cubicBezTo>
                  <a:cubicBezTo>
                    <a:pt x="133" y="91"/>
                    <a:pt x="134" y="86"/>
                    <a:pt x="134" y="80"/>
                  </a:cubicBezTo>
                  <a:close/>
                  <a:moveTo>
                    <a:pt x="152" y="194"/>
                  </a:moveTo>
                  <a:cubicBezTo>
                    <a:pt x="152" y="185"/>
                    <a:pt x="150" y="178"/>
                    <a:pt x="147" y="173"/>
                  </a:cubicBezTo>
                  <a:cubicBezTo>
                    <a:pt x="143" y="168"/>
                    <a:pt x="138" y="165"/>
                    <a:pt x="131" y="162"/>
                  </a:cubicBezTo>
                  <a:cubicBezTo>
                    <a:pt x="126" y="161"/>
                    <a:pt x="120" y="160"/>
                    <a:pt x="113" y="159"/>
                  </a:cubicBezTo>
                  <a:cubicBezTo>
                    <a:pt x="106" y="159"/>
                    <a:pt x="95" y="159"/>
                    <a:pt x="83" y="159"/>
                  </a:cubicBezTo>
                  <a:cubicBezTo>
                    <a:pt x="70" y="159"/>
                    <a:pt x="70" y="159"/>
                    <a:pt x="70" y="159"/>
                  </a:cubicBezTo>
                  <a:cubicBezTo>
                    <a:pt x="70" y="230"/>
                    <a:pt x="70" y="230"/>
                    <a:pt x="70" y="230"/>
                  </a:cubicBezTo>
                  <a:cubicBezTo>
                    <a:pt x="74" y="230"/>
                    <a:pt x="74" y="230"/>
                    <a:pt x="74" y="230"/>
                  </a:cubicBezTo>
                  <a:cubicBezTo>
                    <a:pt x="92" y="230"/>
                    <a:pt x="105" y="229"/>
                    <a:pt x="112" y="229"/>
                  </a:cubicBezTo>
                  <a:cubicBezTo>
                    <a:pt x="119" y="229"/>
                    <a:pt x="126" y="227"/>
                    <a:pt x="133" y="224"/>
                  </a:cubicBezTo>
                  <a:cubicBezTo>
                    <a:pt x="140" y="221"/>
                    <a:pt x="144" y="217"/>
                    <a:pt x="147" y="212"/>
                  </a:cubicBezTo>
                  <a:cubicBezTo>
                    <a:pt x="150" y="207"/>
                    <a:pt x="152" y="201"/>
                    <a:pt x="152"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
              <a:extLst>
                <a:ext uri="{FF2B5EF4-FFF2-40B4-BE49-F238E27FC236}">
                  <a16:creationId xmlns:a16="http://schemas.microsoft.com/office/drawing/2014/main" id="{CB68B1E9-75CB-4C44-A4C8-8E06127D1717}"/>
                </a:ext>
              </a:extLst>
            </p:cNvPr>
            <p:cNvSpPr>
              <a:spLocks noEditPoints="1"/>
            </p:cNvSpPr>
            <p:nvPr/>
          </p:nvSpPr>
          <p:spPr bwMode="auto">
            <a:xfrm>
              <a:off x="5375" y="-19"/>
              <a:ext cx="552" cy="663"/>
            </a:xfrm>
            <a:custGeom>
              <a:avLst/>
              <a:gdLst>
                <a:gd name="T0" fmla="*/ 234 w 234"/>
                <a:gd name="T1" fmla="*/ 281 h 281"/>
                <a:gd name="T2" fmla="*/ 152 w 234"/>
                <a:gd name="T3" fmla="*/ 281 h 281"/>
                <a:gd name="T4" fmla="*/ 103 w 234"/>
                <a:gd name="T5" fmla="*/ 185 h 281"/>
                <a:gd name="T6" fmla="*/ 70 w 234"/>
                <a:gd name="T7" fmla="*/ 185 h 281"/>
                <a:gd name="T8" fmla="*/ 70 w 234"/>
                <a:gd name="T9" fmla="*/ 281 h 281"/>
                <a:gd name="T10" fmla="*/ 0 w 234"/>
                <a:gd name="T11" fmla="*/ 281 h 281"/>
                <a:gd name="T12" fmla="*/ 0 w 234"/>
                <a:gd name="T13" fmla="*/ 0 h 281"/>
                <a:gd name="T14" fmla="*/ 113 w 234"/>
                <a:gd name="T15" fmla="*/ 0 h 281"/>
                <a:gd name="T16" fmla="*/ 154 w 234"/>
                <a:gd name="T17" fmla="*/ 3 h 281"/>
                <a:gd name="T18" fmla="*/ 186 w 234"/>
                <a:gd name="T19" fmla="*/ 15 h 281"/>
                <a:gd name="T20" fmla="*/ 210 w 234"/>
                <a:gd name="T21" fmla="*/ 40 h 281"/>
                <a:gd name="T22" fmla="*/ 222 w 234"/>
                <a:gd name="T23" fmla="*/ 96 h 281"/>
                <a:gd name="T24" fmla="*/ 173 w 234"/>
                <a:gd name="T25" fmla="*/ 172 h 281"/>
                <a:gd name="T26" fmla="*/ 234 w 234"/>
                <a:gd name="T27" fmla="*/ 281 h 281"/>
                <a:gd name="T28" fmla="*/ 146 w 234"/>
                <a:gd name="T29" fmla="*/ 86 h 281"/>
                <a:gd name="T30" fmla="*/ 142 w 234"/>
                <a:gd name="T31" fmla="*/ 68 h 281"/>
                <a:gd name="T32" fmla="*/ 129 w 234"/>
                <a:gd name="T33" fmla="*/ 56 h 281"/>
                <a:gd name="T34" fmla="*/ 114 w 234"/>
                <a:gd name="T35" fmla="*/ 53 h 281"/>
                <a:gd name="T36" fmla="*/ 94 w 234"/>
                <a:gd name="T37" fmla="*/ 52 h 281"/>
                <a:gd name="T38" fmla="*/ 70 w 234"/>
                <a:gd name="T39" fmla="*/ 52 h 281"/>
                <a:gd name="T40" fmla="*/ 70 w 234"/>
                <a:gd name="T41" fmla="*/ 128 h 281"/>
                <a:gd name="T42" fmla="*/ 91 w 234"/>
                <a:gd name="T43" fmla="*/ 128 h 281"/>
                <a:gd name="T44" fmla="*/ 116 w 234"/>
                <a:gd name="T45" fmla="*/ 126 h 281"/>
                <a:gd name="T46" fmla="*/ 133 w 234"/>
                <a:gd name="T47" fmla="*/ 118 h 281"/>
                <a:gd name="T48" fmla="*/ 143 w 234"/>
                <a:gd name="T49" fmla="*/ 105 h 281"/>
                <a:gd name="T50" fmla="*/ 146 w 234"/>
                <a:gd name="T51" fmla="*/ 8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281">
                  <a:moveTo>
                    <a:pt x="234" y="281"/>
                  </a:moveTo>
                  <a:cubicBezTo>
                    <a:pt x="152" y="281"/>
                    <a:pt x="152" y="281"/>
                    <a:pt x="152" y="281"/>
                  </a:cubicBezTo>
                  <a:cubicBezTo>
                    <a:pt x="103" y="185"/>
                    <a:pt x="103" y="185"/>
                    <a:pt x="103" y="185"/>
                  </a:cubicBezTo>
                  <a:cubicBezTo>
                    <a:pt x="70" y="185"/>
                    <a:pt x="70" y="185"/>
                    <a:pt x="70" y="185"/>
                  </a:cubicBezTo>
                  <a:cubicBezTo>
                    <a:pt x="70" y="281"/>
                    <a:pt x="70" y="281"/>
                    <a:pt x="70" y="281"/>
                  </a:cubicBezTo>
                  <a:cubicBezTo>
                    <a:pt x="0" y="281"/>
                    <a:pt x="0" y="281"/>
                    <a:pt x="0" y="281"/>
                  </a:cubicBezTo>
                  <a:cubicBezTo>
                    <a:pt x="0" y="0"/>
                    <a:pt x="0" y="0"/>
                    <a:pt x="0" y="0"/>
                  </a:cubicBezTo>
                  <a:cubicBezTo>
                    <a:pt x="113" y="0"/>
                    <a:pt x="113" y="0"/>
                    <a:pt x="113" y="0"/>
                  </a:cubicBezTo>
                  <a:cubicBezTo>
                    <a:pt x="129" y="0"/>
                    <a:pt x="142" y="1"/>
                    <a:pt x="154" y="3"/>
                  </a:cubicBezTo>
                  <a:cubicBezTo>
                    <a:pt x="166" y="5"/>
                    <a:pt x="176" y="9"/>
                    <a:pt x="186" y="15"/>
                  </a:cubicBezTo>
                  <a:cubicBezTo>
                    <a:pt x="196" y="22"/>
                    <a:pt x="204" y="30"/>
                    <a:pt x="210" y="40"/>
                  </a:cubicBezTo>
                  <a:cubicBezTo>
                    <a:pt x="216" y="50"/>
                    <a:pt x="223" y="72"/>
                    <a:pt x="222" y="96"/>
                  </a:cubicBezTo>
                  <a:cubicBezTo>
                    <a:pt x="220" y="134"/>
                    <a:pt x="190" y="164"/>
                    <a:pt x="173" y="172"/>
                  </a:cubicBezTo>
                  <a:lnTo>
                    <a:pt x="234" y="281"/>
                  </a:lnTo>
                  <a:close/>
                  <a:moveTo>
                    <a:pt x="146" y="86"/>
                  </a:moveTo>
                  <a:cubicBezTo>
                    <a:pt x="146" y="79"/>
                    <a:pt x="145" y="73"/>
                    <a:pt x="142" y="68"/>
                  </a:cubicBezTo>
                  <a:cubicBezTo>
                    <a:pt x="140" y="63"/>
                    <a:pt x="135" y="59"/>
                    <a:pt x="129" y="56"/>
                  </a:cubicBezTo>
                  <a:cubicBezTo>
                    <a:pt x="124" y="54"/>
                    <a:pt x="120" y="53"/>
                    <a:pt x="114" y="53"/>
                  </a:cubicBezTo>
                  <a:cubicBezTo>
                    <a:pt x="109" y="52"/>
                    <a:pt x="102" y="52"/>
                    <a:pt x="94" y="52"/>
                  </a:cubicBezTo>
                  <a:cubicBezTo>
                    <a:pt x="70" y="52"/>
                    <a:pt x="70" y="52"/>
                    <a:pt x="70" y="52"/>
                  </a:cubicBezTo>
                  <a:cubicBezTo>
                    <a:pt x="70" y="128"/>
                    <a:pt x="70" y="128"/>
                    <a:pt x="70" y="128"/>
                  </a:cubicBezTo>
                  <a:cubicBezTo>
                    <a:pt x="91" y="128"/>
                    <a:pt x="91" y="128"/>
                    <a:pt x="91" y="128"/>
                  </a:cubicBezTo>
                  <a:cubicBezTo>
                    <a:pt x="100" y="128"/>
                    <a:pt x="109" y="127"/>
                    <a:pt x="116" y="126"/>
                  </a:cubicBezTo>
                  <a:cubicBezTo>
                    <a:pt x="122" y="125"/>
                    <a:pt x="128" y="122"/>
                    <a:pt x="133" y="118"/>
                  </a:cubicBezTo>
                  <a:cubicBezTo>
                    <a:pt x="138" y="115"/>
                    <a:pt x="141" y="110"/>
                    <a:pt x="143" y="105"/>
                  </a:cubicBezTo>
                  <a:cubicBezTo>
                    <a:pt x="145" y="101"/>
                    <a:pt x="146" y="94"/>
                    <a:pt x="14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9">
              <a:extLst>
                <a:ext uri="{FF2B5EF4-FFF2-40B4-BE49-F238E27FC236}">
                  <a16:creationId xmlns:a16="http://schemas.microsoft.com/office/drawing/2014/main" id="{7ED24EAA-F5C8-42D9-8838-3C20F532C863}"/>
                </a:ext>
              </a:extLst>
            </p:cNvPr>
            <p:cNvSpPr>
              <a:spLocks noEditPoints="1"/>
            </p:cNvSpPr>
            <p:nvPr/>
          </p:nvSpPr>
          <p:spPr bwMode="auto">
            <a:xfrm>
              <a:off x="6826" y="-19"/>
              <a:ext cx="630" cy="663"/>
            </a:xfrm>
            <a:custGeom>
              <a:avLst/>
              <a:gdLst>
                <a:gd name="T0" fmla="*/ 0 w 630"/>
                <a:gd name="T1" fmla="*/ 663 h 663"/>
                <a:gd name="T2" fmla="*/ 210 w 630"/>
                <a:gd name="T3" fmla="*/ 0 h 663"/>
                <a:gd name="T4" fmla="*/ 424 w 630"/>
                <a:gd name="T5" fmla="*/ 0 h 663"/>
                <a:gd name="T6" fmla="*/ 630 w 630"/>
                <a:gd name="T7" fmla="*/ 663 h 663"/>
                <a:gd name="T8" fmla="*/ 443 w 630"/>
                <a:gd name="T9" fmla="*/ 663 h 663"/>
                <a:gd name="T10" fmla="*/ 410 w 630"/>
                <a:gd name="T11" fmla="*/ 529 h 663"/>
                <a:gd name="T12" fmla="*/ 219 w 630"/>
                <a:gd name="T13" fmla="*/ 529 h 663"/>
                <a:gd name="T14" fmla="*/ 186 w 630"/>
                <a:gd name="T15" fmla="*/ 663 h 663"/>
                <a:gd name="T16" fmla="*/ 0 w 630"/>
                <a:gd name="T17" fmla="*/ 663 h 663"/>
                <a:gd name="T18" fmla="*/ 380 w 630"/>
                <a:gd name="T19" fmla="*/ 387 h 663"/>
                <a:gd name="T20" fmla="*/ 314 w 630"/>
                <a:gd name="T21" fmla="*/ 130 h 663"/>
                <a:gd name="T22" fmla="*/ 245 w 630"/>
                <a:gd name="T23" fmla="*/ 387 h 663"/>
                <a:gd name="T24" fmla="*/ 380 w 630"/>
                <a:gd name="T25" fmla="*/ 38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663">
                  <a:moveTo>
                    <a:pt x="0" y="663"/>
                  </a:moveTo>
                  <a:lnTo>
                    <a:pt x="210" y="0"/>
                  </a:lnTo>
                  <a:lnTo>
                    <a:pt x="424" y="0"/>
                  </a:lnTo>
                  <a:lnTo>
                    <a:pt x="630" y="663"/>
                  </a:lnTo>
                  <a:lnTo>
                    <a:pt x="443" y="663"/>
                  </a:lnTo>
                  <a:lnTo>
                    <a:pt x="410" y="529"/>
                  </a:lnTo>
                  <a:lnTo>
                    <a:pt x="219" y="529"/>
                  </a:lnTo>
                  <a:lnTo>
                    <a:pt x="186" y="663"/>
                  </a:lnTo>
                  <a:lnTo>
                    <a:pt x="0" y="663"/>
                  </a:lnTo>
                  <a:close/>
                  <a:moveTo>
                    <a:pt x="380" y="387"/>
                  </a:moveTo>
                  <a:lnTo>
                    <a:pt x="314" y="130"/>
                  </a:lnTo>
                  <a:lnTo>
                    <a:pt x="245" y="387"/>
                  </a:lnTo>
                  <a:lnTo>
                    <a:pt x="380"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
              <a:extLst>
                <a:ext uri="{FF2B5EF4-FFF2-40B4-BE49-F238E27FC236}">
                  <a16:creationId xmlns:a16="http://schemas.microsoft.com/office/drawing/2014/main" id="{E019C7DE-46FF-41B2-AE23-A941F02EB207}"/>
                </a:ext>
              </a:extLst>
            </p:cNvPr>
            <p:cNvSpPr>
              <a:spLocks/>
            </p:cNvSpPr>
            <p:nvPr/>
          </p:nvSpPr>
          <p:spPr bwMode="auto">
            <a:xfrm>
              <a:off x="8189" y="-19"/>
              <a:ext cx="432" cy="663"/>
            </a:xfrm>
            <a:custGeom>
              <a:avLst/>
              <a:gdLst>
                <a:gd name="T0" fmla="*/ 0 w 432"/>
                <a:gd name="T1" fmla="*/ 663 h 663"/>
                <a:gd name="T2" fmla="*/ 0 w 432"/>
                <a:gd name="T3" fmla="*/ 0 h 663"/>
                <a:gd name="T4" fmla="*/ 432 w 432"/>
                <a:gd name="T5" fmla="*/ 0 h 663"/>
                <a:gd name="T6" fmla="*/ 432 w 432"/>
                <a:gd name="T7" fmla="*/ 144 h 663"/>
                <a:gd name="T8" fmla="*/ 165 w 432"/>
                <a:gd name="T9" fmla="*/ 144 h 663"/>
                <a:gd name="T10" fmla="*/ 165 w 432"/>
                <a:gd name="T11" fmla="*/ 248 h 663"/>
                <a:gd name="T12" fmla="*/ 392 w 432"/>
                <a:gd name="T13" fmla="*/ 248 h 663"/>
                <a:gd name="T14" fmla="*/ 392 w 432"/>
                <a:gd name="T15" fmla="*/ 399 h 663"/>
                <a:gd name="T16" fmla="*/ 165 w 432"/>
                <a:gd name="T17" fmla="*/ 399 h 663"/>
                <a:gd name="T18" fmla="*/ 165 w 432"/>
                <a:gd name="T19" fmla="*/ 514 h 663"/>
                <a:gd name="T20" fmla="*/ 432 w 432"/>
                <a:gd name="T21" fmla="*/ 514 h 663"/>
                <a:gd name="T22" fmla="*/ 432 w 432"/>
                <a:gd name="T23" fmla="*/ 663 h 663"/>
                <a:gd name="T24" fmla="*/ 0 w 432"/>
                <a:gd name="T25"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63">
                  <a:moveTo>
                    <a:pt x="0" y="663"/>
                  </a:moveTo>
                  <a:lnTo>
                    <a:pt x="0" y="0"/>
                  </a:lnTo>
                  <a:lnTo>
                    <a:pt x="432" y="0"/>
                  </a:lnTo>
                  <a:lnTo>
                    <a:pt x="432" y="144"/>
                  </a:lnTo>
                  <a:lnTo>
                    <a:pt x="165" y="144"/>
                  </a:lnTo>
                  <a:lnTo>
                    <a:pt x="165" y="248"/>
                  </a:lnTo>
                  <a:lnTo>
                    <a:pt x="392" y="248"/>
                  </a:lnTo>
                  <a:lnTo>
                    <a:pt x="392" y="399"/>
                  </a:lnTo>
                  <a:lnTo>
                    <a:pt x="165" y="399"/>
                  </a:lnTo>
                  <a:lnTo>
                    <a:pt x="165" y="514"/>
                  </a:lnTo>
                  <a:lnTo>
                    <a:pt x="432" y="514"/>
                  </a:lnTo>
                  <a:lnTo>
                    <a:pt x="432" y="663"/>
                  </a:lnTo>
                  <a:lnTo>
                    <a:pt x="0" y="6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
              <a:extLst>
                <a:ext uri="{FF2B5EF4-FFF2-40B4-BE49-F238E27FC236}">
                  <a16:creationId xmlns:a16="http://schemas.microsoft.com/office/drawing/2014/main" id="{1CC15255-009D-47D7-AF4D-89D3D03063B1}"/>
                </a:ext>
              </a:extLst>
            </p:cNvPr>
            <p:cNvSpPr>
              <a:spLocks noEditPoints="1"/>
            </p:cNvSpPr>
            <p:nvPr/>
          </p:nvSpPr>
          <p:spPr bwMode="auto">
            <a:xfrm>
              <a:off x="5991" y="-26"/>
              <a:ext cx="182" cy="764"/>
            </a:xfrm>
            <a:custGeom>
              <a:avLst/>
              <a:gdLst>
                <a:gd name="T0" fmla="*/ 39 w 77"/>
                <a:gd name="T1" fmla="*/ 0 h 324"/>
                <a:gd name="T2" fmla="*/ 0 w 77"/>
                <a:gd name="T3" fmla="*/ 39 h 324"/>
                <a:gd name="T4" fmla="*/ 0 w 77"/>
                <a:gd name="T5" fmla="*/ 285 h 324"/>
                <a:gd name="T6" fmla="*/ 39 w 77"/>
                <a:gd name="T7" fmla="*/ 324 h 324"/>
                <a:gd name="T8" fmla="*/ 77 w 77"/>
                <a:gd name="T9" fmla="*/ 285 h 324"/>
                <a:gd name="T10" fmla="*/ 77 w 77"/>
                <a:gd name="T11" fmla="*/ 39 h 324"/>
                <a:gd name="T12" fmla="*/ 39 w 77"/>
                <a:gd name="T13" fmla="*/ 0 h 324"/>
                <a:gd name="T14" fmla="*/ 39 w 77"/>
                <a:gd name="T15" fmla="*/ 301 h 324"/>
                <a:gd name="T16" fmla="*/ 24 w 77"/>
                <a:gd name="T17" fmla="*/ 286 h 324"/>
                <a:gd name="T18" fmla="*/ 39 w 77"/>
                <a:gd name="T19" fmla="*/ 270 h 324"/>
                <a:gd name="T20" fmla="*/ 54 w 77"/>
                <a:gd name="T21" fmla="*/ 286 h 324"/>
                <a:gd name="T22" fmla="*/ 39 w 77"/>
                <a:gd name="T23" fmla="*/ 30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24">
                  <a:moveTo>
                    <a:pt x="39" y="0"/>
                  </a:moveTo>
                  <a:cubicBezTo>
                    <a:pt x="17" y="0"/>
                    <a:pt x="0" y="17"/>
                    <a:pt x="0" y="39"/>
                  </a:cubicBezTo>
                  <a:cubicBezTo>
                    <a:pt x="0" y="285"/>
                    <a:pt x="0" y="285"/>
                    <a:pt x="0" y="285"/>
                  </a:cubicBezTo>
                  <a:cubicBezTo>
                    <a:pt x="0" y="306"/>
                    <a:pt x="17" y="324"/>
                    <a:pt x="39" y="324"/>
                  </a:cubicBezTo>
                  <a:cubicBezTo>
                    <a:pt x="60" y="324"/>
                    <a:pt x="77" y="306"/>
                    <a:pt x="77" y="285"/>
                  </a:cubicBezTo>
                  <a:cubicBezTo>
                    <a:pt x="77" y="39"/>
                    <a:pt x="77" y="39"/>
                    <a:pt x="77" y="39"/>
                  </a:cubicBezTo>
                  <a:cubicBezTo>
                    <a:pt x="77" y="17"/>
                    <a:pt x="60" y="0"/>
                    <a:pt x="39" y="0"/>
                  </a:cubicBezTo>
                  <a:close/>
                  <a:moveTo>
                    <a:pt x="39" y="301"/>
                  </a:moveTo>
                  <a:cubicBezTo>
                    <a:pt x="31" y="301"/>
                    <a:pt x="24" y="294"/>
                    <a:pt x="24" y="286"/>
                  </a:cubicBezTo>
                  <a:cubicBezTo>
                    <a:pt x="24" y="277"/>
                    <a:pt x="31" y="270"/>
                    <a:pt x="39" y="270"/>
                  </a:cubicBezTo>
                  <a:cubicBezTo>
                    <a:pt x="48" y="270"/>
                    <a:pt x="54" y="277"/>
                    <a:pt x="54" y="286"/>
                  </a:cubicBezTo>
                  <a:cubicBezTo>
                    <a:pt x="54" y="294"/>
                    <a:pt x="48" y="301"/>
                    <a:pt x="39"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
              <a:extLst>
                <a:ext uri="{FF2B5EF4-FFF2-40B4-BE49-F238E27FC236}">
                  <a16:creationId xmlns:a16="http://schemas.microsoft.com/office/drawing/2014/main" id="{500771D9-EC3F-4589-A901-27F47A4D5CFB}"/>
                </a:ext>
              </a:extLst>
            </p:cNvPr>
            <p:cNvSpPr>
              <a:spLocks noEditPoints="1"/>
            </p:cNvSpPr>
            <p:nvPr/>
          </p:nvSpPr>
          <p:spPr bwMode="auto">
            <a:xfrm>
              <a:off x="7540" y="-19"/>
              <a:ext cx="541" cy="663"/>
            </a:xfrm>
            <a:custGeom>
              <a:avLst/>
              <a:gdLst>
                <a:gd name="T0" fmla="*/ 214 w 229"/>
                <a:gd name="T1" fmla="*/ 70 h 281"/>
                <a:gd name="T2" fmla="*/ 174 w 229"/>
                <a:gd name="T3" fmla="*/ 22 h 281"/>
                <a:gd name="T4" fmla="*/ 130 w 229"/>
                <a:gd name="T5" fmla="*/ 4 h 281"/>
                <a:gd name="T6" fmla="*/ 87 w 229"/>
                <a:gd name="T7" fmla="*/ 0 h 281"/>
                <a:gd name="T8" fmla="*/ 28 w 229"/>
                <a:gd name="T9" fmla="*/ 0 h 281"/>
                <a:gd name="T10" fmla="*/ 0 w 229"/>
                <a:gd name="T11" fmla="*/ 29 h 281"/>
                <a:gd name="T12" fmla="*/ 0 w 229"/>
                <a:gd name="T13" fmla="*/ 250 h 281"/>
                <a:gd name="T14" fmla="*/ 31 w 229"/>
                <a:gd name="T15" fmla="*/ 281 h 281"/>
                <a:gd name="T16" fmla="*/ 80 w 229"/>
                <a:gd name="T17" fmla="*/ 281 h 281"/>
                <a:gd name="T18" fmla="*/ 130 w 229"/>
                <a:gd name="T19" fmla="*/ 277 h 281"/>
                <a:gd name="T20" fmla="*/ 174 w 229"/>
                <a:gd name="T21" fmla="*/ 259 h 281"/>
                <a:gd name="T22" fmla="*/ 213 w 229"/>
                <a:gd name="T23" fmla="*/ 211 h 281"/>
                <a:gd name="T24" fmla="*/ 229 w 229"/>
                <a:gd name="T25" fmla="*/ 141 h 281"/>
                <a:gd name="T26" fmla="*/ 214 w 229"/>
                <a:gd name="T27" fmla="*/ 70 h 281"/>
                <a:gd name="T28" fmla="*/ 37 w 229"/>
                <a:gd name="T29" fmla="*/ 53 h 281"/>
                <a:gd name="T30" fmla="*/ 21 w 229"/>
                <a:gd name="T31" fmla="*/ 37 h 281"/>
                <a:gd name="T32" fmla="*/ 37 w 229"/>
                <a:gd name="T33" fmla="*/ 21 h 281"/>
                <a:gd name="T34" fmla="*/ 53 w 229"/>
                <a:gd name="T35" fmla="*/ 37 h 281"/>
                <a:gd name="T36" fmla="*/ 37 w 229"/>
                <a:gd name="T37" fmla="*/ 53 h 281"/>
                <a:gd name="T38" fmla="*/ 74 w 229"/>
                <a:gd name="T39" fmla="*/ 222 h 281"/>
                <a:gd name="T40" fmla="*/ 74 w 229"/>
                <a:gd name="T41" fmla="*/ 57 h 281"/>
                <a:gd name="T42" fmla="*/ 154 w 229"/>
                <a:gd name="T43" fmla="*/ 146 h 281"/>
                <a:gd name="T44" fmla="*/ 74 w 229"/>
                <a:gd name="T45" fmla="*/ 22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281">
                  <a:moveTo>
                    <a:pt x="214" y="70"/>
                  </a:moveTo>
                  <a:cubicBezTo>
                    <a:pt x="205" y="50"/>
                    <a:pt x="191" y="34"/>
                    <a:pt x="174" y="22"/>
                  </a:cubicBezTo>
                  <a:cubicBezTo>
                    <a:pt x="161" y="13"/>
                    <a:pt x="146" y="6"/>
                    <a:pt x="130" y="4"/>
                  </a:cubicBezTo>
                  <a:cubicBezTo>
                    <a:pt x="114" y="1"/>
                    <a:pt x="98" y="0"/>
                    <a:pt x="87" y="0"/>
                  </a:cubicBezTo>
                  <a:cubicBezTo>
                    <a:pt x="28" y="0"/>
                    <a:pt x="28" y="0"/>
                    <a:pt x="28" y="0"/>
                  </a:cubicBezTo>
                  <a:cubicBezTo>
                    <a:pt x="13" y="0"/>
                    <a:pt x="0" y="13"/>
                    <a:pt x="0" y="29"/>
                  </a:cubicBezTo>
                  <a:cubicBezTo>
                    <a:pt x="0" y="250"/>
                    <a:pt x="0" y="250"/>
                    <a:pt x="0" y="250"/>
                  </a:cubicBezTo>
                  <a:cubicBezTo>
                    <a:pt x="0" y="267"/>
                    <a:pt x="14" y="281"/>
                    <a:pt x="31" y="281"/>
                  </a:cubicBezTo>
                  <a:cubicBezTo>
                    <a:pt x="80" y="281"/>
                    <a:pt x="80" y="281"/>
                    <a:pt x="80" y="281"/>
                  </a:cubicBezTo>
                  <a:cubicBezTo>
                    <a:pt x="98" y="281"/>
                    <a:pt x="115" y="280"/>
                    <a:pt x="130" y="277"/>
                  </a:cubicBezTo>
                  <a:cubicBezTo>
                    <a:pt x="146" y="274"/>
                    <a:pt x="160" y="268"/>
                    <a:pt x="174" y="259"/>
                  </a:cubicBezTo>
                  <a:cubicBezTo>
                    <a:pt x="190" y="248"/>
                    <a:pt x="203" y="232"/>
                    <a:pt x="213" y="211"/>
                  </a:cubicBezTo>
                  <a:cubicBezTo>
                    <a:pt x="224" y="191"/>
                    <a:pt x="229" y="167"/>
                    <a:pt x="229" y="141"/>
                  </a:cubicBezTo>
                  <a:cubicBezTo>
                    <a:pt x="229" y="114"/>
                    <a:pt x="224" y="90"/>
                    <a:pt x="214" y="70"/>
                  </a:cubicBezTo>
                  <a:close/>
                  <a:moveTo>
                    <a:pt x="37" y="53"/>
                  </a:moveTo>
                  <a:cubicBezTo>
                    <a:pt x="28" y="53"/>
                    <a:pt x="21" y="46"/>
                    <a:pt x="21" y="37"/>
                  </a:cubicBezTo>
                  <a:cubicBezTo>
                    <a:pt x="21" y="28"/>
                    <a:pt x="28" y="21"/>
                    <a:pt x="37" y="21"/>
                  </a:cubicBezTo>
                  <a:cubicBezTo>
                    <a:pt x="46" y="21"/>
                    <a:pt x="53" y="28"/>
                    <a:pt x="53" y="37"/>
                  </a:cubicBezTo>
                  <a:cubicBezTo>
                    <a:pt x="53" y="46"/>
                    <a:pt x="46" y="53"/>
                    <a:pt x="37" y="53"/>
                  </a:cubicBezTo>
                  <a:close/>
                  <a:moveTo>
                    <a:pt x="74" y="222"/>
                  </a:moveTo>
                  <a:cubicBezTo>
                    <a:pt x="74" y="57"/>
                    <a:pt x="74" y="57"/>
                    <a:pt x="74" y="57"/>
                  </a:cubicBezTo>
                  <a:cubicBezTo>
                    <a:pt x="95" y="57"/>
                    <a:pt x="157" y="56"/>
                    <a:pt x="154" y="146"/>
                  </a:cubicBezTo>
                  <a:cubicBezTo>
                    <a:pt x="151" y="230"/>
                    <a:pt x="74" y="222"/>
                    <a:pt x="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
              <a:extLst>
                <a:ext uri="{FF2B5EF4-FFF2-40B4-BE49-F238E27FC236}">
                  <a16:creationId xmlns:a16="http://schemas.microsoft.com/office/drawing/2014/main" id="{DC9AB556-DB1B-4B2E-9E5B-637C93E1B586}"/>
                </a:ext>
              </a:extLst>
            </p:cNvPr>
            <p:cNvSpPr>
              <a:spLocks/>
            </p:cNvSpPr>
            <p:nvPr/>
          </p:nvSpPr>
          <p:spPr bwMode="auto">
            <a:xfrm>
              <a:off x="6156" y="-141"/>
              <a:ext cx="639" cy="820"/>
            </a:xfrm>
            <a:custGeom>
              <a:avLst/>
              <a:gdLst>
                <a:gd name="T0" fmla="*/ 228 w 271"/>
                <a:gd name="T1" fmla="*/ 125 h 348"/>
                <a:gd name="T2" fmla="*/ 264 w 271"/>
                <a:gd name="T3" fmla="*/ 84 h 348"/>
                <a:gd name="T4" fmla="*/ 264 w 271"/>
                <a:gd name="T5" fmla="*/ 78 h 348"/>
                <a:gd name="T6" fmla="*/ 72 w 271"/>
                <a:gd name="T7" fmla="*/ 86 h 348"/>
                <a:gd name="T8" fmla="*/ 136 w 271"/>
                <a:gd name="T9" fmla="*/ 337 h 348"/>
                <a:gd name="T10" fmla="*/ 271 w 271"/>
                <a:gd name="T11" fmla="*/ 305 h 348"/>
                <a:gd name="T12" fmla="*/ 271 w 271"/>
                <a:gd name="T13" fmla="*/ 192 h 348"/>
                <a:gd name="T14" fmla="*/ 249 w 271"/>
                <a:gd name="T15" fmla="*/ 170 h 348"/>
                <a:gd name="T16" fmla="*/ 162 w 271"/>
                <a:gd name="T17" fmla="*/ 170 h 348"/>
                <a:gd name="T18" fmla="*/ 162 w 271"/>
                <a:gd name="T19" fmla="*/ 230 h 348"/>
                <a:gd name="T20" fmla="*/ 205 w 271"/>
                <a:gd name="T21" fmla="*/ 230 h 348"/>
                <a:gd name="T22" fmla="*/ 205 w 271"/>
                <a:gd name="T23" fmla="*/ 270 h 348"/>
                <a:gd name="T24" fmla="*/ 109 w 271"/>
                <a:gd name="T25" fmla="*/ 211 h 348"/>
                <a:gd name="T26" fmla="*/ 222 w 271"/>
                <a:gd name="T27" fmla="*/ 125 h 348"/>
                <a:gd name="T28" fmla="*/ 228 w 271"/>
                <a:gd name="T29" fmla="*/ 12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348">
                  <a:moveTo>
                    <a:pt x="228" y="125"/>
                  </a:moveTo>
                  <a:cubicBezTo>
                    <a:pt x="264" y="84"/>
                    <a:pt x="264" y="84"/>
                    <a:pt x="264" y="84"/>
                  </a:cubicBezTo>
                  <a:cubicBezTo>
                    <a:pt x="265" y="83"/>
                    <a:pt x="265" y="80"/>
                    <a:pt x="264" y="78"/>
                  </a:cubicBezTo>
                  <a:cubicBezTo>
                    <a:pt x="247" y="64"/>
                    <a:pt x="165" y="0"/>
                    <a:pt x="72" y="86"/>
                  </a:cubicBezTo>
                  <a:cubicBezTo>
                    <a:pt x="0" y="152"/>
                    <a:pt x="18" y="316"/>
                    <a:pt x="136" y="337"/>
                  </a:cubicBezTo>
                  <a:cubicBezTo>
                    <a:pt x="199" y="348"/>
                    <a:pt x="244" y="329"/>
                    <a:pt x="271" y="305"/>
                  </a:cubicBezTo>
                  <a:cubicBezTo>
                    <a:pt x="271" y="192"/>
                    <a:pt x="271" y="192"/>
                    <a:pt x="271" y="192"/>
                  </a:cubicBezTo>
                  <a:cubicBezTo>
                    <a:pt x="271" y="180"/>
                    <a:pt x="261" y="170"/>
                    <a:pt x="249" y="170"/>
                  </a:cubicBezTo>
                  <a:cubicBezTo>
                    <a:pt x="162" y="170"/>
                    <a:pt x="162" y="170"/>
                    <a:pt x="162" y="170"/>
                  </a:cubicBezTo>
                  <a:cubicBezTo>
                    <a:pt x="162" y="230"/>
                    <a:pt x="162" y="230"/>
                    <a:pt x="162" y="230"/>
                  </a:cubicBezTo>
                  <a:cubicBezTo>
                    <a:pt x="205" y="230"/>
                    <a:pt x="205" y="230"/>
                    <a:pt x="205" y="230"/>
                  </a:cubicBezTo>
                  <a:cubicBezTo>
                    <a:pt x="205" y="270"/>
                    <a:pt x="205" y="270"/>
                    <a:pt x="205" y="270"/>
                  </a:cubicBezTo>
                  <a:cubicBezTo>
                    <a:pt x="205" y="270"/>
                    <a:pt x="125" y="299"/>
                    <a:pt x="109" y="211"/>
                  </a:cubicBezTo>
                  <a:cubicBezTo>
                    <a:pt x="93" y="124"/>
                    <a:pt x="173" y="84"/>
                    <a:pt x="222" y="125"/>
                  </a:cubicBezTo>
                  <a:cubicBezTo>
                    <a:pt x="224" y="127"/>
                    <a:pt x="226" y="127"/>
                    <a:pt x="2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
              <a:extLst>
                <a:ext uri="{FF2B5EF4-FFF2-40B4-BE49-F238E27FC236}">
                  <a16:creationId xmlns:a16="http://schemas.microsoft.com/office/drawing/2014/main" id="{D120C714-8AA1-4EA1-B702-4D3710EFA5A8}"/>
                </a:ext>
              </a:extLst>
            </p:cNvPr>
            <p:cNvSpPr>
              <a:spLocks/>
            </p:cNvSpPr>
            <p:nvPr/>
          </p:nvSpPr>
          <p:spPr bwMode="auto">
            <a:xfrm>
              <a:off x="6128" y="786"/>
              <a:ext cx="113" cy="129"/>
            </a:xfrm>
            <a:custGeom>
              <a:avLst/>
              <a:gdLst>
                <a:gd name="T0" fmla="*/ 35 w 48"/>
                <a:gd name="T1" fmla="*/ 55 h 55"/>
                <a:gd name="T2" fmla="*/ 25 w 48"/>
                <a:gd name="T3" fmla="*/ 50 h 55"/>
                <a:gd name="T4" fmla="*/ 4 w 48"/>
                <a:gd name="T5" fmla="*/ 20 h 55"/>
                <a:gd name="T6" fmla="*/ 8 w 48"/>
                <a:gd name="T7" fmla="*/ 4 h 55"/>
                <a:gd name="T8" fmla="*/ 24 w 48"/>
                <a:gd name="T9" fmla="*/ 7 h 55"/>
                <a:gd name="T10" fmla="*/ 44 w 48"/>
                <a:gd name="T11" fmla="*/ 35 h 55"/>
                <a:gd name="T12" fmla="*/ 42 w 48"/>
                <a:gd name="T13" fmla="*/ 52 h 55"/>
                <a:gd name="T14" fmla="*/ 35 w 48"/>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5">
                  <a:moveTo>
                    <a:pt x="35" y="55"/>
                  </a:moveTo>
                  <a:cubicBezTo>
                    <a:pt x="31" y="55"/>
                    <a:pt x="27" y="53"/>
                    <a:pt x="25" y="50"/>
                  </a:cubicBezTo>
                  <a:cubicBezTo>
                    <a:pt x="18" y="41"/>
                    <a:pt x="10" y="31"/>
                    <a:pt x="4" y="20"/>
                  </a:cubicBezTo>
                  <a:cubicBezTo>
                    <a:pt x="0" y="15"/>
                    <a:pt x="2" y="7"/>
                    <a:pt x="8" y="4"/>
                  </a:cubicBezTo>
                  <a:cubicBezTo>
                    <a:pt x="13" y="0"/>
                    <a:pt x="21" y="2"/>
                    <a:pt x="24" y="7"/>
                  </a:cubicBezTo>
                  <a:cubicBezTo>
                    <a:pt x="30" y="17"/>
                    <a:pt x="37" y="26"/>
                    <a:pt x="44" y="35"/>
                  </a:cubicBezTo>
                  <a:cubicBezTo>
                    <a:pt x="48" y="40"/>
                    <a:pt x="47" y="48"/>
                    <a:pt x="42" y="52"/>
                  </a:cubicBezTo>
                  <a:cubicBezTo>
                    <a:pt x="40" y="54"/>
                    <a:pt x="37" y="55"/>
                    <a:pt x="3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5">
              <a:extLst>
                <a:ext uri="{FF2B5EF4-FFF2-40B4-BE49-F238E27FC236}">
                  <a16:creationId xmlns:a16="http://schemas.microsoft.com/office/drawing/2014/main" id="{DF624BAF-8E08-40F4-BD00-CF4F8F02D176}"/>
                </a:ext>
              </a:extLst>
            </p:cNvPr>
            <p:cNvSpPr>
              <a:spLocks/>
            </p:cNvSpPr>
            <p:nvPr/>
          </p:nvSpPr>
          <p:spPr bwMode="auto">
            <a:xfrm>
              <a:off x="7029" y="1078"/>
              <a:ext cx="139" cy="90"/>
            </a:xfrm>
            <a:custGeom>
              <a:avLst/>
              <a:gdLst>
                <a:gd name="T0" fmla="*/ 14 w 59"/>
                <a:gd name="T1" fmla="*/ 38 h 38"/>
                <a:gd name="T2" fmla="*/ 3 w 59"/>
                <a:gd name="T3" fmla="*/ 30 h 38"/>
                <a:gd name="T4" fmla="*/ 10 w 59"/>
                <a:gd name="T5" fmla="*/ 15 h 38"/>
                <a:gd name="T6" fmla="*/ 41 w 59"/>
                <a:gd name="T7" fmla="*/ 2 h 38"/>
                <a:gd name="T8" fmla="*/ 57 w 59"/>
                <a:gd name="T9" fmla="*/ 8 h 38"/>
                <a:gd name="T10" fmla="*/ 51 w 59"/>
                <a:gd name="T11" fmla="*/ 24 h 38"/>
                <a:gd name="T12" fmla="*/ 18 w 59"/>
                <a:gd name="T13" fmla="*/ 37 h 38"/>
                <a:gd name="T14" fmla="*/ 14 w 5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14" y="38"/>
                  </a:moveTo>
                  <a:cubicBezTo>
                    <a:pt x="9" y="38"/>
                    <a:pt x="4" y="35"/>
                    <a:pt x="3" y="30"/>
                  </a:cubicBezTo>
                  <a:cubicBezTo>
                    <a:pt x="0" y="24"/>
                    <a:pt x="4" y="17"/>
                    <a:pt x="10" y="15"/>
                  </a:cubicBezTo>
                  <a:cubicBezTo>
                    <a:pt x="20" y="11"/>
                    <a:pt x="31" y="7"/>
                    <a:pt x="41" y="2"/>
                  </a:cubicBezTo>
                  <a:cubicBezTo>
                    <a:pt x="47" y="0"/>
                    <a:pt x="54" y="2"/>
                    <a:pt x="57" y="8"/>
                  </a:cubicBezTo>
                  <a:cubicBezTo>
                    <a:pt x="59" y="15"/>
                    <a:pt x="57" y="22"/>
                    <a:pt x="51" y="24"/>
                  </a:cubicBezTo>
                  <a:cubicBezTo>
                    <a:pt x="40" y="29"/>
                    <a:pt x="29" y="34"/>
                    <a:pt x="18" y="37"/>
                  </a:cubicBezTo>
                  <a:cubicBezTo>
                    <a:pt x="17" y="38"/>
                    <a:pt x="15" y="38"/>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803F4507-7EC9-4854-9F01-FB1482E1CB56}"/>
                </a:ext>
              </a:extLst>
            </p:cNvPr>
            <p:cNvSpPr>
              <a:spLocks/>
            </p:cNvSpPr>
            <p:nvPr/>
          </p:nvSpPr>
          <p:spPr bwMode="auto">
            <a:xfrm>
              <a:off x="7366" y="-269"/>
              <a:ext cx="141" cy="170"/>
            </a:xfrm>
            <a:custGeom>
              <a:avLst/>
              <a:gdLst>
                <a:gd name="T0" fmla="*/ 46 w 60"/>
                <a:gd name="T1" fmla="*/ 72 h 72"/>
                <a:gd name="T2" fmla="*/ 36 w 60"/>
                <a:gd name="T3" fmla="*/ 66 h 72"/>
                <a:gd name="T4" fmla="*/ 4 w 60"/>
                <a:gd name="T5" fmla="*/ 21 h 72"/>
                <a:gd name="T6" fmla="*/ 6 w 60"/>
                <a:gd name="T7" fmla="*/ 4 h 72"/>
                <a:gd name="T8" fmla="*/ 23 w 60"/>
                <a:gd name="T9" fmla="*/ 6 h 72"/>
                <a:gd name="T10" fmla="*/ 56 w 60"/>
                <a:gd name="T11" fmla="*/ 54 h 72"/>
                <a:gd name="T12" fmla="*/ 52 w 60"/>
                <a:gd name="T13" fmla="*/ 71 h 72"/>
                <a:gd name="T14" fmla="*/ 46 w 60"/>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2">
                  <a:moveTo>
                    <a:pt x="46" y="72"/>
                  </a:moveTo>
                  <a:cubicBezTo>
                    <a:pt x="42" y="72"/>
                    <a:pt x="38" y="70"/>
                    <a:pt x="36" y="66"/>
                  </a:cubicBezTo>
                  <a:cubicBezTo>
                    <a:pt x="26" y="50"/>
                    <a:pt x="16" y="35"/>
                    <a:pt x="4" y="21"/>
                  </a:cubicBezTo>
                  <a:cubicBezTo>
                    <a:pt x="0" y="16"/>
                    <a:pt x="1" y="8"/>
                    <a:pt x="6" y="4"/>
                  </a:cubicBezTo>
                  <a:cubicBezTo>
                    <a:pt x="11" y="0"/>
                    <a:pt x="18" y="1"/>
                    <a:pt x="23" y="6"/>
                  </a:cubicBezTo>
                  <a:cubicBezTo>
                    <a:pt x="35" y="21"/>
                    <a:pt x="47" y="37"/>
                    <a:pt x="56" y="54"/>
                  </a:cubicBezTo>
                  <a:cubicBezTo>
                    <a:pt x="60" y="60"/>
                    <a:pt x="58" y="67"/>
                    <a:pt x="52" y="71"/>
                  </a:cubicBezTo>
                  <a:cubicBezTo>
                    <a:pt x="50" y="72"/>
                    <a:pt x="48" y="72"/>
                    <a:pt x="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7">
              <a:extLst>
                <a:ext uri="{FF2B5EF4-FFF2-40B4-BE49-F238E27FC236}">
                  <a16:creationId xmlns:a16="http://schemas.microsoft.com/office/drawing/2014/main" id="{35D3707A-388D-4976-94F9-6890B78064C6}"/>
                </a:ext>
              </a:extLst>
            </p:cNvPr>
            <p:cNvSpPr>
              <a:spLocks/>
            </p:cNvSpPr>
            <p:nvPr/>
          </p:nvSpPr>
          <p:spPr bwMode="auto">
            <a:xfrm>
              <a:off x="6427" y="-516"/>
              <a:ext cx="135" cy="89"/>
            </a:xfrm>
            <a:custGeom>
              <a:avLst/>
              <a:gdLst>
                <a:gd name="T0" fmla="*/ 13 w 57"/>
                <a:gd name="T1" fmla="*/ 38 h 38"/>
                <a:gd name="T2" fmla="*/ 3 w 57"/>
                <a:gd name="T3" fmla="*/ 31 h 38"/>
                <a:gd name="T4" fmla="*/ 8 w 57"/>
                <a:gd name="T5" fmla="*/ 15 h 38"/>
                <a:gd name="T6" fmla="*/ 39 w 57"/>
                <a:gd name="T7" fmla="*/ 2 h 38"/>
                <a:gd name="T8" fmla="*/ 55 w 57"/>
                <a:gd name="T9" fmla="*/ 10 h 38"/>
                <a:gd name="T10" fmla="*/ 48 w 57"/>
                <a:gd name="T11" fmla="*/ 25 h 38"/>
                <a:gd name="T12" fmla="*/ 19 w 57"/>
                <a:gd name="T13" fmla="*/ 37 h 38"/>
                <a:gd name="T14" fmla="*/ 13 w 5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8">
                  <a:moveTo>
                    <a:pt x="13" y="38"/>
                  </a:moveTo>
                  <a:cubicBezTo>
                    <a:pt x="9" y="38"/>
                    <a:pt x="5" y="36"/>
                    <a:pt x="3" y="31"/>
                  </a:cubicBezTo>
                  <a:cubicBezTo>
                    <a:pt x="0" y="25"/>
                    <a:pt x="2" y="18"/>
                    <a:pt x="8" y="15"/>
                  </a:cubicBezTo>
                  <a:cubicBezTo>
                    <a:pt x="18" y="11"/>
                    <a:pt x="29" y="6"/>
                    <a:pt x="39" y="2"/>
                  </a:cubicBezTo>
                  <a:cubicBezTo>
                    <a:pt x="46" y="0"/>
                    <a:pt x="53" y="3"/>
                    <a:pt x="55" y="10"/>
                  </a:cubicBezTo>
                  <a:cubicBezTo>
                    <a:pt x="57" y="16"/>
                    <a:pt x="54" y="23"/>
                    <a:pt x="48" y="25"/>
                  </a:cubicBezTo>
                  <a:cubicBezTo>
                    <a:pt x="38" y="29"/>
                    <a:pt x="28" y="33"/>
                    <a:pt x="19" y="37"/>
                  </a:cubicBezTo>
                  <a:cubicBezTo>
                    <a:pt x="17" y="38"/>
                    <a:pt x="15" y="38"/>
                    <a:pt x="1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8">
              <a:extLst>
                <a:ext uri="{FF2B5EF4-FFF2-40B4-BE49-F238E27FC236}">
                  <a16:creationId xmlns:a16="http://schemas.microsoft.com/office/drawing/2014/main" id="{DD460BCF-7F25-46A1-991B-E451DAE74A3E}"/>
                </a:ext>
              </a:extLst>
            </p:cNvPr>
            <p:cNvSpPr>
              <a:spLocks noChangeArrowheads="1"/>
            </p:cNvSpPr>
            <p:nvPr/>
          </p:nvSpPr>
          <p:spPr bwMode="auto">
            <a:xfrm>
              <a:off x="6234" y="-457"/>
              <a:ext cx="111" cy="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9">
              <a:extLst>
                <a:ext uri="{FF2B5EF4-FFF2-40B4-BE49-F238E27FC236}">
                  <a16:creationId xmlns:a16="http://schemas.microsoft.com/office/drawing/2014/main" id="{878E9F35-769C-42B9-A6EF-8405841465C2}"/>
                </a:ext>
              </a:extLst>
            </p:cNvPr>
            <p:cNvSpPr>
              <a:spLocks/>
            </p:cNvSpPr>
            <p:nvPr/>
          </p:nvSpPr>
          <p:spPr bwMode="auto">
            <a:xfrm>
              <a:off x="7189" y="944"/>
              <a:ext cx="260" cy="356"/>
            </a:xfrm>
            <a:custGeom>
              <a:avLst/>
              <a:gdLst>
                <a:gd name="T0" fmla="*/ 106 w 110"/>
                <a:gd name="T1" fmla="*/ 128 h 151"/>
                <a:gd name="T2" fmla="*/ 77 w 110"/>
                <a:gd name="T3" fmla="*/ 78 h 151"/>
                <a:gd name="T4" fmla="*/ 91 w 110"/>
                <a:gd name="T5" fmla="*/ 45 h 151"/>
                <a:gd name="T6" fmla="*/ 45 w 110"/>
                <a:gd name="T7" fmla="*/ 0 h 151"/>
                <a:gd name="T8" fmla="*/ 0 w 110"/>
                <a:gd name="T9" fmla="*/ 45 h 151"/>
                <a:gd name="T10" fmla="*/ 45 w 110"/>
                <a:gd name="T11" fmla="*/ 91 h 151"/>
                <a:gd name="T12" fmla="*/ 51 w 110"/>
                <a:gd name="T13" fmla="*/ 90 h 151"/>
                <a:gd name="T14" fmla="*/ 81 w 110"/>
                <a:gd name="T15" fmla="*/ 142 h 151"/>
                <a:gd name="T16" fmla="*/ 101 w 110"/>
                <a:gd name="T17" fmla="*/ 147 h 151"/>
                <a:gd name="T18" fmla="*/ 106 w 110"/>
                <a:gd name="T19"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106" y="128"/>
                  </a:moveTo>
                  <a:cubicBezTo>
                    <a:pt x="77" y="78"/>
                    <a:pt x="77" y="78"/>
                    <a:pt x="77" y="78"/>
                  </a:cubicBezTo>
                  <a:cubicBezTo>
                    <a:pt x="86" y="70"/>
                    <a:pt x="91" y="58"/>
                    <a:pt x="91" y="45"/>
                  </a:cubicBezTo>
                  <a:cubicBezTo>
                    <a:pt x="91" y="20"/>
                    <a:pt x="70" y="0"/>
                    <a:pt x="45" y="0"/>
                  </a:cubicBezTo>
                  <a:cubicBezTo>
                    <a:pt x="20" y="0"/>
                    <a:pt x="0" y="20"/>
                    <a:pt x="0" y="45"/>
                  </a:cubicBezTo>
                  <a:cubicBezTo>
                    <a:pt x="0" y="71"/>
                    <a:pt x="20" y="91"/>
                    <a:pt x="45" y="91"/>
                  </a:cubicBezTo>
                  <a:cubicBezTo>
                    <a:pt x="47" y="91"/>
                    <a:pt x="49" y="91"/>
                    <a:pt x="51" y="90"/>
                  </a:cubicBezTo>
                  <a:cubicBezTo>
                    <a:pt x="81" y="142"/>
                    <a:pt x="81" y="142"/>
                    <a:pt x="81" y="142"/>
                  </a:cubicBezTo>
                  <a:cubicBezTo>
                    <a:pt x="85" y="149"/>
                    <a:pt x="94" y="151"/>
                    <a:pt x="101" y="147"/>
                  </a:cubicBezTo>
                  <a:cubicBezTo>
                    <a:pt x="107" y="143"/>
                    <a:pt x="110" y="134"/>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0">
              <a:extLst>
                <a:ext uri="{FF2B5EF4-FFF2-40B4-BE49-F238E27FC236}">
                  <a16:creationId xmlns:a16="http://schemas.microsoft.com/office/drawing/2014/main" id="{8C8BC002-0D03-4E9E-B5A3-B370C0DDFB1F}"/>
                </a:ext>
              </a:extLst>
            </p:cNvPr>
            <p:cNvSpPr>
              <a:spLocks noChangeArrowheads="1"/>
            </p:cNvSpPr>
            <p:nvPr/>
          </p:nvSpPr>
          <p:spPr bwMode="auto">
            <a:xfrm>
              <a:off x="7241" y="995"/>
              <a:ext cx="111" cy="1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1">
              <a:extLst>
                <a:ext uri="{FF2B5EF4-FFF2-40B4-BE49-F238E27FC236}">
                  <a16:creationId xmlns:a16="http://schemas.microsoft.com/office/drawing/2014/main" id="{A6181149-5F71-4CF1-BD54-8CEBCC8ED351}"/>
                </a:ext>
              </a:extLst>
            </p:cNvPr>
            <p:cNvSpPr>
              <a:spLocks noEditPoints="1"/>
            </p:cNvSpPr>
            <p:nvPr/>
          </p:nvSpPr>
          <p:spPr bwMode="auto">
            <a:xfrm>
              <a:off x="6621" y="1078"/>
              <a:ext cx="339" cy="415"/>
            </a:xfrm>
            <a:custGeom>
              <a:avLst/>
              <a:gdLst>
                <a:gd name="T0" fmla="*/ 130 w 144"/>
                <a:gd name="T1" fmla="*/ 28 h 176"/>
                <a:gd name="T2" fmla="*/ 111 w 144"/>
                <a:gd name="T3" fmla="*/ 30 h 176"/>
                <a:gd name="T4" fmla="*/ 73 w 144"/>
                <a:gd name="T5" fmla="*/ 0 h 176"/>
                <a:gd name="T6" fmla="*/ 35 w 144"/>
                <a:gd name="T7" fmla="*/ 28 h 176"/>
                <a:gd name="T8" fmla="*/ 16 w 144"/>
                <a:gd name="T9" fmla="*/ 24 h 176"/>
                <a:gd name="T10" fmla="*/ 1 w 144"/>
                <a:gd name="T11" fmla="*/ 34 h 176"/>
                <a:gd name="T12" fmla="*/ 11 w 144"/>
                <a:gd name="T13" fmla="*/ 48 h 176"/>
                <a:gd name="T14" fmla="*/ 35 w 144"/>
                <a:gd name="T15" fmla="*/ 52 h 176"/>
                <a:gd name="T16" fmla="*/ 57 w 144"/>
                <a:gd name="T17" fmla="*/ 77 h 176"/>
                <a:gd name="T18" fmla="*/ 57 w 144"/>
                <a:gd name="T19" fmla="*/ 161 h 176"/>
                <a:gd name="T20" fmla="*/ 72 w 144"/>
                <a:gd name="T21" fmla="*/ 176 h 176"/>
                <a:gd name="T22" fmla="*/ 87 w 144"/>
                <a:gd name="T23" fmla="*/ 161 h 176"/>
                <a:gd name="T24" fmla="*/ 87 w 144"/>
                <a:gd name="T25" fmla="*/ 78 h 176"/>
                <a:gd name="T26" fmla="*/ 110 w 144"/>
                <a:gd name="T27" fmla="*/ 54 h 176"/>
                <a:gd name="T28" fmla="*/ 133 w 144"/>
                <a:gd name="T29" fmla="*/ 52 h 176"/>
                <a:gd name="T30" fmla="*/ 143 w 144"/>
                <a:gd name="T31" fmla="*/ 38 h 176"/>
                <a:gd name="T32" fmla="*/ 130 w 144"/>
                <a:gd name="T33" fmla="*/ 28 h 176"/>
                <a:gd name="T34" fmla="*/ 73 w 144"/>
                <a:gd name="T35" fmla="*/ 59 h 176"/>
                <a:gd name="T36" fmla="*/ 54 w 144"/>
                <a:gd name="T37" fmla="*/ 40 h 176"/>
                <a:gd name="T38" fmla="*/ 73 w 144"/>
                <a:gd name="T39" fmla="*/ 22 h 176"/>
                <a:gd name="T40" fmla="*/ 92 w 144"/>
                <a:gd name="T41" fmla="*/ 40 h 176"/>
                <a:gd name="T42" fmla="*/ 73 w 144"/>
                <a:gd name="T43" fmla="*/ 5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6">
                  <a:moveTo>
                    <a:pt x="130" y="28"/>
                  </a:moveTo>
                  <a:cubicBezTo>
                    <a:pt x="124" y="29"/>
                    <a:pt x="117" y="29"/>
                    <a:pt x="111" y="30"/>
                  </a:cubicBezTo>
                  <a:cubicBezTo>
                    <a:pt x="107" y="13"/>
                    <a:pt x="91" y="0"/>
                    <a:pt x="73" y="0"/>
                  </a:cubicBezTo>
                  <a:cubicBezTo>
                    <a:pt x="55" y="0"/>
                    <a:pt x="40" y="12"/>
                    <a:pt x="35" y="28"/>
                  </a:cubicBezTo>
                  <a:cubicBezTo>
                    <a:pt x="29" y="27"/>
                    <a:pt x="22" y="26"/>
                    <a:pt x="16" y="24"/>
                  </a:cubicBezTo>
                  <a:cubicBezTo>
                    <a:pt x="9" y="23"/>
                    <a:pt x="3" y="27"/>
                    <a:pt x="1" y="34"/>
                  </a:cubicBezTo>
                  <a:cubicBezTo>
                    <a:pt x="0" y="40"/>
                    <a:pt x="4" y="47"/>
                    <a:pt x="11" y="48"/>
                  </a:cubicBezTo>
                  <a:cubicBezTo>
                    <a:pt x="19" y="50"/>
                    <a:pt x="27" y="51"/>
                    <a:pt x="35" y="52"/>
                  </a:cubicBezTo>
                  <a:cubicBezTo>
                    <a:pt x="38" y="63"/>
                    <a:pt x="46" y="72"/>
                    <a:pt x="57" y="77"/>
                  </a:cubicBezTo>
                  <a:cubicBezTo>
                    <a:pt x="57" y="161"/>
                    <a:pt x="57" y="161"/>
                    <a:pt x="57" y="161"/>
                  </a:cubicBezTo>
                  <a:cubicBezTo>
                    <a:pt x="57" y="169"/>
                    <a:pt x="63" y="176"/>
                    <a:pt x="72" y="176"/>
                  </a:cubicBezTo>
                  <a:cubicBezTo>
                    <a:pt x="80" y="176"/>
                    <a:pt x="87" y="169"/>
                    <a:pt x="87" y="161"/>
                  </a:cubicBezTo>
                  <a:cubicBezTo>
                    <a:pt x="87" y="78"/>
                    <a:pt x="87" y="78"/>
                    <a:pt x="87" y="78"/>
                  </a:cubicBezTo>
                  <a:cubicBezTo>
                    <a:pt x="98" y="74"/>
                    <a:pt x="106" y="65"/>
                    <a:pt x="110" y="54"/>
                  </a:cubicBezTo>
                  <a:cubicBezTo>
                    <a:pt x="118" y="54"/>
                    <a:pt x="126" y="53"/>
                    <a:pt x="133" y="52"/>
                  </a:cubicBezTo>
                  <a:cubicBezTo>
                    <a:pt x="140" y="50"/>
                    <a:pt x="144" y="44"/>
                    <a:pt x="143" y="38"/>
                  </a:cubicBezTo>
                  <a:cubicBezTo>
                    <a:pt x="142" y="31"/>
                    <a:pt x="136" y="27"/>
                    <a:pt x="130" y="28"/>
                  </a:cubicBezTo>
                  <a:close/>
                  <a:moveTo>
                    <a:pt x="73" y="59"/>
                  </a:moveTo>
                  <a:cubicBezTo>
                    <a:pt x="62" y="59"/>
                    <a:pt x="54" y="51"/>
                    <a:pt x="54" y="40"/>
                  </a:cubicBezTo>
                  <a:cubicBezTo>
                    <a:pt x="54" y="30"/>
                    <a:pt x="62" y="22"/>
                    <a:pt x="73" y="22"/>
                  </a:cubicBezTo>
                  <a:cubicBezTo>
                    <a:pt x="83" y="22"/>
                    <a:pt x="92" y="30"/>
                    <a:pt x="92" y="40"/>
                  </a:cubicBezTo>
                  <a:cubicBezTo>
                    <a:pt x="92" y="51"/>
                    <a:pt x="83" y="59"/>
                    <a:pt x="7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2">
              <a:extLst>
                <a:ext uri="{FF2B5EF4-FFF2-40B4-BE49-F238E27FC236}">
                  <a16:creationId xmlns:a16="http://schemas.microsoft.com/office/drawing/2014/main" id="{B81CAB55-99B2-4113-A5DA-DEC8085A10C3}"/>
                </a:ext>
              </a:extLst>
            </p:cNvPr>
            <p:cNvSpPr>
              <a:spLocks noEditPoints="1"/>
            </p:cNvSpPr>
            <p:nvPr/>
          </p:nvSpPr>
          <p:spPr bwMode="auto">
            <a:xfrm>
              <a:off x="6232" y="948"/>
              <a:ext cx="325" cy="352"/>
            </a:xfrm>
            <a:custGeom>
              <a:avLst/>
              <a:gdLst>
                <a:gd name="T0" fmla="*/ 129 w 138"/>
                <a:gd name="T1" fmla="*/ 63 h 149"/>
                <a:gd name="T2" fmla="*/ 101 w 138"/>
                <a:gd name="T3" fmla="*/ 50 h 149"/>
                <a:gd name="T4" fmla="*/ 102 w 138"/>
                <a:gd name="T5" fmla="*/ 42 h 149"/>
                <a:gd name="T6" fmla="*/ 68 w 138"/>
                <a:gd name="T7" fmla="*/ 8 h 149"/>
                <a:gd name="T8" fmla="*/ 48 w 138"/>
                <a:gd name="T9" fmla="*/ 15 h 149"/>
                <a:gd name="T10" fmla="*/ 36 w 138"/>
                <a:gd name="T11" fmla="*/ 4 h 149"/>
                <a:gd name="T12" fmla="*/ 19 w 138"/>
                <a:gd name="T13" fmla="*/ 5 h 149"/>
                <a:gd name="T14" fmla="*/ 19 w 138"/>
                <a:gd name="T15" fmla="*/ 22 h 149"/>
                <a:gd name="T16" fmla="*/ 35 w 138"/>
                <a:gd name="T17" fmla="*/ 36 h 149"/>
                <a:gd name="T18" fmla="*/ 35 w 138"/>
                <a:gd name="T19" fmla="*/ 42 h 149"/>
                <a:gd name="T20" fmla="*/ 41 w 138"/>
                <a:gd name="T21" fmla="*/ 61 h 149"/>
                <a:gd name="T22" fmla="*/ 4 w 138"/>
                <a:gd name="T23" fmla="*/ 125 h 149"/>
                <a:gd name="T24" fmla="*/ 10 w 138"/>
                <a:gd name="T25" fmla="*/ 145 h 149"/>
                <a:gd name="T26" fmla="*/ 29 w 138"/>
                <a:gd name="T27" fmla="*/ 139 h 149"/>
                <a:gd name="T28" fmla="*/ 66 w 138"/>
                <a:gd name="T29" fmla="*/ 75 h 149"/>
                <a:gd name="T30" fmla="*/ 68 w 138"/>
                <a:gd name="T31" fmla="*/ 75 h 149"/>
                <a:gd name="T32" fmla="*/ 86 w 138"/>
                <a:gd name="T33" fmla="*/ 70 h 149"/>
                <a:gd name="T34" fmla="*/ 120 w 138"/>
                <a:gd name="T35" fmla="*/ 86 h 149"/>
                <a:gd name="T36" fmla="*/ 125 w 138"/>
                <a:gd name="T37" fmla="*/ 87 h 149"/>
                <a:gd name="T38" fmla="*/ 136 w 138"/>
                <a:gd name="T39" fmla="*/ 79 h 149"/>
                <a:gd name="T40" fmla="*/ 129 w 138"/>
                <a:gd name="T41" fmla="*/ 63 h 149"/>
                <a:gd name="T42" fmla="*/ 68 w 138"/>
                <a:gd name="T43" fmla="*/ 54 h 149"/>
                <a:gd name="T44" fmla="*/ 56 w 138"/>
                <a:gd name="T45" fmla="*/ 42 h 149"/>
                <a:gd name="T46" fmla="*/ 68 w 138"/>
                <a:gd name="T47" fmla="*/ 29 h 149"/>
                <a:gd name="T48" fmla="*/ 81 w 138"/>
                <a:gd name="T49" fmla="*/ 42 h 149"/>
                <a:gd name="T50" fmla="*/ 68 w 138"/>
                <a:gd name="T51"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49">
                  <a:moveTo>
                    <a:pt x="129" y="63"/>
                  </a:moveTo>
                  <a:cubicBezTo>
                    <a:pt x="119" y="60"/>
                    <a:pt x="110" y="55"/>
                    <a:pt x="101" y="50"/>
                  </a:cubicBezTo>
                  <a:cubicBezTo>
                    <a:pt x="101" y="47"/>
                    <a:pt x="102" y="45"/>
                    <a:pt x="102" y="42"/>
                  </a:cubicBezTo>
                  <a:cubicBezTo>
                    <a:pt x="102" y="23"/>
                    <a:pt x="87" y="8"/>
                    <a:pt x="68" y="8"/>
                  </a:cubicBezTo>
                  <a:cubicBezTo>
                    <a:pt x="61" y="8"/>
                    <a:pt x="54" y="11"/>
                    <a:pt x="48" y="15"/>
                  </a:cubicBezTo>
                  <a:cubicBezTo>
                    <a:pt x="44" y="11"/>
                    <a:pt x="40" y="8"/>
                    <a:pt x="36" y="4"/>
                  </a:cubicBezTo>
                  <a:cubicBezTo>
                    <a:pt x="31" y="0"/>
                    <a:pt x="23" y="0"/>
                    <a:pt x="19" y="5"/>
                  </a:cubicBezTo>
                  <a:cubicBezTo>
                    <a:pt x="14" y="10"/>
                    <a:pt x="14" y="18"/>
                    <a:pt x="19" y="22"/>
                  </a:cubicBezTo>
                  <a:cubicBezTo>
                    <a:pt x="25" y="27"/>
                    <a:pt x="30" y="31"/>
                    <a:pt x="35" y="36"/>
                  </a:cubicBezTo>
                  <a:cubicBezTo>
                    <a:pt x="35" y="38"/>
                    <a:pt x="35" y="40"/>
                    <a:pt x="35" y="42"/>
                  </a:cubicBezTo>
                  <a:cubicBezTo>
                    <a:pt x="35" y="49"/>
                    <a:pt x="37" y="56"/>
                    <a:pt x="41" y="61"/>
                  </a:cubicBezTo>
                  <a:cubicBezTo>
                    <a:pt x="4" y="125"/>
                    <a:pt x="4" y="125"/>
                    <a:pt x="4" y="125"/>
                  </a:cubicBezTo>
                  <a:cubicBezTo>
                    <a:pt x="0" y="132"/>
                    <a:pt x="3" y="141"/>
                    <a:pt x="10" y="145"/>
                  </a:cubicBezTo>
                  <a:cubicBezTo>
                    <a:pt x="16" y="149"/>
                    <a:pt x="25" y="146"/>
                    <a:pt x="29" y="139"/>
                  </a:cubicBezTo>
                  <a:cubicBezTo>
                    <a:pt x="66" y="75"/>
                    <a:pt x="66" y="75"/>
                    <a:pt x="66" y="75"/>
                  </a:cubicBezTo>
                  <a:cubicBezTo>
                    <a:pt x="67" y="75"/>
                    <a:pt x="68" y="75"/>
                    <a:pt x="68" y="75"/>
                  </a:cubicBezTo>
                  <a:cubicBezTo>
                    <a:pt x="75" y="75"/>
                    <a:pt x="81" y="73"/>
                    <a:pt x="86" y="70"/>
                  </a:cubicBezTo>
                  <a:cubicBezTo>
                    <a:pt x="97" y="76"/>
                    <a:pt x="109" y="81"/>
                    <a:pt x="120" y="86"/>
                  </a:cubicBezTo>
                  <a:cubicBezTo>
                    <a:pt x="122" y="86"/>
                    <a:pt x="123" y="87"/>
                    <a:pt x="125" y="87"/>
                  </a:cubicBezTo>
                  <a:cubicBezTo>
                    <a:pt x="130" y="87"/>
                    <a:pt x="134" y="84"/>
                    <a:pt x="136" y="79"/>
                  </a:cubicBezTo>
                  <a:cubicBezTo>
                    <a:pt x="138" y="73"/>
                    <a:pt x="135" y="66"/>
                    <a:pt x="129" y="63"/>
                  </a:cubicBezTo>
                  <a:close/>
                  <a:moveTo>
                    <a:pt x="68" y="54"/>
                  </a:moveTo>
                  <a:cubicBezTo>
                    <a:pt x="62" y="54"/>
                    <a:pt x="56" y="48"/>
                    <a:pt x="56" y="42"/>
                  </a:cubicBezTo>
                  <a:cubicBezTo>
                    <a:pt x="56" y="35"/>
                    <a:pt x="62" y="29"/>
                    <a:pt x="68" y="29"/>
                  </a:cubicBezTo>
                  <a:cubicBezTo>
                    <a:pt x="75" y="29"/>
                    <a:pt x="81" y="35"/>
                    <a:pt x="81" y="42"/>
                  </a:cubicBezTo>
                  <a:cubicBezTo>
                    <a:pt x="81" y="48"/>
                    <a:pt x="75" y="54"/>
                    <a:pt x="6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
              <a:extLst>
                <a:ext uri="{FF2B5EF4-FFF2-40B4-BE49-F238E27FC236}">
                  <a16:creationId xmlns:a16="http://schemas.microsoft.com/office/drawing/2014/main" id="{5FE02E04-175D-4BBF-9E9E-EE63BC03BDB1}"/>
                </a:ext>
              </a:extLst>
            </p:cNvPr>
            <p:cNvSpPr>
              <a:spLocks noEditPoints="1"/>
            </p:cNvSpPr>
            <p:nvPr/>
          </p:nvSpPr>
          <p:spPr bwMode="auto">
            <a:xfrm>
              <a:off x="7029" y="-660"/>
              <a:ext cx="332" cy="346"/>
            </a:xfrm>
            <a:custGeom>
              <a:avLst/>
              <a:gdLst>
                <a:gd name="T0" fmla="*/ 131 w 141"/>
                <a:gd name="T1" fmla="*/ 4 h 147"/>
                <a:gd name="T2" fmla="*/ 131 w 141"/>
                <a:gd name="T3" fmla="*/ 4 h 147"/>
                <a:gd name="T4" fmla="*/ 111 w 141"/>
                <a:gd name="T5" fmla="*/ 9 h 147"/>
                <a:gd name="T6" fmla="*/ 71 w 141"/>
                <a:gd name="T7" fmla="*/ 73 h 147"/>
                <a:gd name="T8" fmla="*/ 51 w 141"/>
                <a:gd name="T9" fmla="*/ 81 h 147"/>
                <a:gd name="T10" fmla="*/ 18 w 141"/>
                <a:gd name="T11" fmla="*/ 67 h 147"/>
                <a:gd name="T12" fmla="*/ 2 w 141"/>
                <a:gd name="T13" fmla="*/ 74 h 147"/>
                <a:gd name="T14" fmla="*/ 9 w 141"/>
                <a:gd name="T15" fmla="*/ 89 h 147"/>
                <a:gd name="T16" fmla="*/ 39 w 141"/>
                <a:gd name="T17" fmla="*/ 102 h 147"/>
                <a:gd name="T18" fmla="*/ 39 w 141"/>
                <a:gd name="T19" fmla="*/ 106 h 147"/>
                <a:gd name="T20" fmla="*/ 72 w 141"/>
                <a:gd name="T21" fmla="*/ 140 h 147"/>
                <a:gd name="T22" fmla="*/ 91 w 141"/>
                <a:gd name="T23" fmla="*/ 134 h 147"/>
                <a:gd name="T24" fmla="*/ 102 w 141"/>
                <a:gd name="T25" fmla="*/ 142 h 147"/>
                <a:gd name="T26" fmla="*/ 105 w 141"/>
                <a:gd name="T27" fmla="*/ 144 h 147"/>
                <a:gd name="T28" fmla="*/ 112 w 141"/>
                <a:gd name="T29" fmla="*/ 147 h 147"/>
                <a:gd name="T30" fmla="*/ 122 w 141"/>
                <a:gd name="T31" fmla="*/ 143 h 147"/>
                <a:gd name="T32" fmla="*/ 120 w 141"/>
                <a:gd name="T33" fmla="*/ 126 h 147"/>
                <a:gd name="T34" fmla="*/ 117 w 141"/>
                <a:gd name="T35" fmla="*/ 123 h 147"/>
                <a:gd name="T36" fmla="*/ 105 w 141"/>
                <a:gd name="T37" fmla="*/ 114 h 147"/>
                <a:gd name="T38" fmla="*/ 106 w 141"/>
                <a:gd name="T39" fmla="*/ 106 h 147"/>
                <a:gd name="T40" fmla="*/ 99 w 141"/>
                <a:gd name="T41" fmla="*/ 86 h 147"/>
                <a:gd name="T42" fmla="*/ 136 w 141"/>
                <a:gd name="T43" fmla="*/ 25 h 147"/>
                <a:gd name="T44" fmla="*/ 131 w 141"/>
                <a:gd name="T45" fmla="*/ 4 h 147"/>
                <a:gd name="T46" fmla="*/ 72 w 141"/>
                <a:gd name="T47" fmla="*/ 122 h 147"/>
                <a:gd name="T48" fmla="*/ 56 w 141"/>
                <a:gd name="T49" fmla="*/ 106 h 147"/>
                <a:gd name="T50" fmla="*/ 72 w 141"/>
                <a:gd name="T51" fmla="*/ 91 h 147"/>
                <a:gd name="T52" fmla="*/ 88 w 141"/>
                <a:gd name="T53" fmla="*/ 106 h 147"/>
                <a:gd name="T54" fmla="*/ 72 w 141"/>
                <a:gd name="T55"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47">
                  <a:moveTo>
                    <a:pt x="131" y="4"/>
                  </a:moveTo>
                  <a:cubicBezTo>
                    <a:pt x="131" y="4"/>
                    <a:pt x="131" y="4"/>
                    <a:pt x="131" y="4"/>
                  </a:cubicBezTo>
                  <a:cubicBezTo>
                    <a:pt x="124" y="0"/>
                    <a:pt x="115" y="2"/>
                    <a:pt x="111" y="9"/>
                  </a:cubicBezTo>
                  <a:cubicBezTo>
                    <a:pt x="71" y="73"/>
                    <a:pt x="71" y="73"/>
                    <a:pt x="71" y="73"/>
                  </a:cubicBezTo>
                  <a:cubicBezTo>
                    <a:pt x="64" y="73"/>
                    <a:pt x="56" y="76"/>
                    <a:pt x="51" y="81"/>
                  </a:cubicBezTo>
                  <a:cubicBezTo>
                    <a:pt x="40" y="76"/>
                    <a:pt x="29" y="71"/>
                    <a:pt x="18" y="67"/>
                  </a:cubicBezTo>
                  <a:cubicBezTo>
                    <a:pt x="11" y="64"/>
                    <a:pt x="4" y="67"/>
                    <a:pt x="2" y="74"/>
                  </a:cubicBezTo>
                  <a:cubicBezTo>
                    <a:pt x="0" y="80"/>
                    <a:pt x="3" y="87"/>
                    <a:pt x="9" y="89"/>
                  </a:cubicBezTo>
                  <a:cubicBezTo>
                    <a:pt x="20" y="93"/>
                    <a:pt x="29" y="97"/>
                    <a:pt x="39" y="102"/>
                  </a:cubicBezTo>
                  <a:cubicBezTo>
                    <a:pt x="39" y="104"/>
                    <a:pt x="39" y="105"/>
                    <a:pt x="39" y="106"/>
                  </a:cubicBezTo>
                  <a:cubicBezTo>
                    <a:pt x="39" y="125"/>
                    <a:pt x="54" y="140"/>
                    <a:pt x="72" y="140"/>
                  </a:cubicBezTo>
                  <a:cubicBezTo>
                    <a:pt x="79" y="140"/>
                    <a:pt x="86" y="138"/>
                    <a:pt x="91" y="134"/>
                  </a:cubicBezTo>
                  <a:cubicBezTo>
                    <a:pt x="95" y="137"/>
                    <a:pt x="98" y="139"/>
                    <a:pt x="102" y="142"/>
                  </a:cubicBezTo>
                  <a:cubicBezTo>
                    <a:pt x="105" y="144"/>
                    <a:pt x="105" y="144"/>
                    <a:pt x="105" y="144"/>
                  </a:cubicBezTo>
                  <a:cubicBezTo>
                    <a:pt x="107" y="146"/>
                    <a:pt x="110" y="147"/>
                    <a:pt x="112" y="147"/>
                  </a:cubicBezTo>
                  <a:cubicBezTo>
                    <a:pt x="116" y="147"/>
                    <a:pt x="119" y="146"/>
                    <a:pt x="122" y="143"/>
                  </a:cubicBezTo>
                  <a:cubicBezTo>
                    <a:pt x="126" y="138"/>
                    <a:pt x="125" y="130"/>
                    <a:pt x="120" y="126"/>
                  </a:cubicBezTo>
                  <a:cubicBezTo>
                    <a:pt x="117" y="123"/>
                    <a:pt x="117" y="123"/>
                    <a:pt x="117" y="123"/>
                  </a:cubicBezTo>
                  <a:cubicBezTo>
                    <a:pt x="113" y="120"/>
                    <a:pt x="109" y="117"/>
                    <a:pt x="105" y="114"/>
                  </a:cubicBezTo>
                  <a:cubicBezTo>
                    <a:pt x="106" y="112"/>
                    <a:pt x="106" y="109"/>
                    <a:pt x="106" y="106"/>
                  </a:cubicBezTo>
                  <a:cubicBezTo>
                    <a:pt x="106" y="99"/>
                    <a:pt x="103" y="92"/>
                    <a:pt x="99" y="86"/>
                  </a:cubicBezTo>
                  <a:cubicBezTo>
                    <a:pt x="136" y="25"/>
                    <a:pt x="136" y="25"/>
                    <a:pt x="136" y="25"/>
                  </a:cubicBezTo>
                  <a:cubicBezTo>
                    <a:pt x="141" y="18"/>
                    <a:pt x="139" y="8"/>
                    <a:pt x="131" y="4"/>
                  </a:cubicBezTo>
                  <a:close/>
                  <a:moveTo>
                    <a:pt x="72" y="122"/>
                  </a:moveTo>
                  <a:cubicBezTo>
                    <a:pt x="64" y="122"/>
                    <a:pt x="56" y="115"/>
                    <a:pt x="56" y="106"/>
                  </a:cubicBezTo>
                  <a:cubicBezTo>
                    <a:pt x="56" y="98"/>
                    <a:pt x="64" y="91"/>
                    <a:pt x="72" y="91"/>
                  </a:cubicBezTo>
                  <a:cubicBezTo>
                    <a:pt x="81" y="91"/>
                    <a:pt x="88" y="98"/>
                    <a:pt x="88" y="106"/>
                  </a:cubicBezTo>
                  <a:cubicBezTo>
                    <a:pt x="88" y="115"/>
                    <a:pt x="81" y="122"/>
                    <a:pt x="7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4">
              <a:extLst>
                <a:ext uri="{FF2B5EF4-FFF2-40B4-BE49-F238E27FC236}">
                  <a16:creationId xmlns:a16="http://schemas.microsoft.com/office/drawing/2014/main" id="{386A2139-A443-4B13-A95D-AFA023810F48}"/>
                </a:ext>
              </a:extLst>
            </p:cNvPr>
            <p:cNvSpPr>
              <a:spLocks noEditPoints="1"/>
            </p:cNvSpPr>
            <p:nvPr/>
          </p:nvSpPr>
          <p:spPr bwMode="auto">
            <a:xfrm>
              <a:off x="6630" y="-842"/>
              <a:ext cx="323" cy="413"/>
            </a:xfrm>
            <a:custGeom>
              <a:avLst/>
              <a:gdLst>
                <a:gd name="T0" fmla="*/ 126 w 137"/>
                <a:gd name="T1" fmla="*/ 125 h 175"/>
                <a:gd name="T2" fmla="*/ 114 w 137"/>
                <a:gd name="T3" fmla="*/ 123 h 175"/>
                <a:gd name="T4" fmla="*/ 104 w 137"/>
                <a:gd name="T5" fmla="*/ 122 h 175"/>
                <a:gd name="T6" fmla="*/ 85 w 137"/>
                <a:gd name="T7" fmla="*/ 100 h 175"/>
                <a:gd name="T8" fmla="*/ 85 w 137"/>
                <a:gd name="T9" fmla="*/ 15 h 175"/>
                <a:gd name="T10" fmla="*/ 70 w 137"/>
                <a:gd name="T11" fmla="*/ 0 h 175"/>
                <a:gd name="T12" fmla="*/ 55 w 137"/>
                <a:gd name="T13" fmla="*/ 15 h 175"/>
                <a:gd name="T14" fmla="*/ 55 w 137"/>
                <a:gd name="T15" fmla="*/ 98 h 175"/>
                <a:gd name="T16" fmla="*/ 30 w 137"/>
                <a:gd name="T17" fmla="*/ 122 h 175"/>
                <a:gd name="T18" fmla="*/ 11 w 137"/>
                <a:gd name="T19" fmla="*/ 125 h 175"/>
                <a:gd name="T20" fmla="*/ 2 w 137"/>
                <a:gd name="T21" fmla="*/ 139 h 175"/>
                <a:gd name="T22" fmla="*/ 14 w 137"/>
                <a:gd name="T23" fmla="*/ 149 h 175"/>
                <a:gd name="T24" fmla="*/ 16 w 137"/>
                <a:gd name="T25" fmla="*/ 149 h 175"/>
                <a:gd name="T26" fmla="*/ 29 w 137"/>
                <a:gd name="T27" fmla="*/ 147 h 175"/>
                <a:gd name="T28" fmla="*/ 67 w 137"/>
                <a:gd name="T29" fmla="*/ 175 h 175"/>
                <a:gd name="T30" fmla="*/ 105 w 137"/>
                <a:gd name="T31" fmla="*/ 146 h 175"/>
                <a:gd name="T32" fmla="*/ 111 w 137"/>
                <a:gd name="T33" fmla="*/ 147 h 175"/>
                <a:gd name="T34" fmla="*/ 122 w 137"/>
                <a:gd name="T35" fmla="*/ 148 h 175"/>
                <a:gd name="T36" fmla="*/ 136 w 137"/>
                <a:gd name="T37" fmla="*/ 139 h 175"/>
                <a:gd name="T38" fmla="*/ 126 w 137"/>
                <a:gd name="T39" fmla="*/ 125 h 175"/>
                <a:gd name="T40" fmla="*/ 67 w 137"/>
                <a:gd name="T41" fmla="*/ 155 h 175"/>
                <a:gd name="T42" fmla="*/ 49 w 137"/>
                <a:gd name="T43" fmla="*/ 136 h 175"/>
                <a:gd name="T44" fmla="*/ 67 w 137"/>
                <a:gd name="T45" fmla="*/ 117 h 175"/>
                <a:gd name="T46" fmla="*/ 86 w 137"/>
                <a:gd name="T47" fmla="*/ 136 h 175"/>
                <a:gd name="T48" fmla="*/ 67 w 137"/>
                <a:gd name="T49" fmla="*/ 15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5">
                  <a:moveTo>
                    <a:pt x="126" y="125"/>
                  </a:moveTo>
                  <a:cubicBezTo>
                    <a:pt x="122" y="124"/>
                    <a:pt x="118" y="123"/>
                    <a:pt x="114" y="123"/>
                  </a:cubicBezTo>
                  <a:cubicBezTo>
                    <a:pt x="111" y="122"/>
                    <a:pt x="108" y="122"/>
                    <a:pt x="104" y="122"/>
                  </a:cubicBezTo>
                  <a:cubicBezTo>
                    <a:pt x="101" y="113"/>
                    <a:pt x="94" y="105"/>
                    <a:pt x="85" y="100"/>
                  </a:cubicBezTo>
                  <a:cubicBezTo>
                    <a:pt x="85" y="15"/>
                    <a:pt x="85" y="15"/>
                    <a:pt x="85" y="15"/>
                  </a:cubicBezTo>
                  <a:cubicBezTo>
                    <a:pt x="85" y="7"/>
                    <a:pt x="78" y="0"/>
                    <a:pt x="70" y="0"/>
                  </a:cubicBezTo>
                  <a:cubicBezTo>
                    <a:pt x="61" y="0"/>
                    <a:pt x="55" y="7"/>
                    <a:pt x="55" y="15"/>
                  </a:cubicBezTo>
                  <a:cubicBezTo>
                    <a:pt x="55" y="98"/>
                    <a:pt x="55" y="98"/>
                    <a:pt x="55" y="98"/>
                  </a:cubicBezTo>
                  <a:cubicBezTo>
                    <a:pt x="43" y="102"/>
                    <a:pt x="34" y="111"/>
                    <a:pt x="30" y="122"/>
                  </a:cubicBezTo>
                  <a:cubicBezTo>
                    <a:pt x="24" y="123"/>
                    <a:pt x="18" y="124"/>
                    <a:pt x="11" y="125"/>
                  </a:cubicBezTo>
                  <a:cubicBezTo>
                    <a:pt x="5" y="126"/>
                    <a:pt x="0" y="132"/>
                    <a:pt x="2" y="139"/>
                  </a:cubicBezTo>
                  <a:cubicBezTo>
                    <a:pt x="3" y="145"/>
                    <a:pt x="8" y="149"/>
                    <a:pt x="14" y="149"/>
                  </a:cubicBezTo>
                  <a:cubicBezTo>
                    <a:pt x="14" y="149"/>
                    <a:pt x="15" y="149"/>
                    <a:pt x="16" y="149"/>
                  </a:cubicBezTo>
                  <a:cubicBezTo>
                    <a:pt x="20" y="148"/>
                    <a:pt x="25" y="147"/>
                    <a:pt x="29" y="147"/>
                  </a:cubicBezTo>
                  <a:cubicBezTo>
                    <a:pt x="34" y="163"/>
                    <a:pt x="49" y="175"/>
                    <a:pt x="67" y="175"/>
                  </a:cubicBezTo>
                  <a:cubicBezTo>
                    <a:pt x="85" y="175"/>
                    <a:pt x="101" y="163"/>
                    <a:pt x="105" y="146"/>
                  </a:cubicBezTo>
                  <a:cubicBezTo>
                    <a:pt x="107" y="147"/>
                    <a:pt x="109" y="147"/>
                    <a:pt x="111" y="147"/>
                  </a:cubicBezTo>
                  <a:cubicBezTo>
                    <a:pt x="115" y="147"/>
                    <a:pt x="118" y="148"/>
                    <a:pt x="122" y="148"/>
                  </a:cubicBezTo>
                  <a:cubicBezTo>
                    <a:pt x="128" y="150"/>
                    <a:pt x="135" y="145"/>
                    <a:pt x="136" y="139"/>
                  </a:cubicBezTo>
                  <a:cubicBezTo>
                    <a:pt x="137" y="132"/>
                    <a:pt x="132" y="126"/>
                    <a:pt x="126" y="125"/>
                  </a:cubicBezTo>
                  <a:close/>
                  <a:moveTo>
                    <a:pt x="67" y="155"/>
                  </a:moveTo>
                  <a:cubicBezTo>
                    <a:pt x="57" y="155"/>
                    <a:pt x="49" y="146"/>
                    <a:pt x="49" y="136"/>
                  </a:cubicBezTo>
                  <a:cubicBezTo>
                    <a:pt x="49" y="125"/>
                    <a:pt x="57" y="117"/>
                    <a:pt x="67" y="117"/>
                  </a:cubicBezTo>
                  <a:cubicBezTo>
                    <a:pt x="78" y="117"/>
                    <a:pt x="86" y="125"/>
                    <a:pt x="86" y="136"/>
                  </a:cubicBezTo>
                  <a:cubicBezTo>
                    <a:pt x="86" y="146"/>
                    <a:pt x="78" y="155"/>
                    <a:pt x="6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4" name="Group 283">
            <a:extLst>
              <a:ext uri="{FF2B5EF4-FFF2-40B4-BE49-F238E27FC236}">
                <a16:creationId xmlns:a16="http://schemas.microsoft.com/office/drawing/2014/main" id="{7B43F4F2-29C0-4C8A-BC43-D46957660A7A}"/>
              </a:ext>
            </a:extLst>
          </p:cNvPr>
          <p:cNvGrpSpPr>
            <a:grpSpLocks noChangeAspect="1"/>
          </p:cNvGrpSpPr>
          <p:nvPr/>
        </p:nvGrpSpPr>
        <p:grpSpPr bwMode="auto">
          <a:xfrm>
            <a:off x="7540716" y="2917596"/>
            <a:ext cx="585916" cy="485268"/>
            <a:chOff x="2235" y="821"/>
            <a:chExt cx="2119" cy="1755"/>
          </a:xfrm>
          <a:solidFill>
            <a:srgbClr val="000000"/>
          </a:solidFill>
        </p:grpSpPr>
        <p:sp>
          <p:nvSpPr>
            <p:cNvPr id="285" name="Freeform 28">
              <a:extLst>
                <a:ext uri="{FF2B5EF4-FFF2-40B4-BE49-F238E27FC236}">
                  <a16:creationId xmlns:a16="http://schemas.microsoft.com/office/drawing/2014/main" id="{0C746EA1-7ADA-4C88-9167-959538BA54C9}"/>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7" name="Freeform 29">
              <a:extLst>
                <a:ext uri="{FF2B5EF4-FFF2-40B4-BE49-F238E27FC236}">
                  <a16:creationId xmlns:a16="http://schemas.microsoft.com/office/drawing/2014/main" id="{D15410CA-0C54-4298-BA2E-A3B353204B61}"/>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8" name="Freeform 30">
              <a:extLst>
                <a:ext uri="{FF2B5EF4-FFF2-40B4-BE49-F238E27FC236}">
                  <a16:creationId xmlns:a16="http://schemas.microsoft.com/office/drawing/2014/main" id="{FF10EC00-284A-4EDF-BA86-A80F771C17AE}"/>
                </a:ext>
              </a:extLst>
            </p:cNvPr>
            <p:cNvSpPr>
              <a:spLocks/>
            </p:cNvSpPr>
            <p:nvPr/>
          </p:nvSpPr>
          <p:spPr bwMode="auto">
            <a:xfrm>
              <a:off x="2235" y="2295"/>
              <a:ext cx="330" cy="279"/>
            </a:xfrm>
            <a:custGeom>
              <a:avLst/>
              <a:gdLst>
                <a:gd name="T0" fmla="*/ 330 w 330"/>
                <a:gd name="T1" fmla="*/ 0 h 279"/>
                <a:gd name="T2" fmla="*/ 0 w 330"/>
                <a:gd name="T3" fmla="*/ 0 h 279"/>
                <a:gd name="T4" fmla="*/ 0 w 330"/>
                <a:gd name="T5" fmla="*/ 71 h 279"/>
                <a:gd name="T6" fmla="*/ 122 w 330"/>
                <a:gd name="T7" fmla="*/ 71 h 279"/>
                <a:gd name="T8" fmla="*/ 122 w 330"/>
                <a:gd name="T9" fmla="*/ 279 h 279"/>
                <a:gd name="T10" fmla="*/ 210 w 330"/>
                <a:gd name="T11" fmla="*/ 279 h 279"/>
                <a:gd name="T12" fmla="*/ 210 w 330"/>
                <a:gd name="T13" fmla="*/ 71 h 279"/>
                <a:gd name="T14" fmla="*/ 330 w 330"/>
                <a:gd name="T15" fmla="*/ 71 h 279"/>
                <a:gd name="T16" fmla="*/ 330 w 330"/>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79">
                  <a:moveTo>
                    <a:pt x="330" y="0"/>
                  </a:moveTo>
                  <a:lnTo>
                    <a:pt x="0" y="0"/>
                  </a:lnTo>
                  <a:lnTo>
                    <a:pt x="0" y="71"/>
                  </a:lnTo>
                  <a:lnTo>
                    <a:pt x="122" y="71"/>
                  </a:lnTo>
                  <a:lnTo>
                    <a:pt x="122" y="279"/>
                  </a:lnTo>
                  <a:lnTo>
                    <a:pt x="210" y="279"/>
                  </a:lnTo>
                  <a:lnTo>
                    <a:pt x="210" y="71"/>
                  </a:lnTo>
                  <a:lnTo>
                    <a:pt x="330" y="71"/>
                  </a:lnTo>
                  <a:lnTo>
                    <a:pt x="3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9" name="Rectangle 31">
              <a:extLst>
                <a:ext uri="{FF2B5EF4-FFF2-40B4-BE49-F238E27FC236}">
                  <a16:creationId xmlns:a16="http://schemas.microsoft.com/office/drawing/2014/main" id="{42E915CA-CA01-4E9F-89BE-1EEE921DF9B5}"/>
                </a:ext>
              </a:extLst>
            </p:cNvPr>
            <p:cNvSpPr>
              <a:spLocks noChangeArrowheads="1"/>
            </p:cNvSpPr>
            <p:nvPr/>
          </p:nvSpPr>
          <p:spPr bwMode="auto">
            <a:xfrm>
              <a:off x="2613" y="2295"/>
              <a:ext cx="87"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0" name="Freeform 32">
              <a:extLst>
                <a:ext uri="{FF2B5EF4-FFF2-40B4-BE49-F238E27FC236}">
                  <a16:creationId xmlns:a16="http://schemas.microsoft.com/office/drawing/2014/main" id="{D8D1E0B7-4FF2-4FAD-9853-3083E734844A}"/>
                </a:ext>
              </a:extLst>
            </p:cNvPr>
            <p:cNvSpPr>
              <a:spLocks/>
            </p:cNvSpPr>
            <p:nvPr/>
          </p:nvSpPr>
          <p:spPr bwMode="auto">
            <a:xfrm>
              <a:off x="3175" y="2295"/>
              <a:ext cx="309" cy="279"/>
            </a:xfrm>
            <a:custGeom>
              <a:avLst/>
              <a:gdLst>
                <a:gd name="T0" fmla="*/ 309 w 309"/>
                <a:gd name="T1" fmla="*/ 64 h 279"/>
                <a:gd name="T2" fmla="*/ 309 w 309"/>
                <a:gd name="T3" fmla="*/ 0 h 279"/>
                <a:gd name="T4" fmla="*/ 87 w 309"/>
                <a:gd name="T5" fmla="*/ 0 h 279"/>
                <a:gd name="T6" fmla="*/ 66 w 309"/>
                <a:gd name="T7" fmla="*/ 0 h 279"/>
                <a:gd name="T8" fmla="*/ 0 w 309"/>
                <a:gd name="T9" fmla="*/ 0 h 279"/>
                <a:gd name="T10" fmla="*/ 0 w 309"/>
                <a:gd name="T11" fmla="*/ 279 h 279"/>
                <a:gd name="T12" fmla="*/ 66 w 309"/>
                <a:gd name="T13" fmla="*/ 279 h 279"/>
                <a:gd name="T14" fmla="*/ 87 w 309"/>
                <a:gd name="T15" fmla="*/ 279 h 279"/>
                <a:gd name="T16" fmla="*/ 309 w 309"/>
                <a:gd name="T17" fmla="*/ 279 h 279"/>
                <a:gd name="T18" fmla="*/ 309 w 309"/>
                <a:gd name="T19" fmla="*/ 215 h 279"/>
                <a:gd name="T20" fmla="*/ 87 w 309"/>
                <a:gd name="T21" fmla="*/ 215 h 279"/>
                <a:gd name="T22" fmla="*/ 87 w 309"/>
                <a:gd name="T23" fmla="*/ 165 h 279"/>
                <a:gd name="T24" fmla="*/ 297 w 309"/>
                <a:gd name="T25" fmla="*/ 165 h 279"/>
                <a:gd name="T26" fmla="*/ 297 w 309"/>
                <a:gd name="T27" fmla="*/ 102 h 279"/>
                <a:gd name="T28" fmla="*/ 87 w 309"/>
                <a:gd name="T29" fmla="*/ 102 h 279"/>
                <a:gd name="T30" fmla="*/ 87 w 309"/>
                <a:gd name="T31" fmla="*/ 64 h 279"/>
                <a:gd name="T32" fmla="*/ 309 w 309"/>
                <a:gd name="T33" fmla="*/ 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79">
                  <a:moveTo>
                    <a:pt x="309" y="64"/>
                  </a:moveTo>
                  <a:lnTo>
                    <a:pt x="309" y="0"/>
                  </a:lnTo>
                  <a:lnTo>
                    <a:pt x="87" y="0"/>
                  </a:lnTo>
                  <a:lnTo>
                    <a:pt x="66" y="0"/>
                  </a:lnTo>
                  <a:lnTo>
                    <a:pt x="0" y="0"/>
                  </a:lnTo>
                  <a:lnTo>
                    <a:pt x="0" y="279"/>
                  </a:lnTo>
                  <a:lnTo>
                    <a:pt x="66" y="279"/>
                  </a:lnTo>
                  <a:lnTo>
                    <a:pt x="87" y="279"/>
                  </a:lnTo>
                  <a:lnTo>
                    <a:pt x="309" y="279"/>
                  </a:lnTo>
                  <a:lnTo>
                    <a:pt x="309" y="215"/>
                  </a:lnTo>
                  <a:lnTo>
                    <a:pt x="87" y="215"/>
                  </a:lnTo>
                  <a:lnTo>
                    <a:pt x="87" y="165"/>
                  </a:lnTo>
                  <a:lnTo>
                    <a:pt x="297" y="165"/>
                  </a:lnTo>
                  <a:lnTo>
                    <a:pt x="297" y="102"/>
                  </a:lnTo>
                  <a:lnTo>
                    <a:pt x="87" y="102"/>
                  </a:lnTo>
                  <a:lnTo>
                    <a:pt x="87" y="64"/>
                  </a:lnTo>
                  <a:lnTo>
                    <a:pt x="30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1" name="Freeform 33">
              <a:extLst>
                <a:ext uri="{FF2B5EF4-FFF2-40B4-BE49-F238E27FC236}">
                  <a16:creationId xmlns:a16="http://schemas.microsoft.com/office/drawing/2014/main" id="{372F57B7-48BC-4755-99B9-36B0A125CD54}"/>
                </a:ext>
              </a:extLst>
            </p:cNvPr>
            <p:cNvSpPr>
              <a:spLocks noEditPoints="1"/>
            </p:cNvSpPr>
            <p:nvPr/>
          </p:nvSpPr>
          <p:spPr bwMode="auto">
            <a:xfrm>
              <a:off x="3933" y="2295"/>
              <a:ext cx="421" cy="279"/>
            </a:xfrm>
            <a:custGeom>
              <a:avLst/>
              <a:gdLst>
                <a:gd name="T0" fmla="*/ 265 w 421"/>
                <a:gd name="T1" fmla="*/ 0 h 279"/>
                <a:gd name="T2" fmla="*/ 154 w 421"/>
                <a:gd name="T3" fmla="*/ 0 h 279"/>
                <a:gd name="T4" fmla="*/ 0 w 421"/>
                <a:gd name="T5" fmla="*/ 279 h 279"/>
                <a:gd name="T6" fmla="*/ 97 w 421"/>
                <a:gd name="T7" fmla="*/ 279 h 279"/>
                <a:gd name="T8" fmla="*/ 123 w 421"/>
                <a:gd name="T9" fmla="*/ 229 h 279"/>
                <a:gd name="T10" fmla="*/ 295 w 421"/>
                <a:gd name="T11" fmla="*/ 229 h 279"/>
                <a:gd name="T12" fmla="*/ 321 w 421"/>
                <a:gd name="T13" fmla="*/ 279 h 279"/>
                <a:gd name="T14" fmla="*/ 421 w 421"/>
                <a:gd name="T15" fmla="*/ 279 h 279"/>
                <a:gd name="T16" fmla="*/ 265 w 421"/>
                <a:gd name="T17" fmla="*/ 0 h 279"/>
                <a:gd name="T18" fmla="*/ 158 w 421"/>
                <a:gd name="T19" fmla="*/ 163 h 279"/>
                <a:gd name="T20" fmla="*/ 210 w 421"/>
                <a:gd name="T21" fmla="*/ 73 h 279"/>
                <a:gd name="T22" fmla="*/ 260 w 421"/>
                <a:gd name="T23" fmla="*/ 163 h 279"/>
                <a:gd name="T24" fmla="*/ 158 w 421"/>
                <a:gd name="T25" fmla="*/ 1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279">
                  <a:moveTo>
                    <a:pt x="265" y="0"/>
                  </a:moveTo>
                  <a:lnTo>
                    <a:pt x="154" y="0"/>
                  </a:lnTo>
                  <a:lnTo>
                    <a:pt x="0" y="279"/>
                  </a:lnTo>
                  <a:lnTo>
                    <a:pt x="97" y="279"/>
                  </a:lnTo>
                  <a:lnTo>
                    <a:pt x="123" y="229"/>
                  </a:lnTo>
                  <a:lnTo>
                    <a:pt x="295" y="229"/>
                  </a:lnTo>
                  <a:lnTo>
                    <a:pt x="321" y="279"/>
                  </a:lnTo>
                  <a:lnTo>
                    <a:pt x="421" y="279"/>
                  </a:lnTo>
                  <a:lnTo>
                    <a:pt x="265" y="0"/>
                  </a:lnTo>
                  <a:close/>
                  <a:moveTo>
                    <a:pt x="158" y="163"/>
                  </a:moveTo>
                  <a:lnTo>
                    <a:pt x="210" y="73"/>
                  </a:lnTo>
                  <a:lnTo>
                    <a:pt x="260" y="163"/>
                  </a:lnTo>
                  <a:lnTo>
                    <a:pt x="158"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2" name="Freeform 34">
              <a:extLst>
                <a:ext uri="{FF2B5EF4-FFF2-40B4-BE49-F238E27FC236}">
                  <a16:creationId xmlns:a16="http://schemas.microsoft.com/office/drawing/2014/main" id="{3A26C02D-D0EC-4E38-96B8-E61420AB094B}"/>
                </a:ext>
              </a:extLst>
            </p:cNvPr>
            <p:cNvSpPr>
              <a:spLocks noEditPoints="1"/>
            </p:cNvSpPr>
            <p:nvPr/>
          </p:nvSpPr>
          <p:spPr bwMode="auto">
            <a:xfrm>
              <a:off x="3548" y="2295"/>
              <a:ext cx="347" cy="279"/>
            </a:xfrm>
            <a:custGeom>
              <a:avLst/>
              <a:gdLst>
                <a:gd name="T0" fmla="*/ 147 w 147"/>
                <a:gd name="T1" fmla="*/ 48 h 118"/>
                <a:gd name="T2" fmla="*/ 147 w 147"/>
                <a:gd name="T3" fmla="*/ 28 h 118"/>
                <a:gd name="T4" fmla="*/ 119 w 147"/>
                <a:gd name="T5" fmla="*/ 0 h 118"/>
                <a:gd name="T6" fmla="*/ 36 w 147"/>
                <a:gd name="T7" fmla="*/ 0 h 118"/>
                <a:gd name="T8" fmla="*/ 22 w 147"/>
                <a:gd name="T9" fmla="*/ 0 h 118"/>
                <a:gd name="T10" fmla="*/ 0 w 147"/>
                <a:gd name="T11" fmla="*/ 0 h 118"/>
                <a:gd name="T12" fmla="*/ 0 w 147"/>
                <a:gd name="T13" fmla="*/ 118 h 118"/>
                <a:gd name="T14" fmla="*/ 30 w 147"/>
                <a:gd name="T15" fmla="*/ 118 h 118"/>
                <a:gd name="T16" fmla="*/ 36 w 147"/>
                <a:gd name="T17" fmla="*/ 118 h 118"/>
                <a:gd name="T18" fmla="*/ 36 w 147"/>
                <a:gd name="T19" fmla="*/ 88 h 118"/>
                <a:gd name="T20" fmla="*/ 97 w 147"/>
                <a:gd name="T21" fmla="*/ 88 h 118"/>
                <a:gd name="T22" fmla="*/ 109 w 147"/>
                <a:gd name="T23" fmla="*/ 100 h 118"/>
                <a:gd name="T24" fmla="*/ 109 w 147"/>
                <a:gd name="T25" fmla="*/ 118 h 118"/>
                <a:gd name="T26" fmla="*/ 147 w 147"/>
                <a:gd name="T27" fmla="*/ 118 h 118"/>
                <a:gd name="T28" fmla="*/ 147 w 147"/>
                <a:gd name="T29" fmla="*/ 97 h 118"/>
                <a:gd name="T30" fmla="*/ 121 w 147"/>
                <a:gd name="T31" fmla="*/ 72 h 118"/>
                <a:gd name="T32" fmla="*/ 123 w 147"/>
                <a:gd name="T33" fmla="*/ 72 h 118"/>
                <a:gd name="T34" fmla="*/ 147 w 147"/>
                <a:gd name="T35" fmla="*/ 48 h 118"/>
                <a:gd name="T36" fmla="*/ 111 w 147"/>
                <a:gd name="T37" fmla="*/ 47 h 118"/>
                <a:gd name="T38" fmla="*/ 101 w 147"/>
                <a:gd name="T39" fmla="*/ 57 h 118"/>
                <a:gd name="T40" fmla="*/ 36 w 147"/>
                <a:gd name="T41" fmla="*/ 57 h 118"/>
                <a:gd name="T42" fmla="*/ 36 w 147"/>
                <a:gd name="T43" fmla="*/ 31 h 118"/>
                <a:gd name="T44" fmla="*/ 98 w 147"/>
                <a:gd name="T45" fmla="*/ 31 h 118"/>
                <a:gd name="T46" fmla="*/ 111 w 147"/>
                <a:gd name="T47" fmla="*/ 43 h 118"/>
                <a:gd name="T48" fmla="*/ 111 w 147"/>
                <a:gd name="T4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8">
                  <a:moveTo>
                    <a:pt x="147" y="48"/>
                  </a:moveTo>
                  <a:cubicBezTo>
                    <a:pt x="147" y="28"/>
                    <a:pt x="147" y="28"/>
                    <a:pt x="147" y="28"/>
                  </a:cubicBezTo>
                  <a:cubicBezTo>
                    <a:pt x="147" y="13"/>
                    <a:pt x="134" y="0"/>
                    <a:pt x="119" y="0"/>
                  </a:cubicBezTo>
                  <a:cubicBezTo>
                    <a:pt x="36" y="0"/>
                    <a:pt x="36" y="0"/>
                    <a:pt x="36" y="0"/>
                  </a:cubicBezTo>
                  <a:cubicBezTo>
                    <a:pt x="22" y="0"/>
                    <a:pt x="22" y="0"/>
                    <a:pt x="22" y="0"/>
                  </a:cubicBezTo>
                  <a:cubicBezTo>
                    <a:pt x="0" y="0"/>
                    <a:pt x="0" y="0"/>
                    <a:pt x="0" y="0"/>
                  </a:cubicBezTo>
                  <a:cubicBezTo>
                    <a:pt x="0" y="118"/>
                    <a:pt x="0" y="118"/>
                    <a:pt x="0" y="118"/>
                  </a:cubicBezTo>
                  <a:cubicBezTo>
                    <a:pt x="30" y="118"/>
                    <a:pt x="30" y="118"/>
                    <a:pt x="30" y="118"/>
                  </a:cubicBezTo>
                  <a:cubicBezTo>
                    <a:pt x="36" y="118"/>
                    <a:pt x="36" y="118"/>
                    <a:pt x="36" y="118"/>
                  </a:cubicBezTo>
                  <a:cubicBezTo>
                    <a:pt x="36" y="88"/>
                    <a:pt x="36" y="88"/>
                    <a:pt x="36" y="88"/>
                  </a:cubicBezTo>
                  <a:cubicBezTo>
                    <a:pt x="97" y="88"/>
                    <a:pt x="97" y="88"/>
                    <a:pt x="97" y="88"/>
                  </a:cubicBezTo>
                  <a:cubicBezTo>
                    <a:pt x="104" y="88"/>
                    <a:pt x="109" y="94"/>
                    <a:pt x="109" y="100"/>
                  </a:cubicBezTo>
                  <a:cubicBezTo>
                    <a:pt x="109" y="118"/>
                    <a:pt x="109" y="118"/>
                    <a:pt x="109" y="118"/>
                  </a:cubicBezTo>
                  <a:cubicBezTo>
                    <a:pt x="147" y="118"/>
                    <a:pt x="147" y="118"/>
                    <a:pt x="147" y="118"/>
                  </a:cubicBezTo>
                  <a:cubicBezTo>
                    <a:pt x="147" y="97"/>
                    <a:pt x="147" y="97"/>
                    <a:pt x="147" y="97"/>
                  </a:cubicBezTo>
                  <a:cubicBezTo>
                    <a:pt x="147" y="83"/>
                    <a:pt x="135" y="72"/>
                    <a:pt x="121" y="72"/>
                  </a:cubicBezTo>
                  <a:cubicBezTo>
                    <a:pt x="123" y="72"/>
                    <a:pt x="123" y="72"/>
                    <a:pt x="123" y="72"/>
                  </a:cubicBezTo>
                  <a:cubicBezTo>
                    <a:pt x="136" y="72"/>
                    <a:pt x="147" y="61"/>
                    <a:pt x="147" y="48"/>
                  </a:cubicBezTo>
                  <a:close/>
                  <a:moveTo>
                    <a:pt x="111" y="47"/>
                  </a:moveTo>
                  <a:cubicBezTo>
                    <a:pt x="111" y="53"/>
                    <a:pt x="106" y="57"/>
                    <a:pt x="101" y="57"/>
                  </a:cubicBezTo>
                  <a:cubicBezTo>
                    <a:pt x="36" y="57"/>
                    <a:pt x="36" y="57"/>
                    <a:pt x="36" y="57"/>
                  </a:cubicBezTo>
                  <a:cubicBezTo>
                    <a:pt x="36" y="31"/>
                    <a:pt x="36" y="31"/>
                    <a:pt x="36" y="31"/>
                  </a:cubicBezTo>
                  <a:cubicBezTo>
                    <a:pt x="98" y="31"/>
                    <a:pt x="98" y="31"/>
                    <a:pt x="98" y="31"/>
                  </a:cubicBezTo>
                  <a:cubicBezTo>
                    <a:pt x="105" y="31"/>
                    <a:pt x="111" y="36"/>
                    <a:pt x="111" y="43"/>
                  </a:cubicBezTo>
                  <a:lnTo>
                    <a:pt x="1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3" name="Freeform 35">
              <a:extLst>
                <a:ext uri="{FF2B5EF4-FFF2-40B4-BE49-F238E27FC236}">
                  <a16:creationId xmlns:a16="http://schemas.microsoft.com/office/drawing/2014/main" id="{ECC18563-5AFD-47B6-82A5-6514788B9597}"/>
                </a:ext>
              </a:extLst>
            </p:cNvPr>
            <p:cNvSpPr>
              <a:spLocks/>
            </p:cNvSpPr>
            <p:nvPr/>
          </p:nvSpPr>
          <p:spPr bwMode="auto">
            <a:xfrm>
              <a:off x="2759" y="2293"/>
              <a:ext cx="366" cy="283"/>
            </a:xfrm>
            <a:custGeom>
              <a:avLst/>
              <a:gdLst>
                <a:gd name="T0" fmla="*/ 118 w 155"/>
                <a:gd name="T1" fmla="*/ 51 h 120"/>
                <a:gd name="T2" fmla="*/ 72 w 155"/>
                <a:gd name="T3" fmla="*/ 51 h 120"/>
                <a:gd name="T4" fmla="*/ 72 w 155"/>
                <a:gd name="T5" fmla="*/ 75 h 120"/>
                <a:gd name="T6" fmla="*/ 118 w 155"/>
                <a:gd name="T7" fmla="*/ 75 h 120"/>
                <a:gd name="T8" fmla="*/ 118 w 155"/>
                <a:gd name="T9" fmla="*/ 80 h 120"/>
                <a:gd name="T10" fmla="*/ 108 w 155"/>
                <a:gd name="T11" fmla="*/ 89 h 120"/>
                <a:gd name="T12" fmla="*/ 52 w 155"/>
                <a:gd name="T13" fmla="*/ 89 h 120"/>
                <a:gd name="T14" fmla="*/ 36 w 155"/>
                <a:gd name="T15" fmla="*/ 74 h 120"/>
                <a:gd name="T16" fmla="*/ 36 w 155"/>
                <a:gd name="T17" fmla="*/ 47 h 120"/>
                <a:gd name="T18" fmla="*/ 53 w 155"/>
                <a:gd name="T19" fmla="*/ 30 h 120"/>
                <a:gd name="T20" fmla="*/ 106 w 155"/>
                <a:gd name="T21" fmla="*/ 30 h 120"/>
                <a:gd name="T22" fmla="*/ 118 w 155"/>
                <a:gd name="T23" fmla="*/ 41 h 120"/>
                <a:gd name="T24" fmla="*/ 118 w 155"/>
                <a:gd name="T25" fmla="*/ 42 h 120"/>
                <a:gd name="T26" fmla="*/ 155 w 155"/>
                <a:gd name="T27" fmla="*/ 42 h 120"/>
                <a:gd name="T28" fmla="*/ 155 w 155"/>
                <a:gd name="T29" fmla="*/ 31 h 120"/>
                <a:gd name="T30" fmla="*/ 123 w 155"/>
                <a:gd name="T31" fmla="*/ 0 h 120"/>
                <a:gd name="T32" fmla="*/ 38 w 155"/>
                <a:gd name="T33" fmla="*/ 0 h 120"/>
                <a:gd name="T34" fmla="*/ 0 w 155"/>
                <a:gd name="T35" fmla="*/ 38 h 120"/>
                <a:gd name="T36" fmla="*/ 0 w 155"/>
                <a:gd name="T37" fmla="*/ 85 h 120"/>
                <a:gd name="T38" fmla="*/ 36 w 155"/>
                <a:gd name="T39" fmla="*/ 120 h 120"/>
                <a:gd name="T40" fmla="*/ 119 w 155"/>
                <a:gd name="T41" fmla="*/ 120 h 120"/>
                <a:gd name="T42" fmla="*/ 155 w 155"/>
                <a:gd name="T43" fmla="*/ 84 h 120"/>
                <a:gd name="T44" fmla="*/ 155 w 155"/>
                <a:gd name="T45" fmla="*/ 51 h 120"/>
                <a:gd name="T46" fmla="*/ 118 w 155"/>
                <a:gd name="T47" fmla="*/ 5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20">
                  <a:moveTo>
                    <a:pt x="118" y="51"/>
                  </a:moveTo>
                  <a:cubicBezTo>
                    <a:pt x="72" y="51"/>
                    <a:pt x="72" y="51"/>
                    <a:pt x="72" y="51"/>
                  </a:cubicBezTo>
                  <a:cubicBezTo>
                    <a:pt x="72" y="75"/>
                    <a:pt x="72" y="75"/>
                    <a:pt x="72" y="75"/>
                  </a:cubicBezTo>
                  <a:cubicBezTo>
                    <a:pt x="118" y="75"/>
                    <a:pt x="118" y="75"/>
                    <a:pt x="118" y="75"/>
                  </a:cubicBezTo>
                  <a:cubicBezTo>
                    <a:pt x="118" y="80"/>
                    <a:pt x="118" y="80"/>
                    <a:pt x="118" y="80"/>
                  </a:cubicBezTo>
                  <a:cubicBezTo>
                    <a:pt x="118" y="85"/>
                    <a:pt x="114" y="89"/>
                    <a:pt x="108" y="89"/>
                  </a:cubicBezTo>
                  <a:cubicBezTo>
                    <a:pt x="52" y="89"/>
                    <a:pt x="52" y="89"/>
                    <a:pt x="52" y="89"/>
                  </a:cubicBezTo>
                  <a:cubicBezTo>
                    <a:pt x="43" y="89"/>
                    <a:pt x="36" y="83"/>
                    <a:pt x="36" y="74"/>
                  </a:cubicBezTo>
                  <a:cubicBezTo>
                    <a:pt x="36" y="47"/>
                    <a:pt x="36" y="47"/>
                    <a:pt x="36" y="47"/>
                  </a:cubicBezTo>
                  <a:cubicBezTo>
                    <a:pt x="36" y="37"/>
                    <a:pt x="44" y="30"/>
                    <a:pt x="53" y="30"/>
                  </a:cubicBezTo>
                  <a:cubicBezTo>
                    <a:pt x="106" y="30"/>
                    <a:pt x="106" y="30"/>
                    <a:pt x="106" y="30"/>
                  </a:cubicBezTo>
                  <a:cubicBezTo>
                    <a:pt x="113" y="30"/>
                    <a:pt x="118" y="35"/>
                    <a:pt x="118" y="41"/>
                  </a:cubicBezTo>
                  <a:cubicBezTo>
                    <a:pt x="118" y="42"/>
                    <a:pt x="118" y="42"/>
                    <a:pt x="118" y="42"/>
                  </a:cubicBezTo>
                  <a:cubicBezTo>
                    <a:pt x="155" y="42"/>
                    <a:pt x="155" y="42"/>
                    <a:pt x="155" y="42"/>
                  </a:cubicBezTo>
                  <a:cubicBezTo>
                    <a:pt x="155" y="31"/>
                    <a:pt x="155" y="31"/>
                    <a:pt x="155" y="31"/>
                  </a:cubicBezTo>
                  <a:cubicBezTo>
                    <a:pt x="155" y="14"/>
                    <a:pt x="141" y="0"/>
                    <a:pt x="123" y="0"/>
                  </a:cubicBezTo>
                  <a:cubicBezTo>
                    <a:pt x="38" y="0"/>
                    <a:pt x="38" y="0"/>
                    <a:pt x="38" y="0"/>
                  </a:cubicBezTo>
                  <a:cubicBezTo>
                    <a:pt x="17" y="0"/>
                    <a:pt x="0" y="17"/>
                    <a:pt x="0" y="38"/>
                  </a:cubicBezTo>
                  <a:cubicBezTo>
                    <a:pt x="0" y="85"/>
                    <a:pt x="0" y="85"/>
                    <a:pt x="0" y="85"/>
                  </a:cubicBezTo>
                  <a:cubicBezTo>
                    <a:pt x="0" y="104"/>
                    <a:pt x="16" y="120"/>
                    <a:pt x="36" y="120"/>
                  </a:cubicBezTo>
                  <a:cubicBezTo>
                    <a:pt x="119" y="120"/>
                    <a:pt x="119" y="120"/>
                    <a:pt x="119" y="120"/>
                  </a:cubicBezTo>
                  <a:cubicBezTo>
                    <a:pt x="139" y="120"/>
                    <a:pt x="155" y="104"/>
                    <a:pt x="155" y="84"/>
                  </a:cubicBezTo>
                  <a:cubicBezTo>
                    <a:pt x="155" y="51"/>
                    <a:pt x="155" y="51"/>
                    <a:pt x="155" y="51"/>
                  </a:cubicBezTo>
                  <a:lnTo>
                    <a:pt x="11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294" name="Group 293">
            <a:extLst>
              <a:ext uri="{FF2B5EF4-FFF2-40B4-BE49-F238E27FC236}">
                <a16:creationId xmlns:a16="http://schemas.microsoft.com/office/drawing/2014/main" id="{B51CA6BB-AED1-4CDE-824B-8872DFDC4D5A}"/>
              </a:ext>
            </a:extLst>
          </p:cNvPr>
          <p:cNvGrpSpPr/>
          <p:nvPr/>
        </p:nvGrpSpPr>
        <p:grpSpPr>
          <a:xfrm>
            <a:off x="7577448" y="2096805"/>
            <a:ext cx="512453" cy="682272"/>
            <a:chOff x="712234" y="3222171"/>
            <a:chExt cx="2575517" cy="3428997"/>
          </a:xfrm>
          <a:solidFill>
            <a:srgbClr val="000000"/>
          </a:solidFill>
        </p:grpSpPr>
        <p:sp>
          <p:nvSpPr>
            <p:cNvPr id="295" name="Freeform: Shape 294">
              <a:extLst>
                <a:ext uri="{FF2B5EF4-FFF2-40B4-BE49-F238E27FC236}">
                  <a16:creationId xmlns:a16="http://schemas.microsoft.com/office/drawing/2014/main" id="{BBF92911-6D3B-4694-A225-6B6625E69830}"/>
                </a:ext>
              </a:extLst>
            </p:cNvPr>
            <p:cNvSpPr>
              <a:spLocks noChangeArrowheads="1"/>
            </p:cNvSpPr>
            <p:nvPr/>
          </p:nvSpPr>
          <p:spPr bwMode="auto">
            <a:xfrm>
              <a:off x="1124792" y="5067579"/>
              <a:ext cx="1737504" cy="636293"/>
            </a:xfrm>
            <a:custGeom>
              <a:avLst/>
              <a:gdLst>
                <a:gd name="connsiteX0" fmla="*/ 1359622 w 1404515"/>
                <a:gd name="connsiteY0" fmla="*/ 8979 h 514349"/>
                <a:gd name="connsiteX1" fmla="*/ 1404515 w 1404515"/>
                <a:gd name="connsiteY1" fmla="*/ 8979 h 514349"/>
                <a:gd name="connsiteX2" fmla="*/ 1404515 w 1404515"/>
                <a:gd name="connsiteY2" fmla="*/ 502805 h 514349"/>
                <a:gd name="connsiteX3" fmla="*/ 1359622 w 1404515"/>
                <a:gd name="connsiteY3" fmla="*/ 502805 h 514349"/>
                <a:gd name="connsiteX4" fmla="*/ 631070 w 1404515"/>
                <a:gd name="connsiteY4" fmla="*/ 8979 h 514349"/>
                <a:gd name="connsiteX5" fmla="*/ 670832 w 1404515"/>
                <a:gd name="connsiteY5" fmla="*/ 8979 h 514349"/>
                <a:gd name="connsiteX6" fmla="*/ 988933 w 1404515"/>
                <a:gd name="connsiteY6" fmla="*/ 420715 h 514349"/>
                <a:gd name="connsiteX7" fmla="*/ 988933 w 1404515"/>
                <a:gd name="connsiteY7" fmla="*/ 8979 h 514349"/>
                <a:gd name="connsiteX8" fmla="*/ 1037674 w 1404515"/>
                <a:gd name="connsiteY8" fmla="*/ 8979 h 514349"/>
                <a:gd name="connsiteX9" fmla="*/ 1037674 w 1404515"/>
                <a:gd name="connsiteY9" fmla="*/ 502805 h 514349"/>
                <a:gd name="connsiteX10" fmla="*/ 1001759 w 1404515"/>
                <a:gd name="connsiteY10" fmla="*/ 502805 h 514349"/>
                <a:gd name="connsiteX11" fmla="*/ 679811 w 1404515"/>
                <a:gd name="connsiteY11" fmla="*/ 91070 h 514349"/>
                <a:gd name="connsiteX12" fmla="*/ 679811 w 1404515"/>
                <a:gd name="connsiteY12" fmla="*/ 502805 h 514349"/>
                <a:gd name="connsiteX13" fmla="*/ 631070 w 1404515"/>
                <a:gd name="connsiteY13" fmla="*/ 502805 h 514349"/>
                <a:gd name="connsiteX14" fmla="*/ 242749 w 1404515"/>
                <a:gd name="connsiteY14" fmla="*/ 0 h 514349"/>
                <a:gd name="connsiteX15" fmla="*/ 406604 w 1404515"/>
                <a:gd name="connsiteY15" fmla="*/ 63537 h 514349"/>
                <a:gd name="connsiteX16" fmla="*/ 379295 w 1404515"/>
                <a:gd name="connsiteY16" fmla="*/ 99844 h 514349"/>
                <a:gd name="connsiteX17" fmla="*/ 245783 w 1404515"/>
                <a:gd name="connsiteY17" fmla="*/ 42358 h 514349"/>
                <a:gd name="connsiteX18" fmla="*/ 48550 w 1404515"/>
                <a:gd name="connsiteY18" fmla="*/ 257175 h 514349"/>
                <a:gd name="connsiteX19" fmla="*/ 245783 w 1404515"/>
                <a:gd name="connsiteY19" fmla="*/ 468965 h 514349"/>
                <a:gd name="connsiteX20" fmla="*/ 379295 w 1404515"/>
                <a:gd name="connsiteY20" fmla="*/ 414505 h 514349"/>
                <a:gd name="connsiteX21" fmla="*/ 406604 w 1404515"/>
                <a:gd name="connsiteY21" fmla="*/ 447786 h 514349"/>
                <a:gd name="connsiteX22" fmla="*/ 242749 w 1404515"/>
                <a:gd name="connsiteY22" fmla="*/ 514349 h 514349"/>
                <a:gd name="connsiteX23" fmla="*/ 0 w 1404515"/>
                <a:gd name="connsiteY23" fmla="*/ 257175 h 514349"/>
                <a:gd name="connsiteX24" fmla="*/ 242749 w 1404515"/>
                <a:gd name="connsiteY24" fmla="*/ 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4515" h="514349">
                  <a:moveTo>
                    <a:pt x="1359622" y="8979"/>
                  </a:moveTo>
                  <a:lnTo>
                    <a:pt x="1404515" y="8979"/>
                  </a:lnTo>
                  <a:lnTo>
                    <a:pt x="1404515" y="502805"/>
                  </a:lnTo>
                  <a:lnTo>
                    <a:pt x="1359622" y="502805"/>
                  </a:lnTo>
                  <a:close/>
                  <a:moveTo>
                    <a:pt x="631070" y="8979"/>
                  </a:moveTo>
                  <a:lnTo>
                    <a:pt x="670832" y="8979"/>
                  </a:lnTo>
                  <a:lnTo>
                    <a:pt x="988933" y="420715"/>
                  </a:lnTo>
                  <a:lnTo>
                    <a:pt x="988933" y="8979"/>
                  </a:lnTo>
                  <a:lnTo>
                    <a:pt x="1037674" y="8979"/>
                  </a:lnTo>
                  <a:lnTo>
                    <a:pt x="1037674" y="502805"/>
                  </a:lnTo>
                  <a:lnTo>
                    <a:pt x="1001759" y="502805"/>
                  </a:lnTo>
                  <a:lnTo>
                    <a:pt x="679811" y="91070"/>
                  </a:lnTo>
                  <a:lnTo>
                    <a:pt x="679811" y="502805"/>
                  </a:lnTo>
                  <a:lnTo>
                    <a:pt x="631070" y="502805"/>
                  </a:lnTo>
                  <a:close/>
                  <a:moveTo>
                    <a:pt x="242749" y="0"/>
                  </a:moveTo>
                  <a:cubicBezTo>
                    <a:pt x="355020" y="0"/>
                    <a:pt x="406604" y="63537"/>
                    <a:pt x="406604" y="63537"/>
                  </a:cubicBezTo>
                  <a:cubicBezTo>
                    <a:pt x="379295" y="99844"/>
                    <a:pt x="379295" y="99844"/>
                    <a:pt x="379295" y="99844"/>
                  </a:cubicBezTo>
                  <a:cubicBezTo>
                    <a:pt x="379295" y="99844"/>
                    <a:pt x="330745" y="42358"/>
                    <a:pt x="245783" y="42358"/>
                  </a:cubicBezTo>
                  <a:cubicBezTo>
                    <a:pt x="127443" y="42358"/>
                    <a:pt x="48550" y="139177"/>
                    <a:pt x="48550" y="257175"/>
                  </a:cubicBezTo>
                  <a:cubicBezTo>
                    <a:pt x="48550" y="372147"/>
                    <a:pt x="127443" y="468965"/>
                    <a:pt x="245783" y="468965"/>
                  </a:cubicBezTo>
                  <a:cubicBezTo>
                    <a:pt x="330745" y="468965"/>
                    <a:pt x="379295" y="414505"/>
                    <a:pt x="379295" y="414505"/>
                  </a:cubicBezTo>
                  <a:lnTo>
                    <a:pt x="406604" y="447786"/>
                  </a:lnTo>
                  <a:cubicBezTo>
                    <a:pt x="406604" y="447786"/>
                    <a:pt x="355020" y="514349"/>
                    <a:pt x="242749" y="514349"/>
                  </a:cubicBezTo>
                  <a:cubicBezTo>
                    <a:pt x="100134" y="514349"/>
                    <a:pt x="0" y="402403"/>
                    <a:pt x="0" y="257175"/>
                  </a:cubicBezTo>
                  <a:cubicBezTo>
                    <a:pt x="0" y="111947"/>
                    <a:pt x="100134" y="0"/>
                    <a:pt x="242749"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nvGrpSpPr>
            <p:cNvPr id="296" name="Group 295">
              <a:extLst>
                <a:ext uri="{FF2B5EF4-FFF2-40B4-BE49-F238E27FC236}">
                  <a16:creationId xmlns:a16="http://schemas.microsoft.com/office/drawing/2014/main" id="{DE28FD9C-4285-4B5E-A61C-BE12544E59C2}"/>
                </a:ext>
              </a:extLst>
            </p:cNvPr>
            <p:cNvGrpSpPr/>
            <p:nvPr/>
          </p:nvGrpSpPr>
          <p:grpSpPr>
            <a:xfrm>
              <a:off x="1331071" y="3222171"/>
              <a:ext cx="1415391" cy="1523294"/>
              <a:chOff x="1212472" y="3222171"/>
              <a:chExt cx="1144134" cy="1231358"/>
            </a:xfrm>
            <a:grpFill/>
          </p:grpSpPr>
          <p:sp>
            <p:nvSpPr>
              <p:cNvPr id="298" name="Freeform 8">
                <a:extLst>
                  <a:ext uri="{FF2B5EF4-FFF2-40B4-BE49-F238E27FC236}">
                    <a16:creationId xmlns:a16="http://schemas.microsoft.com/office/drawing/2014/main" id="{532204FF-C503-4D34-8455-67D871241188}"/>
                  </a:ext>
                </a:extLst>
              </p:cNvPr>
              <p:cNvSpPr>
                <a:spLocks noEditPoints="1"/>
              </p:cNvSpPr>
              <p:nvPr/>
            </p:nvSpPr>
            <p:spPr bwMode="auto">
              <a:xfrm>
                <a:off x="1218885" y="3224736"/>
                <a:ext cx="1131308" cy="832450"/>
              </a:xfrm>
              <a:custGeom>
                <a:avLst/>
                <a:gdLst>
                  <a:gd name="T0" fmla="*/ 702 w 882"/>
                  <a:gd name="T1" fmla="*/ 192 h 649"/>
                  <a:gd name="T2" fmla="*/ 698 w 882"/>
                  <a:gd name="T3" fmla="*/ 189 h 649"/>
                  <a:gd name="T4" fmla="*/ 438 w 882"/>
                  <a:gd name="T5" fmla="*/ 0 h 649"/>
                  <a:gd name="T6" fmla="*/ 0 w 882"/>
                  <a:gd name="T7" fmla="*/ 328 h 649"/>
                  <a:gd name="T8" fmla="*/ 83 w 882"/>
                  <a:gd name="T9" fmla="*/ 390 h 649"/>
                  <a:gd name="T10" fmla="*/ 83 w 882"/>
                  <a:gd name="T11" fmla="*/ 390 h 649"/>
                  <a:gd name="T12" fmla="*/ 442 w 882"/>
                  <a:gd name="T13" fmla="*/ 649 h 649"/>
                  <a:gd name="T14" fmla="*/ 882 w 882"/>
                  <a:gd name="T15" fmla="*/ 321 h 649"/>
                  <a:gd name="T16" fmla="*/ 702 w 882"/>
                  <a:gd name="T17" fmla="*/ 192 h 649"/>
                  <a:gd name="T18" fmla="*/ 118 w 882"/>
                  <a:gd name="T19" fmla="*/ 265 h 649"/>
                  <a:gd name="T20" fmla="*/ 355 w 882"/>
                  <a:gd name="T21" fmla="*/ 88 h 649"/>
                  <a:gd name="T22" fmla="*/ 421 w 882"/>
                  <a:gd name="T23" fmla="*/ 137 h 649"/>
                  <a:gd name="T24" fmla="*/ 184 w 882"/>
                  <a:gd name="T25" fmla="*/ 314 h 649"/>
                  <a:gd name="T26" fmla="*/ 118 w 882"/>
                  <a:gd name="T27" fmla="*/ 265 h 649"/>
                  <a:gd name="T28" fmla="*/ 506 w 882"/>
                  <a:gd name="T29" fmla="*/ 451 h 649"/>
                  <a:gd name="T30" fmla="*/ 442 w 882"/>
                  <a:gd name="T31" fmla="*/ 501 h 649"/>
                  <a:gd name="T32" fmla="*/ 203 w 882"/>
                  <a:gd name="T33" fmla="*/ 326 h 649"/>
                  <a:gd name="T34" fmla="*/ 440 w 882"/>
                  <a:gd name="T35" fmla="*/ 149 h 649"/>
                  <a:gd name="T36" fmla="*/ 594 w 882"/>
                  <a:gd name="T37" fmla="*/ 262 h 649"/>
                  <a:gd name="T38" fmla="*/ 423 w 882"/>
                  <a:gd name="T39" fmla="*/ 390 h 649"/>
                  <a:gd name="T40" fmla="*/ 506 w 882"/>
                  <a:gd name="T41" fmla="*/ 451 h 649"/>
                  <a:gd name="T42" fmla="*/ 613 w 882"/>
                  <a:gd name="T43" fmla="*/ 276 h 649"/>
                  <a:gd name="T44" fmla="*/ 676 w 882"/>
                  <a:gd name="T45" fmla="*/ 324 h 649"/>
                  <a:gd name="T46" fmla="*/ 525 w 882"/>
                  <a:gd name="T47" fmla="*/ 437 h 649"/>
                  <a:gd name="T48" fmla="*/ 459 w 882"/>
                  <a:gd name="T49" fmla="*/ 390 h 649"/>
                  <a:gd name="T50" fmla="*/ 613 w 882"/>
                  <a:gd name="T51" fmla="*/ 276 h 649"/>
                  <a:gd name="T52" fmla="*/ 707 w 882"/>
                  <a:gd name="T53" fmla="*/ 328 h 649"/>
                  <a:gd name="T54" fmla="*/ 712 w 882"/>
                  <a:gd name="T55" fmla="*/ 324 h 649"/>
                  <a:gd name="T56" fmla="*/ 714 w 882"/>
                  <a:gd name="T57" fmla="*/ 324 h 649"/>
                  <a:gd name="T58" fmla="*/ 629 w 882"/>
                  <a:gd name="T59" fmla="*/ 262 h 649"/>
                  <a:gd name="T60" fmla="*/ 695 w 882"/>
                  <a:gd name="T61" fmla="*/ 213 h 649"/>
                  <a:gd name="T62" fmla="*/ 844 w 882"/>
                  <a:gd name="T63" fmla="*/ 321 h 649"/>
                  <a:gd name="T64" fmla="*/ 608 w 882"/>
                  <a:gd name="T65" fmla="*/ 498 h 649"/>
                  <a:gd name="T66" fmla="*/ 544 w 882"/>
                  <a:gd name="T67" fmla="*/ 451 h 649"/>
                  <a:gd name="T68" fmla="*/ 707 w 882"/>
                  <a:gd name="T69" fmla="*/ 328 h 649"/>
                  <a:gd name="T70" fmla="*/ 613 w 882"/>
                  <a:gd name="T71" fmla="*/ 248 h 649"/>
                  <a:gd name="T72" fmla="*/ 374 w 882"/>
                  <a:gd name="T73" fmla="*/ 76 h 649"/>
                  <a:gd name="T74" fmla="*/ 438 w 882"/>
                  <a:gd name="T75" fmla="*/ 26 h 649"/>
                  <a:gd name="T76" fmla="*/ 676 w 882"/>
                  <a:gd name="T77" fmla="*/ 199 h 649"/>
                  <a:gd name="T78" fmla="*/ 613 w 882"/>
                  <a:gd name="T79" fmla="*/ 248 h 649"/>
                  <a:gd name="T80" fmla="*/ 102 w 882"/>
                  <a:gd name="T81" fmla="*/ 279 h 649"/>
                  <a:gd name="T82" fmla="*/ 168 w 882"/>
                  <a:gd name="T83" fmla="*/ 326 h 649"/>
                  <a:gd name="T84" fmla="*/ 102 w 882"/>
                  <a:gd name="T85" fmla="*/ 376 h 649"/>
                  <a:gd name="T86" fmla="*/ 35 w 882"/>
                  <a:gd name="T87" fmla="*/ 328 h 649"/>
                  <a:gd name="T88" fmla="*/ 102 w 882"/>
                  <a:gd name="T89" fmla="*/ 279 h 649"/>
                  <a:gd name="T90" fmla="*/ 184 w 882"/>
                  <a:gd name="T91" fmla="*/ 340 h 649"/>
                  <a:gd name="T92" fmla="*/ 423 w 882"/>
                  <a:gd name="T93" fmla="*/ 515 h 649"/>
                  <a:gd name="T94" fmla="*/ 360 w 882"/>
                  <a:gd name="T95" fmla="*/ 562 h 649"/>
                  <a:gd name="T96" fmla="*/ 121 w 882"/>
                  <a:gd name="T97" fmla="*/ 390 h 649"/>
                  <a:gd name="T98" fmla="*/ 184 w 882"/>
                  <a:gd name="T99" fmla="*/ 340 h 649"/>
                  <a:gd name="T100" fmla="*/ 525 w 882"/>
                  <a:gd name="T101" fmla="*/ 465 h 649"/>
                  <a:gd name="T102" fmla="*/ 591 w 882"/>
                  <a:gd name="T103" fmla="*/ 512 h 649"/>
                  <a:gd name="T104" fmla="*/ 442 w 882"/>
                  <a:gd name="T105" fmla="*/ 623 h 649"/>
                  <a:gd name="T106" fmla="*/ 378 w 882"/>
                  <a:gd name="T107" fmla="*/ 576 h 649"/>
                  <a:gd name="T108" fmla="*/ 525 w 882"/>
                  <a:gd name="T109" fmla="*/ 46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2" h="649">
                    <a:moveTo>
                      <a:pt x="702" y="192"/>
                    </a:moveTo>
                    <a:lnTo>
                      <a:pt x="698" y="189"/>
                    </a:lnTo>
                    <a:lnTo>
                      <a:pt x="438" y="0"/>
                    </a:lnTo>
                    <a:lnTo>
                      <a:pt x="0" y="328"/>
                    </a:lnTo>
                    <a:lnTo>
                      <a:pt x="83" y="390"/>
                    </a:lnTo>
                    <a:lnTo>
                      <a:pt x="83" y="390"/>
                    </a:lnTo>
                    <a:lnTo>
                      <a:pt x="442" y="649"/>
                    </a:lnTo>
                    <a:lnTo>
                      <a:pt x="882" y="321"/>
                    </a:lnTo>
                    <a:lnTo>
                      <a:pt x="702" y="192"/>
                    </a:lnTo>
                    <a:close/>
                    <a:moveTo>
                      <a:pt x="118" y="265"/>
                    </a:moveTo>
                    <a:lnTo>
                      <a:pt x="355" y="88"/>
                    </a:lnTo>
                    <a:lnTo>
                      <a:pt x="421" y="137"/>
                    </a:lnTo>
                    <a:lnTo>
                      <a:pt x="184" y="314"/>
                    </a:lnTo>
                    <a:lnTo>
                      <a:pt x="118" y="265"/>
                    </a:lnTo>
                    <a:close/>
                    <a:moveTo>
                      <a:pt x="506" y="451"/>
                    </a:moveTo>
                    <a:lnTo>
                      <a:pt x="442" y="501"/>
                    </a:lnTo>
                    <a:lnTo>
                      <a:pt x="203" y="326"/>
                    </a:lnTo>
                    <a:lnTo>
                      <a:pt x="440" y="149"/>
                    </a:lnTo>
                    <a:lnTo>
                      <a:pt x="594" y="262"/>
                    </a:lnTo>
                    <a:lnTo>
                      <a:pt x="423" y="390"/>
                    </a:lnTo>
                    <a:lnTo>
                      <a:pt x="506" y="451"/>
                    </a:lnTo>
                    <a:close/>
                    <a:moveTo>
                      <a:pt x="613" y="276"/>
                    </a:moveTo>
                    <a:lnTo>
                      <a:pt x="676" y="324"/>
                    </a:lnTo>
                    <a:lnTo>
                      <a:pt x="525" y="437"/>
                    </a:lnTo>
                    <a:lnTo>
                      <a:pt x="459" y="390"/>
                    </a:lnTo>
                    <a:lnTo>
                      <a:pt x="613" y="276"/>
                    </a:lnTo>
                    <a:close/>
                    <a:moveTo>
                      <a:pt x="707" y="328"/>
                    </a:moveTo>
                    <a:lnTo>
                      <a:pt x="712" y="324"/>
                    </a:lnTo>
                    <a:lnTo>
                      <a:pt x="714" y="324"/>
                    </a:lnTo>
                    <a:lnTo>
                      <a:pt x="629" y="262"/>
                    </a:lnTo>
                    <a:lnTo>
                      <a:pt x="695" y="213"/>
                    </a:lnTo>
                    <a:lnTo>
                      <a:pt x="844" y="321"/>
                    </a:lnTo>
                    <a:lnTo>
                      <a:pt x="608" y="498"/>
                    </a:lnTo>
                    <a:lnTo>
                      <a:pt x="544" y="451"/>
                    </a:lnTo>
                    <a:lnTo>
                      <a:pt x="707" y="328"/>
                    </a:lnTo>
                    <a:close/>
                    <a:moveTo>
                      <a:pt x="613" y="248"/>
                    </a:moveTo>
                    <a:lnTo>
                      <a:pt x="374" y="76"/>
                    </a:lnTo>
                    <a:lnTo>
                      <a:pt x="438" y="26"/>
                    </a:lnTo>
                    <a:lnTo>
                      <a:pt x="676" y="199"/>
                    </a:lnTo>
                    <a:lnTo>
                      <a:pt x="613" y="248"/>
                    </a:lnTo>
                    <a:close/>
                    <a:moveTo>
                      <a:pt x="102" y="279"/>
                    </a:moveTo>
                    <a:lnTo>
                      <a:pt x="168" y="326"/>
                    </a:lnTo>
                    <a:lnTo>
                      <a:pt x="102" y="376"/>
                    </a:lnTo>
                    <a:lnTo>
                      <a:pt x="35" y="328"/>
                    </a:lnTo>
                    <a:lnTo>
                      <a:pt x="102" y="279"/>
                    </a:lnTo>
                    <a:close/>
                    <a:moveTo>
                      <a:pt x="184" y="340"/>
                    </a:moveTo>
                    <a:lnTo>
                      <a:pt x="423" y="515"/>
                    </a:lnTo>
                    <a:lnTo>
                      <a:pt x="360" y="562"/>
                    </a:lnTo>
                    <a:lnTo>
                      <a:pt x="121" y="390"/>
                    </a:lnTo>
                    <a:lnTo>
                      <a:pt x="184" y="340"/>
                    </a:lnTo>
                    <a:close/>
                    <a:moveTo>
                      <a:pt x="525" y="465"/>
                    </a:moveTo>
                    <a:lnTo>
                      <a:pt x="591" y="512"/>
                    </a:lnTo>
                    <a:lnTo>
                      <a:pt x="442" y="623"/>
                    </a:lnTo>
                    <a:lnTo>
                      <a:pt x="378" y="576"/>
                    </a:lnTo>
                    <a:lnTo>
                      <a:pt x="525"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9" name="Freeform 9">
                <a:extLst>
                  <a:ext uri="{FF2B5EF4-FFF2-40B4-BE49-F238E27FC236}">
                    <a16:creationId xmlns:a16="http://schemas.microsoft.com/office/drawing/2014/main" id="{104C425C-020F-41C6-9D7F-9B14DB01ABBE}"/>
                  </a:ext>
                </a:extLst>
              </p:cNvPr>
              <p:cNvSpPr>
                <a:spLocks/>
              </p:cNvSpPr>
              <p:nvPr/>
            </p:nvSpPr>
            <p:spPr bwMode="auto">
              <a:xfrm>
                <a:off x="1212472" y="3818610"/>
                <a:ext cx="1141569" cy="634919"/>
              </a:xfrm>
              <a:custGeom>
                <a:avLst/>
                <a:gdLst>
                  <a:gd name="T0" fmla="*/ 188 w 376"/>
                  <a:gd name="T1" fmla="*/ 210 h 210"/>
                  <a:gd name="T2" fmla="*/ 185 w 376"/>
                  <a:gd name="T3" fmla="*/ 209 h 210"/>
                  <a:gd name="T4" fmla="*/ 3 w 376"/>
                  <a:gd name="T5" fmla="*/ 78 h 210"/>
                  <a:gd name="T6" fmla="*/ 0 w 376"/>
                  <a:gd name="T7" fmla="*/ 72 h 210"/>
                  <a:gd name="T8" fmla="*/ 3 w 376"/>
                  <a:gd name="T9" fmla="*/ 65 h 210"/>
                  <a:gd name="T10" fmla="*/ 94 w 376"/>
                  <a:gd name="T11" fmla="*/ 0 h 210"/>
                  <a:gd name="T12" fmla="*/ 100 w 376"/>
                  <a:gd name="T13" fmla="*/ 12 h 210"/>
                  <a:gd name="T14" fmla="*/ 18 w 376"/>
                  <a:gd name="T15" fmla="*/ 72 h 210"/>
                  <a:gd name="T16" fmla="*/ 188 w 376"/>
                  <a:gd name="T17" fmla="*/ 194 h 210"/>
                  <a:gd name="T18" fmla="*/ 359 w 376"/>
                  <a:gd name="T19" fmla="*/ 72 h 210"/>
                  <a:gd name="T20" fmla="*/ 277 w 376"/>
                  <a:gd name="T21" fmla="*/ 13 h 210"/>
                  <a:gd name="T22" fmla="*/ 282 w 376"/>
                  <a:gd name="T23" fmla="*/ 0 h 210"/>
                  <a:gd name="T24" fmla="*/ 374 w 376"/>
                  <a:gd name="T25" fmla="*/ 65 h 210"/>
                  <a:gd name="T26" fmla="*/ 376 w 376"/>
                  <a:gd name="T27" fmla="*/ 72 h 210"/>
                  <a:gd name="T28" fmla="*/ 374 w 376"/>
                  <a:gd name="T29" fmla="*/ 78 h 210"/>
                  <a:gd name="T30" fmla="*/ 191 w 376"/>
                  <a:gd name="T31" fmla="*/ 209 h 210"/>
                  <a:gd name="T32" fmla="*/ 188 w 376"/>
                  <a:gd name="T3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210">
                    <a:moveTo>
                      <a:pt x="188" y="210"/>
                    </a:moveTo>
                    <a:cubicBezTo>
                      <a:pt x="187" y="210"/>
                      <a:pt x="186" y="209"/>
                      <a:pt x="185" y="209"/>
                    </a:cubicBezTo>
                    <a:cubicBezTo>
                      <a:pt x="3" y="78"/>
                      <a:pt x="3" y="78"/>
                      <a:pt x="3" y="78"/>
                    </a:cubicBezTo>
                    <a:cubicBezTo>
                      <a:pt x="1" y="77"/>
                      <a:pt x="0" y="74"/>
                      <a:pt x="0" y="72"/>
                    </a:cubicBezTo>
                    <a:cubicBezTo>
                      <a:pt x="0" y="69"/>
                      <a:pt x="1" y="67"/>
                      <a:pt x="3" y="65"/>
                    </a:cubicBezTo>
                    <a:cubicBezTo>
                      <a:pt x="94" y="0"/>
                      <a:pt x="94" y="0"/>
                      <a:pt x="94" y="0"/>
                    </a:cubicBezTo>
                    <a:cubicBezTo>
                      <a:pt x="100" y="12"/>
                      <a:pt x="100" y="12"/>
                      <a:pt x="100" y="12"/>
                    </a:cubicBezTo>
                    <a:cubicBezTo>
                      <a:pt x="18" y="72"/>
                      <a:pt x="18" y="72"/>
                      <a:pt x="18" y="72"/>
                    </a:cubicBezTo>
                    <a:cubicBezTo>
                      <a:pt x="188" y="194"/>
                      <a:pt x="188" y="194"/>
                      <a:pt x="188" y="194"/>
                    </a:cubicBezTo>
                    <a:cubicBezTo>
                      <a:pt x="359" y="72"/>
                      <a:pt x="359" y="72"/>
                      <a:pt x="359" y="72"/>
                    </a:cubicBezTo>
                    <a:cubicBezTo>
                      <a:pt x="277" y="13"/>
                      <a:pt x="277" y="13"/>
                      <a:pt x="277" y="13"/>
                    </a:cubicBezTo>
                    <a:cubicBezTo>
                      <a:pt x="282" y="0"/>
                      <a:pt x="282" y="0"/>
                      <a:pt x="282" y="0"/>
                    </a:cubicBezTo>
                    <a:cubicBezTo>
                      <a:pt x="374" y="65"/>
                      <a:pt x="374" y="65"/>
                      <a:pt x="374" y="65"/>
                    </a:cubicBezTo>
                    <a:cubicBezTo>
                      <a:pt x="375" y="67"/>
                      <a:pt x="376" y="69"/>
                      <a:pt x="376" y="72"/>
                    </a:cubicBezTo>
                    <a:cubicBezTo>
                      <a:pt x="376" y="74"/>
                      <a:pt x="375" y="77"/>
                      <a:pt x="374" y="78"/>
                    </a:cubicBezTo>
                    <a:cubicBezTo>
                      <a:pt x="191" y="209"/>
                      <a:pt x="191" y="209"/>
                      <a:pt x="191" y="209"/>
                    </a:cubicBezTo>
                    <a:cubicBezTo>
                      <a:pt x="190" y="209"/>
                      <a:pt x="189" y="210"/>
                      <a:pt x="1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0" name="Freeform 10">
                <a:extLst>
                  <a:ext uri="{FF2B5EF4-FFF2-40B4-BE49-F238E27FC236}">
                    <a16:creationId xmlns:a16="http://schemas.microsoft.com/office/drawing/2014/main" id="{E901C0A4-C49D-4D9B-8CA3-B70A8242CA0E}"/>
                  </a:ext>
                </a:extLst>
              </p:cNvPr>
              <p:cNvSpPr>
                <a:spLocks noEditPoints="1"/>
              </p:cNvSpPr>
              <p:nvPr/>
            </p:nvSpPr>
            <p:spPr bwMode="auto">
              <a:xfrm>
                <a:off x="1212472" y="3222171"/>
                <a:ext cx="1144134" cy="835015"/>
              </a:xfrm>
              <a:custGeom>
                <a:avLst/>
                <a:gdLst>
                  <a:gd name="T0" fmla="*/ 188 w 377"/>
                  <a:gd name="T1" fmla="*/ 276 h 276"/>
                  <a:gd name="T2" fmla="*/ 185 w 377"/>
                  <a:gd name="T3" fmla="*/ 275 h 276"/>
                  <a:gd name="T4" fmla="*/ 3 w 377"/>
                  <a:gd name="T5" fmla="*/ 144 h 276"/>
                  <a:gd name="T6" fmla="*/ 0 w 377"/>
                  <a:gd name="T7" fmla="*/ 138 h 276"/>
                  <a:gd name="T8" fmla="*/ 3 w 377"/>
                  <a:gd name="T9" fmla="*/ 132 h 276"/>
                  <a:gd name="T10" fmla="*/ 185 w 377"/>
                  <a:gd name="T11" fmla="*/ 1 h 276"/>
                  <a:gd name="T12" fmla="*/ 191 w 377"/>
                  <a:gd name="T13" fmla="*/ 1 h 276"/>
                  <a:gd name="T14" fmla="*/ 374 w 377"/>
                  <a:gd name="T15" fmla="*/ 132 h 276"/>
                  <a:gd name="T16" fmla="*/ 377 w 377"/>
                  <a:gd name="T17" fmla="*/ 138 h 276"/>
                  <a:gd name="T18" fmla="*/ 374 w 377"/>
                  <a:gd name="T19" fmla="*/ 144 h 276"/>
                  <a:gd name="T20" fmla="*/ 191 w 377"/>
                  <a:gd name="T21" fmla="*/ 275 h 276"/>
                  <a:gd name="T22" fmla="*/ 188 w 377"/>
                  <a:gd name="T23" fmla="*/ 276 h 276"/>
                  <a:gd name="T24" fmla="*/ 18 w 377"/>
                  <a:gd name="T25" fmla="*/ 138 h 276"/>
                  <a:gd name="T26" fmla="*/ 188 w 377"/>
                  <a:gd name="T27" fmla="*/ 260 h 276"/>
                  <a:gd name="T28" fmla="*/ 359 w 377"/>
                  <a:gd name="T29" fmla="*/ 138 h 276"/>
                  <a:gd name="T30" fmla="*/ 188 w 377"/>
                  <a:gd name="T31" fmla="*/ 16 h 276"/>
                  <a:gd name="T32" fmla="*/ 18 w 377"/>
                  <a:gd name="T33" fmla="*/ 13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76">
                    <a:moveTo>
                      <a:pt x="188" y="276"/>
                    </a:moveTo>
                    <a:cubicBezTo>
                      <a:pt x="187" y="276"/>
                      <a:pt x="186" y="275"/>
                      <a:pt x="185" y="275"/>
                    </a:cubicBezTo>
                    <a:cubicBezTo>
                      <a:pt x="3" y="144"/>
                      <a:pt x="3" y="144"/>
                      <a:pt x="3" y="144"/>
                    </a:cubicBezTo>
                    <a:cubicBezTo>
                      <a:pt x="1" y="143"/>
                      <a:pt x="0" y="140"/>
                      <a:pt x="0" y="138"/>
                    </a:cubicBezTo>
                    <a:cubicBezTo>
                      <a:pt x="0" y="135"/>
                      <a:pt x="1" y="133"/>
                      <a:pt x="3" y="132"/>
                    </a:cubicBezTo>
                    <a:cubicBezTo>
                      <a:pt x="185" y="1"/>
                      <a:pt x="185" y="1"/>
                      <a:pt x="185" y="1"/>
                    </a:cubicBezTo>
                    <a:cubicBezTo>
                      <a:pt x="187" y="0"/>
                      <a:pt x="189" y="0"/>
                      <a:pt x="191" y="1"/>
                    </a:cubicBezTo>
                    <a:cubicBezTo>
                      <a:pt x="374" y="132"/>
                      <a:pt x="374" y="132"/>
                      <a:pt x="374" y="132"/>
                    </a:cubicBezTo>
                    <a:cubicBezTo>
                      <a:pt x="375" y="133"/>
                      <a:pt x="377" y="135"/>
                      <a:pt x="377" y="138"/>
                    </a:cubicBezTo>
                    <a:cubicBezTo>
                      <a:pt x="377" y="141"/>
                      <a:pt x="375" y="143"/>
                      <a:pt x="374" y="144"/>
                    </a:cubicBezTo>
                    <a:cubicBezTo>
                      <a:pt x="191" y="275"/>
                      <a:pt x="191" y="275"/>
                      <a:pt x="191" y="275"/>
                    </a:cubicBezTo>
                    <a:cubicBezTo>
                      <a:pt x="190" y="276"/>
                      <a:pt x="189" y="276"/>
                      <a:pt x="188" y="276"/>
                    </a:cubicBezTo>
                    <a:close/>
                    <a:moveTo>
                      <a:pt x="18" y="138"/>
                    </a:moveTo>
                    <a:cubicBezTo>
                      <a:pt x="188" y="260"/>
                      <a:pt x="188" y="260"/>
                      <a:pt x="188" y="260"/>
                    </a:cubicBezTo>
                    <a:cubicBezTo>
                      <a:pt x="359" y="138"/>
                      <a:pt x="359" y="138"/>
                      <a:pt x="359" y="138"/>
                    </a:cubicBezTo>
                    <a:cubicBezTo>
                      <a:pt x="188" y="16"/>
                      <a:pt x="188" y="16"/>
                      <a:pt x="188" y="16"/>
                    </a:cubicBezTo>
                    <a:lnTo>
                      <a:pt x="1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1" name="Rectangle 11">
                <a:extLst>
                  <a:ext uri="{FF2B5EF4-FFF2-40B4-BE49-F238E27FC236}">
                    <a16:creationId xmlns:a16="http://schemas.microsoft.com/office/drawing/2014/main" id="{F6D7A66D-7C01-4872-9311-770814528996}"/>
                  </a:ext>
                </a:extLst>
              </p:cNvPr>
              <p:cNvSpPr>
                <a:spLocks noChangeArrowheads="1"/>
              </p:cNvSpPr>
              <p:nvPr/>
            </p:nvSpPr>
            <p:spPr bwMode="auto">
              <a:xfrm>
                <a:off x="1212472" y="3640320"/>
                <a:ext cx="37197" cy="396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297" name="Freeform: Shape 296">
              <a:extLst>
                <a:ext uri="{FF2B5EF4-FFF2-40B4-BE49-F238E27FC236}">
                  <a16:creationId xmlns:a16="http://schemas.microsoft.com/office/drawing/2014/main" id="{64F84799-1556-4DEF-BEA0-056A2117EB3A}"/>
                </a:ext>
              </a:extLst>
            </p:cNvPr>
            <p:cNvSpPr>
              <a:spLocks/>
            </p:cNvSpPr>
            <p:nvPr/>
          </p:nvSpPr>
          <p:spPr bwMode="auto">
            <a:xfrm>
              <a:off x="712234" y="6141141"/>
              <a:ext cx="2575517" cy="510027"/>
            </a:xfrm>
            <a:custGeom>
              <a:avLst/>
              <a:gdLst>
                <a:gd name="connsiteX0" fmla="*/ 4907757 w 5154613"/>
                <a:gd name="connsiteY0" fmla="*/ 344488 h 1020763"/>
                <a:gd name="connsiteX1" fmla="*/ 4833925 w 5154613"/>
                <a:gd name="connsiteY1" fmla="*/ 358588 h 1020763"/>
                <a:gd name="connsiteX2" fmla="*/ 4774253 w 5154613"/>
                <a:gd name="connsiteY2" fmla="*/ 398873 h 1020763"/>
                <a:gd name="connsiteX3" fmla="*/ 4734809 w 5154613"/>
                <a:gd name="connsiteY3" fmla="*/ 458293 h 1020763"/>
                <a:gd name="connsiteX4" fmla="*/ 4719638 w 5154613"/>
                <a:gd name="connsiteY4" fmla="*/ 531813 h 1020763"/>
                <a:gd name="connsiteX5" fmla="*/ 4734809 w 5154613"/>
                <a:gd name="connsiteY5" fmla="*/ 604326 h 1020763"/>
                <a:gd name="connsiteX6" fmla="*/ 4774253 w 5154613"/>
                <a:gd name="connsiteY6" fmla="*/ 663746 h 1020763"/>
                <a:gd name="connsiteX7" fmla="*/ 4833925 w 5154613"/>
                <a:gd name="connsiteY7" fmla="*/ 704031 h 1020763"/>
                <a:gd name="connsiteX8" fmla="*/ 4907757 w 5154613"/>
                <a:gd name="connsiteY8" fmla="*/ 719138 h 1020763"/>
                <a:gd name="connsiteX9" fmla="*/ 4981589 w 5154613"/>
                <a:gd name="connsiteY9" fmla="*/ 704031 h 1020763"/>
                <a:gd name="connsiteX10" fmla="*/ 5041261 w 5154613"/>
                <a:gd name="connsiteY10" fmla="*/ 663746 h 1020763"/>
                <a:gd name="connsiteX11" fmla="*/ 5080705 w 5154613"/>
                <a:gd name="connsiteY11" fmla="*/ 604326 h 1020763"/>
                <a:gd name="connsiteX12" fmla="*/ 5095876 w 5154613"/>
                <a:gd name="connsiteY12" fmla="*/ 531813 h 1020763"/>
                <a:gd name="connsiteX13" fmla="*/ 5080705 w 5154613"/>
                <a:gd name="connsiteY13" fmla="*/ 458293 h 1020763"/>
                <a:gd name="connsiteX14" fmla="*/ 5041261 w 5154613"/>
                <a:gd name="connsiteY14" fmla="*/ 398873 h 1020763"/>
                <a:gd name="connsiteX15" fmla="*/ 4981589 w 5154613"/>
                <a:gd name="connsiteY15" fmla="*/ 358588 h 1020763"/>
                <a:gd name="connsiteX16" fmla="*/ 4907757 w 5154613"/>
                <a:gd name="connsiteY16" fmla="*/ 344488 h 1020763"/>
                <a:gd name="connsiteX17" fmla="*/ 2638425 w 5154613"/>
                <a:gd name="connsiteY17" fmla="*/ 344488 h 1020763"/>
                <a:gd name="connsiteX18" fmla="*/ 2560876 w 5154613"/>
                <a:gd name="connsiteY18" fmla="*/ 359619 h 1020763"/>
                <a:gd name="connsiteX19" fmla="*/ 2501456 w 5154613"/>
                <a:gd name="connsiteY19" fmla="*/ 400977 h 1020763"/>
                <a:gd name="connsiteX20" fmla="*/ 2464192 w 5154613"/>
                <a:gd name="connsiteY20" fmla="*/ 462509 h 1020763"/>
                <a:gd name="connsiteX21" fmla="*/ 2451100 w 5154613"/>
                <a:gd name="connsiteY21" fmla="*/ 538163 h 1020763"/>
                <a:gd name="connsiteX22" fmla="*/ 2464192 w 5154613"/>
                <a:gd name="connsiteY22" fmla="*/ 612809 h 1020763"/>
                <a:gd name="connsiteX23" fmla="*/ 2501456 w 5154613"/>
                <a:gd name="connsiteY23" fmla="*/ 674341 h 1020763"/>
                <a:gd name="connsiteX24" fmla="*/ 2560876 w 5154613"/>
                <a:gd name="connsiteY24" fmla="*/ 716707 h 1020763"/>
                <a:gd name="connsiteX25" fmla="*/ 2638425 w 5154613"/>
                <a:gd name="connsiteY25" fmla="*/ 731838 h 1020763"/>
                <a:gd name="connsiteX26" fmla="*/ 2716980 w 5154613"/>
                <a:gd name="connsiteY26" fmla="*/ 716707 h 1020763"/>
                <a:gd name="connsiteX27" fmla="*/ 2776401 w 5154613"/>
                <a:gd name="connsiteY27" fmla="*/ 674341 h 1020763"/>
                <a:gd name="connsiteX28" fmla="*/ 2813664 w 5154613"/>
                <a:gd name="connsiteY28" fmla="*/ 612809 h 1020763"/>
                <a:gd name="connsiteX29" fmla="*/ 2825750 w 5154613"/>
                <a:gd name="connsiteY29" fmla="*/ 538163 h 1020763"/>
                <a:gd name="connsiteX30" fmla="*/ 2813664 w 5154613"/>
                <a:gd name="connsiteY30" fmla="*/ 462509 h 1020763"/>
                <a:gd name="connsiteX31" fmla="*/ 2776401 w 5154613"/>
                <a:gd name="connsiteY31" fmla="*/ 400977 h 1020763"/>
                <a:gd name="connsiteX32" fmla="*/ 2716980 w 5154613"/>
                <a:gd name="connsiteY32" fmla="*/ 359619 h 1020763"/>
                <a:gd name="connsiteX33" fmla="*/ 2638425 w 5154613"/>
                <a:gd name="connsiteY33" fmla="*/ 344488 h 1020763"/>
                <a:gd name="connsiteX34" fmla="*/ 988798 w 5154613"/>
                <a:gd name="connsiteY34" fmla="*/ 344488 h 1020763"/>
                <a:gd name="connsiteX35" fmla="*/ 904913 w 5154613"/>
                <a:gd name="connsiteY35" fmla="*/ 364750 h 1020763"/>
                <a:gd name="connsiteX36" fmla="*/ 851348 w 5154613"/>
                <a:gd name="connsiteY36" fmla="*/ 412365 h 1020763"/>
                <a:gd name="connsiteX37" fmla="*/ 824060 w 5154613"/>
                <a:gd name="connsiteY37" fmla="*/ 464032 h 1020763"/>
                <a:gd name="connsiteX38" fmla="*/ 815975 w 5154613"/>
                <a:gd name="connsiteY38" fmla="*/ 498476 h 1020763"/>
                <a:gd name="connsiteX39" fmla="*/ 1152525 w 5154613"/>
                <a:gd name="connsiteY39" fmla="*/ 498476 h 1020763"/>
                <a:gd name="connsiteX40" fmla="*/ 1140397 w 5154613"/>
                <a:gd name="connsiteY40" fmla="*/ 438705 h 1020763"/>
                <a:gd name="connsiteX41" fmla="*/ 1105024 w 5154613"/>
                <a:gd name="connsiteY41" fmla="*/ 390077 h 1020763"/>
                <a:gd name="connsiteX42" fmla="*/ 1052469 w 5154613"/>
                <a:gd name="connsiteY42" fmla="*/ 356645 h 1020763"/>
                <a:gd name="connsiteX43" fmla="*/ 988798 w 5154613"/>
                <a:gd name="connsiteY43" fmla="*/ 344488 h 1020763"/>
                <a:gd name="connsiteX44" fmla="*/ 3871913 w 5154613"/>
                <a:gd name="connsiteY44" fmla="*/ 301625 h 1020763"/>
                <a:gd name="connsiteX45" fmla="*/ 3933826 w 5154613"/>
                <a:gd name="connsiteY45" fmla="*/ 301625 h 1020763"/>
                <a:gd name="connsiteX46" fmla="*/ 3933826 w 5154613"/>
                <a:gd name="connsiteY46" fmla="*/ 774700 h 1020763"/>
                <a:gd name="connsiteX47" fmla="*/ 3871913 w 5154613"/>
                <a:gd name="connsiteY47" fmla="*/ 774700 h 1020763"/>
                <a:gd name="connsiteX48" fmla="*/ 1627188 w 5154613"/>
                <a:gd name="connsiteY48" fmla="*/ 301625 h 1020763"/>
                <a:gd name="connsiteX49" fmla="*/ 1693863 w 5154613"/>
                <a:gd name="connsiteY49" fmla="*/ 301625 h 1020763"/>
                <a:gd name="connsiteX50" fmla="*/ 1809750 w 5154613"/>
                <a:gd name="connsiteY50" fmla="*/ 696913 h 1020763"/>
                <a:gd name="connsiteX51" fmla="*/ 1811338 w 5154613"/>
                <a:gd name="connsiteY51" fmla="*/ 696913 h 1020763"/>
                <a:gd name="connsiteX52" fmla="*/ 1944688 w 5154613"/>
                <a:gd name="connsiteY52" fmla="*/ 301625 h 1020763"/>
                <a:gd name="connsiteX53" fmla="*/ 2001838 w 5154613"/>
                <a:gd name="connsiteY53" fmla="*/ 301625 h 1020763"/>
                <a:gd name="connsiteX54" fmla="*/ 2143125 w 5154613"/>
                <a:gd name="connsiteY54" fmla="*/ 696913 h 1020763"/>
                <a:gd name="connsiteX55" fmla="*/ 2144713 w 5154613"/>
                <a:gd name="connsiteY55" fmla="*/ 696913 h 1020763"/>
                <a:gd name="connsiteX56" fmla="*/ 2257425 w 5154613"/>
                <a:gd name="connsiteY56" fmla="*/ 301625 h 1020763"/>
                <a:gd name="connsiteX57" fmla="*/ 2319338 w 5154613"/>
                <a:gd name="connsiteY57" fmla="*/ 301625 h 1020763"/>
                <a:gd name="connsiteX58" fmla="*/ 2179638 w 5154613"/>
                <a:gd name="connsiteY58" fmla="*/ 774700 h 1020763"/>
                <a:gd name="connsiteX59" fmla="*/ 2116138 w 5154613"/>
                <a:gd name="connsiteY59" fmla="*/ 774700 h 1020763"/>
                <a:gd name="connsiteX60" fmla="*/ 1974850 w 5154613"/>
                <a:gd name="connsiteY60" fmla="*/ 387350 h 1020763"/>
                <a:gd name="connsiteX61" fmla="*/ 1971675 w 5154613"/>
                <a:gd name="connsiteY61" fmla="*/ 387350 h 1020763"/>
                <a:gd name="connsiteX62" fmla="*/ 1838325 w 5154613"/>
                <a:gd name="connsiteY62" fmla="*/ 774700 h 1020763"/>
                <a:gd name="connsiteX63" fmla="*/ 1774825 w 5154613"/>
                <a:gd name="connsiteY63" fmla="*/ 774700 h 1020763"/>
                <a:gd name="connsiteX64" fmla="*/ 4911219 w 5154613"/>
                <a:gd name="connsiteY64" fmla="*/ 288925 h 1020763"/>
                <a:gd name="connsiteX65" fmla="*/ 5018272 w 5154613"/>
                <a:gd name="connsiteY65" fmla="*/ 313151 h 1020763"/>
                <a:gd name="connsiteX66" fmla="*/ 5090987 w 5154613"/>
                <a:gd name="connsiteY66" fmla="*/ 380784 h 1020763"/>
                <a:gd name="connsiteX67" fmla="*/ 5093007 w 5154613"/>
                <a:gd name="connsiteY67" fmla="*/ 380784 h 1020763"/>
                <a:gd name="connsiteX68" fmla="*/ 5093007 w 5154613"/>
                <a:gd name="connsiteY68" fmla="*/ 301038 h 1020763"/>
                <a:gd name="connsiteX69" fmla="*/ 5154613 w 5154613"/>
                <a:gd name="connsiteY69" fmla="*/ 301038 h 1020763"/>
                <a:gd name="connsiteX70" fmla="*/ 5154613 w 5154613"/>
                <a:gd name="connsiteY70" fmla="*/ 744179 h 1020763"/>
                <a:gd name="connsiteX71" fmla="*/ 5129365 w 5154613"/>
                <a:gd name="connsiteY71" fmla="*/ 886509 h 1020763"/>
                <a:gd name="connsiteX72" fmla="*/ 5064729 w 5154613"/>
                <a:gd name="connsiteY72" fmla="*/ 971301 h 1020763"/>
                <a:gd name="connsiteX73" fmla="*/ 4981914 w 5154613"/>
                <a:gd name="connsiteY73" fmla="*/ 1010669 h 1020763"/>
                <a:gd name="connsiteX74" fmla="*/ 4902129 w 5154613"/>
                <a:gd name="connsiteY74" fmla="*/ 1020763 h 1020763"/>
                <a:gd name="connsiteX75" fmla="*/ 4831434 w 5154613"/>
                <a:gd name="connsiteY75" fmla="*/ 1014707 h 1020763"/>
                <a:gd name="connsiteX76" fmla="*/ 4766798 w 5154613"/>
                <a:gd name="connsiteY76" fmla="*/ 995527 h 1020763"/>
                <a:gd name="connsiteX77" fmla="*/ 4710242 w 5154613"/>
                <a:gd name="connsiteY77" fmla="*/ 964235 h 1020763"/>
                <a:gd name="connsiteX78" fmla="*/ 4666814 w 5154613"/>
                <a:gd name="connsiteY78" fmla="*/ 921839 h 1020763"/>
                <a:gd name="connsiteX79" fmla="*/ 4715291 w 5154613"/>
                <a:gd name="connsiteY79" fmla="*/ 876414 h 1020763"/>
                <a:gd name="connsiteX80" fmla="*/ 4797096 w 5154613"/>
                <a:gd name="connsiteY80" fmla="*/ 944046 h 1020763"/>
                <a:gd name="connsiteX81" fmla="*/ 4902129 w 5154613"/>
                <a:gd name="connsiteY81" fmla="*/ 966254 h 1020763"/>
                <a:gd name="connsiteX82" fmla="*/ 4981914 w 5154613"/>
                <a:gd name="connsiteY82" fmla="*/ 953131 h 1020763"/>
                <a:gd name="connsiteX83" fmla="*/ 5034431 w 5154613"/>
                <a:gd name="connsiteY83" fmla="*/ 920829 h 1020763"/>
                <a:gd name="connsiteX84" fmla="*/ 5067759 w 5154613"/>
                <a:gd name="connsiteY84" fmla="*/ 877424 h 1020763"/>
                <a:gd name="connsiteX85" fmla="*/ 5084928 w 5154613"/>
                <a:gd name="connsiteY85" fmla="*/ 828971 h 1020763"/>
                <a:gd name="connsiteX86" fmla="*/ 5091997 w 5154613"/>
                <a:gd name="connsiteY86" fmla="*/ 783547 h 1020763"/>
                <a:gd name="connsiteX87" fmla="*/ 5093007 w 5154613"/>
                <a:gd name="connsiteY87" fmla="*/ 748217 h 1020763"/>
                <a:gd name="connsiteX88" fmla="*/ 5093007 w 5154613"/>
                <a:gd name="connsiteY88" fmla="*/ 682604 h 1020763"/>
                <a:gd name="connsiteX89" fmla="*/ 5090987 w 5154613"/>
                <a:gd name="connsiteY89" fmla="*/ 682604 h 1020763"/>
                <a:gd name="connsiteX90" fmla="*/ 5018272 w 5154613"/>
                <a:gd name="connsiteY90" fmla="*/ 750236 h 1020763"/>
                <a:gd name="connsiteX91" fmla="*/ 4911219 w 5154613"/>
                <a:gd name="connsiteY91" fmla="*/ 775471 h 1020763"/>
                <a:gd name="connsiteX92" fmla="*/ 4812245 w 5154613"/>
                <a:gd name="connsiteY92" fmla="*/ 756292 h 1020763"/>
                <a:gd name="connsiteX93" fmla="*/ 4732460 w 5154613"/>
                <a:gd name="connsiteY93" fmla="*/ 703802 h 1020763"/>
                <a:gd name="connsiteX94" fmla="*/ 4677924 w 5154613"/>
                <a:gd name="connsiteY94" fmla="*/ 626075 h 1020763"/>
                <a:gd name="connsiteX95" fmla="*/ 4657725 w 5154613"/>
                <a:gd name="connsiteY95" fmla="*/ 532198 h 1020763"/>
                <a:gd name="connsiteX96" fmla="*/ 4677924 w 5154613"/>
                <a:gd name="connsiteY96" fmla="*/ 437312 h 1020763"/>
                <a:gd name="connsiteX97" fmla="*/ 4732460 w 5154613"/>
                <a:gd name="connsiteY97" fmla="*/ 360595 h 1020763"/>
                <a:gd name="connsiteX98" fmla="*/ 4812245 w 5154613"/>
                <a:gd name="connsiteY98" fmla="*/ 308104 h 1020763"/>
                <a:gd name="connsiteX99" fmla="*/ 4911219 w 5154613"/>
                <a:gd name="connsiteY99" fmla="*/ 288925 h 1020763"/>
                <a:gd name="connsiteX100" fmla="*/ 4334137 w 5154613"/>
                <a:gd name="connsiteY100" fmla="*/ 288925 h 1020763"/>
                <a:gd name="connsiteX101" fmla="*/ 4423700 w 5154613"/>
                <a:gd name="connsiteY101" fmla="*/ 306058 h 1020763"/>
                <a:gd name="connsiteX102" fmla="*/ 4478042 w 5154613"/>
                <a:gd name="connsiteY102" fmla="*/ 351411 h 1020763"/>
                <a:gd name="connsiteX103" fmla="*/ 4506219 w 5154613"/>
                <a:gd name="connsiteY103" fmla="*/ 416920 h 1020763"/>
                <a:gd name="connsiteX104" fmla="*/ 4513263 w 5154613"/>
                <a:gd name="connsiteY104" fmla="*/ 492507 h 1020763"/>
                <a:gd name="connsiteX105" fmla="*/ 4513263 w 5154613"/>
                <a:gd name="connsiteY105" fmla="*/ 774700 h 1020763"/>
                <a:gd name="connsiteX106" fmla="*/ 4452883 w 5154613"/>
                <a:gd name="connsiteY106" fmla="*/ 774700 h 1020763"/>
                <a:gd name="connsiteX107" fmla="*/ 4452883 w 5154613"/>
                <a:gd name="connsiteY107" fmla="*/ 495531 h 1020763"/>
                <a:gd name="connsiteX108" fmla="*/ 4446845 w 5154613"/>
                <a:gd name="connsiteY108" fmla="*/ 440100 h 1020763"/>
                <a:gd name="connsiteX109" fmla="*/ 4429738 w 5154613"/>
                <a:gd name="connsiteY109" fmla="*/ 390716 h 1020763"/>
                <a:gd name="connsiteX110" fmla="*/ 4393510 w 5154613"/>
                <a:gd name="connsiteY110" fmla="*/ 356450 h 1020763"/>
                <a:gd name="connsiteX111" fmla="*/ 4334137 w 5154613"/>
                <a:gd name="connsiteY111" fmla="*/ 344356 h 1020763"/>
                <a:gd name="connsiteX112" fmla="*/ 4269732 w 5154613"/>
                <a:gd name="connsiteY112" fmla="*/ 355442 h 1020763"/>
                <a:gd name="connsiteX113" fmla="*/ 4217403 w 5154613"/>
                <a:gd name="connsiteY113" fmla="*/ 391724 h 1020763"/>
                <a:gd name="connsiteX114" fmla="*/ 4183188 w 5154613"/>
                <a:gd name="connsiteY114" fmla="*/ 452194 h 1020763"/>
                <a:gd name="connsiteX115" fmla="*/ 4170106 w 5154613"/>
                <a:gd name="connsiteY115" fmla="*/ 537860 h 1020763"/>
                <a:gd name="connsiteX116" fmla="*/ 4170106 w 5154613"/>
                <a:gd name="connsiteY116" fmla="*/ 774700 h 1020763"/>
                <a:gd name="connsiteX117" fmla="*/ 4108720 w 5154613"/>
                <a:gd name="connsiteY117" fmla="*/ 774700 h 1020763"/>
                <a:gd name="connsiteX118" fmla="*/ 4108720 w 5154613"/>
                <a:gd name="connsiteY118" fmla="*/ 434053 h 1020763"/>
                <a:gd name="connsiteX119" fmla="*/ 4107713 w 5154613"/>
                <a:gd name="connsiteY119" fmla="*/ 401802 h 1020763"/>
                <a:gd name="connsiteX120" fmla="*/ 4105701 w 5154613"/>
                <a:gd name="connsiteY120" fmla="*/ 363505 h 1020763"/>
                <a:gd name="connsiteX121" fmla="*/ 4104694 w 5154613"/>
                <a:gd name="connsiteY121" fmla="*/ 327222 h 1020763"/>
                <a:gd name="connsiteX122" fmla="*/ 4103688 w 5154613"/>
                <a:gd name="connsiteY122" fmla="*/ 301019 h 1020763"/>
                <a:gd name="connsiteX123" fmla="*/ 4165074 w 5154613"/>
                <a:gd name="connsiteY123" fmla="*/ 301019 h 1020763"/>
                <a:gd name="connsiteX124" fmla="*/ 4166080 w 5154613"/>
                <a:gd name="connsiteY124" fmla="*/ 352419 h 1020763"/>
                <a:gd name="connsiteX125" fmla="*/ 4169099 w 5154613"/>
                <a:gd name="connsiteY125" fmla="*/ 383661 h 1020763"/>
                <a:gd name="connsiteX126" fmla="*/ 4172118 w 5154613"/>
                <a:gd name="connsiteY126" fmla="*/ 383661 h 1020763"/>
                <a:gd name="connsiteX127" fmla="*/ 4233504 w 5154613"/>
                <a:gd name="connsiteY127" fmla="*/ 317144 h 1020763"/>
                <a:gd name="connsiteX128" fmla="*/ 4334137 w 5154613"/>
                <a:gd name="connsiteY128" fmla="*/ 288925 h 1020763"/>
                <a:gd name="connsiteX129" fmla="*/ 3237223 w 5154613"/>
                <a:gd name="connsiteY129" fmla="*/ 288925 h 1020763"/>
                <a:gd name="connsiteX130" fmla="*/ 3255325 w 5154613"/>
                <a:gd name="connsiteY130" fmla="*/ 289933 h 1020763"/>
                <a:gd name="connsiteX131" fmla="*/ 3273426 w 5154613"/>
                <a:gd name="connsiteY131" fmla="*/ 293964 h 1020763"/>
                <a:gd name="connsiteX132" fmla="*/ 3265381 w 5154613"/>
                <a:gd name="connsiteY132" fmla="*/ 354434 h 1020763"/>
                <a:gd name="connsiteX133" fmla="*/ 3242251 w 5154613"/>
                <a:gd name="connsiteY133" fmla="*/ 350403 h 1020763"/>
                <a:gd name="connsiteX134" fmla="*/ 3172863 w 5154613"/>
                <a:gd name="connsiteY134" fmla="*/ 362497 h 1020763"/>
                <a:gd name="connsiteX135" fmla="*/ 3125598 w 5154613"/>
                <a:gd name="connsiteY135" fmla="*/ 397771 h 1020763"/>
                <a:gd name="connsiteX136" fmla="*/ 3097441 w 5154613"/>
                <a:gd name="connsiteY136" fmla="*/ 451186 h 1020763"/>
                <a:gd name="connsiteX137" fmla="*/ 3088390 w 5154613"/>
                <a:gd name="connsiteY137" fmla="*/ 515687 h 1020763"/>
                <a:gd name="connsiteX138" fmla="*/ 3088390 w 5154613"/>
                <a:gd name="connsiteY138" fmla="*/ 774700 h 1020763"/>
                <a:gd name="connsiteX139" fmla="*/ 3026041 w 5154613"/>
                <a:gd name="connsiteY139" fmla="*/ 774700 h 1020763"/>
                <a:gd name="connsiteX140" fmla="*/ 3026041 w 5154613"/>
                <a:gd name="connsiteY140" fmla="*/ 434053 h 1020763"/>
                <a:gd name="connsiteX141" fmla="*/ 3026041 w 5154613"/>
                <a:gd name="connsiteY141" fmla="*/ 401802 h 1020763"/>
                <a:gd name="connsiteX142" fmla="*/ 3024030 w 5154613"/>
                <a:gd name="connsiteY142" fmla="*/ 363505 h 1020763"/>
                <a:gd name="connsiteX143" fmla="*/ 3023024 w 5154613"/>
                <a:gd name="connsiteY143" fmla="*/ 327222 h 1020763"/>
                <a:gd name="connsiteX144" fmla="*/ 3021013 w 5154613"/>
                <a:gd name="connsiteY144" fmla="*/ 301019 h 1020763"/>
                <a:gd name="connsiteX145" fmla="*/ 3082356 w 5154613"/>
                <a:gd name="connsiteY145" fmla="*/ 301019 h 1020763"/>
                <a:gd name="connsiteX146" fmla="*/ 3084368 w 5154613"/>
                <a:gd name="connsiteY146" fmla="*/ 352419 h 1020763"/>
                <a:gd name="connsiteX147" fmla="*/ 3087385 w 5154613"/>
                <a:gd name="connsiteY147" fmla="*/ 383661 h 1020763"/>
                <a:gd name="connsiteX148" fmla="*/ 3146717 w 5154613"/>
                <a:gd name="connsiteY148" fmla="*/ 315128 h 1020763"/>
                <a:gd name="connsiteX149" fmla="*/ 3237223 w 5154613"/>
                <a:gd name="connsiteY149" fmla="*/ 288925 h 1020763"/>
                <a:gd name="connsiteX150" fmla="*/ 2638425 w 5154613"/>
                <a:gd name="connsiteY150" fmla="*/ 288925 h 1020763"/>
                <a:gd name="connsiteX151" fmla="*/ 2738322 w 5154613"/>
                <a:gd name="connsiteY151" fmla="*/ 307088 h 1020763"/>
                <a:gd name="connsiteX152" fmla="*/ 2818038 w 5154613"/>
                <a:gd name="connsiteY152" fmla="*/ 358550 h 1020763"/>
                <a:gd name="connsiteX153" fmla="*/ 2869500 w 5154613"/>
                <a:gd name="connsiteY153" fmla="*/ 438266 h 1020763"/>
                <a:gd name="connsiteX154" fmla="*/ 2887663 w 5154613"/>
                <a:gd name="connsiteY154" fmla="*/ 538163 h 1020763"/>
                <a:gd name="connsiteX155" fmla="*/ 2869500 w 5154613"/>
                <a:gd name="connsiteY155" fmla="*/ 638060 h 1020763"/>
                <a:gd name="connsiteX156" fmla="*/ 2818038 w 5154613"/>
                <a:gd name="connsiteY156" fmla="*/ 716766 h 1020763"/>
                <a:gd name="connsiteX157" fmla="*/ 2738322 w 5154613"/>
                <a:gd name="connsiteY157" fmla="*/ 768228 h 1020763"/>
                <a:gd name="connsiteX158" fmla="*/ 2638425 w 5154613"/>
                <a:gd name="connsiteY158" fmla="*/ 787400 h 1020763"/>
                <a:gd name="connsiteX159" fmla="*/ 2538528 w 5154613"/>
                <a:gd name="connsiteY159" fmla="*/ 768228 h 1020763"/>
                <a:gd name="connsiteX160" fmla="*/ 2458813 w 5154613"/>
                <a:gd name="connsiteY160" fmla="*/ 716766 h 1020763"/>
                <a:gd name="connsiteX161" fmla="*/ 2408360 w 5154613"/>
                <a:gd name="connsiteY161" fmla="*/ 638060 h 1020763"/>
                <a:gd name="connsiteX162" fmla="*/ 2389188 w 5154613"/>
                <a:gd name="connsiteY162" fmla="*/ 538163 h 1020763"/>
                <a:gd name="connsiteX163" fmla="*/ 2408360 w 5154613"/>
                <a:gd name="connsiteY163" fmla="*/ 438266 h 1020763"/>
                <a:gd name="connsiteX164" fmla="*/ 2458813 w 5154613"/>
                <a:gd name="connsiteY164" fmla="*/ 358550 h 1020763"/>
                <a:gd name="connsiteX165" fmla="*/ 2538528 w 5154613"/>
                <a:gd name="connsiteY165" fmla="*/ 307088 h 1020763"/>
                <a:gd name="connsiteX166" fmla="*/ 2638425 w 5154613"/>
                <a:gd name="connsiteY166" fmla="*/ 288925 h 1020763"/>
                <a:gd name="connsiteX167" fmla="*/ 991839 w 5154613"/>
                <a:gd name="connsiteY167" fmla="*/ 288925 h 1020763"/>
                <a:gd name="connsiteX168" fmla="*/ 1087961 w 5154613"/>
                <a:gd name="connsiteY168" fmla="*/ 307088 h 1020763"/>
                <a:gd name="connsiteX169" fmla="*/ 1157776 w 5154613"/>
                <a:gd name="connsiteY169" fmla="*/ 357541 h 1020763"/>
                <a:gd name="connsiteX170" fmla="*/ 1200272 w 5154613"/>
                <a:gd name="connsiteY170" fmla="*/ 429184 h 1020763"/>
                <a:gd name="connsiteX171" fmla="*/ 1214438 w 5154613"/>
                <a:gd name="connsiteY171" fmla="*/ 509909 h 1020763"/>
                <a:gd name="connsiteX172" fmla="*/ 1214438 w 5154613"/>
                <a:gd name="connsiteY172" fmla="*/ 553299 h 1020763"/>
                <a:gd name="connsiteX173" fmla="*/ 815783 w 5154613"/>
                <a:gd name="connsiteY173" fmla="*/ 553299 h 1020763"/>
                <a:gd name="connsiteX174" fmla="*/ 822866 w 5154613"/>
                <a:gd name="connsiteY174" fmla="*/ 602742 h 1020763"/>
                <a:gd name="connsiteX175" fmla="*/ 851197 w 5154613"/>
                <a:gd name="connsiteY175" fmla="*/ 662277 h 1020763"/>
                <a:gd name="connsiteX176" fmla="*/ 906847 w 5154613"/>
                <a:gd name="connsiteY176" fmla="*/ 710712 h 1020763"/>
                <a:gd name="connsiteX177" fmla="*/ 995886 w 5154613"/>
                <a:gd name="connsiteY177" fmla="*/ 731902 h 1020763"/>
                <a:gd name="connsiteX178" fmla="*/ 1086949 w 5154613"/>
                <a:gd name="connsiteY178" fmla="*/ 708694 h 1020763"/>
                <a:gd name="connsiteX179" fmla="*/ 1154741 w 5154613"/>
                <a:gd name="connsiteY179" fmla="*/ 647141 h 1020763"/>
                <a:gd name="connsiteX180" fmla="*/ 1200272 w 5154613"/>
                <a:gd name="connsiteY180" fmla="*/ 685485 h 1020763"/>
                <a:gd name="connsiteX181" fmla="*/ 1111233 w 5154613"/>
                <a:gd name="connsiteY181" fmla="*/ 763183 h 1020763"/>
                <a:gd name="connsiteX182" fmla="*/ 994874 w 5154613"/>
                <a:gd name="connsiteY182" fmla="*/ 787400 h 1020763"/>
                <a:gd name="connsiteX183" fmla="*/ 895717 w 5154613"/>
                <a:gd name="connsiteY183" fmla="*/ 768228 h 1020763"/>
                <a:gd name="connsiteX184" fmla="*/ 819831 w 5154613"/>
                <a:gd name="connsiteY184" fmla="*/ 716766 h 1020763"/>
                <a:gd name="connsiteX185" fmla="*/ 771264 w 5154613"/>
                <a:gd name="connsiteY185" fmla="*/ 638060 h 1020763"/>
                <a:gd name="connsiteX186" fmla="*/ 754063 w 5154613"/>
                <a:gd name="connsiteY186" fmla="*/ 537154 h 1020763"/>
                <a:gd name="connsiteX187" fmla="*/ 771264 w 5154613"/>
                <a:gd name="connsiteY187" fmla="*/ 438266 h 1020763"/>
                <a:gd name="connsiteX188" fmla="*/ 820842 w 5154613"/>
                <a:gd name="connsiteY188" fmla="*/ 359559 h 1020763"/>
                <a:gd name="connsiteX189" fmla="*/ 895717 w 5154613"/>
                <a:gd name="connsiteY189" fmla="*/ 307088 h 1020763"/>
                <a:gd name="connsiteX190" fmla="*/ 991839 w 5154613"/>
                <a:gd name="connsiteY190" fmla="*/ 288925 h 1020763"/>
                <a:gd name="connsiteX191" fmla="*/ 1386182 w 5154613"/>
                <a:gd name="connsiteY191" fmla="*/ 165100 h 1020763"/>
                <a:gd name="connsiteX192" fmla="*/ 1448068 w 5154613"/>
                <a:gd name="connsiteY192" fmla="*/ 165100 h 1020763"/>
                <a:gd name="connsiteX193" fmla="*/ 1448068 w 5154613"/>
                <a:gd name="connsiteY193" fmla="*/ 301259 h 1020763"/>
                <a:gd name="connsiteX194" fmla="*/ 1584015 w 5154613"/>
                <a:gd name="connsiteY194" fmla="*/ 301259 h 1020763"/>
                <a:gd name="connsiteX195" fmla="*/ 1584015 w 5154613"/>
                <a:gd name="connsiteY195" fmla="*/ 356732 h 1020763"/>
                <a:gd name="connsiteX196" fmla="*/ 1448068 w 5154613"/>
                <a:gd name="connsiteY196" fmla="*/ 356732 h 1020763"/>
                <a:gd name="connsiteX197" fmla="*/ 1448068 w 5154613"/>
                <a:gd name="connsiteY197" fmla="*/ 665361 h 1020763"/>
                <a:gd name="connsiteX198" fmla="*/ 1465315 w 5154613"/>
                <a:gd name="connsiteY198" fmla="*/ 714782 h 1020763"/>
                <a:gd name="connsiteX199" fmla="*/ 1514013 w 5154613"/>
                <a:gd name="connsiteY199" fmla="*/ 731928 h 1020763"/>
                <a:gd name="connsiteX200" fmla="*/ 1549521 w 5154613"/>
                <a:gd name="connsiteY200" fmla="*/ 726885 h 1020763"/>
                <a:gd name="connsiteX201" fmla="*/ 1584015 w 5154613"/>
                <a:gd name="connsiteY201" fmla="*/ 715790 h 1020763"/>
                <a:gd name="connsiteX202" fmla="*/ 1589088 w 5154613"/>
                <a:gd name="connsiteY202" fmla="*/ 770254 h 1020763"/>
                <a:gd name="connsiteX203" fmla="*/ 1549521 w 5154613"/>
                <a:gd name="connsiteY203" fmla="*/ 782357 h 1020763"/>
                <a:gd name="connsiteX204" fmla="*/ 1508940 w 5154613"/>
                <a:gd name="connsiteY204" fmla="*/ 787400 h 1020763"/>
                <a:gd name="connsiteX205" fmla="*/ 1452126 w 5154613"/>
                <a:gd name="connsiteY205" fmla="*/ 777314 h 1020763"/>
                <a:gd name="connsiteX206" fmla="*/ 1414589 w 5154613"/>
                <a:gd name="connsiteY206" fmla="*/ 751091 h 1020763"/>
                <a:gd name="connsiteX207" fmla="*/ 1393284 w 5154613"/>
                <a:gd name="connsiteY207" fmla="*/ 712765 h 1020763"/>
                <a:gd name="connsiteX208" fmla="*/ 1386182 w 5154613"/>
                <a:gd name="connsiteY208" fmla="*/ 665361 h 1020763"/>
                <a:gd name="connsiteX209" fmla="*/ 1386182 w 5154613"/>
                <a:gd name="connsiteY209" fmla="*/ 356732 h 1020763"/>
                <a:gd name="connsiteX210" fmla="*/ 1282700 w 5154613"/>
                <a:gd name="connsiteY210" fmla="*/ 356732 h 1020763"/>
                <a:gd name="connsiteX211" fmla="*/ 1282700 w 5154613"/>
                <a:gd name="connsiteY211" fmla="*/ 301259 h 1020763"/>
                <a:gd name="connsiteX212" fmla="*/ 1386182 w 5154613"/>
                <a:gd name="connsiteY212" fmla="*/ 301259 h 1020763"/>
                <a:gd name="connsiteX213" fmla="*/ 1386182 w 5154613"/>
                <a:gd name="connsiteY213" fmla="*/ 165100 h 1020763"/>
                <a:gd name="connsiteX214" fmla="*/ 3902581 w 5154613"/>
                <a:gd name="connsiteY214" fmla="*/ 66675 h 1020763"/>
                <a:gd name="connsiteX215" fmla="*/ 3934959 w 5154613"/>
                <a:gd name="connsiteY215" fmla="*/ 79910 h 1020763"/>
                <a:gd name="connsiteX216" fmla="*/ 3948113 w 5154613"/>
                <a:gd name="connsiteY216" fmla="*/ 113506 h 1020763"/>
                <a:gd name="connsiteX217" fmla="*/ 3934959 w 5154613"/>
                <a:gd name="connsiteY217" fmla="*/ 146085 h 1020763"/>
                <a:gd name="connsiteX218" fmla="*/ 3902581 w 5154613"/>
                <a:gd name="connsiteY218" fmla="*/ 160338 h 1020763"/>
                <a:gd name="connsiteX219" fmla="*/ 3869192 w 5154613"/>
                <a:gd name="connsiteY219" fmla="*/ 146085 h 1020763"/>
                <a:gd name="connsiteX220" fmla="*/ 3856038 w 5154613"/>
                <a:gd name="connsiteY220" fmla="*/ 113506 h 1020763"/>
                <a:gd name="connsiteX221" fmla="*/ 3869192 w 5154613"/>
                <a:gd name="connsiteY221" fmla="*/ 79910 h 1020763"/>
                <a:gd name="connsiteX222" fmla="*/ 3902581 w 5154613"/>
                <a:gd name="connsiteY222" fmla="*/ 66675 h 1020763"/>
                <a:gd name="connsiteX223" fmla="*/ 0 w 5154613"/>
                <a:gd name="connsiteY223" fmla="*/ 49213 h 1020763"/>
                <a:gd name="connsiteX224" fmla="*/ 87312 w 5154613"/>
                <a:gd name="connsiteY224" fmla="*/ 49213 h 1020763"/>
                <a:gd name="connsiteX225" fmla="*/ 528638 w 5154613"/>
                <a:gd name="connsiteY225" fmla="*/ 684214 h 1020763"/>
                <a:gd name="connsiteX226" fmla="*/ 531813 w 5154613"/>
                <a:gd name="connsiteY226" fmla="*/ 684214 h 1020763"/>
                <a:gd name="connsiteX227" fmla="*/ 531813 w 5154613"/>
                <a:gd name="connsiteY227" fmla="*/ 49213 h 1020763"/>
                <a:gd name="connsiteX228" fmla="*/ 598488 w 5154613"/>
                <a:gd name="connsiteY228" fmla="*/ 49213 h 1020763"/>
                <a:gd name="connsiteX229" fmla="*/ 598488 w 5154613"/>
                <a:gd name="connsiteY229" fmla="*/ 774701 h 1020763"/>
                <a:gd name="connsiteX230" fmla="*/ 512763 w 5154613"/>
                <a:gd name="connsiteY230" fmla="*/ 774701 h 1020763"/>
                <a:gd name="connsiteX231" fmla="*/ 69850 w 5154613"/>
                <a:gd name="connsiteY231" fmla="*/ 138113 h 1020763"/>
                <a:gd name="connsiteX232" fmla="*/ 68262 w 5154613"/>
                <a:gd name="connsiteY232" fmla="*/ 138113 h 1020763"/>
                <a:gd name="connsiteX233" fmla="*/ 68262 w 5154613"/>
                <a:gd name="connsiteY233" fmla="*/ 774701 h 1020763"/>
                <a:gd name="connsiteX234" fmla="*/ 0 w 5154613"/>
                <a:gd name="connsiteY234" fmla="*/ 774701 h 1020763"/>
                <a:gd name="connsiteX235" fmla="*/ 3367088 w 5154613"/>
                <a:gd name="connsiteY235" fmla="*/ 0 h 1020763"/>
                <a:gd name="connsiteX236" fmla="*/ 3429000 w 5154613"/>
                <a:gd name="connsiteY236" fmla="*/ 0 h 1020763"/>
                <a:gd name="connsiteX237" fmla="*/ 3429000 w 5154613"/>
                <a:gd name="connsiteY237" fmla="*/ 515938 h 1020763"/>
                <a:gd name="connsiteX238" fmla="*/ 3663950 w 5154613"/>
                <a:gd name="connsiteY238" fmla="*/ 301625 h 1020763"/>
                <a:gd name="connsiteX239" fmla="*/ 3752850 w 5154613"/>
                <a:gd name="connsiteY239" fmla="*/ 301625 h 1020763"/>
                <a:gd name="connsiteX240" fmla="*/ 3508376 w 5154613"/>
                <a:gd name="connsiteY240" fmla="*/ 517525 h 1020763"/>
                <a:gd name="connsiteX241" fmla="*/ 3783013 w 5154613"/>
                <a:gd name="connsiteY241" fmla="*/ 774700 h 1020763"/>
                <a:gd name="connsiteX242" fmla="*/ 3689350 w 5154613"/>
                <a:gd name="connsiteY242" fmla="*/ 774700 h 1020763"/>
                <a:gd name="connsiteX243" fmla="*/ 3429000 w 5154613"/>
                <a:gd name="connsiteY243" fmla="*/ 523875 h 1020763"/>
                <a:gd name="connsiteX244" fmla="*/ 3429000 w 5154613"/>
                <a:gd name="connsiteY244" fmla="*/ 774700 h 1020763"/>
                <a:gd name="connsiteX245" fmla="*/ 3367088 w 5154613"/>
                <a:gd name="connsiteY245" fmla="*/ 774700 h 102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154613" h="1020763">
                  <a:moveTo>
                    <a:pt x="4907757" y="344488"/>
                  </a:moveTo>
                  <a:cubicBezTo>
                    <a:pt x="4881461" y="344488"/>
                    <a:pt x="4857187" y="348517"/>
                    <a:pt x="4833925" y="358588"/>
                  </a:cubicBezTo>
                  <a:cubicBezTo>
                    <a:pt x="4810663" y="368659"/>
                    <a:pt x="4791447" y="381752"/>
                    <a:pt x="4774253" y="398873"/>
                  </a:cubicBezTo>
                  <a:cubicBezTo>
                    <a:pt x="4758071" y="415994"/>
                    <a:pt x="4743911" y="435129"/>
                    <a:pt x="4734809" y="458293"/>
                  </a:cubicBezTo>
                  <a:cubicBezTo>
                    <a:pt x="4724695" y="481457"/>
                    <a:pt x="4719638" y="505628"/>
                    <a:pt x="4719638" y="531813"/>
                  </a:cubicBezTo>
                  <a:cubicBezTo>
                    <a:pt x="4719638" y="556991"/>
                    <a:pt x="4724695" y="582169"/>
                    <a:pt x="4734809" y="604326"/>
                  </a:cubicBezTo>
                  <a:cubicBezTo>
                    <a:pt x="4743911" y="627490"/>
                    <a:pt x="4758071" y="647632"/>
                    <a:pt x="4774253" y="663746"/>
                  </a:cubicBezTo>
                  <a:cubicBezTo>
                    <a:pt x="4791447" y="680868"/>
                    <a:pt x="4810663" y="693960"/>
                    <a:pt x="4833925" y="704031"/>
                  </a:cubicBezTo>
                  <a:cubicBezTo>
                    <a:pt x="4857187" y="714103"/>
                    <a:pt x="4881461" y="719138"/>
                    <a:pt x="4907757" y="719138"/>
                  </a:cubicBezTo>
                  <a:cubicBezTo>
                    <a:pt x="4934053" y="719138"/>
                    <a:pt x="4958327" y="714103"/>
                    <a:pt x="4981589" y="704031"/>
                  </a:cubicBezTo>
                  <a:cubicBezTo>
                    <a:pt x="5003839" y="693960"/>
                    <a:pt x="5024067" y="680868"/>
                    <a:pt x="5041261" y="663746"/>
                  </a:cubicBezTo>
                  <a:cubicBezTo>
                    <a:pt x="5057443" y="647632"/>
                    <a:pt x="5070591" y="627490"/>
                    <a:pt x="5080705" y="604326"/>
                  </a:cubicBezTo>
                  <a:cubicBezTo>
                    <a:pt x="5090819" y="582169"/>
                    <a:pt x="5095876" y="556991"/>
                    <a:pt x="5095876" y="531813"/>
                  </a:cubicBezTo>
                  <a:cubicBezTo>
                    <a:pt x="5095876" y="505628"/>
                    <a:pt x="5090819" y="481457"/>
                    <a:pt x="5080705" y="458293"/>
                  </a:cubicBezTo>
                  <a:cubicBezTo>
                    <a:pt x="5070591" y="435129"/>
                    <a:pt x="5057443" y="415994"/>
                    <a:pt x="5041261" y="398873"/>
                  </a:cubicBezTo>
                  <a:cubicBezTo>
                    <a:pt x="5024067" y="381752"/>
                    <a:pt x="5003839" y="368659"/>
                    <a:pt x="4981589" y="358588"/>
                  </a:cubicBezTo>
                  <a:cubicBezTo>
                    <a:pt x="4958327" y="348517"/>
                    <a:pt x="4934053" y="344488"/>
                    <a:pt x="4907757" y="344488"/>
                  </a:cubicBezTo>
                  <a:close/>
                  <a:moveTo>
                    <a:pt x="2638425" y="344488"/>
                  </a:moveTo>
                  <a:cubicBezTo>
                    <a:pt x="2610225" y="344488"/>
                    <a:pt x="2584040" y="349532"/>
                    <a:pt x="2560876" y="359619"/>
                  </a:cubicBezTo>
                  <a:cubicBezTo>
                    <a:pt x="2537712" y="369706"/>
                    <a:pt x="2517570" y="383828"/>
                    <a:pt x="2501456" y="400977"/>
                  </a:cubicBezTo>
                  <a:cubicBezTo>
                    <a:pt x="2485342" y="418125"/>
                    <a:pt x="2473256" y="439308"/>
                    <a:pt x="2464192" y="462509"/>
                  </a:cubicBezTo>
                  <a:cubicBezTo>
                    <a:pt x="2456135" y="485710"/>
                    <a:pt x="2451100" y="510928"/>
                    <a:pt x="2451100" y="538163"/>
                  </a:cubicBezTo>
                  <a:cubicBezTo>
                    <a:pt x="2451100" y="564390"/>
                    <a:pt x="2456135" y="589608"/>
                    <a:pt x="2464192" y="612809"/>
                  </a:cubicBezTo>
                  <a:cubicBezTo>
                    <a:pt x="2473256" y="637018"/>
                    <a:pt x="2485342" y="657193"/>
                    <a:pt x="2501456" y="674341"/>
                  </a:cubicBezTo>
                  <a:cubicBezTo>
                    <a:pt x="2517570" y="692498"/>
                    <a:pt x="2537712" y="705611"/>
                    <a:pt x="2560876" y="716707"/>
                  </a:cubicBezTo>
                  <a:cubicBezTo>
                    <a:pt x="2584040" y="726795"/>
                    <a:pt x="2610225" y="731838"/>
                    <a:pt x="2638425" y="731838"/>
                  </a:cubicBezTo>
                  <a:cubicBezTo>
                    <a:pt x="2667631" y="731838"/>
                    <a:pt x="2693817" y="726795"/>
                    <a:pt x="2716980" y="716707"/>
                  </a:cubicBezTo>
                  <a:cubicBezTo>
                    <a:pt x="2740144" y="705611"/>
                    <a:pt x="2759280" y="692498"/>
                    <a:pt x="2776401" y="674341"/>
                  </a:cubicBezTo>
                  <a:cubicBezTo>
                    <a:pt x="2792515" y="657193"/>
                    <a:pt x="2804600" y="637018"/>
                    <a:pt x="2813664" y="612809"/>
                  </a:cubicBezTo>
                  <a:cubicBezTo>
                    <a:pt x="2821721" y="589608"/>
                    <a:pt x="2825750" y="564390"/>
                    <a:pt x="2825750" y="538163"/>
                  </a:cubicBezTo>
                  <a:cubicBezTo>
                    <a:pt x="2825750" y="510928"/>
                    <a:pt x="2821721" y="485710"/>
                    <a:pt x="2813664" y="462509"/>
                  </a:cubicBezTo>
                  <a:cubicBezTo>
                    <a:pt x="2804600" y="439308"/>
                    <a:pt x="2792515" y="418125"/>
                    <a:pt x="2776401" y="400977"/>
                  </a:cubicBezTo>
                  <a:cubicBezTo>
                    <a:pt x="2759280" y="383828"/>
                    <a:pt x="2740144" y="369706"/>
                    <a:pt x="2716980" y="359619"/>
                  </a:cubicBezTo>
                  <a:cubicBezTo>
                    <a:pt x="2693817" y="349532"/>
                    <a:pt x="2667631" y="344488"/>
                    <a:pt x="2638425" y="344488"/>
                  </a:cubicBezTo>
                  <a:close/>
                  <a:moveTo>
                    <a:pt x="988798" y="344488"/>
                  </a:moveTo>
                  <a:cubicBezTo>
                    <a:pt x="954435" y="344488"/>
                    <a:pt x="927147" y="350567"/>
                    <a:pt x="904913" y="364750"/>
                  </a:cubicBezTo>
                  <a:cubicBezTo>
                    <a:pt x="882678" y="377920"/>
                    <a:pt x="864486" y="394129"/>
                    <a:pt x="851348" y="412365"/>
                  </a:cubicBezTo>
                  <a:cubicBezTo>
                    <a:pt x="839220" y="429587"/>
                    <a:pt x="829113" y="446809"/>
                    <a:pt x="824060" y="464032"/>
                  </a:cubicBezTo>
                  <a:cubicBezTo>
                    <a:pt x="819007" y="481254"/>
                    <a:pt x="815975" y="492398"/>
                    <a:pt x="815975" y="498476"/>
                  </a:cubicBezTo>
                  <a:lnTo>
                    <a:pt x="1152525" y="498476"/>
                  </a:lnTo>
                  <a:cubicBezTo>
                    <a:pt x="1152525" y="477202"/>
                    <a:pt x="1148482" y="456940"/>
                    <a:pt x="1140397" y="438705"/>
                  </a:cubicBezTo>
                  <a:cubicBezTo>
                    <a:pt x="1131301" y="420469"/>
                    <a:pt x="1120184" y="404260"/>
                    <a:pt x="1105024" y="390077"/>
                  </a:cubicBezTo>
                  <a:cubicBezTo>
                    <a:pt x="1089864" y="375894"/>
                    <a:pt x="1072683" y="364750"/>
                    <a:pt x="1052469" y="356645"/>
                  </a:cubicBezTo>
                  <a:cubicBezTo>
                    <a:pt x="1032256" y="348541"/>
                    <a:pt x="1011032" y="344488"/>
                    <a:pt x="988798" y="344488"/>
                  </a:cubicBezTo>
                  <a:close/>
                  <a:moveTo>
                    <a:pt x="3871913" y="301625"/>
                  </a:moveTo>
                  <a:lnTo>
                    <a:pt x="3933826" y="301625"/>
                  </a:lnTo>
                  <a:lnTo>
                    <a:pt x="3933826" y="774700"/>
                  </a:lnTo>
                  <a:lnTo>
                    <a:pt x="3871913" y="774700"/>
                  </a:lnTo>
                  <a:close/>
                  <a:moveTo>
                    <a:pt x="1627188" y="301625"/>
                  </a:moveTo>
                  <a:lnTo>
                    <a:pt x="1693863" y="301625"/>
                  </a:lnTo>
                  <a:lnTo>
                    <a:pt x="1809750" y="696913"/>
                  </a:lnTo>
                  <a:lnTo>
                    <a:pt x="1811338" y="696913"/>
                  </a:lnTo>
                  <a:lnTo>
                    <a:pt x="1944688" y="301625"/>
                  </a:lnTo>
                  <a:lnTo>
                    <a:pt x="2001838" y="301625"/>
                  </a:lnTo>
                  <a:lnTo>
                    <a:pt x="2143125" y="696913"/>
                  </a:lnTo>
                  <a:lnTo>
                    <a:pt x="2144713" y="696913"/>
                  </a:lnTo>
                  <a:lnTo>
                    <a:pt x="2257425" y="301625"/>
                  </a:lnTo>
                  <a:lnTo>
                    <a:pt x="2319338" y="301625"/>
                  </a:lnTo>
                  <a:lnTo>
                    <a:pt x="2179638" y="774700"/>
                  </a:lnTo>
                  <a:lnTo>
                    <a:pt x="2116138" y="774700"/>
                  </a:lnTo>
                  <a:lnTo>
                    <a:pt x="1974850" y="387350"/>
                  </a:lnTo>
                  <a:lnTo>
                    <a:pt x="1971675" y="387350"/>
                  </a:lnTo>
                  <a:lnTo>
                    <a:pt x="1838325" y="774700"/>
                  </a:lnTo>
                  <a:lnTo>
                    <a:pt x="1774825" y="774700"/>
                  </a:lnTo>
                  <a:close/>
                  <a:moveTo>
                    <a:pt x="4911219" y="288925"/>
                  </a:moveTo>
                  <a:cubicBezTo>
                    <a:pt x="4952626" y="288925"/>
                    <a:pt x="4987974" y="297000"/>
                    <a:pt x="5018272" y="313151"/>
                  </a:cubicBezTo>
                  <a:cubicBezTo>
                    <a:pt x="5048570" y="329302"/>
                    <a:pt x="5072808" y="352519"/>
                    <a:pt x="5090987" y="380784"/>
                  </a:cubicBezTo>
                  <a:cubicBezTo>
                    <a:pt x="5093007" y="380784"/>
                    <a:pt x="5093007" y="380784"/>
                    <a:pt x="5093007" y="380784"/>
                  </a:cubicBezTo>
                  <a:cubicBezTo>
                    <a:pt x="5093007" y="301038"/>
                    <a:pt x="5093007" y="301038"/>
                    <a:pt x="5093007" y="301038"/>
                  </a:cubicBezTo>
                  <a:cubicBezTo>
                    <a:pt x="5154613" y="301038"/>
                    <a:pt x="5154613" y="301038"/>
                    <a:pt x="5154613" y="301038"/>
                  </a:cubicBezTo>
                  <a:lnTo>
                    <a:pt x="5154613" y="744179"/>
                  </a:lnTo>
                  <a:cubicBezTo>
                    <a:pt x="5154613" y="802726"/>
                    <a:pt x="5145524" y="850169"/>
                    <a:pt x="5129365" y="886509"/>
                  </a:cubicBezTo>
                  <a:cubicBezTo>
                    <a:pt x="5112196" y="922848"/>
                    <a:pt x="5089977" y="951112"/>
                    <a:pt x="5064729" y="971301"/>
                  </a:cubicBezTo>
                  <a:cubicBezTo>
                    <a:pt x="5039480" y="990480"/>
                    <a:pt x="5011202" y="1004612"/>
                    <a:pt x="4981914" y="1010669"/>
                  </a:cubicBezTo>
                  <a:cubicBezTo>
                    <a:pt x="4952626" y="1017735"/>
                    <a:pt x="4925358" y="1020763"/>
                    <a:pt x="4902129" y="1020763"/>
                  </a:cubicBezTo>
                  <a:cubicBezTo>
                    <a:pt x="4877891" y="1020763"/>
                    <a:pt x="4854662" y="1018744"/>
                    <a:pt x="4831434" y="1014707"/>
                  </a:cubicBezTo>
                  <a:cubicBezTo>
                    <a:pt x="4808205" y="1009659"/>
                    <a:pt x="4786997" y="1003603"/>
                    <a:pt x="4766798" y="995527"/>
                  </a:cubicBezTo>
                  <a:cubicBezTo>
                    <a:pt x="4745589" y="986443"/>
                    <a:pt x="4727411" y="976348"/>
                    <a:pt x="4710242" y="964235"/>
                  </a:cubicBezTo>
                  <a:cubicBezTo>
                    <a:pt x="4694083" y="951112"/>
                    <a:pt x="4678934" y="936980"/>
                    <a:pt x="4666814" y="921839"/>
                  </a:cubicBezTo>
                  <a:cubicBezTo>
                    <a:pt x="4715291" y="876414"/>
                    <a:pt x="4715291" y="876414"/>
                    <a:pt x="4715291" y="876414"/>
                  </a:cubicBezTo>
                  <a:cubicBezTo>
                    <a:pt x="4736500" y="907707"/>
                    <a:pt x="4764778" y="929914"/>
                    <a:pt x="4797096" y="944046"/>
                  </a:cubicBezTo>
                  <a:cubicBezTo>
                    <a:pt x="4830424" y="959188"/>
                    <a:pt x="4864762" y="966254"/>
                    <a:pt x="4902129" y="966254"/>
                  </a:cubicBezTo>
                  <a:cubicBezTo>
                    <a:pt x="4933437" y="966254"/>
                    <a:pt x="4959696" y="962216"/>
                    <a:pt x="4981914" y="953131"/>
                  </a:cubicBezTo>
                  <a:cubicBezTo>
                    <a:pt x="5003123" y="945056"/>
                    <a:pt x="5021302" y="934962"/>
                    <a:pt x="5034431" y="920829"/>
                  </a:cubicBezTo>
                  <a:cubicBezTo>
                    <a:pt x="5048570" y="907707"/>
                    <a:pt x="5059679" y="893575"/>
                    <a:pt x="5067759" y="877424"/>
                  </a:cubicBezTo>
                  <a:cubicBezTo>
                    <a:pt x="5075838" y="861273"/>
                    <a:pt x="5080888" y="845122"/>
                    <a:pt x="5084928" y="828971"/>
                  </a:cubicBezTo>
                  <a:cubicBezTo>
                    <a:pt x="5088967" y="812820"/>
                    <a:pt x="5090987" y="797679"/>
                    <a:pt x="5091997" y="783547"/>
                  </a:cubicBezTo>
                  <a:cubicBezTo>
                    <a:pt x="5093007" y="768405"/>
                    <a:pt x="5093007" y="757302"/>
                    <a:pt x="5093007" y="748217"/>
                  </a:cubicBezTo>
                  <a:cubicBezTo>
                    <a:pt x="5093007" y="682604"/>
                    <a:pt x="5093007" y="682604"/>
                    <a:pt x="5093007" y="682604"/>
                  </a:cubicBezTo>
                  <a:cubicBezTo>
                    <a:pt x="5090987" y="682604"/>
                    <a:pt x="5090987" y="682604"/>
                    <a:pt x="5090987" y="682604"/>
                  </a:cubicBezTo>
                  <a:cubicBezTo>
                    <a:pt x="5072808" y="710868"/>
                    <a:pt x="5048570" y="734085"/>
                    <a:pt x="5018272" y="750236"/>
                  </a:cubicBezTo>
                  <a:cubicBezTo>
                    <a:pt x="4987974" y="766386"/>
                    <a:pt x="4952626" y="775471"/>
                    <a:pt x="4911219" y="775471"/>
                  </a:cubicBezTo>
                  <a:cubicBezTo>
                    <a:pt x="4875871" y="775471"/>
                    <a:pt x="4843553" y="768405"/>
                    <a:pt x="4812245" y="756292"/>
                  </a:cubicBezTo>
                  <a:cubicBezTo>
                    <a:pt x="4781947" y="743170"/>
                    <a:pt x="4754679" y="726009"/>
                    <a:pt x="4732460" y="703802"/>
                  </a:cubicBezTo>
                  <a:cubicBezTo>
                    <a:pt x="4709232" y="681594"/>
                    <a:pt x="4691053" y="655349"/>
                    <a:pt x="4677924" y="626075"/>
                  </a:cubicBezTo>
                  <a:cubicBezTo>
                    <a:pt x="4663785" y="596802"/>
                    <a:pt x="4657725" y="565510"/>
                    <a:pt x="4657725" y="532198"/>
                  </a:cubicBezTo>
                  <a:cubicBezTo>
                    <a:pt x="4657725" y="497878"/>
                    <a:pt x="4663785" y="466585"/>
                    <a:pt x="4677924" y="437312"/>
                  </a:cubicBezTo>
                  <a:cubicBezTo>
                    <a:pt x="4691053" y="408038"/>
                    <a:pt x="4709232" y="382802"/>
                    <a:pt x="4732460" y="360595"/>
                  </a:cubicBezTo>
                  <a:cubicBezTo>
                    <a:pt x="4754679" y="338387"/>
                    <a:pt x="4781947" y="321227"/>
                    <a:pt x="4812245" y="308104"/>
                  </a:cubicBezTo>
                  <a:cubicBezTo>
                    <a:pt x="4843553" y="294981"/>
                    <a:pt x="4875871" y="288925"/>
                    <a:pt x="4911219" y="288925"/>
                  </a:cubicBezTo>
                  <a:close/>
                  <a:moveTo>
                    <a:pt x="4334137" y="288925"/>
                  </a:moveTo>
                  <a:cubicBezTo>
                    <a:pt x="4370365" y="288925"/>
                    <a:pt x="4400554" y="293964"/>
                    <a:pt x="4423700" y="306058"/>
                  </a:cubicBezTo>
                  <a:cubicBezTo>
                    <a:pt x="4446845" y="317144"/>
                    <a:pt x="4464959" y="333269"/>
                    <a:pt x="4478042" y="351411"/>
                  </a:cubicBezTo>
                  <a:cubicBezTo>
                    <a:pt x="4492130" y="370560"/>
                    <a:pt x="4501187" y="391724"/>
                    <a:pt x="4506219" y="416920"/>
                  </a:cubicBezTo>
                  <a:cubicBezTo>
                    <a:pt x="4511250" y="441108"/>
                    <a:pt x="4513263" y="466304"/>
                    <a:pt x="4513263" y="492507"/>
                  </a:cubicBezTo>
                  <a:cubicBezTo>
                    <a:pt x="4513263" y="774700"/>
                    <a:pt x="4513263" y="774700"/>
                    <a:pt x="4513263" y="774700"/>
                  </a:cubicBezTo>
                  <a:cubicBezTo>
                    <a:pt x="4452883" y="774700"/>
                    <a:pt x="4452883" y="774700"/>
                    <a:pt x="4452883" y="774700"/>
                  </a:cubicBezTo>
                  <a:cubicBezTo>
                    <a:pt x="4452883" y="495531"/>
                    <a:pt x="4452883" y="495531"/>
                    <a:pt x="4452883" y="495531"/>
                  </a:cubicBezTo>
                  <a:cubicBezTo>
                    <a:pt x="4452883" y="476382"/>
                    <a:pt x="4450871" y="458241"/>
                    <a:pt x="4446845" y="440100"/>
                  </a:cubicBezTo>
                  <a:cubicBezTo>
                    <a:pt x="4443826" y="421959"/>
                    <a:pt x="4437788" y="405834"/>
                    <a:pt x="4429738" y="390716"/>
                  </a:cubicBezTo>
                  <a:cubicBezTo>
                    <a:pt x="4420681" y="376607"/>
                    <a:pt x="4408605" y="365520"/>
                    <a:pt x="4393510" y="356450"/>
                  </a:cubicBezTo>
                  <a:cubicBezTo>
                    <a:pt x="4378415" y="348387"/>
                    <a:pt x="4358289" y="344356"/>
                    <a:pt x="4334137" y="344356"/>
                  </a:cubicBezTo>
                  <a:cubicBezTo>
                    <a:pt x="4310991" y="344356"/>
                    <a:pt x="4289858" y="347380"/>
                    <a:pt x="4269732" y="355442"/>
                  </a:cubicBezTo>
                  <a:cubicBezTo>
                    <a:pt x="4249605" y="363505"/>
                    <a:pt x="4232498" y="375599"/>
                    <a:pt x="4217403" y="391724"/>
                  </a:cubicBezTo>
                  <a:cubicBezTo>
                    <a:pt x="4203314" y="407849"/>
                    <a:pt x="4191238" y="428006"/>
                    <a:pt x="4183188" y="452194"/>
                  </a:cubicBezTo>
                  <a:cubicBezTo>
                    <a:pt x="4174131" y="476382"/>
                    <a:pt x="4170106" y="504601"/>
                    <a:pt x="4170106" y="537860"/>
                  </a:cubicBezTo>
                  <a:cubicBezTo>
                    <a:pt x="4170106" y="774700"/>
                    <a:pt x="4170106" y="774700"/>
                    <a:pt x="4170106" y="774700"/>
                  </a:cubicBezTo>
                  <a:cubicBezTo>
                    <a:pt x="4108720" y="774700"/>
                    <a:pt x="4108720" y="774700"/>
                    <a:pt x="4108720" y="774700"/>
                  </a:cubicBezTo>
                  <a:lnTo>
                    <a:pt x="4108720" y="434053"/>
                  </a:lnTo>
                  <a:cubicBezTo>
                    <a:pt x="4108720" y="424983"/>
                    <a:pt x="4108720" y="414904"/>
                    <a:pt x="4107713" y="401802"/>
                  </a:cubicBezTo>
                  <a:cubicBezTo>
                    <a:pt x="4106707" y="388701"/>
                    <a:pt x="4106707" y="376607"/>
                    <a:pt x="4105701" y="363505"/>
                  </a:cubicBezTo>
                  <a:cubicBezTo>
                    <a:pt x="4105701" y="350403"/>
                    <a:pt x="4105701" y="338309"/>
                    <a:pt x="4104694" y="327222"/>
                  </a:cubicBezTo>
                  <a:cubicBezTo>
                    <a:pt x="4103688" y="316136"/>
                    <a:pt x="4103688" y="307066"/>
                    <a:pt x="4103688" y="301019"/>
                  </a:cubicBezTo>
                  <a:cubicBezTo>
                    <a:pt x="4165074" y="301019"/>
                    <a:pt x="4165074" y="301019"/>
                    <a:pt x="4165074" y="301019"/>
                  </a:cubicBezTo>
                  <a:cubicBezTo>
                    <a:pt x="4165074" y="319160"/>
                    <a:pt x="4166080" y="335285"/>
                    <a:pt x="4166080" y="352419"/>
                  </a:cubicBezTo>
                  <a:cubicBezTo>
                    <a:pt x="4167087" y="368544"/>
                    <a:pt x="4168093" y="378622"/>
                    <a:pt x="4169099" y="383661"/>
                  </a:cubicBezTo>
                  <a:cubicBezTo>
                    <a:pt x="4172118" y="383661"/>
                    <a:pt x="4172118" y="383661"/>
                    <a:pt x="4172118" y="383661"/>
                  </a:cubicBezTo>
                  <a:cubicBezTo>
                    <a:pt x="4184194" y="357458"/>
                    <a:pt x="4204321" y="335285"/>
                    <a:pt x="4233504" y="317144"/>
                  </a:cubicBezTo>
                  <a:cubicBezTo>
                    <a:pt x="4261681" y="297995"/>
                    <a:pt x="4295896" y="288925"/>
                    <a:pt x="4334137" y="288925"/>
                  </a:cubicBezTo>
                  <a:close/>
                  <a:moveTo>
                    <a:pt x="3237223" y="288925"/>
                  </a:moveTo>
                  <a:cubicBezTo>
                    <a:pt x="3243257" y="288925"/>
                    <a:pt x="3249291" y="288925"/>
                    <a:pt x="3255325" y="289933"/>
                  </a:cubicBezTo>
                  <a:cubicBezTo>
                    <a:pt x="3261358" y="290940"/>
                    <a:pt x="3266387" y="291948"/>
                    <a:pt x="3273426" y="293964"/>
                  </a:cubicBezTo>
                  <a:cubicBezTo>
                    <a:pt x="3265381" y="354434"/>
                    <a:pt x="3265381" y="354434"/>
                    <a:pt x="3265381" y="354434"/>
                  </a:cubicBezTo>
                  <a:cubicBezTo>
                    <a:pt x="3257336" y="351411"/>
                    <a:pt x="3249291" y="350403"/>
                    <a:pt x="3242251" y="350403"/>
                  </a:cubicBezTo>
                  <a:cubicBezTo>
                    <a:pt x="3216105" y="350403"/>
                    <a:pt x="3192976" y="354434"/>
                    <a:pt x="3172863" y="362497"/>
                  </a:cubicBezTo>
                  <a:cubicBezTo>
                    <a:pt x="3153756" y="371567"/>
                    <a:pt x="3137666" y="383661"/>
                    <a:pt x="3125598" y="397771"/>
                  </a:cubicBezTo>
                  <a:cubicBezTo>
                    <a:pt x="3112525" y="412889"/>
                    <a:pt x="3103475" y="431030"/>
                    <a:pt x="3097441" y="451186"/>
                  </a:cubicBezTo>
                  <a:cubicBezTo>
                    <a:pt x="3091407" y="471343"/>
                    <a:pt x="3088390" y="492507"/>
                    <a:pt x="3088390" y="515687"/>
                  </a:cubicBezTo>
                  <a:cubicBezTo>
                    <a:pt x="3088390" y="774700"/>
                    <a:pt x="3088390" y="774700"/>
                    <a:pt x="3088390" y="774700"/>
                  </a:cubicBezTo>
                  <a:cubicBezTo>
                    <a:pt x="3026041" y="774700"/>
                    <a:pt x="3026041" y="774700"/>
                    <a:pt x="3026041" y="774700"/>
                  </a:cubicBezTo>
                  <a:lnTo>
                    <a:pt x="3026041" y="434053"/>
                  </a:lnTo>
                  <a:cubicBezTo>
                    <a:pt x="3026041" y="424983"/>
                    <a:pt x="3026041" y="414904"/>
                    <a:pt x="3026041" y="401802"/>
                  </a:cubicBezTo>
                  <a:cubicBezTo>
                    <a:pt x="3025036" y="388701"/>
                    <a:pt x="3024030" y="376607"/>
                    <a:pt x="3024030" y="363505"/>
                  </a:cubicBezTo>
                  <a:cubicBezTo>
                    <a:pt x="3024030" y="350403"/>
                    <a:pt x="3023024" y="338309"/>
                    <a:pt x="3023024" y="327222"/>
                  </a:cubicBezTo>
                  <a:cubicBezTo>
                    <a:pt x="3022019" y="316136"/>
                    <a:pt x="3021013" y="307066"/>
                    <a:pt x="3021013" y="301019"/>
                  </a:cubicBezTo>
                  <a:cubicBezTo>
                    <a:pt x="3082356" y="301019"/>
                    <a:pt x="3082356" y="301019"/>
                    <a:pt x="3082356" y="301019"/>
                  </a:cubicBezTo>
                  <a:cubicBezTo>
                    <a:pt x="3083362" y="319160"/>
                    <a:pt x="3084368" y="335285"/>
                    <a:pt x="3084368" y="352419"/>
                  </a:cubicBezTo>
                  <a:cubicBezTo>
                    <a:pt x="3084368" y="368544"/>
                    <a:pt x="3085373" y="378622"/>
                    <a:pt x="3087385" y="383661"/>
                  </a:cubicBezTo>
                  <a:cubicBezTo>
                    <a:pt x="3102469" y="355442"/>
                    <a:pt x="3122582" y="333269"/>
                    <a:pt x="3146717" y="315128"/>
                  </a:cubicBezTo>
                  <a:cubicBezTo>
                    <a:pt x="3171857" y="296987"/>
                    <a:pt x="3202026" y="288925"/>
                    <a:pt x="3237223" y="288925"/>
                  </a:cubicBezTo>
                  <a:close/>
                  <a:moveTo>
                    <a:pt x="2638425" y="288925"/>
                  </a:moveTo>
                  <a:cubicBezTo>
                    <a:pt x="2674751" y="288925"/>
                    <a:pt x="2708050" y="294979"/>
                    <a:pt x="2738322" y="307088"/>
                  </a:cubicBezTo>
                  <a:cubicBezTo>
                    <a:pt x="2769603" y="319197"/>
                    <a:pt x="2795838" y="336351"/>
                    <a:pt x="2818038" y="358550"/>
                  </a:cubicBezTo>
                  <a:cubicBezTo>
                    <a:pt x="2840237" y="380750"/>
                    <a:pt x="2857391" y="406985"/>
                    <a:pt x="2869500" y="438266"/>
                  </a:cubicBezTo>
                  <a:cubicBezTo>
                    <a:pt x="2881609" y="468538"/>
                    <a:pt x="2887663" y="501837"/>
                    <a:pt x="2887663" y="538163"/>
                  </a:cubicBezTo>
                  <a:cubicBezTo>
                    <a:pt x="2887663" y="574489"/>
                    <a:pt x="2881609" y="607788"/>
                    <a:pt x="2869500" y="638060"/>
                  </a:cubicBezTo>
                  <a:cubicBezTo>
                    <a:pt x="2857391" y="668331"/>
                    <a:pt x="2840237" y="694567"/>
                    <a:pt x="2818038" y="716766"/>
                  </a:cubicBezTo>
                  <a:cubicBezTo>
                    <a:pt x="2795838" y="738965"/>
                    <a:pt x="2769603" y="756119"/>
                    <a:pt x="2738322" y="768228"/>
                  </a:cubicBezTo>
                  <a:cubicBezTo>
                    <a:pt x="2708050" y="781346"/>
                    <a:pt x="2674751" y="787400"/>
                    <a:pt x="2638425" y="787400"/>
                  </a:cubicBezTo>
                  <a:cubicBezTo>
                    <a:pt x="2602099" y="787400"/>
                    <a:pt x="2568800" y="781346"/>
                    <a:pt x="2538528" y="768228"/>
                  </a:cubicBezTo>
                  <a:cubicBezTo>
                    <a:pt x="2507248" y="756119"/>
                    <a:pt x="2481012" y="738965"/>
                    <a:pt x="2458813" y="716766"/>
                  </a:cubicBezTo>
                  <a:cubicBezTo>
                    <a:pt x="2437623" y="694567"/>
                    <a:pt x="2420469" y="668331"/>
                    <a:pt x="2408360" y="638060"/>
                  </a:cubicBezTo>
                  <a:cubicBezTo>
                    <a:pt x="2395242" y="607788"/>
                    <a:pt x="2389188" y="574489"/>
                    <a:pt x="2389188" y="538163"/>
                  </a:cubicBezTo>
                  <a:cubicBezTo>
                    <a:pt x="2389188" y="501837"/>
                    <a:pt x="2395242" y="468538"/>
                    <a:pt x="2408360" y="438266"/>
                  </a:cubicBezTo>
                  <a:cubicBezTo>
                    <a:pt x="2420469" y="406985"/>
                    <a:pt x="2437623" y="380750"/>
                    <a:pt x="2458813" y="358550"/>
                  </a:cubicBezTo>
                  <a:cubicBezTo>
                    <a:pt x="2481012" y="336351"/>
                    <a:pt x="2507248" y="319197"/>
                    <a:pt x="2538528" y="307088"/>
                  </a:cubicBezTo>
                  <a:cubicBezTo>
                    <a:pt x="2568800" y="294979"/>
                    <a:pt x="2602099" y="288925"/>
                    <a:pt x="2638425" y="288925"/>
                  </a:cubicBezTo>
                  <a:close/>
                  <a:moveTo>
                    <a:pt x="991839" y="288925"/>
                  </a:moveTo>
                  <a:cubicBezTo>
                    <a:pt x="1028264" y="288925"/>
                    <a:pt x="1059630" y="294979"/>
                    <a:pt x="1087961" y="307088"/>
                  </a:cubicBezTo>
                  <a:cubicBezTo>
                    <a:pt x="1115280" y="320206"/>
                    <a:pt x="1138552" y="337360"/>
                    <a:pt x="1157776" y="357541"/>
                  </a:cubicBezTo>
                  <a:cubicBezTo>
                    <a:pt x="1177001" y="378731"/>
                    <a:pt x="1191166" y="402949"/>
                    <a:pt x="1200272" y="429184"/>
                  </a:cubicBezTo>
                  <a:cubicBezTo>
                    <a:pt x="1210391" y="455420"/>
                    <a:pt x="1214438" y="482665"/>
                    <a:pt x="1214438" y="509909"/>
                  </a:cubicBezTo>
                  <a:cubicBezTo>
                    <a:pt x="1214438" y="553299"/>
                    <a:pt x="1214438" y="553299"/>
                    <a:pt x="1214438" y="553299"/>
                  </a:cubicBezTo>
                  <a:cubicBezTo>
                    <a:pt x="815783" y="553299"/>
                    <a:pt x="815783" y="553299"/>
                    <a:pt x="815783" y="553299"/>
                  </a:cubicBezTo>
                  <a:cubicBezTo>
                    <a:pt x="815783" y="566416"/>
                    <a:pt x="817807" y="582561"/>
                    <a:pt x="822866" y="602742"/>
                  </a:cubicBezTo>
                  <a:cubicBezTo>
                    <a:pt x="828937" y="622924"/>
                    <a:pt x="838043" y="643105"/>
                    <a:pt x="851197" y="662277"/>
                  </a:cubicBezTo>
                  <a:cubicBezTo>
                    <a:pt x="865362" y="681449"/>
                    <a:pt x="883575" y="697594"/>
                    <a:pt x="906847" y="710712"/>
                  </a:cubicBezTo>
                  <a:cubicBezTo>
                    <a:pt x="930118" y="724839"/>
                    <a:pt x="959461" y="731902"/>
                    <a:pt x="995886" y="731902"/>
                  </a:cubicBezTo>
                  <a:cubicBezTo>
                    <a:pt x="1027252" y="731902"/>
                    <a:pt x="1057607" y="723830"/>
                    <a:pt x="1086949" y="708694"/>
                  </a:cubicBezTo>
                  <a:cubicBezTo>
                    <a:pt x="1116292" y="694567"/>
                    <a:pt x="1139564" y="673377"/>
                    <a:pt x="1154741" y="647141"/>
                  </a:cubicBezTo>
                  <a:lnTo>
                    <a:pt x="1200272" y="685485"/>
                  </a:lnTo>
                  <a:cubicBezTo>
                    <a:pt x="1175989" y="721811"/>
                    <a:pt x="1146646" y="748047"/>
                    <a:pt x="1111233" y="763183"/>
                  </a:cubicBezTo>
                  <a:cubicBezTo>
                    <a:pt x="1075819" y="779328"/>
                    <a:pt x="1037370" y="787400"/>
                    <a:pt x="994874" y="787400"/>
                  </a:cubicBezTo>
                  <a:cubicBezTo>
                    <a:pt x="958449" y="787400"/>
                    <a:pt x="925059" y="781346"/>
                    <a:pt x="895717" y="768228"/>
                  </a:cubicBezTo>
                  <a:cubicBezTo>
                    <a:pt x="866374" y="756119"/>
                    <a:pt x="841079" y="738965"/>
                    <a:pt x="819831" y="716766"/>
                  </a:cubicBezTo>
                  <a:cubicBezTo>
                    <a:pt x="798583" y="694567"/>
                    <a:pt x="782394" y="668331"/>
                    <a:pt x="771264" y="638060"/>
                  </a:cubicBezTo>
                  <a:cubicBezTo>
                    <a:pt x="759122" y="607788"/>
                    <a:pt x="754063" y="573480"/>
                    <a:pt x="754063" y="537154"/>
                  </a:cubicBezTo>
                  <a:cubicBezTo>
                    <a:pt x="754063" y="500828"/>
                    <a:pt x="760134" y="468538"/>
                    <a:pt x="771264" y="438266"/>
                  </a:cubicBezTo>
                  <a:cubicBezTo>
                    <a:pt x="783405" y="407994"/>
                    <a:pt x="799594" y="381759"/>
                    <a:pt x="820842" y="359559"/>
                  </a:cubicBezTo>
                  <a:cubicBezTo>
                    <a:pt x="842091" y="337360"/>
                    <a:pt x="867386" y="320206"/>
                    <a:pt x="895717" y="307088"/>
                  </a:cubicBezTo>
                  <a:cubicBezTo>
                    <a:pt x="925059" y="294979"/>
                    <a:pt x="956425" y="288925"/>
                    <a:pt x="991839" y="288925"/>
                  </a:cubicBezTo>
                  <a:close/>
                  <a:moveTo>
                    <a:pt x="1386182" y="165100"/>
                  </a:moveTo>
                  <a:cubicBezTo>
                    <a:pt x="1448068" y="165100"/>
                    <a:pt x="1448068" y="165100"/>
                    <a:pt x="1448068" y="165100"/>
                  </a:cubicBezTo>
                  <a:cubicBezTo>
                    <a:pt x="1448068" y="301259"/>
                    <a:pt x="1448068" y="301259"/>
                    <a:pt x="1448068" y="301259"/>
                  </a:cubicBezTo>
                  <a:cubicBezTo>
                    <a:pt x="1584015" y="301259"/>
                    <a:pt x="1584015" y="301259"/>
                    <a:pt x="1584015" y="301259"/>
                  </a:cubicBezTo>
                  <a:lnTo>
                    <a:pt x="1584015" y="356732"/>
                  </a:lnTo>
                  <a:cubicBezTo>
                    <a:pt x="1448068" y="356732"/>
                    <a:pt x="1448068" y="356732"/>
                    <a:pt x="1448068" y="356732"/>
                  </a:cubicBezTo>
                  <a:cubicBezTo>
                    <a:pt x="1448068" y="665361"/>
                    <a:pt x="1448068" y="665361"/>
                    <a:pt x="1448068" y="665361"/>
                  </a:cubicBezTo>
                  <a:cubicBezTo>
                    <a:pt x="1448068" y="686541"/>
                    <a:pt x="1454155" y="702679"/>
                    <a:pt x="1465315" y="714782"/>
                  </a:cubicBezTo>
                  <a:cubicBezTo>
                    <a:pt x="1477489" y="725876"/>
                    <a:pt x="1493722" y="731928"/>
                    <a:pt x="1514013" y="731928"/>
                  </a:cubicBezTo>
                  <a:cubicBezTo>
                    <a:pt x="1526187" y="731928"/>
                    <a:pt x="1537347" y="729911"/>
                    <a:pt x="1549521" y="726885"/>
                  </a:cubicBezTo>
                  <a:cubicBezTo>
                    <a:pt x="1561695" y="723859"/>
                    <a:pt x="1572855" y="719825"/>
                    <a:pt x="1584015" y="715790"/>
                  </a:cubicBezTo>
                  <a:cubicBezTo>
                    <a:pt x="1589088" y="770254"/>
                    <a:pt x="1589088" y="770254"/>
                    <a:pt x="1589088" y="770254"/>
                  </a:cubicBezTo>
                  <a:cubicBezTo>
                    <a:pt x="1577928" y="775297"/>
                    <a:pt x="1564739" y="778323"/>
                    <a:pt x="1549521" y="782357"/>
                  </a:cubicBezTo>
                  <a:cubicBezTo>
                    <a:pt x="1534303" y="785383"/>
                    <a:pt x="1521114" y="787400"/>
                    <a:pt x="1508940" y="787400"/>
                  </a:cubicBezTo>
                  <a:cubicBezTo>
                    <a:pt x="1486620" y="787400"/>
                    <a:pt x="1468359" y="784374"/>
                    <a:pt x="1452126" y="777314"/>
                  </a:cubicBezTo>
                  <a:cubicBezTo>
                    <a:pt x="1436908" y="771263"/>
                    <a:pt x="1423719" y="762185"/>
                    <a:pt x="1414589" y="751091"/>
                  </a:cubicBezTo>
                  <a:cubicBezTo>
                    <a:pt x="1404443" y="739996"/>
                    <a:pt x="1397342" y="727893"/>
                    <a:pt x="1393284" y="712765"/>
                  </a:cubicBezTo>
                  <a:cubicBezTo>
                    <a:pt x="1388211" y="697636"/>
                    <a:pt x="1386182" y="682507"/>
                    <a:pt x="1386182" y="665361"/>
                  </a:cubicBezTo>
                  <a:cubicBezTo>
                    <a:pt x="1386182" y="356732"/>
                    <a:pt x="1386182" y="356732"/>
                    <a:pt x="1386182" y="356732"/>
                  </a:cubicBezTo>
                  <a:cubicBezTo>
                    <a:pt x="1282700" y="356732"/>
                    <a:pt x="1282700" y="356732"/>
                    <a:pt x="1282700" y="356732"/>
                  </a:cubicBezTo>
                  <a:cubicBezTo>
                    <a:pt x="1282700" y="301259"/>
                    <a:pt x="1282700" y="301259"/>
                    <a:pt x="1282700" y="301259"/>
                  </a:cubicBezTo>
                  <a:cubicBezTo>
                    <a:pt x="1386182" y="301259"/>
                    <a:pt x="1386182" y="301259"/>
                    <a:pt x="1386182" y="301259"/>
                  </a:cubicBezTo>
                  <a:cubicBezTo>
                    <a:pt x="1386182" y="165100"/>
                    <a:pt x="1386182" y="165100"/>
                    <a:pt x="1386182" y="165100"/>
                  </a:cubicBezTo>
                  <a:close/>
                  <a:moveTo>
                    <a:pt x="3902581" y="66675"/>
                  </a:moveTo>
                  <a:cubicBezTo>
                    <a:pt x="3915735" y="66675"/>
                    <a:pt x="3925853" y="70747"/>
                    <a:pt x="3934959" y="79910"/>
                  </a:cubicBezTo>
                  <a:cubicBezTo>
                    <a:pt x="3944066" y="89072"/>
                    <a:pt x="3948113" y="100271"/>
                    <a:pt x="3948113" y="113506"/>
                  </a:cubicBezTo>
                  <a:cubicBezTo>
                    <a:pt x="3948113" y="126741"/>
                    <a:pt x="3944066" y="137940"/>
                    <a:pt x="3934959" y="146085"/>
                  </a:cubicBezTo>
                  <a:cubicBezTo>
                    <a:pt x="3925853" y="155247"/>
                    <a:pt x="3915735" y="160338"/>
                    <a:pt x="3902581" y="160338"/>
                  </a:cubicBezTo>
                  <a:cubicBezTo>
                    <a:pt x="3889428" y="160338"/>
                    <a:pt x="3878298" y="155247"/>
                    <a:pt x="3869192" y="146085"/>
                  </a:cubicBezTo>
                  <a:cubicBezTo>
                    <a:pt x="3860085" y="137940"/>
                    <a:pt x="3856038" y="126741"/>
                    <a:pt x="3856038" y="113506"/>
                  </a:cubicBezTo>
                  <a:cubicBezTo>
                    <a:pt x="3856038" y="100271"/>
                    <a:pt x="3860085" y="89072"/>
                    <a:pt x="3869192" y="79910"/>
                  </a:cubicBezTo>
                  <a:cubicBezTo>
                    <a:pt x="3878298" y="70747"/>
                    <a:pt x="3889428" y="66675"/>
                    <a:pt x="3902581" y="66675"/>
                  </a:cubicBezTo>
                  <a:close/>
                  <a:moveTo>
                    <a:pt x="0" y="49213"/>
                  </a:moveTo>
                  <a:lnTo>
                    <a:pt x="87312" y="49213"/>
                  </a:lnTo>
                  <a:lnTo>
                    <a:pt x="528638" y="684214"/>
                  </a:lnTo>
                  <a:lnTo>
                    <a:pt x="531813" y="684214"/>
                  </a:lnTo>
                  <a:lnTo>
                    <a:pt x="531813" y="49213"/>
                  </a:lnTo>
                  <a:lnTo>
                    <a:pt x="598488" y="49213"/>
                  </a:lnTo>
                  <a:lnTo>
                    <a:pt x="598488" y="774701"/>
                  </a:lnTo>
                  <a:lnTo>
                    <a:pt x="512763" y="774701"/>
                  </a:lnTo>
                  <a:lnTo>
                    <a:pt x="69850" y="138113"/>
                  </a:lnTo>
                  <a:lnTo>
                    <a:pt x="68262" y="138113"/>
                  </a:lnTo>
                  <a:lnTo>
                    <a:pt x="68262" y="774701"/>
                  </a:lnTo>
                  <a:lnTo>
                    <a:pt x="0" y="774701"/>
                  </a:lnTo>
                  <a:close/>
                  <a:moveTo>
                    <a:pt x="3367088" y="0"/>
                  </a:moveTo>
                  <a:lnTo>
                    <a:pt x="3429000" y="0"/>
                  </a:lnTo>
                  <a:lnTo>
                    <a:pt x="3429000" y="515938"/>
                  </a:lnTo>
                  <a:lnTo>
                    <a:pt x="3663950" y="301625"/>
                  </a:lnTo>
                  <a:lnTo>
                    <a:pt x="3752850" y="301625"/>
                  </a:lnTo>
                  <a:lnTo>
                    <a:pt x="3508376" y="517525"/>
                  </a:lnTo>
                  <a:lnTo>
                    <a:pt x="3783013" y="774700"/>
                  </a:lnTo>
                  <a:lnTo>
                    <a:pt x="3689350" y="774700"/>
                  </a:lnTo>
                  <a:lnTo>
                    <a:pt x="3429000" y="523875"/>
                  </a:lnTo>
                  <a:lnTo>
                    <a:pt x="3429000" y="774700"/>
                  </a:lnTo>
                  <a:lnTo>
                    <a:pt x="3367088" y="774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grpSp>
        <p:nvGrpSpPr>
          <p:cNvPr id="9" name="Group 8">
            <a:extLst>
              <a:ext uri="{FF2B5EF4-FFF2-40B4-BE49-F238E27FC236}">
                <a16:creationId xmlns:a16="http://schemas.microsoft.com/office/drawing/2014/main" id="{857422C4-E9A8-4C30-B415-1445B9448964}"/>
              </a:ext>
            </a:extLst>
          </p:cNvPr>
          <p:cNvGrpSpPr>
            <a:grpSpLocks noChangeAspect="1"/>
          </p:cNvGrpSpPr>
          <p:nvPr/>
        </p:nvGrpSpPr>
        <p:grpSpPr>
          <a:xfrm>
            <a:off x="2603689" y="4006722"/>
            <a:ext cx="763149" cy="365760"/>
            <a:chOff x="2627913" y="4132309"/>
            <a:chExt cx="763149" cy="365760"/>
          </a:xfrm>
        </p:grpSpPr>
        <p:sp>
          <p:nvSpPr>
            <p:cNvPr id="333" name="TextBox 332">
              <a:extLst>
                <a:ext uri="{FF2B5EF4-FFF2-40B4-BE49-F238E27FC236}">
                  <a16:creationId xmlns:a16="http://schemas.microsoft.com/office/drawing/2014/main" id="{3366972E-1FDA-4BC6-9CEA-52D96CE4BD91}"/>
                </a:ext>
              </a:extLst>
            </p:cNvPr>
            <p:cNvSpPr txBox="1"/>
            <p:nvPr/>
          </p:nvSpPr>
          <p:spPr>
            <a:xfrm>
              <a:off x="3020489" y="4267423"/>
              <a:ext cx="370573" cy="138499"/>
            </a:xfrm>
            <a:prstGeom prst="rect">
              <a:avLst/>
            </a:prstGeom>
            <a:noFill/>
          </p:spPr>
          <p:txBody>
            <a:bodyPr wrap="square" lIns="0" tIns="0" rIns="0" bIns="0" rtlCol="0">
              <a:spAutoFit/>
            </a:bodyPr>
            <a:lstStyle/>
            <a:p>
              <a:pPr>
                <a:lnSpc>
                  <a:spcPct val="90000"/>
                </a:lnSpc>
                <a:spcAft>
                  <a:spcPts val="600"/>
                </a:spcAft>
              </a:pPr>
              <a:r>
                <a:rPr lang="en-US" sz="1000">
                  <a:solidFill>
                    <a:srgbClr val="000000"/>
                  </a:solidFill>
                  <a:latin typeface="+mj-lt"/>
                </a:rPr>
                <a:t>CNAB</a:t>
              </a:r>
              <a:endParaRPr lang="en-US" sz="800">
                <a:solidFill>
                  <a:srgbClr val="000000"/>
                </a:solidFill>
                <a:latin typeface="+mj-lt"/>
              </a:endParaRPr>
            </a:p>
          </p:txBody>
        </p:sp>
        <p:pic>
          <p:nvPicPr>
            <p:cNvPr id="304" name="Picture 303">
              <a:extLst>
                <a:ext uri="{FF2B5EF4-FFF2-40B4-BE49-F238E27FC236}">
                  <a16:creationId xmlns:a16="http://schemas.microsoft.com/office/drawing/2014/main" id="{BEC50B2B-1ECA-46E5-8FD8-605D7570B055}"/>
                </a:ext>
              </a:extLst>
            </p:cNvPr>
            <p:cNvPicPr>
              <a:picLocks noChangeAspect="1"/>
            </p:cNvPicPr>
            <p:nvPr/>
          </p:nvPicPr>
          <p:blipFill>
            <a:blip r:embed="rId12"/>
            <a:stretch>
              <a:fillRect/>
            </a:stretch>
          </p:blipFill>
          <p:spPr>
            <a:xfrm>
              <a:off x="2627913" y="4132309"/>
              <a:ext cx="305127" cy="365760"/>
            </a:xfrm>
            <a:prstGeom prst="rect">
              <a:avLst/>
            </a:prstGeom>
          </p:spPr>
        </p:pic>
      </p:grpSp>
      <p:grpSp>
        <p:nvGrpSpPr>
          <p:cNvPr id="6" name="Group 5">
            <a:extLst>
              <a:ext uri="{FF2B5EF4-FFF2-40B4-BE49-F238E27FC236}">
                <a16:creationId xmlns:a16="http://schemas.microsoft.com/office/drawing/2014/main" id="{6C44C117-1636-4165-9A90-B8BD0DD08336}"/>
              </a:ext>
            </a:extLst>
          </p:cNvPr>
          <p:cNvGrpSpPr>
            <a:grpSpLocks noChangeAspect="1"/>
          </p:cNvGrpSpPr>
          <p:nvPr/>
        </p:nvGrpSpPr>
        <p:grpSpPr>
          <a:xfrm>
            <a:off x="2629057" y="3131360"/>
            <a:ext cx="712413" cy="457199"/>
            <a:chOff x="2478249" y="3282109"/>
            <a:chExt cx="938105" cy="602039"/>
          </a:xfrm>
        </p:grpSpPr>
        <p:sp>
          <p:nvSpPr>
            <p:cNvPr id="3" name="TextBox 2">
              <a:extLst>
                <a:ext uri="{FF2B5EF4-FFF2-40B4-BE49-F238E27FC236}">
                  <a16:creationId xmlns:a16="http://schemas.microsoft.com/office/drawing/2014/main" id="{0B65DC17-4F28-4270-8EC2-B76B2A05F629}"/>
                </a:ext>
              </a:extLst>
            </p:cNvPr>
            <p:cNvSpPr txBox="1"/>
            <p:nvPr/>
          </p:nvSpPr>
          <p:spPr>
            <a:xfrm>
              <a:off x="2478249" y="3745650"/>
              <a:ext cx="938105" cy="138498"/>
            </a:xfrm>
            <a:prstGeom prst="rect">
              <a:avLst/>
            </a:prstGeom>
            <a:noFill/>
          </p:spPr>
          <p:txBody>
            <a:bodyPr wrap="square" lIns="0" tIns="0" rIns="0" bIns="0" rtlCol="0">
              <a:spAutoFit/>
            </a:bodyPr>
            <a:lstStyle/>
            <a:p>
              <a:pPr algn="ctr">
                <a:lnSpc>
                  <a:spcPct val="90000"/>
                </a:lnSpc>
                <a:spcAft>
                  <a:spcPts val="600"/>
                </a:spcAft>
              </a:pPr>
              <a:r>
                <a:rPr lang="en-US" sz="1000">
                  <a:solidFill>
                    <a:srgbClr val="000000"/>
                  </a:solidFill>
                  <a:latin typeface="+mj-lt"/>
                </a:rPr>
                <a:t>Virtual kubelet</a:t>
              </a:r>
            </a:p>
          </p:txBody>
        </p:sp>
        <p:pic>
          <p:nvPicPr>
            <p:cNvPr id="305" name="Picture 304">
              <a:extLst>
                <a:ext uri="{FF2B5EF4-FFF2-40B4-BE49-F238E27FC236}">
                  <a16:creationId xmlns:a16="http://schemas.microsoft.com/office/drawing/2014/main" id="{07B1AA8D-089D-4D69-A233-63EA613185B6}"/>
                </a:ext>
              </a:extLst>
            </p:cNvPr>
            <p:cNvPicPr>
              <a:picLocks noChangeAspect="1"/>
            </p:cNvPicPr>
            <p:nvPr/>
          </p:nvPicPr>
          <p:blipFill>
            <a:blip r:embed="rId13"/>
            <a:stretch>
              <a:fillRect/>
            </a:stretch>
          </p:blipFill>
          <p:spPr>
            <a:xfrm>
              <a:off x="2737890" y="3282109"/>
              <a:ext cx="418823" cy="420234"/>
            </a:xfrm>
            <a:prstGeom prst="rect">
              <a:avLst/>
            </a:prstGeom>
          </p:spPr>
        </p:pic>
      </p:grpSp>
      <p:sp>
        <p:nvSpPr>
          <p:cNvPr id="302" name="Freeform: Shape 301">
            <a:extLst>
              <a:ext uri="{FF2B5EF4-FFF2-40B4-BE49-F238E27FC236}">
                <a16:creationId xmlns:a16="http://schemas.microsoft.com/office/drawing/2014/main" id="{AE5BDBC7-919A-4DEF-822E-AA5E3C8C7FEC}"/>
              </a:ext>
            </a:extLst>
          </p:cNvPr>
          <p:cNvSpPr>
            <a:spLocks noChangeAspect="1"/>
          </p:cNvSpPr>
          <p:nvPr/>
        </p:nvSpPr>
        <p:spPr bwMode="auto">
          <a:xfrm>
            <a:off x="4043754" y="4872891"/>
            <a:ext cx="327598" cy="32749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306" name="Picture 305">
            <a:extLst>
              <a:ext uri="{FF2B5EF4-FFF2-40B4-BE49-F238E27FC236}">
                <a16:creationId xmlns:a16="http://schemas.microsoft.com/office/drawing/2014/main" id="{7797EEC6-1F02-4BB4-B1FD-85FAECC70247}"/>
              </a:ext>
            </a:extLst>
          </p:cNvPr>
          <p:cNvPicPr>
            <a:picLocks noChangeAspect="1"/>
          </p:cNvPicPr>
          <p:nvPr/>
        </p:nvPicPr>
        <p:blipFill>
          <a:blip r:embed="rId14"/>
          <a:stretch>
            <a:fillRect/>
          </a:stretch>
        </p:blipFill>
        <p:spPr>
          <a:xfrm>
            <a:off x="10548560" y="4849769"/>
            <a:ext cx="341528" cy="344059"/>
          </a:xfrm>
          <a:prstGeom prst="rect">
            <a:avLst/>
          </a:prstGeom>
        </p:spPr>
      </p:pic>
      <p:pic>
        <p:nvPicPr>
          <p:cNvPr id="307" name="Picture 306">
            <a:extLst>
              <a:ext uri="{FF2B5EF4-FFF2-40B4-BE49-F238E27FC236}">
                <a16:creationId xmlns:a16="http://schemas.microsoft.com/office/drawing/2014/main" id="{FCFAFE6C-4C44-42EE-99B5-8C1EAFF83C0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031699" y="5847663"/>
            <a:ext cx="351709" cy="351709"/>
          </a:xfrm>
          <a:prstGeom prst="rect">
            <a:avLst/>
          </a:prstGeom>
        </p:spPr>
      </p:pic>
      <p:grpSp>
        <p:nvGrpSpPr>
          <p:cNvPr id="10" name="Group 9">
            <a:extLst>
              <a:ext uri="{FF2B5EF4-FFF2-40B4-BE49-F238E27FC236}">
                <a16:creationId xmlns:a16="http://schemas.microsoft.com/office/drawing/2014/main" id="{C6A328F7-0A3D-4837-8E56-78751242C115}"/>
              </a:ext>
            </a:extLst>
          </p:cNvPr>
          <p:cNvGrpSpPr/>
          <p:nvPr/>
        </p:nvGrpSpPr>
        <p:grpSpPr>
          <a:xfrm>
            <a:off x="4369979" y="4704601"/>
            <a:ext cx="1047630" cy="1619728"/>
            <a:chOff x="4407883" y="4704601"/>
            <a:chExt cx="1047630" cy="1619728"/>
          </a:xfrm>
        </p:grpSpPr>
        <p:sp>
          <p:nvSpPr>
            <p:cNvPr id="265" name="TextBox 264">
              <a:extLst>
                <a:ext uri="{FF2B5EF4-FFF2-40B4-BE49-F238E27FC236}">
                  <a16:creationId xmlns:a16="http://schemas.microsoft.com/office/drawing/2014/main" id="{5AB707B9-2B7A-4529-92D9-A9D32F444D92}"/>
                </a:ext>
              </a:extLst>
            </p:cNvPr>
            <p:cNvSpPr txBox="1"/>
            <p:nvPr/>
          </p:nvSpPr>
          <p:spPr>
            <a:xfrm>
              <a:off x="4407883" y="4704601"/>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Azure Pipelines</a:t>
              </a:r>
            </a:p>
          </p:txBody>
        </p:sp>
        <p:sp>
          <p:nvSpPr>
            <p:cNvPr id="308" name="TextBox 307">
              <a:extLst>
                <a:ext uri="{FF2B5EF4-FFF2-40B4-BE49-F238E27FC236}">
                  <a16:creationId xmlns:a16="http://schemas.microsoft.com/office/drawing/2014/main" id="{89F50C45-DCD5-4F40-B9EF-3689DD4107C5}"/>
                </a:ext>
              </a:extLst>
            </p:cNvPr>
            <p:cNvSpPr txBox="1"/>
            <p:nvPr/>
          </p:nvSpPr>
          <p:spPr>
            <a:xfrm>
              <a:off x="4407883" y="5318340"/>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ARM</a:t>
              </a:r>
            </a:p>
          </p:txBody>
        </p:sp>
        <p:sp>
          <p:nvSpPr>
            <p:cNvPr id="309" name="TextBox 308">
              <a:extLst>
                <a:ext uri="{FF2B5EF4-FFF2-40B4-BE49-F238E27FC236}">
                  <a16:creationId xmlns:a16="http://schemas.microsoft.com/office/drawing/2014/main" id="{C707CC1D-6C31-4891-A07C-5FD4729C1760}"/>
                </a:ext>
              </a:extLst>
            </p:cNvPr>
            <p:cNvSpPr txBox="1"/>
            <p:nvPr/>
          </p:nvSpPr>
          <p:spPr>
            <a:xfrm>
              <a:off x="4407883" y="5702273"/>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Container Registry</a:t>
              </a:r>
            </a:p>
          </p:txBody>
        </p:sp>
      </p:grpSp>
      <p:sp>
        <p:nvSpPr>
          <p:cNvPr id="311" name="TextBox 310">
            <a:extLst>
              <a:ext uri="{FF2B5EF4-FFF2-40B4-BE49-F238E27FC236}">
                <a16:creationId xmlns:a16="http://schemas.microsoft.com/office/drawing/2014/main" id="{F136CB96-B393-4E35-A557-F3FD37D7D702}"/>
              </a:ext>
            </a:extLst>
          </p:cNvPr>
          <p:cNvSpPr txBox="1"/>
          <p:nvPr/>
        </p:nvSpPr>
        <p:spPr>
          <a:xfrm>
            <a:off x="10833821" y="4704601"/>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Azure Policy</a:t>
            </a:r>
          </a:p>
        </p:txBody>
      </p:sp>
      <p:sp>
        <p:nvSpPr>
          <p:cNvPr id="312" name="TextBox 311">
            <a:extLst>
              <a:ext uri="{FF2B5EF4-FFF2-40B4-BE49-F238E27FC236}">
                <a16:creationId xmlns:a16="http://schemas.microsoft.com/office/drawing/2014/main" id="{BFCC9F5B-7E3F-4540-82C8-46B362876C38}"/>
              </a:ext>
            </a:extLst>
          </p:cNvPr>
          <p:cNvSpPr txBox="1"/>
          <p:nvPr/>
        </p:nvSpPr>
        <p:spPr>
          <a:xfrm>
            <a:off x="10562540" y="5350271"/>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AAD</a:t>
            </a:r>
          </a:p>
        </p:txBody>
      </p:sp>
      <p:sp>
        <p:nvSpPr>
          <p:cNvPr id="313" name="TextBox 312">
            <a:extLst>
              <a:ext uri="{FF2B5EF4-FFF2-40B4-BE49-F238E27FC236}">
                <a16:creationId xmlns:a16="http://schemas.microsoft.com/office/drawing/2014/main" id="{F6D2D1C0-4928-4F8B-B5FE-0C2A4AB08A4D}"/>
              </a:ext>
            </a:extLst>
          </p:cNvPr>
          <p:cNvSpPr txBox="1"/>
          <p:nvPr/>
        </p:nvSpPr>
        <p:spPr>
          <a:xfrm>
            <a:off x="10701026" y="5897667"/>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Key Vault</a:t>
            </a:r>
          </a:p>
        </p:txBody>
      </p:sp>
      <p:sp>
        <p:nvSpPr>
          <p:cNvPr id="277" name="TextBox 276">
            <a:extLst>
              <a:ext uri="{FF2B5EF4-FFF2-40B4-BE49-F238E27FC236}">
                <a16:creationId xmlns:a16="http://schemas.microsoft.com/office/drawing/2014/main" id="{20343A31-62BD-4F3B-9BA7-B449E41088EE}"/>
              </a:ext>
            </a:extLst>
          </p:cNvPr>
          <p:cNvSpPr txBox="1"/>
          <p:nvPr/>
        </p:nvSpPr>
        <p:spPr>
          <a:xfrm>
            <a:off x="7634584" y="5288921"/>
            <a:ext cx="1000534" cy="788255"/>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cs typeface="Segoe UI Semibold" charset="0"/>
              </a:rPr>
              <a:t>Service Mesh </a:t>
            </a:r>
            <a:br>
              <a:rPr lang="en-US" sz="1200" b="1">
                <a:latin typeface="Segoe UI Semibold" charset="0"/>
                <a:cs typeface="Segoe UI Semibold" charset="0"/>
              </a:rPr>
            </a:br>
            <a:r>
              <a:rPr lang="en-US" sz="1200" b="1">
                <a:latin typeface="Segoe UI Semibold" charset="0"/>
                <a:cs typeface="Segoe UI Semibold" charset="0"/>
              </a:rPr>
              <a:t>Interface</a:t>
            </a:r>
          </a:p>
        </p:txBody>
      </p:sp>
      <p:grpSp>
        <p:nvGrpSpPr>
          <p:cNvPr id="47" name="Group 46">
            <a:extLst>
              <a:ext uri="{FF2B5EF4-FFF2-40B4-BE49-F238E27FC236}">
                <a16:creationId xmlns:a16="http://schemas.microsoft.com/office/drawing/2014/main" id="{8A4F3F95-BE45-4141-9E32-146E7EA751E1}"/>
              </a:ext>
            </a:extLst>
          </p:cNvPr>
          <p:cNvGrpSpPr/>
          <p:nvPr/>
        </p:nvGrpSpPr>
        <p:grpSpPr>
          <a:xfrm>
            <a:off x="7213963" y="5469289"/>
            <a:ext cx="381135" cy="427519"/>
            <a:chOff x="9346945" y="489662"/>
            <a:chExt cx="460585" cy="516638"/>
          </a:xfrm>
        </p:grpSpPr>
        <p:sp>
          <p:nvSpPr>
            <p:cNvPr id="16" name="Oval 15">
              <a:extLst>
                <a:ext uri="{FF2B5EF4-FFF2-40B4-BE49-F238E27FC236}">
                  <a16:creationId xmlns:a16="http://schemas.microsoft.com/office/drawing/2014/main" id="{EC9DAAF1-614D-42C8-9163-8C88146592E8}"/>
                </a:ext>
              </a:extLst>
            </p:cNvPr>
            <p:cNvSpPr/>
            <p:nvPr/>
          </p:nvSpPr>
          <p:spPr bwMode="auto">
            <a:xfrm>
              <a:off x="9525383" y="546802"/>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01ACA763-B53A-4CBE-85B1-CEB8F6209401}"/>
                </a:ext>
              </a:extLst>
            </p:cNvPr>
            <p:cNvSpPr/>
            <p:nvPr/>
          </p:nvSpPr>
          <p:spPr bwMode="auto">
            <a:xfrm>
              <a:off x="9346945" y="546802"/>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a:extLst>
                <a:ext uri="{FF2B5EF4-FFF2-40B4-BE49-F238E27FC236}">
                  <a16:creationId xmlns:a16="http://schemas.microsoft.com/office/drawing/2014/main" id="{66039BBD-A22C-487F-B251-0D2AEB2D9E08}"/>
                </a:ext>
              </a:extLst>
            </p:cNvPr>
            <p:cNvSpPr/>
            <p:nvPr/>
          </p:nvSpPr>
          <p:spPr bwMode="auto">
            <a:xfrm>
              <a:off x="9346945"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a:extLst>
                <a:ext uri="{FF2B5EF4-FFF2-40B4-BE49-F238E27FC236}">
                  <a16:creationId xmlns:a16="http://schemas.microsoft.com/office/drawing/2014/main" id="{CA16A40C-7A27-4900-BC73-632013BADA93}"/>
                </a:ext>
              </a:extLst>
            </p:cNvPr>
            <p:cNvSpPr/>
            <p:nvPr/>
          </p:nvSpPr>
          <p:spPr bwMode="auto">
            <a:xfrm>
              <a:off x="9346945" y="90214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a:extLst>
                <a:ext uri="{FF2B5EF4-FFF2-40B4-BE49-F238E27FC236}">
                  <a16:creationId xmlns:a16="http://schemas.microsoft.com/office/drawing/2014/main" id="{88C0CAEE-AF3F-4065-AD66-D53B1F21BF58}"/>
                </a:ext>
              </a:extLst>
            </p:cNvPr>
            <p:cNvSpPr/>
            <p:nvPr/>
          </p:nvSpPr>
          <p:spPr bwMode="auto">
            <a:xfrm>
              <a:off x="9525383"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5935B970-E095-4D53-82AB-2F27904CFD68}"/>
                </a:ext>
              </a:extLst>
            </p:cNvPr>
            <p:cNvSpPr/>
            <p:nvPr/>
          </p:nvSpPr>
          <p:spPr bwMode="auto">
            <a:xfrm>
              <a:off x="9705353"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81FCBE11-AC5A-43B4-BEF4-BA510511E7F7}"/>
                </a:ext>
              </a:extLst>
            </p:cNvPr>
            <p:cNvSpPr/>
            <p:nvPr/>
          </p:nvSpPr>
          <p:spPr bwMode="auto">
            <a:xfrm>
              <a:off x="9705353" y="90214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003F6356-24ED-447F-B91B-04DE94B7BDE8}"/>
                </a:ext>
              </a:extLst>
            </p:cNvPr>
            <p:cNvCxnSpPr>
              <a:cxnSpLocks/>
            </p:cNvCxnSpPr>
            <p:nvPr/>
          </p:nvCxnSpPr>
          <p:spPr>
            <a:xfrm flipV="1">
              <a:off x="9369154" y="560587"/>
              <a:ext cx="188394" cy="188395"/>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E4530F3D-8786-46D8-8A71-D84FB17EBA54}"/>
                </a:ext>
              </a:extLst>
            </p:cNvPr>
            <p:cNvCxnSpPr>
              <a:cxnSpLocks/>
            </p:cNvCxnSpPr>
            <p:nvPr/>
          </p:nvCxnSpPr>
          <p:spPr>
            <a:xfrm flipV="1">
              <a:off x="9553719" y="574372"/>
              <a:ext cx="166185" cy="166187"/>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19019EF7-DD7A-4A1F-BCD9-A31F081F58CD}"/>
                </a:ext>
              </a:extLst>
            </p:cNvPr>
            <p:cNvCxnSpPr>
              <a:cxnSpLocks/>
            </p:cNvCxnSpPr>
            <p:nvPr/>
          </p:nvCxnSpPr>
          <p:spPr>
            <a:xfrm flipV="1">
              <a:off x="9549890" y="754341"/>
              <a:ext cx="166185" cy="166187"/>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5D784C1-45DB-4D44-8C70-FCD90A45AFB2}"/>
                </a:ext>
              </a:extLst>
            </p:cNvPr>
            <p:cNvCxnSpPr>
              <a:cxnSpLocks/>
            </p:cNvCxnSpPr>
            <p:nvPr/>
          </p:nvCxnSpPr>
          <p:spPr>
            <a:xfrm>
              <a:off x="9369154" y="744387"/>
              <a:ext cx="179969" cy="179970"/>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DF011C2D-476B-4FF6-955B-D0D860A4446E}"/>
                </a:ext>
              </a:extLst>
            </p:cNvPr>
            <p:cNvGrpSpPr/>
            <p:nvPr/>
          </p:nvGrpSpPr>
          <p:grpSpPr>
            <a:xfrm>
              <a:off x="9465649" y="845476"/>
              <a:ext cx="160824" cy="160824"/>
              <a:chOff x="8762617" y="1079819"/>
              <a:chExt cx="160824" cy="160824"/>
            </a:xfrm>
            <a:solidFill>
              <a:srgbClr val="0078D4"/>
            </a:solidFill>
          </p:grpSpPr>
          <p:sp>
            <p:nvSpPr>
              <p:cNvPr id="40" name="Rectangle 39">
                <a:extLst>
                  <a:ext uri="{FF2B5EF4-FFF2-40B4-BE49-F238E27FC236}">
                    <a16:creationId xmlns:a16="http://schemas.microsoft.com/office/drawing/2014/main" id="{28DE879E-DE89-4EEF-99E7-7C69D382843A}"/>
                  </a:ext>
                </a:extLst>
              </p:cNvPr>
              <p:cNvSpPr/>
              <p:nvPr/>
            </p:nvSpPr>
            <p:spPr bwMode="auto">
              <a:xfrm>
                <a:off x="8762617" y="1079819"/>
                <a:ext cx="160824" cy="160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B8D3001D-CE62-4BCB-B0ED-DB66BB945415}"/>
                  </a:ext>
                </a:extLst>
              </p:cNvPr>
              <p:cNvSpPr/>
              <p:nvPr/>
            </p:nvSpPr>
            <p:spPr bwMode="auto">
              <a:xfrm>
                <a:off x="8820170" y="1137372"/>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106B28E5-EF2B-4E97-B1BE-709879AF2328}"/>
                </a:ext>
              </a:extLst>
            </p:cNvPr>
            <p:cNvGrpSpPr/>
            <p:nvPr/>
          </p:nvGrpSpPr>
          <p:grpSpPr>
            <a:xfrm>
              <a:off x="9642938" y="489662"/>
              <a:ext cx="164592" cy="164592"/>
              <a:chOff x="10157575" y="429928"/>
              <a:chExt cx="164592" cy="164592"/>
            </a:xfrm>
            <a:solidFill>
              <a:srgbClr val="0078D4"/>
            </a:solidFill>
          </p:grpSpPr>
          <p:sp>
            <p:nvSpPr>
              <p:cNvPr id="43" name="Oval 42">
                <a:extLst>
                  <a:ext uri="{FF2B5EF4-FFF2-40B4-BE49-F238E27FC236}">
                    <a16:creationId xmlns:a16="http://schemas.microsoft.com/office/drawing/2014/main" id="{607896A6-5917-45A6-AB29-65AEC31012A8}"/>
                  </a:ext>
                </a:extLst>
              </p:cNvPr>
              <p:cNvSpPr/>
              <p:nvPr/>
            </p:nvSpPr>
            <p:spPr bwMode="auto">
              <a:xfrm>
                <a:off x="10157575" y="429928"/>
                <a:ext cx="164592" cy="1645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D9132156-2918-49DE-B351-2AB80C47DEF0}"/>
                  </a:ext>
                </a:extLst>
              </p:cNvPr>
              <p:cNvSpPr/>
              <p:nvPr/>
            </p:nvSpPr>
            <p:spPr bwMode="auto">
              <a:xfrm>
                <a:off x="10217012" y="489365"/>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2D42F79E-F153-427C-8D11-9C01E41D6C90}"/>
              </a:ext>
            </a:extLst>
          </p:cNvPr>
          <p:cNvGrpSpPr/>
          <p:nvPr/>
        </p:nvGrpSpPr>
        <p:grpSpPr>
          <a:xfrm>
            <a:off x="8640917" y="5635268"/>
            <a:ext cx="1599407" cy="796388"/>
            <a:chOff x="7913226" y="6406047"/>
            <a:chExt cx="1599407" cy="796388"/>
          </a:xfrm>
        </p:grpSpPr>
        <p:pic>
          <p:nvPicPr>
            <p:cNvPr id="325" name="Graphic 324">
              <a:extLst>
                <a:ext uri="{FF2B5EF4-FFF2-40B4-BE49-F238E27FC236}">
                  <a16:creationId xmlns:a16="http://schemas.microsoft.com/office/drawing/2014/main" id="{614A31EF-C2AD-4366-BA8E-F0D917B96E1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523332" y="6406047"/>
              <a:ext cx="379194" cy="379194"/>
            </a:xfrm>
            <a:prstGeom prst="rect">
              <a:avLst/>
            </a:prstGeom>
          </p:spPr>
        </p:pic>
        <p:sp>
          <p:nvSpPr>
            <p:cNvPr id="328" name="TextBox 327">
              <a:extLst>
                <a:ext uri="{FF2B5EF4-FFF2-40B4-BE49-F238E27FC236}">
                  <a16:creationId xmlns:a16="http://schemas.microsoft.com/office/drawing/2014/main" id="{4692DC75-5ADB-45B2-A044-90793B76A7CF}"/>
                </a:ext>
              </a:extLst>
            </p:cNvPr>
            <p:cNvSpPr txBox="1"/>
            <p:nvPr/>
          </p:nvSpPr>
          <p:spPr>
            <a:xfrm>
              <a:off x="7913226" y="6729394"/>
              <a:ext cx="1599407" cy="473041"/>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Cosmos DB</a:t>
              </a:r>
            </a:p>
          </p:txBody>
        </p:sp>
      </p:grpSp>
      <p:pic>
        <p:nvPicPr>
          <p:cNvPr id="13" name="Picture 12" descr="A picture containing vector graphics&#10;&#10;Description automatically generated">
            <a:extLst>
              <a:ext uri="{FF2B5EF4-FFF2-40B4-BE49-F238E27FC236}">
                <a16:creationId xmlns:a16="http://schemas.microsoft.com/office/drawing/2014/main" id="{33FAC033-5F07-441D-86A0-50433F898D2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26682" y="5364031"/>
            <a:ext cx="367185" cy="367185"/>
          </a:xfrm>
          <a:prstGeom prst="rect">
            <a:avLst/>
          </a:prstGeom>
        </p:spPr>
      </p:pic>
      <p:grpSp>
        <p:nvGrpSpPr>
          <p:cNvPr id="273" name="Group 272">
            <a:extLst>
              <a:ext uri="{FF2B5EF4-FFF2-40B4-BE49-F238E27FC236}">
                <a16:creationId xmlns:a16="http://schemas.microsoft.com/office/drawing/2014/main" id="{9632762E-3B7F-4087-8FCF-44D072E09FEC}"/>
              </a:ext>
            </a:extLst>
          </p:cNvPr>
          <p:cNvGrpSpPr/>
          <p:nvPr/>
        </p:nvGrpSpPr>
        <p:grpSpPr>
          <a:xfrm>
            <a:off x="2659552" y="4704601"/>
            <a:ext cx="1229378" cy="1069596"/>
            <a:chOff x="4407883" y="4704601"/>
            <a:chExt cx="1047630" cy="1069596"/>
          </a:xfrm>
        </p:grpSpPr>
        <p:sp>
          <p:nvSpPr>
            <p:cNvPr id="274" name="TextBox 273">
              <a:extLst>
                <a:ext uri="{FF2B5EF4-FFF2-40B4-BE49-F238E27FC236}">
                  <a16:creationId xmlns:a16="http://schemas.microsoft.com/office/drawing/2014/main" id="{4EE69976-C284-422E-B9FA-49A9D8F7C32C}"/>
                </a:ext>
              </a:extLst>
            </p:cNvPr>
            <p:cNvSpPr txBox="1"/>
            <p:nvPr/>
          </p:nvSpPr>
          <p:spPr>
            <a:xfrm>
              <a:off x="4407883" y="4704601"/>
              <a:ext cx="1047630" cy="788255"/>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Visual Studio Code</a:t>
              </a:r>
            </a:p>
          </p:txBody>
        </p:sp>
        <p:sp>
          <p:nvSpPr>
            <p:cNvPr id="303" name="TextBox 302">
              <a:extLst>
                <a:ext uri="{FF2B5EF4-FFF2-40B4-BE49-F238E27FC236}">
                  <a16:creationId xmlns:a16="http://schemas.microsoft.com/office/drawing/2014/main" id="{AD2F7807-6ED5-4883-852E-6B3C5F9F44F4}"/>
                </a:ext>
              </a:extLst>
            </p:cNvPr>
            <p:cNvSpPr txBox="1"/>
            <p:nvPr/>
          </p:nvSpPr>
          <p:spPr>
            <a:xfrm>
              <a:off x="4407883" y="5318340"/>
              <a:ext cx="1047630" cy="455857"/>
            </a:xfrm>
            <a:prstGeom prst="rect">
              <a:avLst/>
            </a:prstGeom>
            <a:noFill/>
          </p:spPr>
          <p:txBody>
            <a:bodyPr wrap="square" lIns="179285" tIns="143428" rIns="179285" bIns="143428" rtlCol="0">
              <a:spAutoFit/>
            </a:bodyPr>
            <a:lstStyle/>
            <a:p>
              <a:pPr defTabSz="914192">
                <a:lnSpc>
                  <a:spcPct val="90000"/>
                </a:lnSpc>
              </a:pPr>
              <a:r>
                <a:rPr lang="en-US" sz="1200" b="1" dirty="0">
                  <a:latin typeface="Segoe UI Semibold" charset="0"/>
                  <a:ea typeface="Segoe UI Semibold" charset="0"/>
                  <a:cs typeface="Segoe UI Semibold" charset="0"/>
                </a:rPr>
                <a:t>GitHub</a:t>
              </a:r>
            </a:p>
          </p:txBody>
        </p:sp>
      </p:grpSp>
      <p:pic>
        <p:nvPicPr>
          <p:cNvPr id="1026" name="Picture 2" descr="Image result for ceph logo png black">
            <a:extLst>
              <a:ext uri="{FF2B5EF4-FFF2-40B4-BE49-F238E27FC236}">
                <a16:creationId xmlns:a16="http://schemas.microsoft.com/office/drawing/2014/main" id="{5C9C0091-4812-475B-9E4A-28862F64BED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278360" y="3011199"/>
            <a:ext cx="886474" cy="590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ok logo png black">
            <a:extLst>
              <a:ext uri="{FF2B5EF4-FFF2-40B4-BE49-F238E27FC236}">
                <a16:creationId xmlns:a16="http://schemas.microsoft.com/office/drawing/2014/main" id="{7AE46BF3-7671-45F1-B4B0-F6F90259C6E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812356" y="3133941"/>
            <a:ext cx="345498" cy="3454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OpenEBS logo png black">
            <a:extLst>
              <a:ext uri="{FF2B5EF4-FFF2-40B4-BE49-F238E27FC236}">
                <a16:creationId xmlns:a16="http://schemas.microsoft.com/office/drawing/2014/main" id="{9A50D347-B4EA-4CAE-8684-598998EAE7A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43357" y="3684770"/>
            <a:ext cx="902056" cy="19747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 picture containing drawing&#10;&#10;Description automatically generated">
            <a:extLst>
              <a:ext uri="{FF2B5EF4-FFF2-40B4-BE49-F238E27FC236}">
                <a16:creationId xmlns:a16="http://schemas.microsoft.com/office/drawing/2014/main" id="{7E286775-7030-4C9D-88D5-61EE47FAE77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131813" y="5409358"/>
            <a:ext cx="337683" cy="337683"/>
          </a:xfrm>
          <a:prstGeom prst="rect">
            <a:avLst/>
          </a:prstGeom>
        </p:spPr>
      </p:pic>
      <p:sp>
        <p:nvSpPr>
          <p:cNvPr id="329" name="TextBox 328">
            <a:extLst>
              <a:ext uri="{FF2B5EF4-FFF2-40B4-BE49-F238E27FC236}">
                <a16:creationId xmlns:a16="http://schemas.microsoft.com/office/drawing/2014/main" id="{179B2895-5119-480E-9A27-03E38E8BCAEA}"/>
              </a:ext>
            </a:extLst>
          </p:cNvPr>
          <p:cNvSpPr txBox="1"/>
          <p:nvPr/>
        </p:nvSpPr>
        <p:spPr>
          <a:xfrm>
            <a:off x="11306835" y="5350271"/>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ASC</a:t>
            </a:r>
          </a:p>
        </p:txBody>
      </p:sp>
      <p:pic>
        <p:nvPicPr>
          <p:cNvPr id="8" name="Picture 7" descr="A picture containing computer&#10;&#10;Description automatically generated">
            <a:extLst>
              <a:ext uri="{FF2B5EF4-FFF2-40B4-BE49-F238E27FC236}">
                <a16:creationId xmlns:a16="http://schemas.microsoft.com/office/drawing/2014/main" id="{DE218F4D-6615-4000-BE0E-ECB50BD5480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712341" y="3603553"/>
            <a:ext cx="428400" cy="359910"/>
          </a:xfrm>
          <a:prstGeom prst="rect">
            <a:avLst/>
          </a:prstGeom>
        </p:spPr>
      </p:pic>
      <p:pic>
        <p:nvPicPr>
          <p:cNvPr id="14" name="Picture 13" descr="A dark room&#10;&#10;Description automatically generated">
            <a:extLst>
              <a:ext uri="{FF2B5EF4-FFF2-40B4-BE49-F238E27FC236}">
                <a16:creationId xmlns:a16="http://schemas.microsoft.com/office/drawing/2014/main" id="{7056B2A5-7E21-4506-B312-D7FBF03B156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816354" y="4007148"/>
            <a:ext cx="496659" cy="495577"/>
          </a:xfrm>
          <a:prstGeom prst="rect">
            <a:avLst/>
          </a:prstGeom>
        </p:spPr>
      </p:pic>
      <p:pic>
        <p:nvPicPr>
          <p:cNvPr id="25" name="Picture 24" descr="A picture containing light, drawing&#10;&#10;Description automatically generated">
            <a:extLst>
              <a:ext uri="{FF2B5EF4-FFF2-40B4-BE49-F238E27FC236}">
                <a16:creationId xmlns:a16="http://schemas.microsoft.com/office/drawing/2014/main" id="{95C091B6-CD07-4B47-8F65-5622A987539F}"/>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78892" y="3042222"/>
            <a:ext cx="531199" cy="465728"/>
          </a:xfrm>
          <a:prstGeom prst="rect">
            <a:avLst/>
          </a:prstGeom>
        </p:spPr>
      </p:pic>
      <p:pic>
        <p:nvPicPr>
          <p:cNvPr id="48" name="Picture 47" descr="A picture containing clock&#10;&#10;Description automatically generated">
            <a:extLst>
              <a:ext uri="{FF2B5EF4-FFF2-40B4-BE49-F238E27FC236}">
                <a16:creationId xmlns:a16="http://schemas.microsoft.com/office/drawing/2014/main" id="{FDB76A37-8CCA-4EEF-AE82-50877259A866}"/>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369352" y="4150974"/>
            <a:ext cx="775723" cy="332214"/>
          </a:xfrm>
          <a:prstGeom prst="rect">
            <a:avLst/>
          </a:prstGeom>
        </p:spPr>
      </p:pic>
    </p:spTree>
    <p:extLst>
      <p:ext uri="{BB962C8B-B14F-4D97-AF65-F5344CB8AC3E}">
        <p14:creationId xmlns:p14="http://schemas.microsoft.com/office/powerpoint/2010/main" val="37324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Top scenarios</a:t>
            </a:r>
          </a:p>
        </p:txBody>
      </p:sp>
    </p:spTree>
    <p:extLst>
      <p:ext uri="{BB962C8B-B14F-4D97-AF65-F5344CB8AC3E}">
        <p14:creationId xmlns:p14="http://schemas.microsoft.com/office/powerpoint/2010/main" val="21018095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Top scenarios for Kubernetes on Azure</a:t>
            </a:r>
            <a:endParaRPr lang="en-US">
              <a:solidFill>
                <a:srgbClr val="0F78D4"/>
              </a:solidFill>
            </a:endParaRPr>
          </a:p>
        </p:txBody>
      </p:sp>
      <p:grpSp>
        <p:nvGrpSpPr>
          <p:cNvPr id="67" name="Group 66">
            <a:extLst>
              <a:ext uri="{FF2B5EF4-FFF2-40B4-BE49-F238E27FC236}">
                <a16:creationId xmlns:a16="http://schemas.microsoft.com/office/drawing/2014/main" id="{7ED66A77-A106-4260-A342-76D8BB424207}"/>
              </a:ext>
            </a:extLst>
          </p:cNvPr>
          <p:cNvGrpSpPr/>
          <p:nvPr/>
        </p:nvGrpSpPr>
        <p:grpSpPr>
          <a:xfrm>
            <a:off x="1997781" y="1456587"/>
            <a:ext cx="2651760" cy="2234236"/>
            <a:chOff x="298794" y="1372263"/>
            <a:chExt cx="2651760" cy="2234236"/>
          </a:xfrm>
        </p:grpSpPr>
        <p:sp>
          <p:nvSpPr>
            <p:cNvPr id="15" name="TextBox 14">
              <a:extLst>
                <a:ext uri="{FF2B5EF4-FFF2-40B4-BE49-F238E27FC236}">
                  <a16:creationId xmlns:a16="http://schemas.microsoft.com/office/drawing/2014/main" id="{76E2E801-C53A-4BD8-849F-CB2895EB0EB3}"/>
                </a:ext>
              </a:extLst>
            </p:cNvPr>
            <p:cNvSpPr txBox="1"/>
            <p:nvPr/>
          </p:nvSpPr>
          <p:spPr>
            <a:xfrm>
              <a:off x="298794" y="2578178"/>
              <a:ext cx="2651760" cy="1028321"/>
            </a:xfrm>
            <a:prstGeom prst="rect">
              <a:avLst/>
            </a:prstGeom>
            <a:noFill/>
          </p:spPr>
          <p:txBody>
            <a:bodyPr wrap="square" lIns="143428" tIns="143428" rIns="143428" bIns="143428" rtlCol="0" anchor="t">
              <a:spAutoFit/>
            </a:bodyPr>
            <a:lstStyle/>
            <a:p>
              <a:pPr lvl="0" algn="ctr" defTabSz="914314">
                <a:defRPr/>
              </a:pPr>
              <a:r>
                <a:rPr lang="en-US" sz="1600">
                  <a:solidFill>
                    <a:srgbClr val="0F78D4"/>
                  </a:solidFill>
                  <a:latin typeface="Segoe UI Semibold" panose="020B0702040204020203" pitchFamily="34" charset="0"/>
                  <a:cs typeface="Segoe UI Semibold" panose="020B0702040204020203" pitchFamily="34" charset="0"/>
                </a:rPr>
                <a:t>Cost saving</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without refactoring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your app</a:t>
              </a:r>
            </a:p>
          </p:txBody>
        </p:sp>
        <p:sp>
          <p:nvSpPr>
            <p:cNvPr id="25" name="TextBox 24">
              <a:extLst>
                <a:ext uri="{FF2B5EF4-FFF2-40B4-BE49-F238E27FC236}">
                  <a16:creationId xmlns:a16="http://schemas.microsoft.com/office/drawing/2014/main" id="{76AD027E-EEE0-4C0A-80D2-E95F8E0B5FA0}"/>
                </a:ext>
              </a:extLst>
            </p:cNvPr>
            <p:cNvSpPr txBox="1"/>
            <p:nvPr/>
          </p:nvSpPr>
          <p:spPr>
            <a:xfrm>
              <a:off x="598033" y="1372263"/>
              <a:ext cx="205328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Lift </a:t>
              </a:r>
              <a:r>
                <a:rPr lang="en-US" sz="1600">
                  <a:latin typeface="Segoe UI Semibold" panose="020B0702040204020203" pitchFamily="34" charset="0"/>
                  <a:cs typeface="Segoe UI Semibold" panose="020B0702040204020203" pitchFamily="34" charset="0"/>
                </a:rPr>
                <a:t>and </a:t>
              </a: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shift </a:t>
              </a:r>
              <a:b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to containers</a:t>
              </a:r>
            </a:p>
          </p:txBody>
        </p:sp>
        <p:grpSp>
          <p:nvGrpSpPr>
            <p:cNvPr id="33" name="Group 32">
              <a:extLst>
                <a:ext uri="{FF2B5EF4-FFF2-40B4-BE49-F238E27FC236}">
                  <a16:creationId xmlns:a16="http://schemas.microsoft.com/office/drawing/2014/main" id="{22F76753-2686-4006-BF5B-FF963AC957DC}"/>
                </a:ext>
              </a:extLst>
            </p:cNvPr>
            <p:cNvGrpSpPr/>
            <p:nvPr/>
          </p:nvGrpSpPr>
          <p:grpSpPr>
            <a:xfrm>
              <a:off x="1200229" y="2008547"/>
              <a:ext cx="848890" cy="530576"/>
              <a:chOff x="2473324" y="3092343"/>
              <a:chExt cx="1138048" cy="711307"/>
            </a:xfrm>
          </p:grpSpPr>
          <p:grpSp>
            <p:nvGrpSpPr>
              <p:cNvPr id="34" name="Group 33">
                <a:extLst>
                  <a:ext uri="{FF2B5EF4-FFF2-40B4-BE49-F238E27FC236}">
                    <a16:creationId xmlns:a16="http://schemas.microsoft.com/office/drawing/2014/main" id="{0748AA7C-6F43-4D78-ACD9-2A696FD84847}"/>
                  </a:ext>
                </a:extLst>
              </p:cNvPr>
              <p:cNvGrpSpPr/>
              <p:nvPr/>
            </p:nvGrpSpPr>
            <p:grpSpPr>
              <a:xfrm>
                <a:off x="2688643" y="3092343"/>
                <a:ext cx="922729" cy="200438"/>
                <a:chOff x="2688643" y="3092343"/>
                <a:chExt cx="922729" cy="200438"/>
              </a:xfrm>
            </p:grpSpPr>
            <p:sp>
              <p:nvSpPr>
                <p:cNvPr id="42" name="Freeform: Shape 41">
                  <a:extLst>
                    <a:ext uri="{FF2B5EF4-FFF2-40B4-BE49-F238E27FC236}">
                      <a16:creationId xmlns:a16="http://schemas.microsoft.com/office/drawing/2014/main" id="{6478ED96-D58A-4F2D-8FF2-2BFE68028E1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4D55C1E-494C-4D19-BFCD-DEE72327C8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583C79D-2701-449D-8C96-1091E603C5F3}"/>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A84ED6B-D846-4E86-8B53-75A2688A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F8C83C3B-D83B-4188-90CB-517053BDC93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B2CF08F3-E2CE-4843-972F-E509368C746B}"/>
                  </a:ext>
                </a:extLst>
              </p:cNvPr>
              <p:cNvGrpSpPr/>
              <p:nvPr/>
            </p:nvGrpSpPr>
            <p:grpSpPr>
              <a:xfrm>
                <a:off x="3062706" y="3298775"/>
                <a:ext cx="426743" cy="200438"/>
                <a:chOff x="3062706" y="3308474"/>
                <a:chExt cx="426743" cy="200438"/>
              </a:xfrm>
            </p:grpSpPr>
            <p:sp>
              <p:nvSpPr>
                <p:cNvPr id="40" name="Freeform: Shape 39">
                  <a:extLst>
                    <a:ext uri="{FF2B5EF4-FFF2-40B4-BE49-F238E27FC236}">
                      <a16:creationId xmlns:a16="http://schemas.microsoft.com/office/drawing/2014/main" id="{89A2D38E-4EA5-444C-9B79-BC04A7472DA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DAF8222-1303-476B-8008-AADCF9523F0F}"/>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F6F2BE93-74B8-4F01-9528-4F9B3D937432}"/>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59EBEFCD-73CE-40D6-9524-ED598606C566}"/>
                  </a:ext>
                </a:extLst>
              </p:cNvPr>
              <p:cNvSpPr/>
              <p:nvPr/>
            </p:nvSpPr>
            <p:spPr bwMode="auto">
              <a:xfrm>
                <a:off x="2473324" y="3368675"/>
                <a:ext cx="434975" cy="43497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B0EE38CE-1897-48B2-B2AD-869CAD2ED3CC}"/>
                  </a:ext>
                </a:extLst>
              </p:cNvPr>
              <p:cNvCxnSpPr>
                <a:cxnSpLocks/>
              </p:cNvCxnSpPr>
              <p:nvPr/>
            </p:nvCxnSpPr>
            <p:spPr>
              <a:xfrm flipV="1">
                <a:off x="2774950" y="3413125"/>
                <a:ext cx="98425" cy="9525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E2E1969B-EE18-4873-9AEF-7B933D5D2EB4}"/>
              </a:ext>
            </a:extLst>
          </p:cNvPr>
          <p:cNvGrpSpPr/>
          <p:nvPr/>
        </p:nvGrpSpPr>
        <p:grpSpPr>
          <a:xfrm>
            <a:off x="1997781" y="4495350"/>
            <a:ext cx="2651760" cy="2234236"/>
            <a:chOff x="6423546" y="1372263"/>
            <a:chExt cx="2651760" cy="2234236"/>
          </a:xfrm>
        </p:grpSpPr>
        <p:sp>
          <p:nvSpPr>
            <p:cNvPr id="21" name="TextBox 20">
              <a:extLst>
                <a:ext uri="{FF2B5EF4-FFF2-40B4-BE49-F238E27FC236}">
                  <a16:creationId xmlns:a16="http://schemas.microsoft.com/office/drawing/2014/main" id="{32AA5DD9-991F-4355-BD2E-B434EF066F66}"/>
                </a:ext>
              </a:extLst>
            </p:cNvPr>
            <p:cNvSpPr txBox="1"/>
            <p:nvPr/>
          </p:nvSpPr>
          <p:spPr>
            <a:xfrm>
              <a:off x="6423546"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Performance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Low latency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processing</a:t>
              </a:r>
            </a:p>
          </p:txBody>
        </p:sp>
        <p:sp>
          <p:nvSpPr>
            <p:cNvPr id="22" name="TextBox 21">
              <a:extLst>
                <a:ext uri="{FF2B5EF4-FFF2-40B4-BE49-F238E27FC236}">
                  <a16:creationId xmlns:a16="http://schemas.microsoft.com/office/drawing/2014/main" id="{4CFE3908-598D-4F4B-80AF-40A616706DED}"/>
                </a:ext>
              </a:extLst>
            </p:cNvPr>
            <p:cNvSpPr txBox="1"/>
            <p:nvPr/>
          </p:nvSpPr>
          <p:spPr>
            <a:xfrm>
              <a:off x="6860965" y="1372263"/>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Machine </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learning</a:t>
              </a:r>
            </a:p>
          </p:txBody>
        </p:sp>
        <p:sp>
          <p:nvSpPr>
            <p:cNvPr id="30" name="Brain_3" title="Icon of a brain">
              <a:extLst>
                <a:ext uri="{FF2B5EF4-FFF2-40B4-BE49-F238E27FC236}">
                  <a16:creationId xmlns:a16="http://schemas.microsoft.com/office/drawing/2014/main" id="{8B292521-1629-4832-B705-3F218313E5F1}"/>
                </a:ext>
              </a:extLst>
            </p:cNvPr>
            <p:cNvSpPr>
              <a:spLocks noChangeAspect="1" noEditPoints="1"/>
            </p:cNvSpPr>
            <p:nvPr/>
          </p:nvSpPr>
          <p:spPr bwMode="auto">
            <a:xfrm>
              <a:off x="7485156" y="1989674"/>
              <a:ext cx="528540" cy="56832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A973ADE0-9E0C-4764-A959-A54948CC5238}"/>
              </a:ext>
            </a:extLst>
          </p:cNvPr>
          <p:cNvGrpSpPr/>
          <p:nvPr/>
        </p:nvGrpSpPr>
        <p:grpSpPr>
          <a:xfrm>
            <a:off x="4892357" y="4624585"/>
            <a:ext cx="2651760" cy="2012637"/>
            <a:chOff x="9485921" y="1593862"/>
            <a:chExt cx="2651760" cy="2012637"/>
          </a:xfrm>
        </p:grpSpPr>
        <p:sp>
          <p:nvSpPr>
            <p:cNvPr id="12" name="TextBox 11">
              <a:extLst>
                <a:ext uri="{FF2B5EF4-FFF2-40B4-BE49-F238E27FC236}">
                  <a16:creationId xmlns:a16="http://schemas.microsoft.com/office/drawing/2014/main" id="{E92AC923-3F09-4B8F-A47E-2E4D8D1F9E3B}"/>
                </a:ext>
              </a:extLst>
            </p:cNvPr>
            <p:cNvSpPr txBox="1"/>
            <p:nvPr/>
          </p:nvSpPr>
          <p:spPr>
            <a:xfrm>
              <a:off x="9485921"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Portability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Build once,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run anywhere</a:t>
              </a:r>
            </a:p>
          </p:txBody>
        </p:sp>
        <p:sp>
          <p:nvSpPr>
            <p:cNvPr id="23" name="TextBox 22">
              <a:extLst>
                <a:ext uri="{FF2B5EF4-FFF2-40B4-BE49-F238E27FC236}">
                  <a16:creationId xmlns:a16="http://schemas.microsoft.com/office/drawing/2014/main" id="{AF380450-489D-4DC6-91BD-E717340B8239}"/>
                </a:ext>
              </a:extLst>
            </p:cNvPr>
            <p:cNvSpPr txBox="1"/>
            <p:nvPr/>
          </p:nvSpPr>
          <p:spPr>
            <a:xfrm>
              <a:off x="9923340" y="1593862"/>
              <a:ext cx="1776922" cy="2215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31" name="IoT" title="Icon of five circles that all connect to a center circle">
              <a:extLst>
                <a:ext uri="{FF2B5EF4-FFF2-40B4-BE49-F238E27FC236}">
                  <a16:creationId xmlns:a16="http://schemas.microsoft.com/office/drawing/2014/main" id="{361AC604-39CE-4DF2-BDBA-48459AEC4876}"/>
                </a:ext>
              </a:extLst>
            </p:cNvPr>
            <p:cNvSpPr>
              <a:spLocks noChangeAspect="1" noEditPoints="1"/>
            </p:cNvSpPr>
            <p:nvPr/>
          </p:nvSpPr>
          <p:spPr bwMode="auto">
            <a:xfrm>
              <a:off x="10553985" y="2015607"/>
              <a:ext cx="515632" cy="51645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1F185C35-CF3F-4F0B-A7D0-A67C9865BCF8}"/>
              </a:ext>
            </a:extLst>
          </p:cNvPr>
          <p:cNvGrpSpPr/>
          <p:nvPr/>
        </p:nvGrpSpPr>
        <p:grpSpPr>
          <a:xfrm>
            <a:off x="4892357" y="1678186"/>
            <a:ext cx="2651760" cy="2012637"/>
            <a:chOff x="3361170" y="1593862"/>
            <a:chExt cx="2651760" cy="2012637"/>
          </a:xfrm>
        </p:grpSpPr>
        <p:sp>
          <p:nvSpPr>
            <p:cNvPr id="18" name="TextBox 17">
              <a:extLst>
                <a:ext uri="{FF2B5EF4-FFF2-40B4-BE49-F238E27FC236}">
                  <a16:creationId xmlns:a16="http://schemas.microsoft.com/office/drawing/2014/main" id="{DA9AFC7E-14A3-459A-AF43-61E328EE08BA}"/>
                </a:ext>
              </a:extLst>
            </p:cNvPr>
            <p:cNvSpPr txBox="1"/>
            <p:nvPr/>
          </p:nvSpPr>
          <p:spPr>
            <a:xfrm>
              <a:off x="3361170"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Agility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Faster application development</a:t>
              </a:r>
            </a:p>
          </p:txBody>
        </p:sp>
        <p:sp>
          <p:nvSpPr>
            <p:cNvPr id="24" name="TextBox 23">
              <a:extLst>
                <a:ext uri="{FF2B5EF4-FFF2-40B4-BE49-F238E27FC236}">
                  <a16:creationId xmlns:a16="http://schemas.microsoft.com/office/drawing/2014/main" id="{DF985F95-2B36-424C-8AE1-762BA03A985B}"/>
                </a:ext>
              </a:extLst>
            </p:cNvPr>
            <p:cNvSpPr txBox="1"/>
            <p:nvPr/>
          </p:nvSpPr>
          <p:spPr>
            <a:xfrm>
              <a:off x="3686719" y="1593862"/>
              <a:ext cx="2000662" cy="2215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Microservices</a:t>
              </a:r>
            </a:p>
          </p:txBody>
        </p:sp>
        <p:sp>
          <p:nvSpPr>
            <p:cNvPr id="32" name="Relationship_F003" title="Icon of three boxes connected by lines">
              <a:extLst>
                <a:ext uri="{FF2B5EF4-FFF2-40B4-BE49-F238E27FC236}">
                  <a16:creationId xmlns:a16="http://schemas.microsoft.com/office/drawing/2014/main" id="{C2EBC217-6B07-4A8F-BCEF-2D1F4EF066E7}"/>
                </a:ext>
              </a:extLst>
            </p:cNvPr>
            <p:cNvSpPr>
              <a:spLocks noChangeAspect="1" noEditPoints="1"/>
            </p:cNvSpPr>
            <p:nvPr/>
          </p:nvSpPr>
          <p:spPr bwMode="auto">
            <a:xfrm>
              <a:off x="4410963" y="2015607"/>
              <a:ext cx="552174" cy="51645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517B98C5-6E09-43F0-BF0A-294B83CDE3E6}"/>
              </a:ext>
            </a:extLst>
          </p:cNvPr>
          <p:cNvGrpSpPr/>
          <p:nvPr/>
        </p:nvGrpSpPr>
        <p:grpSpPr>
          <a:xfrm>
            <a:off x="7786933" y="1503310"/>
            <a:ext cx="2651760" cy="2234236"/>
            <a:chOff x="-2017854" y="1372263"/>
            <a:chExt cx="2651760" cy="2234236"/>
          </a:xfrm>
        </p:grpSpPr>
        <p:grpSp>
          <p:nvGrpSpPr>
            <p:cNvPr id="48" name="Group 47">
              <a:extLst>
                <a:ext uri="{FF2B5EF4-FFF2-40B4-BE49-F238E27FC236}">
                  <a16:creationId xmlns:a16="http://schemas.microsoft.com/office/drawing/2014/main" id="{3327583D-7D5E-4348-ADE3-411C668E60ED}"/>
                </a:ext>
              </a:extLst>
            </p:cNvPr>
            <p:cNvGrpSpPr>
              <a:grpSpLocks noChangeAspect="1"/>
            </p:cNvGrpSpPr>
            <p:nvPr/>
          </p:nvGrpSpPr>
          <p:grpSpPr>
            <a:xfrm>
              <a:off x="-960679" y="1987754"/>
              <a:ext cx="537410" cy="572163"/>
              <a:chOff x="6526200" y="1216702"/>
              <a:chExt cx="1273056" cy="1355381"/>
            </a:xfrm>
          </p:grpSpPr>
          <p:sp>
            <p:nvSpPr>
              <p:cNvPr id="49" name="Shield_EA18" title="Icon of a shield">
                <a:extLst>
                  <a:ext uri="{FF2B5EF4-FFF2-40B4-BE49-F238E27FC236}">
                    <a16:creationId xmlns:a16="http://schemas.microsoft.com/office/drawing/2014/main" id="{1C26D751-07A8-4A59-8B51-4AB0F866FE2B}"/>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DeveloperTools_EC7A" title="Icon of a wrench and a screwdriver">
                <a:extLst>
                  <a:ext uri="{FF2B5EF4-FFF2-40B4-BE49-F238E27FC236}">
                    <a16:creationId xmlns:a16="http://schemas.microsoft.com/office/drawing/2014/main" id="{2EDD655F-E569-47AB-AB5B-1DDB7664F61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633C356C-F95C-499C-854E-42E01E208FDF}"/>
                </a:ext>
              </a:extLst>
            </p:cNvPr>
            <p:cNvSpPr txBox="1"/>
            <p:nvPr/>
          </p:nvSpPr>
          <p:spPr>
            <a:xfrm>
              <a:off x="-2017854"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Automation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Deliver code faster and securely at scale</a:t>
              </a:r>
            </a:p>
          </p:txBody>
        </p:sp>
        <p:sp>
          <p:nvSpPr>
            <p:cNvPr id="53" name="TextBox 52">
              <a:extLst>
                <a:ext uri="{FF2B5EF4-FFF2-40B4-BE49-F238E27FC236}">
                  <a16:creationId xmlns:a16="http://schemas.microsoft.com/office/drawing/2014/main" id="{022098CA-D9F5-426F-8C88-6D84B06DF727}"/>
                </a:ext>
              </a:extLst>
            </p:cNvPr>
            <p:cNvSpPr txBox="1"/>
            <p:nvPr/>
          </p:nvSpPr>
          <p:spPr>
            <a:xfrm>
              <a:off x="-1580435" y="1372263"/>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Secure </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DevOps</a:t>
              </a:r>
            </a:p>
          </p:txBody>
        </p:sp>
      </p:grpSp>
      <p:grpSp>
        <p:nvGrpSpPr>
          <p:cNvPr id="96" name="Group 95">
            <a:extLst>
              <a:ext uri="{FF2B5EF4-FFF2-40B4-BE49-F238E27FC236}">
                <a16:creationId xmlns:a16="http://schemas.microsoft.com/office/drawing/2014/main" id="{55B3252D-FA13-4446-82A7-0A155EB6D4BF}"/>
              </a:ext>
            </a:extLst>
          </p:cNvPr>
          <p:cNvGrpSpPr/>
          <p:nvPr/>
        </p:nvGrpSpPr>
        <p:grpSpPr>
          <a:xfrm>
            <a:off x="7786933" y="4532836"/>
            <a:ext cx="2651760" cy="2234236"/>
            <a:chOff x="8138842" y="4760289"/>
            <a:chExt cx="2651760" cy="2234236"/>
          </a:xfrm>
        </p:grpSpPr>
        <p:grpSp>
          <p:nvGrpSpPr>
            <p:cNvPr id="93" name="Group 92">
              <a:extLst>
                <a:ext uri="{FF2B5EF4-FFF2-40B4-BE49-F238E27FC236}">
                  <a16:creationId xmlns:a16="http://schemas.microsoft.com/office/drawing/2014/main" id="{DA09B798-371D-4E03-8690-B8E4DABA55A7}"/>
                </a:ext>
              </a:extLst>
            </p:cNvPr>
            <p:cNvGrpSpPr/>
            <p:nvPr/>
          </p:nvGrpSpPr>
          <p:grpSpPr>
            <a:xfrm>
              <a:off x="8955369" y="5412483"/>
              <a:ext cx="1018707" cy="459029"/>
              <a:chOff x="8802877" y="1162426"/>
              <a:chExt cx="700917" cy="315833"/>
            </a:xfrm>
          </p:grpSpPr>
          <p:sp>
            <p:nvSpPr>
              <p:cNvPr id="85" name="binary" title="Icon of binary code, ones and zeros">
                <a:extLst>
                  <a:ext uri="{FF2B5EF4-FFF2-40B4-BE49-F238E27FC236}">
                    <a16:creationId xmlns:a16="http://schemas.microsoft.com/office/drawing/2014/main" id="{5D040E30-F528-4EAA-B274-F2D4931C0AA5}"/>
                  </a:ext>
                </a:extLst>
              </p:cNvPr>
              <p:cNvSpPr>
                <a:spLocks noChangeAspect="1" noEditPoints="1"/>
              </p:cNvSpPr>
              <p:nvPr/>
            </p:nvSpPr>
            <p:spPr bwMode="auto">
              <a:xfrm>
                <a:off x="9138034" y="11624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2" name="Group 91">
                <a:extLst>
                  <a:ext uri="{FF2B5EF4-FFF2-40B4-BE49-F238E27FC236}">
                    <a16:creationId xmlns:a16="http://schemas.microsoft.com/office/drawing/2014/main" id="{7E946DD7-E70D-4177-AF27-C0B35FA6B2EE}"/>
                  </a:ext>
                </a:extLst>
              </p:cNvPr>
              <p:cNvGrpSpPr/>
              <p:nvPr/>
            </p:nvGrpSpPr>
            <p:grpSpPr>
              <a:xfrm>
                <a:off x="8802877" y="1248485"/>
                <a:ext cx="255843" cy="143714"/>
                <a:chOff x="8802877" y="1260261"/>
                <a:chExt cx="255843" cy="143714"/>
              </a:xfrm>
            </p:grpSpPr>
            <p:cxnSp>
              <p:nvCxnSpPr>
                <p:cNvPr id="87" name="Straight Connector 86">
                  <a:extLst>
                    <a:ext uri="{FF2B5EF4-FFF2-40B4-BE49-F238E27FC236}">
                      <a16:creationId xmlns:a16="http://schemas.microsoft.com/office/drawing/2014/main" id="{3C4BD45F-FC82-494D-9CF3-AA1FDDE812F4}"/>
                    </a:ext>
                  </a:extLst>
                </p:cNvPr>
                <p:cNvCxnSpPr/>
                <p:nvPr/>
              </p:nvCxnSpPr>
              <p:spPr>
                <a:xfrm flipH="1">
                  <a:off x="8802877" y="1260261"/>
                  <a:ext cx="255843"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23C5650F-6DAB-4D60-A3D2-DA0A7EF08AA0}"/>
                    </a:ext>
                  </a:extLst>
                </p:cNvPr>
                <p:cNvCxnSpPr>
                  <a:cxnSpLocks/>
                </p:cNvCxnSpPr>
                <p:nvPr/>
              </p:nvCxnSpPr>
              <p:spPr>
                <a:xfrm flipH="1">
                  <a:off x="8931589" y="1332118"/>
                  <a:ext cx="12713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 name="Straight Connector 89">
                  <a:extLst>
                    <a:ext uri="{FF2B5EF4-FFF2-40B4-BE49-F238E27FC236}">
                      <a16:creationId xmlns:a16="http://schemas.microsoft.com/office/drawing/2014/main" id="{522F1307-12F2-407E-A5BB-056F5A5D3C62}"/>
                    </a:ext>
                  </a:extLst>
                </p:cNvPr>
                <p:cNvCxnSpPr>
                  <a:cxnSpLocks/>
                </p:cNvCxnSpPr>
                <p:nvPr/>
              </p:nvCxnSpPr>
              <p:spPr>
                <a:xfrm flipH="1">
                  <a:off x="8873153" y="1403975"/>
                  <a:ext cx="185567"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74" name="TextBox 73">
              <a:extLst>
                <a:ext uri="{FF2B5EF4-FFF2-40B4-BE49-F238E27FC236}">
                  <a16:creationId xmlns:a16="http://schemas.microsoft.com/office/drawing/2014/main" id="{7DB5DC96-2870-4CE8-A286-7A1DDC028EAE}"/>
                </a:ext>
              </a:extLst>
            </p:cNvPr>
            <p:cNvSpPr txBox="1"/>
            <p:nvPr/>
          </p:nvSpPr>
          <p:spPr>
            <a:xfrm>
              <a:off x="8138842" y="5966204"/>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Analytics</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Real-time data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collection and streaming</a:t>
              </a:r>
            </a:p>
          </p:txBody>
        </p:sp>
        <p:sp>
          <p:nvSpPr>
            <p:cNvPr id="75" name="TextBox 74">
              <a:extLst>
                <a:ext uri="{FF2B5EF4-FFF2-40B4-BE49-F238E27FC236}">
                  <a16:creationId xmlns:a16="http://schemas.microsoft.com/office/drawing/2014/main" id="{831270CA-B2FA-48F9-A976-8D80F4EDCBAF}"/>
                </a:ext>
              </a:extLst>
            </p:cNvPr>
            <p:cNvSpPr txBox="1"/>
            <p:nvPr/>
          </p:nvSpPr>
          <p:spPr>
            <a:xfrm>
              <a:off x="8576261" y="4760289"/>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Data</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streaming</a:t>
              </a:r>
            </a:p>
          </p:txBody>
        </p:sp>
      </p:grpSp>
      <p:cxnSp>
        <p:nvCxnSpPr>
          <p:cNvPr id="73" name="Straight Connector 72">
            <a:extLst>
              <a:ext uri="{FF2B5EF4-FFF2-40B4-BE49-F238E27FC236}">
                <a16:creationId xmlns:a16="http://schemas.microsoft.com/office/drawing/2014/main" id="{B3963796-314C-47C2-B08C-801FED88B4DA}"/>
              </a:ext>
            </a:extLst>
          </p:cNvPr>
          <p:cNvCxnSpPr>
            <a:cxnSpLocks/>
            <a:stCxn id="3" idx="4"/>
            <a:endCxn id="6" idx="0"/>
          </p:cNvCxnSpPr>
          <p:nvPr/>
        </p:nvCxnSpPr>
        <p:spPr>
          <a:xfrm>
            <a:off x="3395673" y="3847085"/>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489253-CAE6-4640-9F04-2D230E7D59A3}"/>
              </a:ext>
            </a:extLst>
          </p:cNvPr>
          <p:cNvCxnSpPr>
            <a:cxnSpLocks/>
            <a:stCxn id="6" idx="4"/>
            <a:endCxn id="7" idx="0"/>
          </p:cNvCxnSpPr>
          <p:nvPr/>
        </p:nvCxnSpPr>
        <p:spPr>
          <a:xfrm>
            <a:off x="6290249" y="3847085"/>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39DCA22-A1E5-45C2-BDF0-01CC86BF7699}"/>
              </a:ext>
            </a:extLst>
          </p:cNvPr>
          <p:cNvCxnSpPr>
            <a:cxnSpLocks/>
            <a:stCxn id="69" idx="0"/>
            <a:endCxn id="70" idx="4"/>
          </p:cNvCxnSpPr>
          <p:nvPr/>
        </p:nvCxnSpPr>
        <p:spPr>
          <a:xfrm flipH="1">
            <a:off x="6290249" y="4137847"/>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D59713E-2D60-460C-BB7C-DBF03DD855A5}"/>
              </a:ext>
            </a:extLst>
          </p:cNvPr>
          <p:cNvCxnSpPr>
            <a:cxnSpLocks/>
            <a:stCxn id="70" idx="0"/>
            <a:endCxn id="71" idx="4"/>
          </p:cNvCxnSpPr>
          <p:nvPr/>
        </p:nvCxnSpPr>
        <p:spPr>
          <a:xfrm flipH="1">
            <a:off x="3395673" y="4137847"/>
            <a:ext cx="2750552"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C2AF330-7A18-405C-BC6D-401E3F891D46}"/>
              </a:ext>
            </a:extLst>
          </p:cNvPr>
          <p:cNvSpPr/>
          <p:nvPr/>
        </p:nvSpPr>
        <p:spPr bwMode="auto">
          <a:xfrm rot="16200000">
            <a:off x="3251649"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9040801"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C776D20-49F4-4B91-8E76-47A1827D76BE}"/>
              </a:ext>
            </a:extLst>
          </p:cNvPr>
          <p:cNvSpPr/>
          <p:nvPr/>
        </p:nvSpPr>
        <p:spPr bwMode="auto">
          <a:xfrm rot="16200000">
            <a:off x="9040801" y="406583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2BC3DFF8-124C-4806-AB0F-F4370E0EFF97}"/>
              </a:ext>
            </a:extLst>
          </p:cNvPr>
          <p:cNvSpPr/>
          <p:nvPr/>
        </p:nvSpPr>
        <p:spPr bwMode="auto">
          <a:xfrm rot="16200000">
            <a:off x="6146225"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24465491-7CB8-4A40-8160-67A52DCE23C9}"/>
              </a:ext>
            </a:extLst>
          </p:cNvPr>
          <p:cNvSpPr/>
          <p:nvPr/>
        </p:nvSpPr>
        <p:spPr bwMode="auto">
          <a:xfrm rot="16200000">
            <a:off x="6146225" y="406583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Oval 70">
            <a:extLst>
              <a:ext uri="{FF2B5EF4-FFF2-40B4-BE49-F238E27FC236}">
                <a16:creationId xmlns:a16="http://schemas.microsoft.com/office/drawing/2014/main" id="{95AB64EB-9D0F-446D-BAB2-9F3BECC5896D}"/>
              </a:ext>
            </a:extLst>
          </p:cNvPr>
          <p:cNvSpPr/>
          <p:nvPr/>
        </p:nvSpPr>
        <p:spPr bwMode="auto">
          <a:xfrm rot="16200000">
            <a:off x="3251649" y="4065836"/>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8767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Effect transition="in" filter="fade">
                                      <p:cBhvr>
                                        <p:cTn id="20" dur="500"/>
                                        <p:tgtEl>
                                          <p:spTgt spid="71"/>
                                        </p:tgtEl>
                                      </p:cBhvr>
                                    </p:animEffect>
                                  </p:childTnLst>
                                </p:cTn>
                              </p:par>
                              <p:par>
                                <p:cTn id="21" presetID="22" presetClass="entr" presetSubtype="8"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par>
                                <p:cTn id="24" presetID="22" presetClass="entr" presetSubtype="8"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left)">
                                      <p:cBhvr>
                                        <p:cTn id="26" dur="500"/>
                                        <p:tgtEl>
                                          <p:spTgt spid="8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ppt_w</p:attrName>
                                        </p:attrNameLst>
                                      </p:cBhvr>
                                      <p:tavLst>
                                        <p:tav tm="0">
                                          <p:val>
                                            <p:fltVal val="0"/>
                                          </p:val>
                                        </p:tav>
                                        <p:tav tm="100000">
                                          <p:val>
                                            <p:strVal val="#ppt_w"/>
                                          </p:val>
                                        </p:tav>
                                      </p:tavLst>
                                    </p:anim>
                                    <p:anim calcmode="lin" valueType="num">
                                      <p:cBhvr>
                                        <p:cTn id="42" dur="500" fill="hold"/>
                                        <p:tgtEl>
                                          <p:spTgt spid="70"/>
                                        </p:tgtEl>
                                        <p:attrNameLst>
                                          <p:attrName>ppt_h</p:attrName>
                                        </p:attrNameLst>
                                      </p:cBhvr>
                                      <p:tavLst>
                                        <p:tav tm="0">
                                          <p:val>
                                            <p:fltVal val="0"/>
                                          </p:val>
                                        </p:tav>
                                        <p:tav tm="100000">
                                          <p:val>
                                            <p:strVal val="#ppt_h"/>
                                          </p:val>
                                        </p:tav>
                                      </p:tavLst>
                                    </p:anim>
                                    <p:animEffect transition="in" filter="fade">
                                      <p:cBhvr>
                                        <p:cTn id="43" dur="500"/>
                                        <p:tgtEl>
                                          <p:spTgt spid="70"/>
                                        </p:tgtEl>
                                      </p:cBhvr>
                                    </p:animEffect>
                                  </p:childTnLst>
                                </p:cTn>
                              </p:par>
                              <p:par>
                                <p:cTn id="44" presetID="22" presetClass="entr" presetSubtype="8"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left)">
                                      <p:cBhvr>
                                        <p:cTn id="46" dur="500"/>
                                        <p:tgtEl>
                                          <p:spTgt spid="76"/>
                                        </p:tgtEl>
                                      </p:cBhvr>
                                    </p:animEffect>
                                  </p:childTnLst>
                                </p:cTn>
                              </p:par>
                              <p:par>
                                <p:cTn id="47" presetID="22" presetClass="entr" presetSubtype="8"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500"/>
                                        <p:tgtEl>
                                          <p:spTgt spid="79"/>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fade">
                                      <p:cBhvr>
                                        <p:cTn id="56" dur="500"/>
                                        <p:tgtEl>
                                          <p:spTgt spid="9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 calcmode="lin" valueType="num">
                                      <p:cBhvr>
                                        <p:cTn id="64" dur="500" fill="hold"/>
                                        <p:tgtEl>
                                          <p:spTgt spid="69"/>
                                        </p:tgtEl>
                                        <p:attrNameLst>
                                          <p:attrName>ppt_w</p:attrName>
                                        </p:attrNameLst>
                                      </p:cBhvr>
                                      <p:tavLst>
                                        <p:tav tm="0">
                                          <p:val>
                                            <p:fltVal val="0"/>
                                          </p:val>
                                        </p:tav>
                                        <p:tav tm="100000">
                                          <p:val>
                                            <p:strVal val="#ppt_w"/>
                                          </p:val>
                                        </p:tav>
                                      </p:tavLst>
                                    </p:anim>
                                    <p:anim calcmode="lin" valueType="num">
                                      <p:cBhvr>
                                        <p:cTn id="65" dur="500" fill="hold"/>
                                        <p:tgtEl>
                                          <p:spTgt spid="69"/>
                                        </p:tgtEl>
                                        <p:attrNameLst>
                                          <p:attrName>ppt_h</p:attrName>
                                        </p:attrNameLst>
                                      </p:cBhvr>
                                      <p:tavLst>
                                        <p:tav tm="0">
                                          <p:val>
                                            <p:fltVal val="0"/>
                                          </p:val>
                                        </p:tav>
                                        <p:tav tm="100000">
                                          <p:val>
                                            <p:strVal val="#ppt_h"/>
                                          </p:val>
                                        </p:tav>
                                      </p:tavLst>
                                    </p:anim>
                                    <p:animEffect transition="in" filter="fade">
                                      <p:cBhvr>
                                        <p:cTn id="6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9" grpId="0" animBg="1"/>
      <p:bldP spid="6" grpId="0" animBg="1"/>
      <p:bldP spid="70" grpId="0" animBg="1"/>
      <p:bldP spid="7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BE4FF06-520D-43C4-81E5-6258A0B27772}"/>
              </a:ext>
            </a:extLst>
          </p:cNvPr>
          <p:cNvGrpSpPr/>
          <p:nvPr/>
        </p:nvGrpSpPr>
        <p:grpSpPr>
          <a:xfrm>
            <a:off x="6565177" y="129839"/>
            <a:ext cx="1371600" cy="1036869"/>
            <a:chOff x="3850740" y="151509"/>
            <a:chExt cx="1371600" cy="1036869"/>
          </a:xfrm>
        </p:grpSpPr>
        <p:sp>
          <p:nvSpPr>
            <p:cNvPr id="51" name="Rectangle 50">
              <a:extLst>
                <a:ext uri="{FF2B5EF4-FFF2-40B4-BE49-F238E27FC236}">
                  <a16:creationId xmlns:a16="http://schemas.microsoft.com/office/drawing/2014/main" id="{D03B6B5D-6C84-459B-8516-12193EA258F3}"/>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52" name="Brain_3" title="Icon of a brain">
              <a:extLst>
                <a:ext uri="{FF2B5EF4-FFF2-40B4-BE49-F238E27FC236}">
                  <a16:creationId xmlns:a16="http://schemas.microsoft.com/office/drawing/2014/main" id="{949176AE-CF15-4F41-BB3F-BAC36E3B5945}"/>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44C607F-1B33-4FE0-94AA-574030CCB2DD}"/>
              </a:ext>
            </a:extLst>
          </p:cNvPr>
          <p:cNvGrpSpPr/>
          <p:nvPr/>
        </p:nvGrpSpPr>
        <p:grpSpPr>
          <a:xfrm>
            <a:off x="4487935" y="128409"/>
            <a:ext cx="1371600" cy="1038299"/>
            <a:chOff x="10782722" y="150079"/>
            <a:chExt cx="1371600" cy="1038299"/>
          </a:xfrm>
        </p:grpSpPr>
        <p:sp>
          <p:nvSpPr>
            <p:cNvPr id="137" name="Rectangle 136">
              <a:extLst>
                <a:ext uri="{FF2B5EF4-FFF2-40B4-BE49-F238E27FC236}">
                  <a16:creationId xmlns:a16="http://schemas.microsoft.com/office/drawing/2014/main" id="{70466342-0B7F-4595-9CC7-39D6CFD7B9EB}"/>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3" name="Group 2">
              <a:extLst>
                <a:ext uri="{FF2B5EF4-FFF2-40B4-BE49-F238E27FC236}">
                  <a16:creationId xmlns:a16="http://schemas.microsoft.com/office/drawing/2014/main" id="{8E6EEC30-18B6-4BD6-B754-4B51A3DCD5A3}"/>
                </a:ext>
              </a:extLst>
            </p:cNvPr>
            <p:cNvGrpSpPr>
              <a:grpSpLocks noChangeAspect="1"/>
            </p:cNvGrpSpPr>
            <p:nvPr/>
          </p:nvGrpSpPr>
          <p:grpSpPr>
            <a:xfrm>
              <a:off x="11197981" y="150079"/>
              <a:ext cx="541082" cy="576072"/>
              <a:chOff x="6526200" y="1216702"/>
              <a:chExt cx="1273056" cy="1355381"/>
            </a:xfrm>
          </p:grpSpPr>
          <p:sp>
            <p:nvSpPr>
              <p:cNvPr id="138" name="Shield_EA18" title="Icon of a shield">
                <a:extLst>
                  <a:ext uri="{FF2B5EF4-FFF2-40B4-BE49-F238E27FC236}">
                    <a16:creationId xmlns:a16="http://schemas.microsoft.com/office/drawing/2014/main" id="{55B7B61B-B484-4C22-AB85-22E729C0D99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9" name="DeveloperTools_EC7A" title="Icon of a wrench and a screwdriver">
                <a:extLst>
                  <a:ext uri="{FF2B5EF4-FFF2-40B4-BE49-F238E27FC236}">
                    <a16:creationId xmlns:a16="http://schemas.microsoft.com/office/drawing/2014/main" id="{731C06E7-1758-4E17-8CE7-D200FB5310CE}"/>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itle 3"/>
          <p:cNvSpPr>
            <a:spLocks noGrp="1"/>
          </p:cNvSpPr>
          <p:nvPr>
            <p:ph type="title"/>
          </p:nvPr>
        </p:nvSpPr>
        <p:spPr>
          <a:xfrm>
            <a:off x="465138" y="1745299"/>
            <a:ext cx="11794442" cy="410369"/>
          </a:xfrm>
        </p:spPr>
        <p:txBody>
          <a:bodyPr/>
          <a:lstStyle/>
          <a:p>
            <a:r>
              <a:rPr lang="en-US"/>
              <a:t>App modernization without code changes</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A0657CAC-02BB-493C-B6BF-B55DFD8A2A41}"/>
              </a:ext>
            </a:extLst>
          </p:cNvPr>
          <p:cNvSpPr/>
          <p:nvPr/>
        </p:nvSpPr>
        <p:spPr bwMode="auto">
          <a:xfrm rot="10800000">
            <a:off x="895261"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Speed application deployments by using container technology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Defend against infrastructure failures with container orchestration</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Increase agility with continuous integration and continuous delivery</a:t>
            </a:r>
          </a:p>
        </p:txBody>
      </p:sp>
      <p:grpSp>
        <p:nvGrpSpPr>
          <p:cNvPr id="70" name="Group 69">
            <a:extLst>
              <a:ext uri="{FF2B5EF4-FFF2-40B4-BE49-F238E27FC236}">
                <a16:creationId xmlns:a16="http://schemas.microsoft.com/office/drawing/2014/main" id="{36DE887D-A93C-4D3D-A4D6-F64960290C15}"/>
              </a:ext>
            </a:extLst>
          </p:cNvPr>
          <p:cNvGrpSpPr/>
          <p:nvPr/>
        </p:nvGrpSpPr>
        <p:grpSpPr>
          <a:xfrm>
            <a:off x="6120868" y="3470823"/>
            <a:ext cx="822960" cy="1178357"/>
            <a:chOff x="6120868" y="3265866"/>
            <a:chExt cx="822960" cy="1178357"/>
          </a:xfrm>
        </p:grpSpPr>
        <p:sp>
          <p:nvSpPr>
            <p:cNvPr id="71" name="Title 1">
              <a:extLst>
                <a:ext uri="{FF2B5EF4-FFF2-40B4-BE49-F238E27FC236}">
                  <a16:creationId xmlns:a16="http://schemas.microsoft.com/office/drawing/2014/main" id="{781914CD-102F-48BB-95B2-6672BF66C5C2}"/>
                </a:ext>
              </a:extLst>
            </p:cNvPr>
            <p:cNvSpPr txBox="1">
              <a:spLocks/>
            </p:cNvSpPr>
            <p:nvPr/>
          </p:nvSpPr>
          <p:spPr>
            <a:xfrm>
              <a:off x="6192183" y="326586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Registry</a:t>
              </a:r>
            </a:p>
          </p:txBody>
        </p:sp>
        <p:grpSp>
          <p:nvGrpSpPr>
            <p:cNvPr id="72" name="Group 71">
              <a:extLst>
                <a:ext uri="{FF2B5EF4-FFF2-40B4-BE49-F238E27FC236}">
                  <a16:creationId xmlns:a16="http://schemas.microsoft.com/office/drawing/2014/main" id="{A1273D08-C912-4821-A4CD-826FFE01DB46}"/>
                </a:ext>
              </a:extLst>
            </p:cNvPr>
            <p:cNvGrpSpPr/>
            <p:nvPr/>
          </p:nvGrpSpPr>
          <p:grpSpPr>
            <a:xfrm>
              <a:off x="6120868" y="3621263"/>
              <a:ext cx="822960" cy="822960"/>
              <a:chOff x="5824800" y="1539202"/>
              <a:chExt cx="822960" cy="822960"/>
            </a:xfrm>
          </p:grpSpPr>
          <p:sp>
            <p:nvSpPr>
              <p:cNvPr id="73" name="Rectangle: Rounded Corners 72">
                <a:extLst>
                  <a:ext uri="{FF2B5EF4-FFF2-40B4-BE49-F238E27FC236}">
                    <a16:creationId xmlns:a16="http://schemas.microsoft.com/office/drawing/2014/main" id="{C058BD12-E249-4E6C-BFF1-52D382F48ADB}"/>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4" name="Graphic 73">
                <a:extLst>
                  <a:ext uri="{FF2B5EF4-FFF2-40B4-BE49-F238E27FC236}">
                    <a16:creationId xmlns:a16="http://schemas.microsoft.com/office/drawing/2014/main" id="{B49FF003-E4C3-4DA6-BEC9-38672A8A92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75" name="Group 74">
            <a:extLst>
              <a:ext uri="{FF2B5EF4-FFF2-40B4-BE49-F238E27FC236}">
                <a16:creationId xmlns:a16="http://schemas.microsoft.com/office/drawing/2014/main" id="{D9670E62-9B20-4450-82BA-973C2CFC6C79}"/>
              </a:ext>
            </a:extLst>
          </p:cNvPr>
          <p:cNvGrpSpPr/>
          <p:nvPr/>
        </p:nvGrpSpPr>
        <p:grpSpPr>
          <a:xfrm>
            <a:off x="4953798" y="3470823"/>
            <a:ext cx="822960" cy="1178357"/>
            <a:chOff x="4953798" y="3265866"/>
            <a:chExt cx="822960" cy="1178357"/>
          </a:xfrm>
        </p:grpSpPr>
        <p:sp>
          <p:nvSpPr>
            <p:cNvPr id="76" name="Title 1">
              <a:extLst>
                <a:ext uri="{FF2B5EF4-FFF2-40B4-BE49-F238E27FC236}">
                  <a16:creationId xmlns:a16="http://schemas.microsoft.com/office/drawing/2014/main" id="{4DD46FD9-93DC-4E17-B8C5-5E1C1E5CDA07}"/>
                </a:ext>
              </a:extLst>
            </p:cNvPr>
            <p:cNvSpPr txBox="1">
              <a:spLocks/>
            </p:cNvSpPr>
            <p:nvPr/>
          </p:nvSpPr>
          <p:spPr>
            <a:xfrm>
              <a:off x="5006488" y="326586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77" name="Rectangle: Rounded Corners 76">
              <a:extLst>
                <a:ext uri="{FF2B5EF4-FFF2-40B4-BE49-F238E27FC236}">
                  <a16:creationId xmlns:a16="http://schemas.microsoft.com/office/drawing/2014/main" id="{85C82C38-0912-4F14-8FDE-4757DB2B9830}"/>
                </a:ext>
              </a:extLst>
            </p:cNvPr>
            <p:cNvSpPr/>
            <p:nvPr/>
          </p:nvSpPr>
          <p:spPr bwMode="auto">
            <a:xfrm>
              <a:off x="4953798" y="3621263"/>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GenericApp_EB3B" title="Icon of an app window">
              <a:extLst>
                <a:ext uri="{FF2B5EF4-FFF2-40B4-BE49-F238E27FC236}">
                  <a16:creationId xmlns:a16="http://schemas.microsoft.com/office/drawing/2014/main" id="{B44B246C-165A-4157-A0AA-EF4C5C5FF70F}"/>
                </a:ext>
              </a:extLst>
            </p:cNvPr>
            <p:cNvSpPr>
              <a:spLocks noChangeAspect="1" noEditPoints="1"/>
            </p:cNvSpPr>
            <p:nvPr/>
          </p:nvSpPr>
          <p:spPr bwMode="auto">
            <a:xfrm>
              <a:off x="5105890" y="3825151"/>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79" name="Straight Arrow Connector 78">
            <a:extLst>
              <a:ext uri="{FF2B5EF4-FFF2-40B4-BE49-F238E27FC236}">
                <a16:creationId xmlns:a16="http://schemas.microsoft.com/office/drawing/2014/main" id="{8CC861BA-450F-413B-8269-B7F63DC911D5}"/>
              </a:ext>
            </a:extLst>
          </p:cNvPr>
          <p:cNvCxnSpPr>
            <a:cxnSpLocks/>
            <a:stCxn id="77" idx="3"/>
          </p:cNvCxnSpPr>
          <p:nvPr/>
        </p:nvCxnSpPr>
        <p:spPr>
          <a:xfrm>
            <a:off x="5776758" y="4237700"/>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F8608B9-4564-4C05-B083-C2076987947B}"/>
              </a:ext>
            </a:extLst>
          </p:cNvPr>
          <p:cNvCxnSpPr>
            <a:cxnSpLocks/>
          </p:cNvCxnSpPr>
          <p:nvPr/>
        </p:nvCxnSpPr>
        <p:spPr>
          <a:xfrm>
            <a:off x="6943828" y="4237700"/>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BF3EA50-1CA3-46AB-9E18-D65F3AC21EAB}"/>
              </a:ext>
            </a:extLst>
          </p:cNvPr>
          <p:cNvGrpSpPr/>
          <p:nvPr/>
        </p:nvGrpSpPr>
        <p:grpSpPr>
          <a:xfrm>
            <a:off x="8415259" y="3274670"/>
            <a:ext cx="2886942" cy="1465813"/>
            <a:chOff x="8415259" y="3069713"/>
            <a:chExt cx="2886942" cy="1465813"/>
          </a:xfrm>
        </p:grpSpPr>
        <p:sp>
          <p:nvSpPr>
            <p:cNvPr id="82" name="Rectangle: Rounded Corners 81">
              <a:extLst>
                <a:ext uri="{FF2B5EF4-FFF2-40B4-BE49-F238E27FC236}">
                  <a16:creationId xmlns:a16="http://schemas.microsoft.com/office/drawing/2014/main" id="{571F45F7-4B00-48D6-A91E-EF20B68FAFA5}"/>
                </a:ext>
              </a:extLst>
            </p:cNvPr>
            <p:cNvSpPr/>
            <p:nvPr/>
          </p:nvSpPr>
          <p:spPr bwMode="auto">
            <a:xfrm>
              <a:off x="8415259" y="3275768"/>
              <a:ext cx="2886942" cy="125975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1F1B67E3-D5BE-471D-AAC3-C89A4A70C5A8}"/>
                </a:ext>
              </a:extLst>
            </p:cNvPr>
            <p:cNvSpPr txBox="1">
              <a:spLocks/>
            </p:cNvSpPr>
            <p:nvPr/>
          </p:nvSpPr>
          <p:spPr>
            <a:xfrm>
              <a:off x="8415260" y="3069713"/>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grpSp>
        <p:nvGrpSpPr>
          <p:cNvPr id="84" name="Group 83">
            <a:extLst>
              <a:ext uri="{FF2B5EF4-FFF2-40B4-BE49-F238E27FC236}">
                <a16:creationId xmlns:a16="http://schemas.microsoft.com/office/drawing/2014/main" id="{ECF3AECA-569E-4837-9F8B-C3C54B72FE09}"/>
              </a:ext>
            </a:extLst>
          </p:cNvPr>
          <p:cNvGrpSpPr/>
          <p:nvPr/>
        </p:nvGrpSpPr>
        <p:grpSpPr>
          <a:xfrm>
            <a:off x="9585665" y="5000792"/>
            <a:ext cx="717581" cy="882019"/>
            <a:chOff x="10350876" y="4254671"/>
            <a:chExt cx="717581" cy="882019"/>
          </a:xfrm>
        </p:grpSpPr>
        <p:sp>
          <p:nvSpPr>
            <p:cNvPr id="85" name="Title 1">
              <a:extLst>
                <a:ext uri="{FF2B5EF4-FFF2-40B4-BE49-F238E27FC236}">
                  <a16:creationId xmlns:a16="http://schemas.microsoft.com/office/drawing/2014/main" id="{41E4C9ED-6465-4AB8-B652-D8DDAA3EEDB6}"/>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Managed Database</a:t>
              </a:r>
            </a:p>
          </p:txBody>
        </p:sp>
        <p:grpSp>
          <p:nvGrpSpPr>
            <p:cNvPr id="86" name="Group 85">
              <a:extLst>
                <a:ext uri="{FF2B5EF4-FFF2-40B4-BE49-F238E27FC236}">
                  <a16:creationId xmlns:a16="http://schemas.microsoft.com/office/drawing/2014/main" id="{4F5125E4-8ECA-4CA2-9375-25539076A86D}"/>
                </a:ext>
              </a:extLst>
            </p:cNvPr>
            <p:cNvGrpSpPr/>
            <p:nvPr/>
          </p:nvGrpSpPr>
          <p:grpSpPr>
            <a:xfrm>
              <a:off x="10444490" y="4606338"/>
              <a:ext cx="530352" cy="530352"/>
              <a:chOff x="9134176" y="3945754"/>
              <a:chExt cx="530352" cy="530352"/>
            </a:xfrm>
          </p:grpSpPr>
          <p:sp>
            <p:nvSpPr>
              <p:cNvPr id="87" name="Rectangle: Rounded Corners 86">
                <a:extLst>
                  <a:ext uri="{FF2B5EF4-FFF2-40B4-BE49-F238E27FC236}">
                    <a16:creationId xmlns:a16="http://schemas.microsoft.com/office/drawing/2014/main" id="{55E1883C-1A56-4B91-9446-3CE6D0B2817B}"/>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Freeform: Shape 87">
                <a:extLst>
                  <a:ext uri="{FF2B5EF4-FFF2-40B4-BE49-F238E27FC236}">
                    <a16:creationId xmlns:a16="http://schemas.microsoft.com/office/drawing/2014/main" id="{45CAE75E-72E7-4DA9-AAB7-BC2BFFCBE6CA}"/>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6A192519-680C-4458-9E41-E2656AB509E6}"/>
              </a:ext>
            </a:extLst>
          </p:cNvPr>
          <p:cNvGrpSpPr/>
          <p:nvPr/>
        </p:nvGrpSpPr>
        <p:grpSpPr>
          <a:xfrm>
            <a:off x="8591105" y="3621066"/>
            <a:ext cx="717581" cy="882019"/>
            <a:chOff x="8659236" y="4254671"/>
            <a:chExt cx="717581" cy="882019"/>
          </a:xfrm>
        </p:grpSpPr>
        <p:sp>
          <p:nvSpPr>
            <p:cNvPr id="90" name="Title 1">
              <a:extLst>
                <a:ext uri="{FF2B5EF4-FFF2-40B4-BE49-F238E27FC236}">
                  <a16:creationId xmlns:a16="http://schemas.microsoft.com/office/drawing/2014/main" id="{870689CF-062C-408C-8E1C-AEA556402295}"/>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91" name="Group 90">
              <a:extLst>
                <a:ext uri="{FF2B5EF4-FFF2-40B4-BE49-F238E27FC236}">
                  <a16:creationId xmlns:a16="http://schemas.microsoft.com/office/drawing/2014/main" id="{7FEDFF53-0ED1-46ED-A091-A040558C575C}"/>
                </a:ext>
              </a:extLst>
            </p:cNvPr>
            <p:cNvGrpSpPr/>
            <p:nvPr/>
          </p:nvGrpSpPr>
          <p:grpSpPr>
            <a:xfrm>
              <a:off x="8752850" y="4606338"/>
              <a:ext cx="530352" cy="530352"/>
              <a:chOff x="8075203" y="3952298"/>
              <a:chExt cx="530352" cy="530352"/>
            </a:xfrm>
          </p:grpSpPr>
          <p:sp>
            <p:nvSpPr>
              <p:cNvPr id="92" name="Rectangle: Rounded Corners 91">
                <a:extLst>
                  <a:ext uri="{FF2B5EF4-FFF2-40B4-BE49-F238E27FC236}">
                    <a16:creationId xmlns:a16="http://schemas.microsoft.com/office/drawing/2014/main" id="{1F3A15CA-30D7-4C87-B664-CB0F36D9DB04}"/>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0E3C7C1F-FF7A-4634-85A9-0FD2AF7D9702}"/>
                  </a:ext>
                </a:extLst>
              </p:cNvPr>
              <p:cNvGrpSpPr/>
              <p:nvPr/>
            </p:nvGrpSpPr>
            <p:grpSpPr>
              <a:xfrm>
                <a:off x="8151402" y="4038938"/>
                <a:ext cx="377955" cy="357073"/>
                <a:chOff x="3172902" y="4132385"/>
                <a:chExt cx="355417" cy="335781"/>
              </a:xfrm>
            </p:grpSpPr>
            <p:grpSp>
              <p:nvGrpSpPr>
                <p:cNvPr id="94" name="Group 93">
                  <a:extLst>
                    <a:ext uri="{FF2B5EF4-FFF2-40B4-BE49-F238E27FC236}">
                      <a16:creationId xmlns:a16="http://schemas.microsoft.com/office/drawing/2014/main" id="{03D595A8-890C-4E9F-BEEC-85743AE04357}"/>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5251C3F0-8386-4752-B049-D70D29164C2D}"/>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FE2E25B-E28C-4168-ADE0-529EF59F9B8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D79C087-0A2F-4B99-8641-94673DD62B42}"/>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5AF068CC-2767-42E3-8243-E4DD51A94A7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B14B432-DF62-41EF-B860-4E2217657BD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D91E739-2040-4E49-8555-8C11225D971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CEAEA537-196A-4BF0-B2AA-E4A91D5E8D36}"/>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EAA97B15-55A2-4E52-9FB1-83DE45192B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61ABE02-81FF-4CAC-ADE1-F685421C30B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04" name="Group 103">
            <a:extLst>
              <a:ext uri="{FF2B5EF4-FFF2-40B4-BE49-F238E27FC236}">
                <a16:creationId xmlns:a16="http://schemas.microsoft.com/office/drawing/2014/main" id="{A104DB0B-F2E8-4D5B-8009-40560CDBF32D}"/>
              </a:ext>
            </a:extLst>
          </p:cNvPr>
          <p:cNvGrpSpPr/>
          <p:nvPr/>
        </p:nvGrpSpPr>
        <p:grpSpPr>
          <a:xfrm>
            <a:off x="9499940" y="3621066"/>
            <a:ext cx="717581" cy="882019"/>
            <a:chOff x="8659236" y="4254671"/>
            <a:chExt cx="717581" cy="882019"/>
          </a:xfrm>
        </p:grpSpPr>
        <p:sp>
          <p:nvSpPr>
            <p:cNvPr id="105" name="Title 1">
              <a:extLst>
                <a:ext uri="{FF2B5EF4-FFF2-40B4-BE49-F238E27FC236}">
                  <a16:creationId xmlns:a16="http://schemas.microsoft.com/office/drawing/2014/main" id="{687933CB-AFDC-4D81-AC4B-9E9DCB7721FF}"/>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06" name="Group 105">
              <a:extLst>
                <a:ext uri="{FF2B5EF4-FFF2-40B4-BE49-F238E27FC236}">
                  <a16:creationId xmlns:a16="http://schemas.microsoft.com/office/drawing/2014/main" id="{F9B893CA-DA0B-4086-A31D-15A28BFAF695}"/>
                </a:ext>
              </a:extLst>
            </p:cNvPr>
            <p:cNvGrpSpPr/>
            <p:nvPr/>
          </p:nvGrpSpPr>
          <p:grpSpPr>
            <a:xfrm>
              <a:off x="8752850" y="4606338"/>
              <a:ext cx="530352" cy="530352"/>
              <a:chOff x="8075203" y="3952298"/>
              <a:chExt cx="530352" cy="530352"/>
            </a:xfrm>
          </p:grpSpPr>
          <p:sp>
            <p:nvSpPr>
              <p:cNvPr id="107" name="Rectangle: Rounded Corners 96">
                <a:extLst>
                  <a:ext uri="{FF2B5EF4-FFF2-40B4-BE49-F238E27FC236}">
                    <a16:creationId xmlns:a16="http://schemas.microsoft.com/office/drawing/2014/main" id="{99AB38F5-3D69-4C15-8407-C049B0F1F965}"/>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8" name="Group 107">
                <a:extLst>
                  <a:ext uri="{FF2B5EF4-FFF2-40B4-BE49-F238E27FC236}">
                    <a16:creationId xmlns:a16="http://schemas.microsoft.com/office/drawing/2014/main" id="{441A9067-DF44-4D04-B265-28AA2C336F57}"/>
                  </a:ext>
                </a:extLst>
              </p:cNvPr>
              <p:cNvGrpSpPr/>
              <p:nvPr/>
            </p:nvGrpSpPr>
            <p:grpSpPr>
              <a:xfrm>
                <a:off x="8151402" y="4038938"/>
                <a:ext cx="377955" cy="357073"/>
                <a:chOff x="3172902" y="4132385"/>
                <a:chExt cx="355417" cy="335781"/>
              </a:xfrm>
            </p:grpSpPr>
            <p:grpSp>
              <p:nvGrpSpPr>
                <p:cNvPr id="109" name="Group 108">
                  <a:extLst>
                    <a:ext uri="{FF2B5EF4-FFF2-40B4-BE49-F238E27FC236}">
                      <a16:creationId xmlns:a16="http://schemas.microsoft.com/office/drawing/2014/main" id="{2B1E948A-7261-4F2F-B2AA-21B5ED5D8138}"/>
                    </a:ext>
                  </a:extLst>
                </p:cNvPr>
                <p:cNvGrpSpPr/>
                <p:nvPr/>
              </p:nvGrpSpPr>
              <p:grpSpPr>
                <a:xfrm>
                  <a:off x="3234030" y="4132385"/>
                  <a:ext cx="233160" cy="110531"/>
                  <a:chOff x="3234867" y="4132385"/>
                  <a:chExt cx="233160" cy="110531"/>
                </a:xfrm>
              </p:grpSpPr>
              <p:sp>
                <p:nvSpPr>
                  <p:cNvPr id="117" name="Freeform: Shape 106">
                    <a:extLst>
                      <a:ext uri="{FF2B5EF4-FFF2-40B4-BE49-F238E27FC236}">
                        <a16:creationId xmlns:a16="http://schemas.microsoft.com/office/drawing/2014/main" id="{FA5EF3FA-EAA9-490E-A8DE-984422E878F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07">
                    <a:extLst>
                      <a:ext uri="{FF2B5EF4-FFF2-40B4-BE49-F238E27FC236}">
                        <a16:creationId xmlns:a16="http://schemas.microsoft.com/office/drawing/2014/main" id="{B0ADFDE9-4AD0-48E5-9F58-C3C6882868A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AF657DB9-15FE-4DB0-8C4F-EDC08EABCF2E}"/>
                    </a:ext>
                  </a:extLst>
                </p:cNvPr>
                <p:cNvGrpSpPr/>
                <p:nvPr/>
              </p:nvGrpSpPr>
              <p:grpSpPr>
                <a:xfrm>
                  <a:off x="3172902" y="4245010"/>
                  <a:ext cx="355417" cy="110531"/>
                  <a:chOff x="3172902" y="4244590"/>
                  <a:chExt cx="355417" cy="110531"/>
                </a:xfrm>
              </p:grpSpPr>
              <p:sp>
                <p:nvSpPr>
                  <p:cNvPr id="114" name="Freeform: Shape 103">
                    <a:extLst>
                      <a:ext uri="{FF2B5EF4-FFF2-40B4-BE49-F238E27FC236}">
                        <a16:creationId xmlns:a16="http://schemas.microsoft.com/office/drawing/2014/main" id="{07DE8966-7F06-4E50-B7F5-6AD81315537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04">
                    <a:extLst>
                      <a:ext uri="{FF2B5EF4-FFF2-40B4-BE49-F238E27FC236}">
                        <a16:creationId xmlns:a16="http://schemas.microsoft.com/office/drawing/2014/main" id="{716C3AA7-9629-4134-B2D4-3AD0E9B122A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05">
                    <a:extLst>
                      <a:ext uri="{FF2B5EF4-FFF2-40B4-BE49-F238E27FC236}">
                        <a16:creationId xmlns:a16="http://schemas.microsoft.com/office/drawing/2014/main" id="{92FFD047-1820-4DF9-B155-062535DE007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41B442A-AF44-4BFA-BF79-57FCC7120103}"/>
                    </a:ext>
                  </a:extLst>
                </p:cNvPr>
                <p:cNvGrpSpPr/>
                <p:nvPr/>
              </p:nvGrpSpPr>
              <p:grpSpPr>
                <a:xfrm>
                  <a:off x="3234030" y="4357635"/>
                  <a:ext cx="233160" cy="110531"/>
                  <a:chOff x="3234867" y="4132385"/>
                  <a:chExt cx="233160" cy="110531"/>
                </a:xfrm>
              </p:grpSpPr>
              <p:sp>
                <p:nvSpPr>
                  <p:cNvPr id="112" name="Freeform: Shape 101">
                    <a:extLst>
                      <a:ext uri="{FF2B5EF4-FFF2-40B4-BE49-F238E27FC236}">
                        <a16:creationId xmlns:a16="http://schemas.microsoft.com/office/drawing/2014/main" id="{D6D8CDE0-7359-4311-9496-692355F815B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02">
                    <a:extLst>
                      <a:ext uri="{FF2B5EF4-FFF2-40B4-BE49-F238E27FC236}">
                        <a16:creationId xmlns:a16="http://schemas.microsoft.com/office/drawing/2014/main" id="{3394B0D7-8419-48A3-AF0B-8A5B307E717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19" name="Group 118">
            <a:extLst>
              <a:ext uri="{FF2B5EF4-FFF2-40B4-BE49-F238E27FC236}">
                <a16:creationId xmlns:a16="http://schemas.microsoft.com/office/drawing/2014/main" id="{5CE77AC0-A19F-45CC-B03D-340838D516D2}"/>
              </a:ext>
            </a:extLst>
          </p:cNvPr>
          <p:cNvGrpSpPr/>
          <p:nvPr/>
        </p:nvGrpSpPr>
        <p:grpSpPr>
          <a:xfrm>
            <a:off x="10408775" y="3621066"/>
            <a:ext cx="717581" cy="882019"/>
            <a:chOff x="8659236" y="4254671"/>
            <a:chExt cx="717581" cy="882019"/>
          </a:xfrm>
        </p:grpSpPr>
        <p:sp>
          <p:nvSpPr>
            <p:cNvPr id="120" name="Title 1">
              <a:extLst>
                <a:ext uri="{FF2B5EF4-FFF2-40B4-BE49-F238E27FC236}">
                  <a16:creationId xmlns:a16="http://schemas.microsoft.com/office/drawing/2014/main" id="{F550CF80-6748-467B-987E-63121871EFDB}"/>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21" name="Group 120">
              <a:extLst>
                <a:ext uri="{FF2B5EF4-FFF2-40B4-BE49-F238E27FC236}">
                  <a16:creationId xmlns:a16="http://schemas.microsoft.com/office/drawing/2014/main" id="{4EC13557-54BB-405C-9A06-62AB4F327CE5}"/>
                </a:ext>
              </a:extLst>
            </p:cNvPr>
            <p:cNvGrpSpPr/>
            <p:nvPr/>
          </p:nvGrpSpPr>
          <p:grpSpPr>
            <a:xfrm>
              <a:off x="8752850" y="4606338"/>
              <a:ext cx="530352" cy="530352"/>
              <a:chOff x="8075203" y="3952298"/>
              <a:chExt cx="530352" cy="530352"/>
            </a:xfrm>
          </p:grpSpPr>
          <p:sp>
            <p:nvSpPr>
              <p:cNvPr id="122" name="Rectangle: Rounded Corners 96">
                <a:extLst>
                  <a:ext uri="{FF2B5EF4-FFF2-40B4-BE49-F238E27FC236}">
                    <a16:creationId xmlns:a16="http://schemas.microsoft.com/office/drawing/2014/main" id="{552E7B92-4D52-4380-B4EF-74B74D14F68C}"/>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3" name="Group 122">
                <a:extLst>
                  <a:ext uri="{FF2B5EF4-FFF2-40B4-BE49-F238E27FC236}">
                    <a16:creationId xmlns:a16="http://schemas.microsoft.com/office/drawing/2014/main" id="{366040E9-85A3-4EF2-AF44-C799EA73E292}"/>
                  </a:ext>
                </a:extLst>
              </p:cNvPr>
              <p:cNvGrpSpPr/>
              <p:nvPr/>
            </p:nvGrpSpPr>
            <p:grpSpPr>
              <a:xfrm>
                <a:off x="8151402" y="4038938"/>
                <a:ext cx="377955" cy="357073"/>
                <a:chOff x="3172902" y="4132385"/>
                <a:chExt cx="355417" cy="335781"/>
              </a:xfrm>
            </p:grpSpPr>
            <p:grpSp>
              <p:nvGrpSpPr>
                <p:cNvPr id="124" name="Group 123">
                  <a:extLst>
                    <a:ext uri="{FF2B5EF4-FFF2-40B4-BE49-F238E27FC236}">
                      <a16:creationId xmlns:a16="http://schemas.microsoft.com/office/drawing/2014/main" id="{F2CAA3ED-A917-45E6-B3C8-CFD05E457B43}"/>
                    </a:ext>
                  </a:extLst>
                </p:cNvPr>
                <p:cNvGrpSpPr/>
                <p:nvPr/>
              </p:nvGrpSpPr>
              <p:grpSpPr>
                <a:xfrm>
                  <a:off x="3234030" y="4132385"/>
                  <a:ext cx="233160" cy="110531"/>
                  <a:chOff x="3234867" y="4132385"/>
                  <a:chExt cx="233160" cy="110531"/>
                </a:xfrm>
              </p:grpSpPr>
              <p:sp>
                <p:nvSpPr>
                  <p:cNvPr id="132" name="Freeform: Shape 106">
                    <a:extLst>
                      <a:ext uri="{FF2B5EF4-FFF2-40B4-BE49-F238E27FC236}">
                        <a16:creationId xmlns:a16="http://schemas.microsoft.com/office/drawing/2014/main" id="{C688EB33-867C-40B2-8D77-891806DDC65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07">
                    <a:extLst>
                      <a:ext uri="{FF2B5EF4-FFF2-40B4-BE49-F238E27FC236}">
                        <a16:creationId xmlns:a16="http://schemas.microsoft.com/office/drawing/2014/main" id="{F674FDB2-8163-4290-BB5E-E8F4F9FFFDB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C5404493-67FA-4898-BBA1-4CC4D24F8E2D}"/>
                    </a:ext>
                  </a:extLst>
                </p:cNvPr>
                <p:cNvGrpSpPr/>
                <p:nvPr/>
              </p:nvGrpSpPr>
              <p:grpSpPr>
                <a:xfrm>
                  <a:off x="3172902" y="4245010"/>
                  <a:ext cx="355417" cy="110531"/>
                  <a:chOff x="3172902" y="4244590"/>
                  <a:chExt cx="355417" cy="110531"/>
                </a:xfrm>
              </p:grpSpPr>
              <p:sp>
                <p:nvSpPr>
                  <p:cNvPr id="129" name="Freeform: Shape 103">
                    <a:extLst>
                      <a:ext uri="{FF2B5EF4-FFF2-40B4-BE49-F238E27FC236}">
                        <a16:creationId xmlns:a16="http://schemas.microsoft.com/office/drawing/2014/main" id="{89ACD3E9-8397-4C1F-87F1-15A92D1D9AF5}"/>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04">
                    <a:extLst>
                      <a:ext uri="{FF2B5EF4-FFF2-40B4-BE49-F238E27FC236}">
                        <a16:creationId xmlns:a16="http://schemas.microsoft.com/office/drawing/2014/main" id="{17C17290-40D4-4322-A191-36B16E36C3A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05">
                    <a:extLst>
                      <a:ext uri="{FF2B5EF4-FFF2-40B4-BE49-F238E27FC236}">
                        <a16:creationId xmlns:a16="http://schemas.microsoft.com/office/drawing/2014/main" id="{08539D92-05C8-4DD2-872B-9E516DDC14B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1AEEABE8-1B4A-45A7-B278-4E53C78A9D40}"/>
                    </a:ext>
                  </a:extLst>
                </p:cNvPr>
                <p:cNvGrpSpPr/>
                <p:nvPr/>
              </p:nvGrpSpPr>
              <p:grpSpPr>
                <a:xfrm>
                  <a:off x="3234030" y="4357635"/>
                  <a:ext cx="233160" cy="110531"/>
                  <a:chOff x="3234867" y="4132385"/>
                  <a:chExt cx="233160" cy="110531"/>
                </a:xfrm>
              </p:grpSpPr>
              <p:sp>
                <p:nvSpPr>
                  <p:cNvPr id="127" name="Freeform: Shape 101">
                    <a:extLst>
                      <a:ext uri="{FF2B5EF4-FFF2-40B4-BE49-F238E27FC236}">
                        <a16:creationId xmlns:a16="http://schemas.microsoft.com/office/drawing/2014/main" id="{979FD612-9288-440E-9980-ADE2D140B29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02">
                    <a:extLst>
                      <a:ext uri="{FF2B5EF4-FFF2-40B4-BE49-F238E27FC236}">
                        <a16:creationId xmlns:a16="http://schemas.microsoft.com/office/drawing/2014/main" id="{CE19122C-3758-4DAC-9484-5D6B2070D93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cxnSp>
        <p:nvCxnSpPr>
          <p:cNvPr id="145" name="Connector: Elbow 144">
            <a:extLst>
              <a:ext uri="{FF2B5EF4-FFF2-40B4-BE49-F238E27FC236}">
                <a16:creationId xmlns:a16="http://schemas.microsoft.com/office/drawing/2014/main" id="{C7109033-D467-4D8F-8FE8-CC7BE360BF90}"/>
              </a:ext>
            </a:extLst>
          </p:cNvPr>
          <p:cNvCxnSpPr>
            <a:stCxn id="92" idx="2"/>
            <a:endCxn id="87" idx="1"/>
          </p:cNvCxnSpPr>
          <p:nvPr/>
        </p:nvCxnSpPr>
        <p:spPr>
          <a:xfrm rot="16200000" flipH="1">
            <a:off x="8757312" y="4695668"/>
            <a:ext cx="1114550" cy="7293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F2BDA906-1A1B-44B7-B630-386AEEE642A5}"/>
              </a:ext>
            </a:extLst>
          </p:cNvPr>
          <p:cNvCxnSpPr>
            <a:cxnSpLocks/>
            <a:stCxn id="122" idx="2"/>
            <a:endCxn id="87" idx="3"/>
          </p:cNvCxnSpPr>
          <p:nvPr/>
        </p:nvCxnSpPr>
        <p:spPr>
          <a:xfrm rot="5400000">
            <a:off x="9931323" y="4781393"/>
            <a:ext cx="1114550" cy="5579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5ABD337-67D9-4165-A64C-01F372FE3A89}"/>
              </a:ext>
            </a:extLst>
          </p:cNvPr>
          <p:cNvGrpSpPr/>
          <p:nvPr/>
        </p:nvGrpSpPr>
        <p:grpSpPr>
          <a:xfrm>
            <a:off x="7256734" y="3624712"/>
            <a:ext cx="777610" cy="1026497"/>
            <a:chOff x="7256734" y="3624712"/>
            <a:chExt cx="777610" cy="1026497"/>
          </a:xfrm>
        </p:grpSpPr>
        <p:sp>
          <p:nvSpPr>
            <p:cNvPr id="135" name="Title 1">
              <a:extLst>
                <a:ext uri="{FF2B5EF4-FFF2-40B4-BE49-F238E27FC236}">
                  <a16:creationId xmlns:a16="http://schemas.microsoft.com/office/drawing/2014/main" id="{419C5DD6-DE89-461F-A050-8A781F229099}"/>
                </a:ext>
              </a:extLst>
            </p:cNvPr>
            <p:cNvSpPr txBox="1">
              <a:spLocks/>
            </p:cNvSpPr>
            <p:nvPr/>
          </p:nvSpPr>
          <p:spPr>
            <a:xfrm>
              <a:off x="7305374" y="3624712"/>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sp>
          <p:nvSpPr>
            <p:cNvPr id="136" name="Title 1">
              <a:extLst>
                <a:ext uri="{FF2B5EF4-FFF2-40B4-BE49-F238E27FC236}">
                  <a16:creationId xmlns:a16="http://schemas.microsoft.com/office/drawing/2014/main" id="{A6170C54-8579-4FEA-ADCA-18C2BF64FB31}"/>
                </a:ext>
              </a:extLst>
            </p:cNvPr>
            <p:cNvSpPr txBox="1">
              <a:spLocks/>
            </p:cNvSpPr>
            <p:nvPr/>
          </p:nvSpPr>
          <p:spPr>
            <a:xfrm>
              <a:off x="7256734" y="3828264"/>
              <a:ext cx="77761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174" name="Freeform: Shape 173">
              <a:extLst>
                <a:ext uri="{FF2B5EF4-FFF2-40B4-BE49-F238E27FC236}">
                  <a16:creationId xmlns:a16="http://schemas.microsoft.com/office/drawing/2014/main" id="{647BAE0F-13A4-44B5-BD7E-B239C759BE5C}"/>
                </a:ext>
              </a:extLst>
            </p:cNvPr>
            <p:cNvSpPr>
              <a:spLocks noChangeAspect="1"/>
            </p:cNvSpPr>
            <p:nvPr/>
          </p:nvSpPr>
          <p:spPr bwMode="auto">
            <a:xfrm>
              <a:off x="7394079" y="398835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7" name="Group 16">
            <a:extLst>
              <a:ext uri="{FF2B5EF4-FFF2-40B4-BE49-F238E27FC236}">
                <a16:creationId xmlns:a16="http://schemas.microsoft.com/office/drawing/2014/main" id="{064E42B7-DC27-48ED-97D2-57E65B4429DA}"/>
              </a:ext>
            </a:extLst>
          </p:cNvPr>
          <p:cNvGrpSpPr/>
          <p:nvPr/>
        </p:nvGrpSpPr>
        <p:grpSpPr>
          <a:xfrm>
            <a:off x="8642419" y="155995"/>
            <a:ext cx="1371600" cy="856824"/>
            <a:chOff x="5583735" y="177665"/>
            <a:chExt cx="1371600" cy="856824"/>
          </a:xfrm>
        </p:grpSpPr>
        <p:sp>
          <p:nvSpPr>
            <p:cNvPr id="53" name="Rectangle 52">
              <a:extLst>
                <a:ext uri="{FF2B5EF4-FFF2-40B4-BE49-F238E27FC236}">
                  <a16:creationId xmlns:a16="http://schemas.microsoft.com/office/drawing/2014/main" id="{0A1D57F5-14CF-46DC-B4A7-563FE116AB9A}"/>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54" name="IoT" title="Icon of five circles that all connect to a center circle">
              <a:extLst>
                <a:ext uri="{FF2B5EF4-FFF2-40B4-BE49-F238E27FC236}">
                  <a16:creationId xmlns:a16="http://schemas.microsoft.com/office/drawing/2014/main" id="{AF3AE08A-7E49-4FC8-A6DD-495A5AD4C696}"/>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A5B26336-B9D4-4217-B1D6-73E44FD17F8D}"/>
              </a:ext>
            </a:extLst>
          </p:cNvPr>
          <p:cNvGrpSpPr/>
          <p:nvPr/>
        </p:nvGrpSpPr>
        <p:grpSpPr>
          <a:xfrm>
            <a:off x="2410693" y="140186"/>
            <a:ext cx="1371600" cy="872633"/>
            <a:chOff x="2117745" y="161856"/>
            <a:chExt cx="1371600" cy="872633"/>
          </a:xfrm>
        </p:grpSpPr>
        <p:sp>
          <p:nvSpPr>
            <p:cNvPr id="50" name="Rectangle 49">
              <a:extLst>
                <a:ext uri="{FF2B5EF4-FFF2-40B4-BE49-F238E27FC236}">
                  <a16:creationId xmlns:a16="http://schemas.microsoft.com/office/drawing/2014/main" id="{3A5317ED-1CBA-441D-A6EE-0AF66EAFE236}"/>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55" name="Relationship_F003" title="Icon of three boxes connected by lines">
              <a:extLst>
                <a:ext uri="{FF2B5EF4-FFF2-40B4-BE49-F238E27FC236}">
                  <a16:creationId xmlns:a16="http://schemas.microsoft.com/office/drawing/2014/main" id="{4EA3A65C-E724-4844-89B9-979CF5A6584B}"/>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FAC4C46F-BD69-4952-BF08-4C0FCB01BD00}"/>
              </a:ext>
            </a:extLst>
          </p:cNvPr>
          <p:cNvGrpSpPr/>
          <p:nvPr/>
        </p:nvGrpSpPr>
        <p:grpSpPr>
          <a:xfrm>
            <a:off x="333451" y="161074"/>
            <a:ext cx="1371600" cy="1005634"/>
            <a:chOff x="384750" y="182744"/>
            <a:chExt cx="1371600" cy="1005634"/>
          </a:xfrm>
        </p:grpSpPr>
        <p:sp>
          <p:nvSpPr>
            <p:cNvPr id="49" name="Rectangle 48">
              <a:extLst>
                <a:ext uri="{FF2B5EF4-FFF2-40B4-BE49-F238E27FC236}">
                  <a16:creationId xmlns:a16="http://schemas.microsoft.com/office/drawing/2014/main" id="{1B0C4FDD-2C79-4336-827B-697BA335776C}"/>
                </a:ext>
              </a:extLst>
            </p:cNvPr>
            <p:cNvSpPr/>
            <p:nvPr/>
          </p:nvSpPr>
          <p:spPr>
            <a:xfrm>
              <a:off x="384750" y="788268"/>
              <a:ext cx="1371600" cy="400110"/>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grpSp>
          <p:nvGrpSpPr>
            <p:cNvPr id="160" name="Group 159">
              <a:extLst>
                <a:ext uri="{FF2B5EF4-FFF2-40B4-BE49-F238E27FC236}">
                  <a16:creationId xmlns:a16="http://schemas.microsoft.com/office/drawing/2014/main" id="{45B13A43-F9A0-4512-BA61-5D6F51490828}"/>
                </a:ext>
              </a:extLst>
            </p:cNvPr>
            <p:cNvGrpSpPr/>
            <p:nvPr/>
          </p:nvGrpSpPr>
          <p:grpSpPr>
            <a:xfrm>
              <a:off x="661971" y="182744"/>
              <a:ext cx="817153" cy="510741"/>
              <a:chOff x="2473324" y="3092343"/>
              <a:chExt cx="1138048" cy="711307"/>
            </a:xfrm>
          </p:grpSpPr>
          <p:grpSp>
            <p:nvGrpSpPr>
              <p:cNvPr id="161" name="Group 160">
                <a:extLst>
                  <a:ext uri="{FF2B5EF4-FFF2-40B4-BE49-F238E27FC236}">
                    <a16:creationId xmlns:a16="http://schemas.microsoft.com/office/drawing/2014/main" id="{942F0A20-BF78-4878-A593-8288F55083AA}"/>
                  </a:ext>
                </a:extLst>
              </p:cNvPr>
              <p:cNvGrpSpPr/>
              <p:nvPr/>
            </p:nvGrpSpPr>
            <p:grpSpPr>
              <a:xfrm>
                <a:off x="2688643" y="3092343"/>
                <a:ext cx="922729" cy="200438"/>
                <a:chOff x="2688643" y="3092343"/>
                <a:chExt cx="922729" cy="200438"/>
              </a:xfrm>
            </p:grpSpPr>
            <p:sp>
              <p:nvSpPr>
                <p:cNvPr id="169" name="Freeform: Shape 168">
                  <a:extLst>
                    <a:ext uri="{FF2B5EF4-FFF2-40B4-BE49-F238E27FC236}">
                      <a16:creationId xmlns:a16="http://schemas.microsoft.com/office/drawing/2014/main" id="{DCF7CCB4-5AE2-4B1F-9FCC-5246CEE10E2F}"/>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BBDDAB8C-A4B7-41CE-AD64-DC642A1402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0B5A5F5-5775-4F0F-AD4C-05BA95EBCE85}"/>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98EC9724-BE4A-4667-9AEB-109372E33F18}"/>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2" name="Freeform: Shape 161">
                <a:extLst>
                  <a:ext uri="{FF2B5EF4-FFF2-40B4-BE49-F238E27FC236}">
                    <a16:creationId xmlns:a16="http://schemas.microsoft.com/office/drawing/2014/main" id="{14AD94CA-ADE2-46E5-ABA2-5702B920BAE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B53EDB61-00E9-4A0C-8F9B-815797584292}"/>
                  </a:ext>
                </a:extLst>
              </p:cNvPr>
              <p:cNvGrpSpPr/>
              <p:nvPr/>
            </p:nvGrpSpPr>
            <p:grpSpPr>
              <a:xfrm>
                <a:off x="3062706" y="3298775"/>
                <a:ext cx="426743" cy="200438"/>
                <a:chOff x="3062706" y="3308474"/>
                <a:chExt cx="426743" cy="200438"/>
              </a:xfrm>
            </p:grpSpPr>
            <p:sp>
              <p:nvSpPr>
                <p:cNvPr id="167" name="Freeform: Shape 166">
                  <a:extLst>
                    <a:ext uri="{FF2B5EF4-FFF2-40B4-BE49-F238E27FC236}">
                      <a16:creationId xmlns:a16="http://schemas.microsoft.com/office/drawing/2014/main" id="{2D97188B-28E5-4936-9B32-E04D30A3A9CF}"/>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7A81255B-3B51-4FBC-B263-BB354FD1BB66}"/>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4" name="Freeform: Shape 163">
                <a:extLst>
                  <a:ext uri="{FF2B5EF4-FFF2-40B4-BE49-F238E27FC236}">
                    <a16:creationId xmlns:a16="http://schemas.microsoft.com/office/drawing/2014/main" id="{9E5C904E-06EC-421A-AD2A-DD91C01E24D7}"/>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55F141EA-6C8A-42D8-889C-C81EA5C53DFE}"/>
                  </a:ext>
                </a:extLst>
              </p:cNvPr>
              <p:cNvSpPr/>
              <p:nvPr/>
            </p:nvSpPr>
            <p:spPr bwMode="auto">
              <a:xfrm>
                <a:off x="2473324" y="3368675"/>
                <a:ext cx="434975" cy="434975"/>
              </a:xfrm>
              <a:prstGeom prst="rect">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71D469F-1ECF-4379-8CC3-85E3AFDB3348}"/>
                  </a:ext>
                </a:extLst>
              </p:cNvPr>
              <p:cNvCxnSpPr>
                <a:cxnSpLocks/>
              </p:cNvCxnSpPr>
              <p:nvPr/>
            </p:nvCxnSpPr>
            <p:spPr>
              <a:xfrm flipV="1">
                <a:off x="2774950" y="3413125"/>
                <a:ext cx="98425" cy="95250"/>
              </a:xfrm>
              <a:prstGeom prst="straightConnector1">
                <a:avLst/>
              </a:prstGeom>
              <a:ln w="15875">
                <a:solidFill>
                  <a:srgbClr val="0F78D4"/>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11612FB8-2DB8-438C-9035-0B15D7DCEE56}"/>
              </a:ext>
            </a:extLst>
          </p:cNvPr>
          <p:cNvGrpSpPr/>
          <p:nvPr/>
        </p:nvGrpSpPr>
        <p:grpSpPr>
          <a:xfrm>
            <a:off x="10719662" y="-91637"/>
            <a:ext cx="1371600" cy="1258345"/>
            <a:chOff x="7316730" y="-69967"/>
            <a:chExt cx="1371600" cy="1258345"/>
          </a:xfrm>
        </p:grpSpPr>
        <p:grpSp>
          <p:nvGrpSpPr>
            <p:cNvPr id="2" name="Group 1">
              <a:extLst>
                <a:ext uri="{FF2B5EF4-FFF2-40B4-BE49-F238E27FC236}">
                  <a16:creationId xmlns:a16="http://schemas.microsoft.com/office/drawing/2014/main" id="{FECFE2F9-3959-4E0E-8D7E-50333F6A02A7}"/>
                </a:ext>
              </a:extLst>
            </p:cNvPr>
            <p:cNvGrpSpPr/>
            <p:nvPr/>
          </p:nvGrpSpPr>
          <p:grpSpPr>
            <a:xfrm>
              <a:off x="7493178" y="-69967"/>
              <a:ext cx="927104" cy="716959"/>
              <a:chOff x="7493178" y="-70697"/>
              <a:chExt cx="927104" cy="716959"/>
            </a:xfrm>
          </p:grpSpPr>
          <p:sp>
            <p:nvSpPr>
              <p:cNvPr id="143" name="binary" title="Icon of binary code, ones and zeros">
                <a:extLst>
                  <a:ext uri="{FF2B5EF4-FFF2-40B4-BE49-F238E27FC236}">
                    <a16:creationId xmlns:a16="http://schemas.microsoft.com/office/drawing/2014/main" id="{85B2197B-7AA4-4368-86AA-74FAA0F2C325}"/>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4" name="Group 143">
                <a:extLst>
                  <a:ext uri="{FF2B5EF4-FFF2-40B4-BE49-F238E27FC236}">
                    <a16:creationId xmlns:a16="http://schemas.microsoft.com/office/drawing/2014/main" id="{6F3C7A9E-CC02-4F2E-82F8-6B9D5A05759A}"/>
                  </a:ext>
                </a:extLst>
              </p:cNvPr>
              <p:cNvGrpSpPr/>
              <p:nvPr/>
            </p:nvGrpSpPr>
            <p:grpSpPr>
              <a:xfrm>
                <a:off x="7493178" y="-70697"/>
                <a:ext cx="338404" cy="143714"/>
                <a:chOff x="8802877" y="1279923"/>
                <a:chExt cx="255843" cy="143714"/>
              </a:xfrm>
            </p:grpSpPr>
            <p:cxnSp>
              <p:nvCxnSpPr>
                <p:cNvPr id="173" name="Straight Connector 172">
                  <a:extLst>
                    <a:ext uri="{FF2B5EF4-FFF2-40B4-BE49-F238E27FC236}">
                      <a16:creationId xmlns:a16="http://schemas.microsoft.com/office/drawing/2014/main" id="{338CA835-7A12-4861-8CA4-06B0147C0915}"/>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5" name="Straight Connector 174">
                  <a:extLst>
                    <a:ext uri="{FF2B5EF4-FFF2-40B4-BE49-F238E27FC236}">
                      <a16:creationId xmlns:a16="http://schemas.microsoft.com/office/drawing/2014/main" id="{4608B03D-F229-4C55-99A7-DF6D55E6CFD9}"/>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6" name="Straight Connector 175">
                  <a:extLst>
                    <a:ext uri="{FF2B5EF4-FFF2-40B4-BE49-F238E27FC236}">
                      <a16:creationId xmlns:a16="http://schemas.microsoft.com/office/drawing/2014/main" id="{FC181680-5855-4A50-B7C8-7D48300E8C3D}"/>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2" name="Rectangle 181">
              <a:extLst>
                <a:ext uri="{FF2B5EF4-FFF2-40B4-BE49-F238E27FC236}">
                  <a16:creationId xmlns:a16="http://schemas.microsoft.com/office/drawing/2014/main" id="{99796B1C-5203-4726-B30D-37E099DADB10}"/>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22214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par>
                                <p:cTn id="20" presetID="10"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500"/>
                                        <p:tgtEl>
                                          <p:spTgt spid="89"/>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500"/>
                                        <p:tgtEl>
                                          <p:spTgt spid="146"/>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App modernization without code changes</a:t>
            </a:r>
            <a:endParaRPr lang="en-US">
              <a:solidFill>
                <a:srgbClr val="0F78D4"/>
              </a:solidFill>
            </a:endParaRP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grpSp>
        <p:nvGrpSpPr>
          <p:cNvPr id="148" name="Group 147">
            <a:extLst>
              <a:ext uri="{FF2B5EF4-FFF2-40B4-BE49-F238E27FC236}">
                <a16:creationId xmlns:a16="http://schemas.microsoft.com/office/drawing/2014/main" id="{8C4272AD-B87A-45B1-8681-738AC39FFB30}"/>
              </a:ext>
            </a:extLst>
          </p:cNvPr>
          <p:cNvGrpSpPr/>
          <p:nvPr/>
        </p:nvGrpSpPr>
        <p:grpSpPr>
          <a:xfrm>
            <a:off x="6903033" y="4477154"/>
            <a:ext cx="822960" cy="1332289"/>
            <a:chOff x="6202947" y="4374032"/>
            <a:chExt cx="822960" cy="1332289"/>
          </a:xfrm>
        </p:grpSpPr>
        <p:sp>
          <p:nvSpPr>
            <p:cNvPr id="190" name="Title 1">
              <a:extLst>
                <a:ext uri="{FF2B5EF4-FFF2-40B4-BE49-F238E27FC236}">
                  <a16:creationId xmlns:a16="http://schemas.microsoft.com/office/drawing/2014/main" id="{5EDAC551-3265-42BD-A50D-C9DB1E180A8A}"/>
                </a:ext>
              </a:extLst>
            </p:cNvPr>
            <p:cNvSpPr txBox="1">
              <a:spLocks/>
            </p:cNvSpPr>
            <p:nvPr/>
          </p:nvSpPr>
          <p:spPr>
            <a:xfrm>
              <a:off x="6274262" y="4374032"/>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91" name="Group 190">
              <a:extLst>
                <a:ext uri="{FF2B5EF4-FFF2-40B4-BE49-F238E27FC236}">
                  <a16:creationId xmlns:a16="http://schemas.microsoft.com/office/drawing/2014/main" id="{DF6A57CF-63AF-4733-9412-09434F650386}"/>
                </a:ext>
              </a:extLst>
            </p:cNvPr>
            <p:cNvGrpSpPr/>
            <p:nvPr/>
          </p:nvGrpSpPr>
          <p:grpSpPr>
            <a:xfrm>
              <a:off x="6202947" y="4883361"/>
              <a:ext cx="822960" cy="822960"/>
              <a:chOff x="5824800" y="1539202"/>
              <a:chExt cx="822960" cy="822960"/>
            </a:xfrm>
          </p:grpSpPr>
          <p:sp>
            <p:nvSpPr>
              <p:cNvPr id="192" name="Rectangle: Rounded Corners 64">
                <a:extLst>
                  <a:ext uri="{FF2B5EF4-FFF2-40B4-BE49-F238E27FC236}">
                    <a16:creationId xmlns:a16="http://schemas.microsoft.com/office/drawing/2014/main" id="{B013B9F3-D95C-42E8-A35A-7EF01F4B38A4}"/>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93" name="Graphic 192">
                <a:extLst>
                  <a:ext uri="{FF2B5EF4-FFF2-40B4-BE49-F238E27FC236}">
                    <a16:creationId xmlns:a16="http://schemas.microsoft.com/office/drawing/2014/main" id="{D805998F-0385-4D81-B4F9-38E9AF7CFDC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149" name="Group 148">
            <a:extLst>
              <a:ext uri="{FF2B5EF4-FFF2-40B4-BE49-F238E27FC236}">
                <a16:creationId xmlns:a16="http://schemas.microsoft.com/office/drawing/2014/main" id="{D50B3112-7586-48A5-8672-9727F3BC921A}"/>
              </a:ext>
            </a:extLst>
          </p:cNvPr>
          <p:cNvGrpSpPr/>
          <p:nvPr/>
        </p:nvGrpSpPr>
        <p:grpSpPr>
          <a:xfrm>
            <a:off x="5735963" y="4634563"/>
            <a:ext cx="822960" cy="1174880"/>
            <a:chOff x="1463994" y="4069698"/>
            <a:chExt cx="822960" cy="1174880"/>
          </a:xfrm>
        </p:grpSpPr>
        <p:sp>
          <p:nvSpPr>
            <p:cNvPr id="187" name="Title 1">
              <a:extLst>
                <a:ext uri="{FF2B5EF4-FFF2-40B4-BE49-F238E27FC236}">
                  <a16:creationId xmlns:a16="http://schemas.microsoft.com/office/drawing/2014/main" id="{4FEA6117-6DC3-42A6-93E1-E1EDD15DB31A}"/>
                </a:ext>
              </a:extLst>
            </p:cNvPr>
            <p:cNvSpPr txBox="1">
              <a:spLocks/>
            </p:cNvSpPr>
            <p:nvPr/>
          </p:nvSpPr>
          <p:spPr>
            <a:xfrm>
              <a:off x="1516684" y="406969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188" name="Rectangle: Rounded Corners 50">
              <a:extLst>
                <a:ext uri="{FF2B5EF4-FFF2-40B4-BE49-F238E27FC236}">
                  <a16:creationId xmlns:a16="http://schemas.microsoft.com/office/drawing/2014/main" id="{93222B3F-2171-4603-90E0-013B1D75C4E7}"/>
                </a:ext>
              </a:extLst>
            </p:cNvPr>
            <p:cNvSpPr/>
            <p:nvPr/>
          </p:nvSpPr>
          <p:spPr bwMode="auto">
            <a:xfrm>
              <a:off x="1463994" y="4421618"/>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GenericApp_EB3B" title="Icon of an app window">
              <a:extLst>
                <a:ext uri="{FF2B5EF4-FFF2-40B4-BE49-F238E27FC236}">
                  <a16:creationId xmlns:a16="http://schemas.microsoft.com/office/drawing/2014/main" id="{264CD15A-31A5-4AA2-A3E9-7DBA39F6EBB8}"/>
                </a:ext>
              </a:extLst>
            </p:cNvPr>
            <p:cNvSpPr>
              <a:spLocks noChangeAspect="1" noEditPoints="1"/>
            </p:cNvSpPr>
            <p:nvPr/>
          </p:nvSpPr>
          <p:spPr bwMode="auto">
            <a:xfrm>
              <a:off x="1616086" y="4625506"/>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50" name="Straight Arrow Connector 149">
            <a:extLst>
              <a:ext uri="{FF2B5EF4-FFF2-40B4-BE49-F238E27FC236}">
                <a16:creationId xmlns:a16="http://schemas.microsoft.com/office/drawing/2014/main" id="{59E0B845-405E-4017-9D69-016B177373FD}"/>
              </a:ext>
            </a:extLst>
          </p:cNvPr>
          <p:cNvCxnSpPr>
            <a:cxnSpLocks/>
            <a:stCxn id="188" idx="3"/>
          </p:cNvCxnSpPr>
          <p:nvPr/>
        </p:nvCxnSpPr>
        <p:spPr>
          <a:xfrm>
            <a:off x="6558923" y="5397963"/>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B96849D-91CA-4830-AC79-E9B25F77F3A6}"/>
              </a:ext>
            </a:extLst>
          </p:cNvPr>
          <p:cNvCxnSpPr>
            <a:cxnSpLocks/>
            <a:stCxn id="192" idx="3"/>
            <a:endCxn id="175" idx="1"/>
          </p:cNvCxnSpPr>
          <p:nvPr/>
        </p:nvCxnSpPr>
        <p:spPr>
          <a:xfrm>
            <a:off x="7725993" y="5397963"/>
            <a:ext cx="175079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Rectangle: Rounded Corners 85">
            <a:extLst>
              <a:ext uri="{FF2B5EF4-FFF2-40B4-BE49-F238E27FC236}">
                <a16:creationId xmlns:a16="http://schemas.microsoft.com/office/drawing/2014/main" id="{023CBB81-C62F-4AE2-8038-ECE4A9559156}"/>
              </a:ext>
            </a:extLst>
          </p:cNvPr>
          <p:cNvSpPr/>
          <p:nvPr/>
        </p:nvSpPr>
        <p:spPr bwMode="auto">
          <a:xfrm>
            <a:off x="9197424" y="3518234"/>
            <a:ext cx="1982481" cy="23197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FFF26C86-4F07-44EF-BA84-100F06BD1CE0}"/>
              </a:ext>
            </a:extLst>
          </p:cNvPr>
          <p:cNvSpPr txBox="1">
            <a:spLocks/>
          </p:cNvSpPr>
          <p:nvPr/>
        </p:nvSpPr>
        <p:spPr>
          <a:xfrm>
            <a:off x="9197425" y="3312179"/>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network</a:t>
            </a:r>
          </a:p>
        </p:txBody>
      </p:sp>
      <p:grpSp>
        <p:nvGrpSpPr>
          <p:cNvPr id="154" name="Group 153">
            <a:extLst>
              <a:ext uri="{FF2B5EF4-FFF2-40B4-BE49-F238E27FC236}">
                <a16:creationId xmlns:a16="http://schemas.microsoft.com/office/drawing/2014/main" id="{38F84AFF-623A-4125-9CA8-F8633D299B55}"/>
              </a:ext>
            </a:extLst>
          </p:cNvPr>
          <p:cNvGrpSpPr/>
          <p:nvPr/>
        </p:nvGrpSpPr>
        <p:grpSpPr>
          <a:xfrm>
            <a:off x="9383175" y="4935009"/>
            <a:ext cx="717581" cy="728130"/>
            <a:chOff x="8659236" y="4408560"/>
            <a:chExt cx="717581" cy="728130"/>
          </a:xfrm>
        </p:grpSpPr>
        <p:sp>
          <p:nvSpPr>
            <p:cNvPr id="173" name="Title 1">
              <a:extLst>
                <a:ext uri="{FF2B5EF4-FFF2-40B4-BE49-F238E27FC236}">
                  <a16:creationId xmlns:a16="http://schemas.microsoft.com/office/drawing/2014/main" id="{94F8AD12-7C19-45DC-9545-98850752150E}"/>
                </a:ext>
              </a:extLst>
            </p:cNvPr>
            <p:cNvSpPr txBox="1">
              <a:spLocks/>
            </p:cNvSpPr>
            <p:nvPr/>
          </p:nvSpPr>
          <p:spPr>
            <a:xfrm>
              <a:off x="8659236" y="440856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74" name="Group 173">
              <a:extLst>
                <a:ext uri="{FF2B5EF4-FFF2-40B4-BE49-F238E27FC236}">
                  <a16:creationId xmlns:a16="http://schemas.microsoft.com/office/drawing/2014/main" id="{2C9B03C6-FAFB-4E2B-B992-C691770A49E6}"/>
                </a:ext>
              </a:extLst>
            </p:cNvPr>
            <p:cNvGrpSpPr/>
            <p:nvPr/>
          </p:nvGrpSpPr>
          <p:grpSpPr>
            <a:xfrm>
              <a:off x="8752850" y="4606338"/>
              <a:ext cx="530352" cy="530352"/>
              <a:chOff x="8075203" y="3952298"/>
              <a:chExt cx="530352" cy="530352"/>
            </a:xfrm>
          </p:grpSpPr>
          <p:sp>
            <p:nvSpPr>
              <p:cNvPr id="175" name="Rectangle: Rounded Corners 96">
                <a:extLst>
                  <a:ext uri="{FF2B5EF4-FFF2-40B4-BE49-F238E27FC236}">
                    <a16:creationId xmlns:a16="http://schemas.microsoft.com/office/drawing/2014/main" id="{C561456D-C562-4C3F-BAD3-20101DA4283E}"/>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6" name="Group 175">
                <a:extLst>
                  <a:ext uri="{FF2B5EF4-FFF2-40B4-BE49-F238E27FC236}">
                    <a16:creationId xmlns:a16="http://schemas.microsoft.com/office/drawing/2014/main" id="{1425F31B-93C2-4B12-9C39-314FE08F88AA}"/>
                  </a:ext>
                </a:extLst>
              </p:cNvPr>
              <p:cNvGrpSpPr/>
              <p:nvPr/>
            </p:nvGrpSpPr>
            <p:grpSpPr>
              <a:xfrm>
                <a:off x="8151393" y="4038950"/>
                <a:ext cx="377954" cy="357074"/>
                <a:chOff x="3172902" y="4132385"/>
                <a:chExt cx="355417" cy="335781"/>
              </a:xfrm>
            </p:grpSpPr>
            <p:grpSp>
              <p:nvGrpSpPr>
                <p:cNvPr id="177" name="Group 176">
                  <a:extLst>
                    <a:ext uri="{FF2B5EF4-FFF2-40B4-BE49-F238E27FC236}">
                      <a16:creationId xmlns:a16="http://schemas.microsoft.com/office/drawing/2014/main" id="{83E3F5B2-59DE-49C2-BE57-3C3D4F2015AD}"/>
                    </a:ext>
                  </a:extLst>
                </p:cNvPr>
                <p:cNvGrpSpPr/>
                <p:nvPr/>
              </p:nvGrpSpPr>
              <p:grpSpPr>
                <a:xfrm>
                  <a:off x="3234030" y="4132385"/>
                  <a:ext cx="233160" cy="110531"/>
                  <a:chOff x="3234867" y="4132385"/>
                  <a:chExt cx="233160" cy="110531"/>
                </a:xfrm>
              </p:grpSpPr>
              <p:sp>
                <p:nvSpPr>
                  <p:cNvPr id="185" name="Freeform: Shape 106">
                    <a:extLst>
                      <a:ext uri="{FF2B5EF4-FFF2-40B4-BE49-F238E27FC236}">
                        <a16:creationId xmlns:a16="http://schemas.microsoft.com/office/drawing/2014/main" id="{581A2295-A1A4-4261-960F-68D6726A040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07">
                    <a:extLst>
                      <a:ext uri="{FF2B5EF4-FFF2-40B4-BE49-F238E27FC236}">
                        <a16:creationId xmlns:a16="http://schemas.microsoft.com/office/drawing/2014/main" id="{634FBC1F-E1D9-472D-B965-4ED491DB29C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998F6777-19A8-4AF7-B1EF-AA7C1B28BA7E}"/>
                    </a:ext>
                  </a:extLst>
                </p:cNvPr>
                <p:cNvGrpSpPr/>
                <p:nvPr/>
              </p:nvGrpSpPr>
              <p:grpSpPr>
                <a:xfrm>
                  <a:off x="3172902" y="4245010"/>
                  <a:ext cx="355417" cy="110531"/>
                  <a:chOff x="3172902" y="4244590"/>
                  <a:chExt cx="355417" cy="110531"/>
                </a:xfrm>
              </p:grpSpPr>
              <p:sp>
                <p:nvSpPr>
                  <p:cNvPr id="182" name="Freeform: Shape 103">
                    <a:extLst>
                      <a:ext uri="{FF2B5EF4-FFF2-40B4-BE49-F238E27FC236}">
                        <a16:creationId xmlns:a16="http://schemas.microsoft.com/office/drawing/2014/main" id="{97B93088-4667-49A0-955D-DDB9C04ED7D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04">
                    <a:extLst>
                      <a:ext uri="{FF2B5EF4-FFF2-40B4-BE49-F238E27FC236}">
                        <a16:creationId xmlns:a16="http://schemas.microsoft.com/office/drawing/2014/main" id="{17CB900A-1790-4EC6-AA0A-C484A397622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05">
                    <a:extLst>
                      <a:ext uri="{FF2B5EF4-FFF2-40B4-BE49-F238E27FC236}">
                        <a16:creationId xmlns:a16="http://schemas.microsoft.com/office/drawing/2014/main" id="{BC6E5CA7-E8DA-4653-89B9-03294671475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D983EF7A-4FCB-4F9B-9114-9B8FCF7EDE37}"/>
                    </a:ext>
                  </a:extLst>
                </p:cNvPr>
                <p:cNvGrpSpPr/>
                <p:nvPr/>
              </p:nvGrpSpPr>
              <p:grpSpPr>
                <a:xfrm>
                  <a:off x="3234030" y="4357635"/>
                  <a:ext cx="233160" cy="110531"/>
                  <a:chOff x="3234867" y="4132385"/>
                  <a:chExt cx="233160" cy="110531"/>
                </a:xfrm>
              </p:grpSpPr>
              <p:sp>
                <p:nvSpPr>
                  <p:cNvPr id="180" name="Freeform: Shape 101">
                    <a:extLst>
                      <a:ext uri="{FF2B5EF4-FFF2-40B4-BE49-F238E27FC236}">
                        <a16:creationId xmlns:a16="http://schemas.microsoft.com/office/drawing/2014/main" id="{992A551C-BF37-4558-BD00-102A6617536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02">
                    <a:extLst>
                      <a:ext uri="{FF2B5EF4-FFF2-40B4-BE49-F238E27FC236}">
                        <a16:creationId xmlns:a16="http://schemas.microsoft.com/office/drawing/2014/main" id="{A573B550-7919-466D-8153-113C6196F96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7" name="Group 6">
            <a:extLst>
              <a:ext uri="{FF2B5EF4-FFF2-40B4-BE49-F238E27FC236}">
                <a16:creationId xmlns:a16="http://schemas.microsoft.com/office/drawing/2014/main" id="{3F868931-8841-48B3-BB4D-5726E737C858}"/>
              </a:ext>
            </a:extLst>
          </p:cNvPr>
          <p:cNvGrpSpPr/>
          <p:nvPr/>
        </p:nvGrpSpPr>
        <p:grpSpPr>
          <a:xfrm>
            <a:off x="9315163" y="3674738"/>
            <a:ext cx="853605" cy="884753"/>
            <a:chOff x="8615077" y="3674738"/>
            <a:chExt cx="853605" cy="884753"/>
          </a:xfrm>
        </p:grpSpPr>
        <p:sp>
          <p:nvSpPr>
            <p:cNvPr id="167" name="Title 1">
              <a:extLst>
                <a:ext uri="{FF2B5EF4-FFF2-40B4-BE49-F238E27FC236}">
                  <a16:creationId xmlns:a16="http://schemas.microsoft.com/office/drawing/2014/main" id="{A4155042-79E5-45F8-941B-0B4A1C81FF9F}"/>
                </a:ext>
              </a:extLst>
            </p:cNvPr>
            <p:cNvSpPr txBox="1">
              <a:spLocks/>
            </p:cNvSpPr>
            <p:nvPr/>
          </p:nvSpPr>
          <p:spPr>
            <a:xfrm>
              <a:off x="8615077" y="3674738"/>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168" name="Rectangle: Rounded Corners 68">
              <a:extLst>
                <a:ext uri="{FF2B5EF4-FFF2-40B4-BE49-F238E27FC236}">
                  <a16:creationId xmlns:a16="http://schemas.microsoft.com/office/drawing/2014/main" id="{73C63EB8-4CEB-4EE8-BA80-ED5A66C61207}"/>
                </a:ext>
              </a:extLst>
            </p:cNvPr>
            <p:cNvSpPr/>
            <p:nvPr/>
          </p:nvSpPr>
          <p:spPr bwMode="auto">
            <a:xfrm>
              <a:off x="8776703" y="402913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9" name="Group 168">
              <a:extLst>
                <a:ext uri="{FF2B5EF4-FFF2-40B4-BE49-F238E27FC236}">
                  <a16:creationId xmlns:a16="http://schemas.microsoft.com/office/drawing/2014/main" id="{A0BCD212-E71A-4511-B5A7-D6644B9A581B}"/>
                </a:ext>
              </a:extLst>
            </p:cNvPr>
            <p:cNvGrpSpPr/>
            <p:nvPr/>
          </p:nvGrpSpPr>
          <p:grpSpPr>
            <a:xfrm>
              <a:off x="8855418" y="4107845"/>
              <a:ext cx="372971" cy="372972"/>
              <a:chOff x="8048290" y="2866510"/>
              <a:chExt cx="390525" cy="390525"/>
            </a:xfrm>
            <a:solidFill>
              <a:srgbClr val="0078D4"/>
            </a:solidFill>
          </p:grpSpPr>
          <p:sp>
            <p:nvSpPr>
              <p:cNvPr id="170" name="Freeform: Shape 93">
                <a:extLst>
                  <a:ext uri="{FF2B5EF4-FFF2-40B4-BE49-F238E27FC236}">
                    <a16:creationId xmlns:a16="http://schemas.microsoft.com/office/drawing/2014/main" id="{08287A79-7185-4351-99CA-66D9FF14A1F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08">
                <a:extLst>
                  <a:ext uri="{FF2B5EF4-FFF2-40B4-BE49-F238E27FC236}">
                    <a16:creationId xmlns:a16="http://schemas.microsoft.com/office/drawing/2014/main" id="{38620D7F-017D-4E8C-B430-6D7A2426AE2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09">
                <a:extLst>
                  <a:ext uri="{FF2B5EF4-FFF2-40B4-BE49-F238E27FC236}">
                    <a16:creationId xmlns:a16="http://schemas.microsoft.com/office/drawing/2014/main" id="{083F92C4-D9E2-43DE-A6F4-D64CE7D0F382}"/>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56" name="Straight Arrow Connector 155">
            <a:extLst>
              <a:ext uri="{FF2B5EF4-FFF2-40B4-BE49-F238E27FC236}">
                <a16:creationId xmlns:a16="http://schemas.microsoft.com/office/drawing/2014/main" id="{9C979A2C-2BA0-4641-BF0A-14AD4D799A88}"/>
              </a:ext>
            </a:extLst>
          </p:cNvPr>
          <p:cNvCxnSpPr>
            <a:cxnSpLocks/>
            <a:stCxn id="168" idx="2"/>
            <a:endCxn id="173" idx="0"/>
          </p:cNvCxnSpPr>
          <p:nvPr/>
        </p:nvCxnSpPr>
        <p:spPr>
          <a:xfrm>
            <a:off x="9741965" y="4559491"/>
            <a:ext cx="1" cy="37551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B9CF7124-E78C-4502-920E-14D0C74D0F3E}"/>
              </a:ext>
            </a:extLst>
          </p:cNvPr>
          <p:cNvGrpSpPr/>
          <p:nvPr/>
        </p:nvGrpSpPr>
        <p:grpSpPr>
          <a:xfrm>
            <a:off x="10287635" y="4627232"/>
            <a:ext cx="717581" cy="1035907"/>
            <a:chOff x="10350876" y="4100783"/>
            <a:chExt cx="717581" cy="1035907"/>
          </a:xfrm>
        </p:grpSpPr>
        <p:sp>
          <p:nvSpPr>
            <p:cNvPr id="163" name="Title 1">
              <a:extLst>
                <a:ext uri="{FF2B5EF4-FFF2-40B4-BE49-F238E27FC236}">
                  <a16:creationId xmlns:a16="http://schemas.microsoft.com/office/drawing/2014/main" id="{D8EFF980-9804-4CD7-B20F-D9FCE7995971}"/>
                </a:ext>
              </a:extLst>
            </p:cNvPr>
            <p:cNvSpPr txBox="1">
              <a:spLocks/>
            </p:cNvSpPr>
            <p:nvPr/>
          </p:nvSpPr>
          <p:spPr>
            <a:xfrm>
              <a:off x="10350876" y="410078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Database for MySQL</a:t>
              </a:r>
            </a:p>
          </p:txBody>
        </p:sp>
        <p:grpSp>
          <p:nvGrpSpPr>
            <p:cNvPr id="164" name="Group 163">
              <a:extLst>
                <a:ext uri="{FF2B5EF4-FFF2-40B4-BE49-F238E27FC236}">
                  <a16:creationId xmlns:a16="http://schemas.microsoft.com/office/drawing/2014/main" id="{D1EE6F76-19EF-4432-9872-5DBB93EE5A27}"/>
                </a:ext>
              </a:extLst>
            </p:cNvPr>
            <p:cNvGrpSpPr/>
            <p:nvPr/>
          </p:nvGrpSpPr>
          <p:grpSpPr>
            <a:xfrm>
              <a:off x="10444490" y="4606338"/>
              <a:ext cx="530352" cy="530352"/>
              <a:chOff x="9134176" y="3945754"/>
              <a:chExt cx="530352" cy="530352"/>
            </a:xfrm>
          </p:grpSpPr>
          <p:sp>
            <p:nvSpPr>
              <p:cNvPr id="165" name="Rectangle: Rounded Corners 131">
                <a:extLst>
                  <a:ext uri="{FF2B5EF4-FFF2-40B4-BE49-F238E27FC236}">
                    <a16:creationId xmlns:a16="http://schemas.microsoft.com/office/drawing/2014/main" id="{14D3B95C-74AC-4192-9B83-D15A5694D453}"/>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6" name="Freeform: Shape 119">
                <a:extLst>
                  <a:ext uri="{FF2B5EF4-FFF2-40B4-BE49-F238E27FC236}">
                    <a16:creationId xmlns:a16="http://schemas.microsoft.com/office/drawing/2014/main" id="{95B18542-DEFE-4628-87CC-0ADF898C246E}"/>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58" name="Straight Arrow Connector 157">
            <a:extLst>
              <a:ext uri="{FF2B5EF4-FFF2-40B4-BE49-F238E27FC236}">
                <a16:creationId xmlns:a16="http://schemas.microsoft.com/office/drawing/2014/main" id="{456E747C-9666-42A9-83B3-5D8FE92AA4B5}"/>
              </a:ext>
            </a:extLst>
          </p:cNvPr>
          <p:cNvCxnSpPr>
            <a:cxnSpLocks/>
            <a:stCxn id="175" idx="3"/>
            <a:endCxn id="165" idx="1"/>
          </p:cNvCxnSpPr>
          <p:nvPr/>
        </p:nvCxnSpPr>
        <p:spPr>
          <a:xfrm>
            <a:off x="10007141" y="5397963"/>
            <a:ext cx="3741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507CA052-91B3-4F0F-930D-4421D1A7EA92}"/>
              </a:ext>
            </a:extLst>
          </p:cNvPr>
          <p:cNvSpPr/>
          <p:nvPr/>
        </p:nvSpPr>
        <p:spPr bwMode="auto">
          <a:xfrm>
            <a:off x="7177353" y="416806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7" name="Oval 86">
            <a:extLst>
              <a:ext uri="{FF2B5EF4-FFF2-40B4-BE49-F238E27FC236}">
                <a16:creationId xmlns:a16="http://schemas.microsoft.com/office/drawing/2014/main" id="{B71EEE49-5FF2-4A0E-9A8A-D348C0AC48C6}"/>
              </a:ext>
            </a:extLst>
          </p:cNvPr>
          <p:cNvSpPr/>
          <p:nvPr/>
        </p:nvSpPr>
        <p:spPr bwMode="auto">
          <a:xfrm>
            <a:off x="8309187" y="433504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88" name="Oval 87">
            <a:extLst>
              <a:ext uri="{FF2B5EF4-FFF2-40B4-BE49-F238E27FC236}">
                <a16:creationId xmlns:a16="http://schemas.microsoft.com/office/drawing/2014/main" id="{595A10D2-16B1-4101-BC21-8F136521BC85}"/>
              </a:ext>
            </a:extLst>
          </p:cNvPr>
          <p:cNvSpPr/>
          <p:nvPr/>
        </p:nvSpPr>
        <p:spPr bwMode="auto">
          <a:xfrm>
            <a:off x="10112682" y="415715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nvGrpSpPr>
          <p:cNvPr id="6" name="Group 5">
            <a:extLst>
              <a:ext uri="{FF2B5EF4-FFF2-40B4-BE49-F238E27FC236}">
                <a16:creationId xmlns:a16="http://schemas.microsoft.com/office/drawing/2014/main" id="{BE9D8527-7625-4A12-A3A6-7B8C78AC3632}"/>
              </a:ext>
            </a:extLst>
          </p:cNvPr>
          <p:cNvGrpSpPr/>
          <p:nvPr/>
        </p:nvGrpSpPr>
        <p:grpSpPr>
          <a:xfrm>
            <a:off x="8070103" y="4650136"/>
            <a:ext cx="777610" cy="1159291"/>
            <a:chOff x="7370017" y="4650136"/>
            <a:chExt cx="777610" cy="1159291"/>
          </a:xfrm>
        </p:grpSpPr>
        <p:sp>
          <p:nvSpPr>
            <p:cNvPr id="160" name="Title 1">
              <a:extLst>
                <a:ext uri="{FF2B5EF4-FFF2-40B4-BE49-F238E27FC236}">
                  <a16:creationId xmlns:a16="http://schemas.microsoft.com/office/drawing/2014/main" id="{3EE1592F-6568-45C8-8A71-FAD1FF995BE5}"/>
                </a:ext>
              </a:extLst>
            </p:cNvPr>
            <p:cNvSpPr txBox="1">
              <a:spLocks/>
            </p:cNvSpPr>
            <p:nvPr/>
          </p:nvSpPr>
          <p:spPr>
            <a:xfrm>
              <a:off x="7370017" y="4986482"/>
              <a:ext cx="77761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Title 1">
              <a:extLst>
                <a:ext uri="{FF2B5EF4-FFF2-40B4-BE49-F238E27FC236}">
                  <a16:creationId xmlns:a16="http://schemas.microsoft.com/office/drawing/2014/main" id="{EB8E8E26-9128-46CE-8FE5-BF19FDAF52F6}"/>
                </a:ext>
              </a:extLst>
            </p:cNvPr>
            <p:cNvSpPr txBox="1">
              <a:spLocks/>
            </p:cNvSpPr>
            <p:nvPr/>
          </p:nvSpPr>
          <p:spPr>
            <a:xfrm>
              <a:off x="7406096" y="46501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dirty="0">
                  <a:solidFill>
                    <a:srgbClr val="000000"/>
                  </a:solidFill>
                </a:rPr>
                <a:t>CI/CD </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p>
          </p:txBody>
        </p:sp>
        <p:sp>
          <p:nvSpPr>
            <p:cNvPr id="90" name="Freeform: Shape 89">
              <a:extLst>
                <a:ext uri="{FF2B5EF4-FFF2-40B4-BE49-F238E27FC236}">
                  <a16:creationId xmlns:a16="http://schemas.microsoft.com/office/drawing/2014/main" id="{228F0613-7D5F-4F2F-B76A-5199B268FF0D}"/>
                </a:ext>
              </a:extLst>
            </p:cNvPr>
            <p:cNvSpPr>
              <a:spLocks noChangeAspect="1"/>
            </p:cNvSpPr>
            <p:nvPr/>
          </p:nvSpPr>
          <p:spPr bwMode="auto">
            <a:xfrm>
              <a:off x="7507362" y="5146575"/>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itle 16">
            <a:extLst>
              <a:ext uri="{FF2B5EF4-FFF2-40B4-BE49-F238E27FC236}">
                <a16:creationId xmlns:a16="http://schemas.microsoft.com/office/drawing/2014/main" id="{9FF10320-75DD-495D-AA77-D52326037369}"/>
              </a:ext>
            </a:extLst>
          </p:cNvPr>
          <p:cNvSpPr txBox="1">
            <a:spLocks/>
          </p:cNvSpPr>
          <p:nvPr/>
        </p:nvSpPr>
        <p:spPr>
          <a:xfrm>
            <a:off x="465138" y="4155799"/>
            <a:ext cx="3218688" cy="8658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2"/>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Integrate AKS with </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or other Kubernetes ecosystem tooling</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to enable continuous integration/continuous delivery (CI/CD) </a:t>
            </a:r>
          </a:p>
        </p:txBody>
      </p:sp>
      <p:sp>
        <p:nvSpPr>
          <p:cNvPr id="96" name="Title 16">
            <a:extLst>
              <a:ext uri="{FF2B5EF4-FFF2-40B4-BE49-F238E27FC236}">
                <a16:creationId xmlns:a16="http://schemas.microsoft.com/office/drawing/2014/main" id="{231D3253-954A-498B-A8FD-F2B87F613A14}"/>
              </a:ext>
            </a:extLst>
          </p:cNvPr>
          <p:cNvSpPr txBox="1">
            <a:spLocks/>
          </p:cNvSpPr>
          <p:nvPr/>
        </p:nvSpPr>
        <p:spPr>
          <a:xfrm>
            <a:off x="465138" y="5110291"/>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3"/>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Enhance security with</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Azure Active Directory </a:t>
            </a: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and RBAC to control access to AKS resources</a:t>
            </a:r>
          </a:p>
        </p:txBody>
      </p:sp>
      <p:sp>
        <p:nvSpPr>
          <p:cNvPr id="97" name="Title 16">
            <a:extLst>
              <a:ext uri="{FF2B5EF4-FFF2-40B4-BE49-F238E27FC236}">
                <a16:creationId xmlns:a16="http://schemas.microsoft.com/office/drawing/2014/main" id="{F92B4CE9-9F89-4ED8-B614-9506AC82A877}"/>
              </a:ext>
            </a:extLst>
          </p:cNvPr>
          <p:cNvSpPr txBox="1">
            <a:spLocks/>
          </p:cNvSpPr>
          <p:nvPr/>
        </p:nvSpPr>
        <p:spPr>
          <a:xfrm>
            <a:off x="465138" y="3201307"/>
            <a:ext cx="3218688" cy="8658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Use </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to store container images and Helm charts for your modernized applications, replicated globally for low latency image serving</a:t>
            </a:r>
            <a:endPar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223" name="Isosceles Triangle 222">
            <a:extLst>
              <a:ext uri="{FF2B5EF4-FFF2-40B4-BE49-F238E27FC236}">
                <a16:creationId xmlns:a16="http://schemas.microsoft.com/office/drawing/2014/main" id="{0205581E-FDD0-4A69-8019-FE1C657BCC19}"/>
              </a:ext>
            </a:extLst>
          </p:cNvPr>
          <p:cNvSpPr/>
          <p:nvPr/>
        </p:nvSpPr>
        <p:spPr bwMode="auto">
          <a:xfrm rot="10800000">
            <a:off x="895261"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C2F2055E-D36C-451A-9AD1-1A98A84DB470}"/>
              </a:ext>
            </a:extLst>
          </p:cNvPr>
          <p:cNvGrpSpPr/>
          <p:nvPr/>
        </p:nvGrpSpPr>
        <p:grpSpPr>
          <a:xfrm>
            <a:off x="6565177" y="129839"/>
            <a:ext cx="1371600" cy="1036869"/>
            <a:chOff x="3850740" y="151509"/>
            <a:chExt cx="1371600" cy="1036869"/>
          </a:xfrm>
        </p:grpSpPr>
        <p:sp>
          <p:nvSpPr>
            <p:cNvPr id="137" name="Rectangle 136">
              <a:extLst>
                <a:ext uri="{FF2B5EF4-FFF2-40B4-BE49-F238E27FC236}">
                  <a16:creationId xmlns:a16="http://schemas.microsoft.com/office/drawing/2014/main" id="{7CA98C2A-3A62-487A-B4C1-265105F588B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38" name="Brain_3" title="Icon of a brain">
              <a:extLst>
                <a:ext uri="{FF2B5EF4-FFF2-40B4-BE49-F238E27FC236}">
                  <a16:creationId xmlns:a16="http://schemas.microsoft.com/office/drawing/2014/main" id="{11A4FAED-EF2D-49DF-A6C2-EAAA19775F0D}"/>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392166E0-48CC-43C7-B4B0-266E9D1E0B3D}"/>
              </a:ext>
            </a:extLst>
          </p:cNvPr>
          <p:cNvGrpSpPr/>
          <p:nvPr/>
        </p:nvGrpSpPr>
        <p:grpSpPr>
          <a:xfrm>
            <a:off x="4487935" y="128409"/>
            <a:ext cx="1371600" cy="1038299"/>
            <a:chOff x="10782722" y="150079"/>
            <a:chExt cx="1371600" cy="1038299"/>
          </a:xfrm>
        </p:grpSpPr>
        <p:sp>
          <p:nvSpPr>
            <p:cNvPr id="140" name="Rectangle 139">
              <a:extLst>
                <a:ext uri="{FF2B5EF4-FFF2-40B4-BE49-F238E27FC236}">
                  <a16:creationId xmlns:a16="http://schemas.microsoft.com/office/drawing/2014/main" id="{8BEB7B29-9E27-4F95-A554-BEF342A98B7D}"/>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41" name="Group 140">
              <a:extLst>
                <a:ext uri="{FF2B5EF4-FFF2-40B4-BE49-F238E27FC236}">
                  <a16:creationId xmlns:a16="http://schemas.microsoft.com/office/drawing/2014/main" id="{290ED0B3-54C6-496A-926B-ADA4080CE365}"/>
                </a:ext>
              </a:extLst>
            </p:cNvPr>
            <p:cNvGrpSpPr>
              <a:grpSpLocks noChangeAspect="1"/>
            </p:cNvGrpSpPr>
            <p:nvPr/>
          </p:nvGrpSpPr>
          <p:grpSpPr>
            <a:xfrm>
              <a:off x="11197981" y="150079"/>
              <a:ext cx="541082" cy="576072"/>
              <a:chOff x="6526200" y="1216702"/>
              <a:chExt cx="1273056" cy="1355381"/>
            </a:xfrm>
          </p:grpSpPr>
          <p:sp>
            <p:nvSpPr>
              <p:cNvPr id="142" name="Shield_EA18" title="Icon of a shield">
                <a:extLst>
                  <a:ext uri="{FF2B5EF4-FFF2-40B4-BE49-F238E27FC236}">
                    <a16:creationId xmlns:a16="http://schemas.microsoft.com/office/drawing/2014/main" id="{908CC2F2-F68F-47A9-BEBF-F181682A98D0}"/>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3" name="DeveloperTools_EC7A" title="Icon of a wrench and a screwdriver">
                <a:extLst>
                  <a:ext uri="{FF2B5EF4-FFF2-40B4-BE49-F238E27FC236}">
                    <a16:creationId xmlns:a16="http://schemas.microsoft.com/office/drawing/2014/main" id="{6748FC85-97AA-414F-AB18-2F1BC9576CA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4" name="Group 143">
            <a:extLst>
              <a:ext uri="{FF2B5EF4-FFF2-40B4-BE49-F238E27FC236}">
                <a16:creationId xmlns:a16="http://schemas.microsoft.com/office/drawing/2014/main" id="{608C491F-E6C7-42D3-9616-C822C28AA03F}"/>
              </a:ext>
            </a:extLst>
          </p:cNvPr>
          <p:cNvGrpSpPr/>
          <p:nvPr/>
        </p:nvGrpSpPr>
        <p:grpSpPr>
          <a:xfrm>
            <a:off x="8642419" y="155995"/>
            <a:ext cx="1371600" cy="856824"/>
            <a:chOff x="5583735" y="177665"/>
            <a:chExt cx="1371600" cy="856824"/>
          </a:xfrm>
        </p:grpSpPr>
        <p:sp>
          <p:nvSpPr>
            <p:cNvPr id="145" name="Rectangle 144">
              <a:extLst>
                <a:ext uri="{FF2B5EF4-FFF2-40B4-BE49-F238E27FC236}">
                  <a16:creationId xmlns:a16="http://schemas.microsoft.com/office/drawing/2014/main" id="{A246543B-F2CE-4696-AEAA-95F175DE5E7B}"/>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46" name="IoT" title="Icon of five circles that all connect to a center circle">
              <a:extLst>
                <a:ext uri="{FF2B5EF4-FFF2-40B4-BE49-F238E27FC236}">
                  <a16:creationId xmlns:a16="http://schemas.microsoft.com/office/drawing/2014/main" id="{0C7D8185-5B71-4BD1-8AEB-B701F8251D43}"/>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45447C24-660B-452C-BC95-8B860993CC72}"/>
              </a:ext>
            </a:extLst>
          </p:cNvPr>
          <p:cNvGrpSpPr/>
          <p:nvPr/>
        </p:nvGrpSpPr>
        <p:grpSpPr>
          <a:xfrm>
            <a:off x="2410693" y="140186"/>
            <a:ext cx="1371600" cy="872633"/>
            <a:chOff x="2117745" y="161856"/>
            <a:chExt cx="1371600" cy="872633"/>
          </a:xfrm>
        </p:grpSpPr>
        <p:sp>
          <p:nvSpPr>
            <p:cNvPr id="155" name="Rectangle 154">
              <a:extLst>
                <a:ext uri="{FF2B5EF4-FFF2-40B4-BE49-F238E27FC236}">
                  <a16:creationId xmlns:a16="http://schemas.microsoft.com/office/drawing/2014/main" id="{AF0F1DBF-D484-4987-A9A8-17D526C496F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59" name="Relationship_F003" title="Icon of three boxes connected by lines">
              <a:extLst>
                <a:ext uri="{FF2B5EF4-FFF2-40B4-BE49-F238E27FC236}">
                  <a16:creationId xmlns:a16="http://schemas.microsoft.com/office/drawing/2014/main" id="{E43E06E1-14E5-45B7-BF03-4A14C8D5E11D}"/>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E5F48D37-B2F0-44D3-9088-044CEC214FC7}"/>
              </a:ext>
            </a:extLst>
          </p:cNvPr>
          <p:cNvGrpSpPr/>
          <p:nvPr/>
        </p:nvGrpSpPr>
        <p:grpSpPr>
          <a:xfrm>
            <a:off x="333451" y="161074"/>
            <a:ext cx="1371600" cy="1005634"/>
            <a:chOff x="384750" y="182744"/>
            <a:chExt cx="1371600" cy="1005634"/>
          </a:xfrm>
        </p:grpSpPr>
        <p:sp>
          <p:nvSpPr>
            <p:cNvPr id="194" name="Rectangle 193">
              <a:extLst>
                <a:ext uri="{FF2B5EF4-FFF2-40B4-BE49-F238E27FC236}">
                  <a16:creationId xmlns:a16="http://schemas.microsoft.com/office/drawing/2014/main" id="{D742DC80-36C0-4812-BA83-9F7499878302}"/>
                </a:ext>
              </a:extLst>
            </p:cNvPr>
            <p:cNvSpPr/>
            <p:nvPr/>
          </p:nvSpPr>
          <p:spPr>
            <a:xfrm>
              <a:off x="384750" y="788268"/>
              <a:ext cx="1371600" cy="400110"/>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grpSp>
          <p:nvGrpSpPr>
            <p:cNvPr id="195" name="Group 194">
              <a:extLst>
                <a:ext uri="{FF2B5EF4-FFF2-40B4-BE49-F238E27FC236}">
                  <a16:creationId xmlns:a16="http://schemas.microsoft.com/office/drawing/2014/main" id="{96A3899A-5CB9-4E21-8FF9-D4C4AA09CE9E}"/>
                </a:ext>
              </a:extLst>
            </p:cNvPr>
            <p:cNvGrpSpPr/>
            <p:nvPr/>
          </p:nvGrpSpPr>
          <p:grpSpPr>
            <a:xfrm>
              <a:off x="661971" y="182744"/>
              <a:ext cx="817153" cy="510741"/>
              <a:chOff x="2473324" y="3092343"/>
              <a:chExt cx="1138048" cy="711307"/>
            </a:xfrm>
          </p:grpSpPr>
          <p:grpSp>
            <p:nvGrpSpPr>
              <p:cNvPr id="196" name="Group 195">
                <a:extLst>
                  <a:ext uri="{FF2B5EF4-FFF2-40B4-BE49-F238E27FC236}">
                    <a16:creationId xmlns:a16="http://schemas.microsoft.com/office/drawing/2014/main" id="{7726E609-9D60-4A50-9AFF-109942C1A8FA}"/>
                  </a:ext>
                </a:extLst>
              </p:cNvPr>
              <p:cNvGrpSpPr/>
              <p:nvPr/>
            </p:nvGrpSpPr>
            <p:grpSpPr>
              <a:xfrm>
                <a:off x="2688643" y="3092343"/>
                <a:ext cx="922729" cy="200438"/>
                <a:chOff x="2688643" y="3092343"/>
                <a:chExt cx="922729" cy="200438"/>
              </a:xfrm>
            </p:grpSpPr>
            <p:sp>
              <p:nvSpPr>
                <p:cNvPr id="204" name="Freeform: Shape 203">
                  <a:extLst>
                    <a:ext uri="{FF2B5EF4-FFF2-40B4-BE49-F238E27FC236}">
                      <a16:creationId xmlns:a16="http://schemas.microsoft.com/office/drawing/2014/main" id="{7E45E968-5588-493C-B880-88C17DD0963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8BF73A29-99CA-499B-A35A-AAC234358F2E}"/>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6D6EB30F-A202-4A59-A160-6F7DA9A9AB75}"/>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B04A3D5D-B12E-4165-9B7B-601765841A5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7" name="Freeform: Shape 196">
                <a:extLst>
                  <a:ext uri="{FF2B5EF4-FFF2-40B4-BE49-F238E27FC236}">
                    <a16:creationId xmlns:a16="http://schemas.microsoft.com/office/drawing/2014/main" id="{B9CFF46C-CFF4-4917-8394-9CF1F85B95C7}"/>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032BEDE8-7E5A-4D51-AF14-1571B84E3C94}"/>
                  </a:ext>
                </a:extLst>
              </p:cNvPr>
              <p:cNvGrpSpPr/>
              <p:nvPr/>
            </p:nvGrpSpPr>
            <p:grpSpPr>
              <a:xfrm>
                <a:off x="3062706" y="3298775"/>
                <a:ext cx="426743" cy="200438"/>
                <a:chOff x="3062706" y="3308474"/>
                <a:chExt cx="426743" cy="200438"/>
              </a:xfrm>
            </p:grpSpPr>
            <p:sp>
              <p:nvSpPr>
                <p:cNvPr id="202" name="Freeform: Shape 201">
                  <a:extLst>
                    <a:ext uri="{FF2B5EF4-FFF2-40B4-BE49-F238E27FC236}">
                      <a16:creationId xmlns:a16="http://schemas.microsoft.com/office/drawing/2014/main" id="{C7187C08-ED34-4E4E-82AB-9BF1A05DDF7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E51E352-D138-4753-9944-8358272B3E53}"/>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9" name="Freeform: Shape 198">
                <a:extLst>
                  <a:ext uri="{FF2B5EF4-FFF2-40B4-BE49-F238E27FC236}">
                    <a16:creationId xmlns:a16="http://schemas.microsoft.com/office/drawing/2014/main" id="{4AB29B0C-71A7-4042-AFD7-D9F112FD26CD}"/>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9414C17E-476E-4A95-AEE1-2A6A51E3830A}"/>
                  </a:ext>
                </a:extLst>
              </p:cNvPr>
              <p:cNvSpPr/>
              <p:nvPr/>
            </p:nvSpPr>
            <p:spPr bwMode="auto">
              <a:xfrm>
                <a:off x="2473324" y="3368675"/>
                <a:ext cx="434975" cy="434975"/>
              </a:xfrm>
              <a:prstGeom prst="rect">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1" name="Straight Arrow Connector 200">
                <a:extLst>
                  <a:ext uri="{FF2B5EF4-FFF2-40B4-BE49-F238E27FC236}">
                    <a16:creationId xmlns:a16="http://schemas.microsoft.com/office/drawing/2014/main" id="{40D95718-45F1-4B3B-A04D-B152625F8F02}"/>
                  </a:ext>
                </a:extLst>
              </p:cNvPr>
              <p:cNvCxnSpPr>
                <a:cxnSpLocks/>
              </p:cNvCxnSpPr>
              <p:nvPr/>
            </p:nvCxnSpPr>
            <p:spPr>
              <a:xfrm flipV="1">
                <a:off x="2774950" y="3413125"/>
                <a:ext cx="98425" cy="95250"/>
              </a:xfrm>
              <a:prstGeom prst="straightConnector1">
                <a:avLst/>
              </a:prstGeom>
              <a:ln w="15875">
                <a:solidFill>
                  <a:srgbClr val="0F78D4"/>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F58EFEF5-B3C2-47DA-8570-E6D84BD17E7E}"/>
              </a:ext>
            </a:extLst>
          </p:cNvPr>
          <p:cNvGrpSpPr/>
          <p:nvPr/>
        </p:nvGrpSpPr>
        <p:grpSpPr>
          <a:xfrm>
            <a:off x="10719662" y="-91637"/>
            <a:ext cx="1371600" cy="1258345"/>
            <a:chOff x="7316730" y="-69967"/>
            <a:chExt cx="1371600" cy="1258345"/>
          </a:xfrm>
        </p:grpSpPr>
        <p:grpSp>
          <p:nvGrpSpPr>
            <p:cNvPr id="209" name="Group 208">
              <a:extLst>
                <a:ext uri="{FF2B5EF4-FFF2-40B4-BE49-F238E27FC236}">
                  <a16:creationId xmlns:a16="http://schemas.microsoft.com/office/drawing/2014/main" id="{28A4B4EF-AB00-4A1B-8D22-41114E8E0667}"/>
                </a:ext>
              </a:extLst>
            </p:cNvPr>
            <p:cNvGrpSpPr/>
            <p:nvPr/>
          </p:nvGrpSpPr>
          <p:grpSpPr>
            <a:xfrm>
              <a:off x="7493178" y="-69967"/>
              <a:ext cx="927104" cy="716959"/>
              <a:chOff x="7493178" y="-70697"/>
              <a:chExt cx="927104" cy="716959"/>
            </a:xfrm>
          </p:grpSpPr>
          <p:sp>
            <p:nvSpPr>
              <p:cNvPr id="211" name="binary" title="Icon of binary code, ones and zeros">
                <a:extLst>
                  <a:ext uri="{FF2B5EF4-FFF2-40B4-BE49-F238E27FC236}">
                    <a16:creationId xmlns:a16="http://schemas.microsoft.com/office/drawing/2014/main" id="{F2A65B76-A0B0-4665-87B5-F263FB9D576F}"/>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2" name="Group 211">
                <a:extLst>
                  <a:ext uri="{FF2B5EF4-FFF2-40B4-BE49-F238E27FC236}">
                    <a16:creationId xmlns:a16="http://schemas.microsoft.com/office/drawing/2014/main" id="{AF8C8677-A186-4FD2-8EAA-E3A700BF2222}"/>
                  </a:ext>
                </a:extLst>
              </p:cNvPr>
              <p:cNvGrpSpPr/>
              <p:nvPr/>
            </p:nvGrpSpPr>
            <p:grpSpPr>
              <a:xfrm>
                <a:off x="7493178" y="-70697"/>
                <a:ext cx="338404" cy="143714"/>
                <a:chOff x="8802877" y="1279923"/>
                <a:chExt cx="255843" cy="143714"/>
              </a:xfrm>
            </p:grpSpPr>
            <p:cxnSp>
              <p:nvCxnSpPr>
                <p:cNvPr id="213" name="Straight Connector 212">
                  <a:extLst>
                    <a:ext uri="{FF2B5EF4-FFF2-40B4-BE49-F238E27FC236}">
                      <a16:creationId xmlns:a16="http://schemas.microsoft.com/office/drawing/2014/main" id="{E5A0D9A5-B3F9-48FA-9AD5-0E5DF69B5940}"/>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4" name="Straight Connector 213">
                  <a:extLst>
                    <a:ext uri="{FF2B5EF4-FFF2-40B4-BE49-F238E27FC236}">
                      <a16:creationId xmlns:a16="http://schemas.microsoft.com/office/drawing/2014/main" id="{ED5763B6-C6F1-492A-B1AB-B9BFA91ACD42}"/>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5" name="Straight Connector 214">
                  <a:extLst>
                    <a:ext uri="{FF2B5EF4-FFF2-40B4-BE49-F238E27FC236}">
                      <a16:creationId xmlns:a16="http://schemas.microsoft.com/office/drawing/2014/main" id="{675CF213-B84A-42AD-8BF2-731ECE6620FB}"/>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210" name="Rectangle 209">
              <a:extLst>
                <a:ext uri="{FF2B5EF4-FFF2-40B4-BE49-F238E27FC236}">
                  <a16:creationId xmlns:a16="http://schemas.microsoft.com/office/drawing/2014/main" id="{68E2BDCF-94CC-4B0C-A366-4F0A7F028F09}"/>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494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wipe(left)">
                                      <p:cBhvr>
                                        <p:cTn id="14" dur="500"/>
                                        <p:tgtEl>
                                          <p:spTgt spid="15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par>
                                <p:cTn id="27" presetID="22" presetClass="entr" presetSubtype="8"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wipe(left)">
                                      <p:cBhvr>
                                        <p:cTn id="29" dur="500"/>
                                        <p:tgtEl>
                                          <p:spTgt spid="151"/>
                                        </p:tgtEl>
                                      </p:cBhvr>
                                    </p:animEffect>
                                  </p:childTnLst>
                                </p:cTn>
                              </p:par>
                              <p:par>
                                <p:cTn id="30" presetID="10"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childTnLst>
                          </p:cTn>
                        </p:par>
                        <p:par>
                          <p:cTn id="36" fill="hold">
                            <p:stCondLst>
                              <p:cond delay="750"/>
                            </p:stCondLst>
                            <p:childTnLst>
                              <p:par>
                                <p:cTn id="37" presetID="53" presetClass="entr" presetSubtype="16" fill="hold" grpId="0" nodeType="afterEffect">
                                  <p:stCondLst>
                                    <p:cond delay="0"/>
                                  </p:stCondLst>
                                  <p:childTnLst>
                                    <p:set>
                                      <p:cBhvr>
                                        <p:cTn id="38" dur="1" fill="hold">
                                          <p:stCondLst>
                                            <p:cond delay="0"/>
                                          </p:stCondLst>
                                        </p:cTn>
                                        <p:tgtEl>
                                          <p:spTgt spid="152"/>
                                        </p:tgtEl>
                                        <p:attrNameLst>
                                          <p:attrName>style.visibility</p:attrName>
                                        </p:attrNameLst>
                                      </p:cBhvr>
                                      <p:to>
                                        <p:strVal val="visible"/>
                                      </p:to>
                                    </p:set>
                                    <p:anim calcmode="lin" valueType="num">
                                      <p:cBhvr>
                                        <p:cTn id="39" dur="500" fill="hold"/>
                                        <p:tgtEl>
                                          <p:spTgt spid="152"/>
                                        </p:tgtEl>
                                        <p:attrNameLst>
                                          <p:attrName>ppt_w</p:attrName>
                                        </p:attrNameLst>
                                      </p:cBhvr>
                                      <p:tavLst>
                                        <p:tav tm="0">
                                          <p:val>
                                            <p:fltVal val="0"/>
                                          </p:val>
                                        </p:tav>
                                        <p:tav tm="100000">
                                          <p:val>
                                            <p:strVal val="#ppt_w"/>
                                          </p:val>
                                        </p:tav>
                                      </p:tavLst>
                                    </p:anim>
                                    <p:anim calcmode="lin" valueType="num">
                                      <p:cBhvr>
                                        <p:cTn id="40" dur="500" fill="hold"/>
                                        <p:tgtEl>
                                          <p:spTgt spid="152"/>
                                        </p:tgtEl>
                                        <p:attrNameLst>
                                          <p:attrName>ppt_h</p:attrName>
                                        </p:attrNameLst>
                                      </p:cBhvr>
                                      <p:tavLst>
                                        <p:tav tm="0">
                                          <p:val>
                                            <p:fltVal val="0"/>
                                          </p:val>
                                        </p:tav>
                                        <p:tav tm="100000">
                                          <p:val>
                                            <p:strVal val="#ppt_h"/>
                                          </p:val>
                                        </p:tav>
                                      </p:tavLst>
                                    </p:anim>
                                    <p:animEffect transition="in" filter="fade">
                                      <p:cBhvr>
                                        <p:cTn id="41" dur="500"/>
                                        <p:tgtEl>
                                          <p:spTgt spid="1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fade">
                                      <p:cBhvr>
                                        <p:cTn id="44" dur="500"/>
                                        <p:tgtEl>
                                          <p:spTgt spid="153"/>
                                        </p:tgtEl>
                                      </p:cBhvr>
                                    </p:animEffect>
                                  </p:childTnLst>
                                </p:cTn>
                              </p:par>
                            </p:childTnLst>
                          </p:cTn>
                        </p:par>
                        <p:par>
                          <p:cTn id="45" fill="hold">
                            <p:stCondLst>
                              <p:cond delay="1250"/>
                            </p:stCondLst>
                            <p:childTnLst>
                              <p:par>
                                <p:cTn id="46" presetID="53" presetClass="entr" presetSubtype="16" fill="hold" nodeType="afterEffect">
                                  <p:stCondLst>
                                    <p:cond delay="0"/>
                                  </p:stCondLst>
                                  <p:childTnLst>
                                    <p:set>
                                      <p:cBhvr>
                                        <p:cTn id="47" dur="1" fill="hold">
                                          <p:stCondLst>
                                            <p:cond delay="0"/>
                                          </p:stCondLst>
                                        </p:cTn>
                                        <p:tgtEl>
                                          <p:spTgt spid="154"/>
                                        </p:tgtEl>
                                        <p:attrNameLst>
                                          <p:attrName>style.visibility</p:attrName>
                                        </p:attrNameLst>
                                      </p:cBhvr>
                                      <p:to>
                                        <p:strVal val="visible"/>
                                      </p:to>
                                    </p:set>
                                    <p:anim calcmode="lin" valueType="num">
                                      <p:cBhvr>
                                        <p:cTn id="48" dur="500" fill="hold"/>
                                        <p:tgtEl>
                                          <p:spTgt spid="154"/>
                                        </p:tgtEl>
                                        <p:attrNameLst>
                                          <p:attrName>ppt_w</p:attrName>
                                        </p:attrNameLst>
                                      </p:cBhvr>
                                      <p:tavLst>
                                        <p:tav tm="0">
                                          <p:val>
                                            <p:fltVal val="0"/>
                                          </p:val>
                                        </p:tav>
                                        <p:tav tm="100000">
                                          <p:val>
                                            <p:strVal val="#ppt_w"/>
                                          </p:val>
                                        </p:tav>
                                      </p:tavLst>
                                    </p:anim>
                                    <p:anim calcmode="lin" valueType="num">
                                      <p:cBhvr>
                                        <p:cTn id="49" dur="500" fill="hold"/>
                                        <p:tgtEl>
                                          <p:spTgt spid="154"/>
                                        </p:tgtEl>
                                        <p:attrNameLst>
                                          <p:attrName>ppt_h</p:attrName>
                                        </p:attrNameLst>
                                      </p:cBhvr>
                                      <p:tavLst>
                                        <p:tav tm="0">
                                          <p:val>
                                            <p:fltVal val="0"/>
                                          </p:val>
                                        </p:tav>
                                        <p:tav tm="100000">
                                          <p:val>
                                            <p:strVal val="#ppt_h"/>
                                          </p:val>
                                        </p:tav>
                                      </p:tavLst>
                                    </p:anim>
                                    <p:animEffect transition="in" filter="fade">
                                      <p:cBhvr>
                                        <p:cTn id="50" dur="500"/>
                                        <p:tgtEl>
                                          <p:spTgt spid="154"/>
                                        </p:tgtEl>
                                      </p:cBhvr>
                                    </p:animEffect>
                                  </p:childTnLst>
                                </p:cTn>
                              </p:par>
                            </p:childTnLst>
                          </p:cTn>
                        </p:par>
                        <p:par>
                          <p:cTn id="51" fill="hold">
                            <p:stCondLst>
                              <p:cond delay="1750"/>
                            </p:stCondLst>
                            <p:childTnLst>
                              <p:par>
                                <p:cTn id="52" presetID="22" presetClass="entr" presetSubtype="8" fill="hold" nodeType="after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wipe(left)">
                                      <p:cBhvr>
                                        <p:cTn id="54" dur="500"/>
                                        <p:tgtEl>
                                          <p:spTgt spid="158"/>
                                        </p:tgtEl>
                                      </p:cBhvr>
                                    </p:animEffect>
                                  </p:childTnLst>
                                </p:cTn>
                              </p:par>
                            </p:childTnLst>
                          </p:cTn>
                        </p:par>
                        <p:par>
                          <p:cTn id="55" fill="hold">
                            <p:stCondLst>
                              <p:cond delay="2250"/>
                            </p:stCondLst>
                            <p:childTnLst>
                              <p:par>
                                <p:cTn id="56" presetID="53" presetClass="entr" presetSubtype="16" fill="hold" nodeType="afterEffect">
                                  <p:stCondLst>
                                    <p:cond delay="0"/>
                                  </p:stCondLst>
                                  <p:childTnLst>
                                    <p:set>
                                      <p:cBhvr>
                                        <p:cTn id="57" dur="1" fill="hold">
                                          <p:stCondLst>
                                            <p:cond delay="0"/>
                                          </p:stCondLst>
                                        </p:cTn>
                                        <p:tgtEl>
                                          <p:spTgt spid="157"/>
                                        </p:tgtEl>
                                        <p:attrNameLst>
                                          <p:attrName>style.visibility</p:attrName>
                                        </p:attrNameLst>
                                      </p:cBhvr>
                                      <p:to>
                                        <p:strVal val="visible"/>
                                      </p:to>
                                    </p:set>
                                    <p:anim calcmode="lin" valueType="num">
                                      <p:cBhvr>
                                        <p:cTn id="58" dur="500" fill="hold"/>
                                        <p:tgtEl>
                                          <p:spTgt spid="157"/>
                                        </p:tgtEl>
                                        <p:attrNameLst>
                                          <p:attrName>ppt_w</p:attrName>
                                        </p:attrNameLst>
                                      </p:cBhvr>
                                      <p:tavLst>
                                        <p:tav tm="0">
                                          <p:val>
                                            <p:fltVal val="0"/>
                                          </p:val>
                                        </p:tav>
                                        <p:tav tm="100000">
                                          <p:val>
                                            <p:strVal val="#ppt_w"/>
                                          </p:val>
                                        </p:tav>
                                      </p:tavLst>
                                    </p:anim>
                                    <p:anim calcmode="lin" valueType="num">
                                      <p:cBhvr>
                                        <p:cTn id="59" dur="500" fill="hold"/>
                                        <p:tgtEl>
                                          <p:spTgt spid="157"/>
                                        </p:tgtEl>
                                        <p:attrNameLst>
                                          <p:attrName>ppt_h</p:attrName>
                                        </p:attrNameLst>
                                      </p:cBhvr>
                                      <p:tavLst>
                                        <p:tav tm="0">
                                          <p:val>
                                            <p:fltVal val="0"/>
                                          </p:val>
                                        </p:tav>
                                        <p:tav tm="100000">
                                          <p:val>
                                            <p:strVal val="#ppt_h"/>
                                          </p:val>
                                        </p:tav>
                                      </p:tavLst>
                                    </p:anim>
                                    <p:animEffect transition="in" filter="fade">
                                      <p:cBhvr>
                                        <p:cTn id="60" dur="500"/>
                                        <p:tgtEl>
                                          <p:spTgt spid="15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fade">
                                      <p:cBhvr>
                                        <p:cTn id="65" dur="500"/>
                                        <p:tgtEl>
                                          <p:spTgt spid="9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53" presetClass="entr" presetSubtype="16"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fltVal val="0"/>
                                          </p:val>
                                        </p:tav>
                                        <p:tav tm="100000">
                                          <p:val>
                                            <p:strVal val="#ppt_w"/>
                                          </p:val>
                                        </p:tav>
                                      </p:tavLst>
                                    </p:anim>
                                    <p:anim calcmode="lin" valueType="num">
                                      <p:cBhvr>
                                        <p:cTn id="72" dur="500" fill="hold"/>
                                        <p:tgtEl>
                                          <p:spTgt spid="7"/>
                                        </p:tgtEl>
                                        <p:attrNameLst>
                                          <p:attrName>ppt_h</p:attrName>
                                        </p:attrNameLst>
                                      </p:cBhvr>
                                      <p:tavLst>
                                        <p:tav tm="0">
                                          <p:val>
                                            <p:fltVal val="0"/>
                                          </p:val>
                                        </p:tav>
                                        <p:tav tm="100000">
                                          <p:val>
                                            <p:strVal val="#ppt_h"/>
                                          </p:val>
                                        </p:tav>
                                      </p:tavLst>
                                    </p:anim>
                                    <p:animEffect transition="in" filter="fade">
                                      <p:cBhvr>
                                        <p:cTn id="73" dur="500"/>
                                        <p:tgtEl>
                                          <p:spTgt spid="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6"/>
                                        </p:tgtEl>
                                        <p:attrNameLst>
                                          <p:attrName>style.visibility</p:attrName>
                                        </p:attrNameLst>
                                      </p:cBhvr>
                                      <p:to>
                                        <p:strVal val="visible"/>
                                      </p:to>
                                    </p:set>
                                    <p:animEffect transition="in" filter="wipe(up)">
                                      <p:cBhvr>
                                        <p:cTn id="7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p:bldP spid="86" grpId="0" animBg="1"/>
      <p:bldP spid="87" grpId="0" animBg="1"/>
      <p:bldP spid="88" grpId="0" animBg="1"/>
      <p:bldP spid="89" grpId="0"/>
      <p:bldP spid="96" grpId="0"/>
      <p:bldP spid="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Microservices: for faster app development</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16004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Independent deployments</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Improved scale and resource utilization per service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241102" y="2883005"/>
            <a:ext cx="1811718" cy="3753016"/>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519039" y="2883004"/>
            <a:ext cx="3790672" cy="379134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418121" y="485286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418121" y="5439937"/>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418121" y="6031343"/>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418121" y="427012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4" name="Oval 173">
            <a:extLst>
              <a:ext uri="{FF2B5EF4-FFF2-40B4-BE49-F238E27FC236}">
                <a16:creationId xmlns:a16="http://schemas.microsoft.com/office/drawing/2014/main" id="{58238023-BCCA-4B52-A807-F3E9DF64BD13}"/>
              </a:ext>
            </a:extLst>
          </p:cNvPr>
          <p:cNvSpPr/>
          <p:nvPr/>
        </p:nvSpPr>
        <p:spPr>
          <a:xfrm>
            <a:off x="8256213" y="4240889"/>
            <a:ext cx="2239299" cy="223929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605141" y="47987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175">
            <a:extLst>
              <a:ext uri="{FF2B5EF4-FFF2-40B4-BE49-F238E27FC236}">
                <a16:creationId xmlns:a16="http://schemas.microsoft.com/office/drawing/2014/main" id="{0837D423-7AF4-4614-92AB-DC8F399DFBE1}"/>
              </a:ext>
            </a:extLst>
          </p:cNvPr>
          <p:cNvSpPr/>
          <p:nvPr/>
        </p:nvSpPr>
        <p:spPr>
          <a:xfrm>
            <a:off x="9670137" y="50674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619071" y="50347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619071" y="51628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619071" y="50987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605141" y="54699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A2CAE237-3045-4F0B-B5B3-F1FC00507AB4}"/>
              </a:ext>
            </a:extLst>
          </p:cNvPr>
          <p:cNvSpPr/>
          <p:nvPr/>
        </p:nvSpPr>
        <p:spPr>
          <a:xfrm>
            <a:off x="9670137" y="57386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619071" y="57059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619071" y="58340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619071" y="57699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723313" y="54699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Oval 185">
            <a:extLst>
              <a:ext uri="{FF2B5EF4-FFF2-40B4-BE49-F238E27FC236}">
                <a16:creationId xmlns:a16="http://schemas.microsoft.com/office/drawing/2014/main" id="{72D1B347-CBE8-4F15-B2B3-FB2571F73F73}"/>
              </a:ext>
            </a:extLst>
          </p:cNvPr>
          <p:cNvSpPr/>
          <p:nvPr/>
        </p:nvSpPr>
        <p:spPr>
          <a:xfrm>
            <a:off x="7788310" y="57386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737244" y="57059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737244" y="58340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737244" y="57699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723313" y="47987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F3FA1AFC-A90D-4BE5-B5BA-3D2345DBE893}"/>
              </a:ext>
            </a:extLst>
          </p:cNvPr>
          <p:cNvSpPr/>
          <p:nvPr/>
        </p:nvSpPr>
        <p:spPr>
          <a:xfrm>
            <a:off x="7788310" y="50674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737244" y="50347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737244" y="51628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737244" y="50987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661892" y="2372098"/>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756078" y="3205066"/>
            <a:ext cx="781767" cy="781767"/>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940815" y="293098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000000"/>
                </a:solidFill>
                <a:effectLst/>
                <a:uLnTx/>
                <a:uFillTx/>
                <a:latin typeface="Segoe UI"/>
                <a:ea typeface="+mn-ea"/>
                <a:cs typeface="+mn-cs"/>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325578" y="32050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602178" y="3375907"/>
            <a:ext cx="228568" cy="228568"/>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458437" y="3583236"/>
            <a:ext cx="228568" cy="228568"/>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745918" y="3583236"/>
            <a:ext cx="228568" cy="228568"/>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630732" y="32050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907332" y="3375907"/>
            <a:ext cx="228568" cy="228568"/>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763591" y="3583236"/>
            <a:ext cx="228568" cy="228568"/>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10051072" y="3583236"/>
            <a:ext cx="228568" cy="228568"/>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510314" y="29358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815468" y="29358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827933" y="2372098"/>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287463" y="2571124"/>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382810" y="2571124"/>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483118" y="453877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432052" y="4506072"/>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432052" y="463415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432052" y="45701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99EB299C-1652-42C5-8636-85BB9EF6DC69}"/>
              </a:ext>
            </a:extLst>
          </p:cNvPr>
          <p:cNvSpPr/>
          <p:nvPr/>
        </p:nvSpPr>
        <p:spPr>
          <a:xfrm>
            <a:off x="5483118" y="5121513"/>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432052" y="508881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432052" y="521689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432052" y="515285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2" name="Oval 241">
            <a:extLst>
              <a:ext uri="{FF2B5EF4-FFF2-40B4-BE49-F238E27FC236}">
                <a16:creationId xmlns:a16="http://schemas.microsoft.com/office/drawing/2014/main" id="{EE7E58CC-BB2A-48FB-91B1-F3EEFDCB939A}"/>
              </a:ext>
            </a:extLst>
          </p:cNvPr>
          <p:cNvSpPr/>
          <p:nvPr/>
        </p:nvSpPr>
        <p:spPr>
          <a:xfrm>
            <a:off x="5483118" y="5708586"/>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432052" y="567588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432052" y="580397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432052" y="5739929"/>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B88AFF70-DA6D-43FF-AB7D-9CEDB5C54729}"/>
              </a:ext>
            </a:extLst>
          </p:cNvPr>
          <p:cNvSpPr/>
          <p:nvPr/>
        </p:nvSpPr>
        <p:spPr>
          <a:xfrm>
            <a:off x="5483118" y="629999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432052" y="626729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432052" y="63953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432052" y="63313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656282" y="415466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1" name="Oval 250">
            <a:extLst>
              <a:ext uri="{FF2B5EF4-FFF2-40B4-BE49-F238E27FC236}">
                <a16:creationId xmlns:a16="http://schemas.microsoft.com/office/drawing/2014/main" id="{E079C3F2-BCDE-469E-9C92-60FFEFE3808F}"/>
              </a:ext>
            </a:extLst>
          </p:cNvPr>
          <p:cNvSpPr/>
          <p:nvPr/>
        </p:nvSpPr>
        <p:spPr>
          <a:xfrm>
            <a:off x="8721279" y="4423315"/>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670213" y="43906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670213" y="4518700"/>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670213" y="445465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930955" y="4242810"/>
            <a:ext cx="137141" cy="137141"/>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9101394" y="4404798"/>
            <a:ext cx="137141" cy="137141"/>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442275" y="4404798"/>
            <a:ext cx="137141" cy="137141"/>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271835" y="4242810"/>
            <a:ext cx="137141" cy="137141"/>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656282" y="610193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5E8697A2-B4C8-42BE-8D3D-4E630D4A8812}"/>
              </a:ext>
            </a:extLst>
          </p:cNvPr>
          <p:cNvSpPr/>
          <p:nvPr/>
        </p:nvSpPr>
        <p:spPr>
          <a:xfrm>
            <a:off x="8721279" y="637058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670213" y="633788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670213" y="646596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670213" y="640192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10080471" y="5698771"/>
            <a:ext cx="137141" cy="137141"/>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10174747" y="5550326"/>
            <a:ext cx="137141" cy="137141"/>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269023" y="5698771"/>
            <a:ext cx="137141" cy="137141"/>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971041" y="4977057"/>
            <a:ext cx="137141" cy="137141"/>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10149328" y="4977057"/>
            <a:ext cx="137141" cy="137141"/>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327615" y="4977057"/>
            <a:ext cx="137141" cy="137141"/>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997634" y="4876753"/>
            <a:ext cx="137141" cy="137141"/>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180390" y="4883671"/>
            <a:ext cx="137141" cy="137141"/>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390115" y="4880151"/>
            <a:ext cx="137141" cy="137141"/>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8080036" y="5047559"/>
            <a:ext cx="137141" cy="137141"/>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279259" y="5057169"/>
            <a:ext cx="137141" cy="137141"/>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8118692" y="5628530"/>
            <a:ext cx="137141" cy="137141"/>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308603" y="5628530"/>
            <a:ext cx="137141" cy="137141"/>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9099628" y="6188410"/>
            <a:ext cx="137141" cy="137141"/>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9099628" y="6361908"/>
            <a:ext cx="137141" cy="137141"/>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285133" y="6188410"/>
            <a:ext cx="137141" cy="137141"/>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285133" y="6361908"/>
            <a:ext cx="137141" cy="137141"/>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851576" y="4356550"/>
            <a:ext cx="287122" cy="287122"/>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851576" y="4939987"/>
            <a:ext cx="287122" cy="287122"/>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851576" y="5523424"/>
            <a:ext cx="287122" cy="287122"/>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851576" y="6114812"/>
            <a:ext cx="287122" cy="287122"/>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9" name="Isosceles Triangle 388">
            <a:extLst>
              <a:ext uri="{FF2B5EF4-FFF2-40B4-BE49-F238E27FC236}">
                <a16:creationId xmlns:a16="http://schemas.microsoft.com/office/drawing/2014/main" id="{FEDB0D4A-59E7-419E-B367-0FBD689230B6}"/>
              </a:ext>
            </a:extLst>
          </p:cNvPr>
          <p:cNvSpPr/>
          <p:nvPr/>
        </p:nvSpPr>
        <p:spPr bwMode="auto">
          <a:xfrm rot="10800000">
            <a:off x="2972503"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1" name="Group 370">
            <a:extLst>
              <a:ext uri="{FF2B5EF4-FFF2-40B4-BE49-F238E27FC236}">
                <a16:creationId xmlns:a16="http://schemas.microsoft.com/office/drawing/2014/main" id="{CFF1D237-2006-4C09-8FE0-079A1D013DEE}"/>
              </a:ext>
            </a:extLst>
          </p:cNvPr>
          <p:cNvGrpSpPr/>
          <p:nvPr/>
        </p:nvGrpSpPr>
        <p:grpSpPr>
          <a:xfrm>
            <a:off x="6565177" y="129839"/>
            <a:ext cx="1371600" cy="1036869"/>
            <a:chOff x="3850740" y="151509"/>
            <a:chExt cx="1371600" cy="1036869"/>
          </a:xfrm>
        </p:grpSpPr>
        <p:sp>
          <p:nvSpPr>
            <p:cNvPr id="372" name="Rectangle 371">
              <a:extLst>
                <a:ext uri="{FF2B5EF4-FFF2-40B4-BE49-F238E27FC236}">
                  <a16:creationId xmlns:a16="http://schemas.microsoft.com/office/drawing/2014/main" id="{C3D96A02-D350-473B-A81E-03237F1DCCC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373" name="Brain_3" title="Icon of a brain">
              <a:extLst>
                <a:ext uri="{FF2B5EF4-FFF2-40B4-BE49-F238E27FC236}">
                  <a16:creationId xmlns:a16="http://schemas.microsoft.com/office/drawing/2014/main" id="{0D780AC7-C4EB-4785-A872-E6D0CC5631E3}"/>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4" name="Group 373">
            <a:extLst>
              <a:ext uri="{FF2B5EF4-FFF2-40B4-BE49-F238E27FC236}">
                <a16:creationId xmlns:a16="http://schemas.microsoft.com/office/drawing/2014/main" id="{DCE36175-56C1-49CB-95ED-D667A4F93A4D}"/>
              </a:ext>
            </a:extLst>
          </p:cNvPr>
          <p:cNvGrpSpPr/>
          <p:nvPr/>
        </p:nvGrpSpPr>
        <p:grpSpPr>
          <a:xfrm>
            <a:off x="4487935" y="128409"/>
            <a:ext cx="1371600" cy="1038299"/>
            <a:chOff x="10782722" y="150079"/>
            <a:chExt cx="1371600" cy="1038299"/>
          </a:xfrm>
        </p:grpSpPr>
        <p:sp>
          <p:nvSpPr>
            <p:cNvPr id="375" name="Rectangle 374">
              <a:extLst>
                <a:ext uri="{FF2B5EF4-FFF2-40B4-BE49-F238E27FC236}">
                  <a16:creationId xmlns:a16="http://schemas.microsoft.com/office/drawing/2014/main" id="{A38455B7-4814-4ADA-AC44-6122A4CA3A98}"/>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376" name="Group 375">
              <a:extLst>
                <a:ext uri="{FF2B5EF4-FFF2-40B4-BE49-F238E27FC236}">
                  <a16:creationId xmlns:a16="http://schemas.microsoft.com/office/drawing/2014/main" id="{08C7E3D6-6C04-413D-8128-4CDF6BE40D3F}"/>
                </a:ext>
              </a:extLst>
            </p:cNvPr>
            <p:cNvGrpSpPr>
              <a:grpSpLocks noChangeAspect="1"/>
            </p:cNvGrpSpPr>
            <p:nvPr/>
          </p:nvGrpSpPr>
          <p:grpSpPr>
            <a:xfrm>
              <a:off x="11197981" y="150079"/>
              <a:ext cx="541082" cy="576072"/>
              <a:chOff x="6526200" y="1216702"/>
              <a:chExt cx="1273056" cy="1355381"/>
            </a:xfrm>
          </p:grpSpPr>
          <p:sp>
            <p:nvSpPr>
              <p:cNvPr id="377" name="Shield_EA18" title="Icon of a shield">
                <a:extLst>
                  <a:ext uri="{FF2B5EF4-FFF2-40B4-BE49-F238E27FC236}">
                    <a16:creationId xmlns:a16="http://schemas.microsoft.com/office/drawing/2014/main" id="{EB6411AB-1B50-4457-9222-DDBBCF379146}"/>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8" name="DeveloperTools_EC7A" title="Icon of a wrench and a screwdriver">
                <a:extLst>
                  <a:ext uri="{FF2B5EF4-FFF2-40B4-BE49-F238E27FC236}">
                    <a16:creationId xmlns:a16="http://schemas.microsoft.com/office/drawing/2014/main" id="{94BC4A4C-E614-437F-9A2E-8C879DB4B730}"/>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9" name="Group 378">
            <a:extLst>
              <a:ext uri="{FF2B5EF4-FFF2-40B4-BE49-F238E27FC236}">
                <a16:creationId xmlns:a16="http://schemas.microsoft.com/office/drawing/2014/main" id="{2F7BFD65-4F72-4ADA-B814-3A444A4D7A3D}"/>
              </a:ext>
            </a:extLst>
          </p:cNvPr>
          <p:cNvGrpSpPr/>
          <p:nvPr/>
        </p:nvGrpSpPr>
        <p:grpSpPr>
          <a:xfrm>
            <a:off x="8642419" y="155995"/>
            <a:ext cx="1371600" cy="856824"/>
            <a:chOff x="5583735" y="177665"/>
            <a:chExt cx="1371600" cy="856824"/>
          </a:xfrm>
        </p:grpSpPr>
        <p:sp>
          <p:nvSpPr>
            <p:cNvPr id="380" name="Rectangle 379">
              <a:extLst>
                <a:ext uri="{FF2B5EF4-FFF2-40B4-BE49-F238E27FC236}">
                  <a16:creationId xmlns:a16="http://schemas.microsoft.com/office/drawing/2014/main" id="{5CE274B9-FD3A-457D-80CA-8143A819AC79}"/>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381" name="IoT" title="Icon of five circles that all connect to a center circle">
              <a:extLst>
                <a:ext uri="{FF2B5EF4-FFF2-40B4-BE49-F238E27FC236}">
                  <a16:creationId xmlns:a16="http://schemas.microsoft.com/office/drawing/2014/main" id="{054B7821-9CF0-4B71-BB59-1235EAB38A98}"/>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BE315EBE-4676-4CE5-B39D-41E16C47DCC4}"/>
              </a:ext>
            </a:extLst>
          </p:cNvPr>
          <p:cNvGrpSpPr/>
          <p:nvPr/>
        </p:nvGrpSpPr>
        <p:grpSpPr>
          <a:xfrm>
            <a:off x="2410693" y="140186"/>
            <a:ext cx="1371600" cy="872633"/>
            <a:chOff x="2410693" y="140186"/>
            <a:chExt cx="1371600" cy="872633"/>
          </a:xfrm>
        </p:grpSpPr>
        <p:sp>
          <p:nvSpPr>
            <p:cNvPr id="383" name="Rectangle 382">
              <a:extLst>
                <a:ext uri="{FF2B5EF4-FFF2-40B4-BE49-F238E27FC236}">
                  <a16:creationId xmlns:a16="http://schemas.microsoft.com/office/drawing/2014/main" id="{E30288F7-A973-4E88-82D9-D1D3415F1A40}"/>
                </a:ext>
              </a:extLst>
            </p:cNvPr>
            <p:cNvSpPr/>
            <p:nvPr/>
          </p:nvSpPr>
          <p:spPr>
            <a:xfrm>
              <a:off x="2410693"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384" name="Relationship_F003" title="Icon of three boxes connected by lines">
              <a:extLst>
                <a:ext uri="{FF2B5EF4-FFF2-40B4-BE49-F238E27FC236}">
                  <a16:creationId xmlns:a16="http://schemas.microsoft.com/office/drawing/2014/main" id="{D0BF36AC-0F13-45D9-BF9D-FF65C623FF28}"/>
                </a:ext>
              </a:extLst>
            </p:cNvPr>
            <p:cNvSpPr>
              <a:spLocks noChangeAspect="1" noEditPoints="1"/>
            </p:cNvSpPr>
            <p:nvPr/>
          </p:nvSpPr>
          <p:spPr bwMode="auto">
            <a:xfrm>
              <a:off x="2801128" y="14018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4CE34994-9644-43DC-9D55-1C8097709613}"/>
              </a:ext>
            </a:extLst>
          </p:cNvPr>
          <p:cNvGrpSpPr/>
          <p:nvPr/>
        </p:nvGrpSpPr>
        <p:grpSpPr>
          <a:xfrm>
            <a:off x="10719662" y="-91637"/>
            <a:ext cx="1371600" cy="1258345"/>
            <a:chOff x="7316730" y="-69967"/>
            <a:chExt cx="1371600" cy="1258345"/>
          </a:xfrm>
        </p:grpSpPr>
        <p:grpSp>
          <p:nvGrpSpPr>
            <p:cNvPr id="442" name="Group 441">
              <a:extLst>
                <a:ext uri="{FF2B5EF4-FFF2-40B4-BE49-F238E27FC236}">
                  <a16:creationId xmlns:a16="http://schemas.microsoft.com/office/drawing/2014/main" id="{6927A730-7F58-4CAC-9136-B3AF5E5353A9}"/>
                </a:ext>
              </a:extLst>
            </p:cNvPr>
            <p:cNvGrpSpPr/>
            <p:nvPr/>
          </p:nvGrpSpPr>
          <p:grpSpPr>
            <a:xfrm>
              <a:off x="7493178" y="-69967"/>
              <a:ext cx="927104" cy="716959"/>
              <a:chOff x="7493178" y="-70697"/>
              <a:chExt cx="927104" cy="716959"/>
            </a:xfrm>
          </p:grpSpPr>
          <p:sp>
            <p:nvSpPr>
              <p:cNvPr id="444" name="binary" title="Icon of binary code, ones and zeros">
                <a:extLst>
                  <a:ext uri="{FF2B5EF4-FFF2-40B4-BE49-F238E27FC236}">
                    <a16:creationId xmlns:a16="http://schemas.microsoft.com/office/drawing/2014/main" id="{B9734011-7A55-4401-B5F5-B96C68BC3555}"/>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45" name="Group 444">
                <a:extLst>
                  <a:ext uri="{FF2B5EF4-FFF2-40B4-BE49-F238E27FC236}">
                    <a16:creationId xmlns:a16="http://schemas.microsoft.com/office/drawing/2014/main" id="{74253D0A-894B-4CB8-B579-107B3671575E}"/>
                  </a:ext>
                </a:extLst>
              </p:cNvPr>
              <p:cNvGrpSpPr/>
              <p:nvPr/>
            </p:nvGrpSpPr>
            <p:grpSpPr>
              <a:xfrm>
                <a:off x="7493178" y="-70697"/>
                <a:ext cx="338404" cy="143714"/>
                <a:chOff x="8802877" y="1279923"/>
                <a:chExt cx="255843" cy="143714"/>
              </a:xfrm>
            </p:grpSpPr>
            <p:cxnSp>
              <p:nvCxnSpPr>
                <p:cNvPr id="446" name="Straight Connector 445">
                  <a:extLst>
                    <a:ext uri="{FF2B5EF4-FFF2-40B4-BE49-F238E27FC236}">
                      <a16:creationId xmlns:a16="http://schemas.microsoft.com/office/drawing/2014/main" id="{E642648A-9443-489E-9C1A-5F8BDD6603E7}"/>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7" name="Straight Connector 446">
                  <a:extLst>
                    <a:ext uri="{FF2B5EF4-FFF2-40B4-BE49-F238E27FC236}">
                      <a16:creationId xmlns:a16="http://schemas.microsoft.com/office/drawing/2014/main" id="{748FEAA9-82BC-497B-BD5F-A25CC01F77FD}"/>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090C6861-40CC-45B6-A537-F272F7F790D8}"/>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443" name="Rectangle 442">
              <a:extLst>
                <a:ext uri="{FF2B5EF4-FFF2-40B4-BE49-F238E27FC236}">
                  <a16:creationId xmlns:a16="http://schemas.microsoft.com/office/drawing/2014/main" id="{B70B07A6-4181-4F8B-B7C9-A03EFCFB6453}"/>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449" name="Group 448">
            <a:extLst>
              <a:ext uri="{FF2B5EF4-FFF2-40B4-BE49-F238E27FC236}">
                <a16:creationId xmlns:a16="http://schemas.microsoft.com/office/drawing/2014/main" id="{AA2C45EE-E846-4060-AC02-A63E8788010E}"/>
              </a:ext>
            </a:extLst>
          </p:cNvPr>
          <p:cNvGrpSpPr/>
          <p:nvPr/>
        </p:nvGrpSpPr>
        <p:grpSpPr>
          <a:xfrm>
            <a:off x="333451" y="161073"/>
            <a:ext cx="1371600" cy="1005635"/>
            <a:chOff x="384750" y="182743"/>
            <a:chExt cx="1371600" cy="1005635"/>
          </a:xfrm>
        </p:grpSpPr>
        <p:sp>
          <p:nvSpPr>
            <p:cNvPr id="450" name="Rectangle 449">
              <a:extLst>
                <a:ext uri="{FF2B5EF4-FFF2-40B4-BE49-F238E27FC236}">
                  <a16:creationId xmlns:a16="http://schemas.microsoft.com/office/drawing/2014/main" id="{66B66B35-1C57-47DA-909E-A8EC4FA3C84B}"/>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451" name="Group 450">
              <a:extLst>
                <a:ext uri="{FF2B5EF4-FFF2-40B4-BE49-F238E27FC236}">
                  <a16:creationId xmlns:a16="http://schemas.microsoft.com/office/drawing/2014/main" id="{7C3A7CB3-F68C-4EB5-8E35-3FBCD2A049F2}"/>
                </a:ext>
              </a:extLst>
            </p:cNvPr>
            <p:cNvGrpSpPr/>
            <p:nvPr/>
          </p:nvGrpSpPr>
          <p:grpSpPr>
            <a:xfrm>
              <a:off x="661970" y="182743"/>
              <a:ext cx="817153" cy="510741"/>
              <a:chOff x="2473324" y="3092343"/>
              <a:chExt cx="1138048" cy="711307"/>
            </a:xfrm>
          </p:grpSpPr>
          <p:grpSp>
            <p:nvGrpSpPr>
              <p:cNvPr id="452" name="Group 451">
                <a:extLst>
                  <a:ext uri="{FF2B5EF4-FFF2-40B4-BE49-F238E27FC236}">
                    <a16:creationId xmlns:a16="http://schemas.microsoft.com/office/drawing/2014/main" id="{3BBB305B-6044-4520-ABDF-5DC31949A0D6}"/>
                  </a:ext>
                </a:extLst>
              </p:cNvPr>
              <p:cNvGrpSpPr/>
              <p:nvPr/>
            </p:nvGrpSpPr>
            <p:grpSpPr>
              <a:xfrm>
                <a:off x="2688643" y="3092343"/>
                <a:ext cx="922729" cy="200438"/>
                <a:chOff x="2688643" y="3092343"/>
                <a:chExt cx="922729" cy="200438"/>
              </a:xfrm>
            </p:grpSpPr>
            <p:sp>
              <p:nvSpPr>
                <p:cNvPr id="460" name="Freeform: Shape 459">
                  <a:extLst>
                    <a:ext uri="{FF2B5EF4-FFF2-40B4-BE49-F238E27FC236}">
                      <a16:creationId xmlns:a16="http://schemas.microsoft.com/office/drawing/2014/main" id="{DA499771-AC39-4B42-AAE4-E22E2B048187}"/>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1" name="Freeform: Shape 460">
                  <a:extLst>
                    <a:ext uri="{FF2B5EF4-FFF2-40B4-BE49-F238E27FC236}">
                      <a16:creationId xmlns:a16="http://schemas.microsoft.com/office/drawing/2014/main" id="{E5B5067B-E9F5-4434-8240-C4E7221B30B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2" name="Freeform: Shape 461">
                  <a:extLst>
                    <a:ext uri="{FF2B5EF4-FFF2-40B4-BE49-F238E27FC236}">
                      <a16:creationId xmlns:a16="http://schemas.microsoft.com/office/drawing/2014/main" id="{88130225-4988-4EF4-ABEE-1D75A75DD1AD}"/>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3" name="Freeform: Shape 462">
                  <a:extLst>
                    <a:ext uri="{FF2B5EF4-FFF2-40B4-BE49-F238E27FC236}">
                      <a16:creationId xmlns:a16="http://schemas.microsoft.com/office/drawing/2014/main" id="{EFCFFD46-699E-4E80-836B-583FCFF173F2}"/>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453" name="Freeform: Shape 452">
                <a:extLst>
                  <a:ext uri="{FF2B5EF4-FFF2-40B4-BE49-F238E27FC236}">
                    <a16:creationId xmlns:a16="http://schemas.microsoft.com/office/drawing/2014/main" id="{FCBB8CCC-0B3D-491C-A7BC-68276EC07078}"/>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454" name="Group 453">
                <a:extLst>
                  <a:ext uri="{FF2B5EF4-FFF2-40B4-BE49-F238E27FC236}">
                    <a16:creationId xmlns:a16="http://schemas.microsoft.com/office/drawing/2014/main" id="{5D2B0495-0F84-4C02-83F7-4EEADE327E59}"/>
                  </a:ext>
                </a:extLst>
              </p:cNvPr>
              <p:cNvGrpSpPr/>
              <p:nvPr/>
            </p:nvGrpSpPr>
            <p:grpSpPr>
              <a:xfrm>
                <a:off x="3062706" y="3298775"/>
                <a:ext cx="426743" cy="200438"/>
                <a:chOff x="3062706" y="3308474"/>
                <a:chExt cx="426743" cy="200438"/>
              </a:xfrm>
            </p:grpSpPr>
            <p:sp>
              <p:nvSpPr>
                <p:cNvPr id="458" name="Freeform: Shape 457">
                  <a:extLst>
                    <a:ext uri="{FF2B5EF4-FFF2-40B4-BE49-F238E27FC236}">
                      <a16:creationId xmlns:a16="http://schemas.microsoft.com/office/drawing/2014/main" id="{BC2F9532-0058-4A13-852F-E42BEB54CEB2}"/>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59" name="Freeform: Shape 458">
                  <a:extLst>
                    <a:ext uri="{FF2B5EF4-FFF2-40B4-BE49-F238E27FC236}">
                      <a16:creationId xmlns:a16="http://schemas.microsoft.com/office/drawing/2014/main" id="{D6E41269-E87D-47E9-A1F4-B208CB5CCF79}"/>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455" name="Freeform: Shape 454">
                <a:extLst>
                  <a:ext uri="{FF2B5EF4-FFF2-40B4-BE49-F238E27FC236}">
                    <a16:creationId xmlns:a16="http://schemas.microsoft.com/office/drawing/2014/main" id="{D2F47F9D-7CDC-480A-AAE4-751731AD63A0}"/>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56" name="Rectangle 455">
                <a:extLst>
                  <a:ext uri="{FF2B5EF4-FFF2-40B4-BE49-F238E27FC236}">
                    <a16:creationId xmlns:a16="http://schemas.microsoft.com/office/drawing/2014/main" id="{1C47CD7C-7630-425B-8A44-3ABA66033E95}"/>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457" name="Straight Arrow Connector 456">
                <a:extLst>
                  <a:ext uri="{FF2B5EF4-FFF2-40B4-BE49-F238E27FC236}">
                    <a16:creationId xmlns:a16="http://schemas.microsoft.com/office/drawing/2014/main" id="{C6489BC7-4AB4-4A38-A274-00AA24160FEB}"/>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Microservices for faster app development</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22DA7DB-67A5-411F-8551-7889479244CF}"/>
              </a:ext>
            </a:extLst>
          </p:cNvPr>
          <p:cNvSpPr/>
          <p:nvPr/>
        </p:nvSpPr>
        <p:spPr>
          <a:xfrm>
            <a:off x="705179" y="6458040"/>
            <a:ext cx="2738607" cy="400110"/>
          </a:xfrm>
          <a:prstGeom prst="rect">
            <a:avLst/>
          </a:prstGeom>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https://github.com/Microsoft/SmartHotel360-AKS-DevSpaces-Demo</a:t>
            </a:r>
          </a:p>
        </p:txBody>
      </p:sp>
      <p:cxnSp>
        <p:nvCxnSpPr>
          <p:cNvPr id="96" name="Straight Arrow Connector 95">
            <a:extLst>
              <a:ext uri="{FF2B5EF4-FFF2-40B4-BE49-F238E27FC236}">
                <a16:creationId xmlns:a16="http://schemas.microsoft.com/office/drawing/2014/main" id="{1B7EF883-8EF9-4251-A43C-96632F4B6E0D}"/>
              </a:ext>
            </a:extLst>
          </p:cNvPr>
          <p:cNvCxnSpPr>
            <a:cxnSpLocks/>
            <a:stCxn id="110" idx="3"/>
            <a:endCxn id="114" idx="1"/>
          </p:cNvCxnSpPr>
          <p:nvPr/>
        </p:nvCxnSpPr>
        <p:spPr>
          <a:xfrm flipV="1">
            <a:off x="7477316" y="3674101"/>
            <a:ext cx="61012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EC6D45F-1135-4B3C-9C12-82D927F6DC19}"/>
              </a:ext>
            </a:extLst>
          </p:cNvPr>
          <p:cNvCxnSpPr>
            <a:cxnSpLocks/>
            <a:stCxn id="103" idx="3"/>
            <a:endCxn id="110" idx="1"/>
          </p:cNvCxnSpPr>
          <p:nvPr/>
        </p:nvCxnSpPr>
        <p:spPr>
          <a:xfrm>
            <a:off x="6462024" y="3674101"/>
            <a:ext cx="34757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E36B4EB2-6889-4AC6-ADF1-EE3306D10032}"/>
              </a:ext>
            </a:extLst>
          </p:cNvPr>
          <p:cNvSpPr/>
          <p:nvPr/>
        </p:nvSpPr>
        <p:spPr bwMode="auto">
          <a:xfrm>
            <a:off x="4878843" y="3162647"/>
            <a:ext cx="1583181" cy="10229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04" name="Title 1">
            <a:extLst>
              <a:ext uri="{FF2B5EF4-FFF2-40B4-BE49-F238E27FC236}">
                <a16:creationId xmlns:a16="http://schemas.microsoft.com/office/drawing/2014/main" id="{3C5D7B94-51CF-4C56-BBE1-2D54697792C4}"/>
              </a:ext>
            </a:extLst>
          </p:cNvPr>
          <p:cNvSpPr txBox="1">
            <a:spLocks/>
          </p:cNvSpPr>
          <p:nvPr/>
        </p:nvSpPr>
        <p:spPr>
          <a:xfrm>
            <a:off x="4878843" y="2963100"/>
            <a:ext cx="60524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 name="Group 1">
            <a:extLst>
              <a:ext uri="{FF2B5EF4-FFF2-40B4-BE49-F238E27FC236}">
                <a16:creationId xmlns:a16="http://schemas.microsoft.com/office/drawing/2014/main" id="{2B9B0FE3-DE5D-4ADD-AD0A-1592A110DC7E}"/>
              </a:ext>
            </a:extLst>
          </p:cNvPr>
          <p:cNvGrpSpPr/>
          <p:nvPr/>
        </p:nvGrpSpPr>
        <p:grpSpPr>
          <a:xfrm>
            <a:off x="6674084" y="2984965"/>
            <a:ext cx="1041508" cy="1022993"/>
            <a:chOff x="6674084" y="2984965"/>
            <a:chExt cx="1041508" cy="1022993"/>
          </a:xfrm>
        </p:grpSpPr>
        <p:sp>
          <p:nvSpPr>
            <p:cNvPr id="99" name="Title 1">
              <a:extLst>
                <a:ext uri="{FF2B5EF4-FFF2-40B4-BE49-F238E27FC236}">
                  <a16:creationId xmlns:a16="http://schemas.microsoft.com/office/drawing/2014/main" id="{AD3F51C7-5DCA-4B92-B162-FE92D7A00346}"/>
                </a:ext>
              </a:extLst>
            </p:cNvPr>
            <p:cNvSpPr txBox="1">
              <a:spLocks/>
            </p:cNvSpPr>
            <p:nvPr/>
          </p:nvSpPr>
          <p:spPr>
            <a:xfrm>
              <a:off x="6953384" y="2984965"/>
              <a:ext cx="76220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06" name="Group 105">
              <a:extLst>
                <a:ext uri="{FF2B5EF4-FFF2-40B4-BE49-F238E27FC236}">
                  <a16:creationId xmlns:a16="http://schemas.microsoft.com/office/drawing/2014/main" id="{9F890132-FB26-47BA-A9A0-9FD99BAEE6AC}"/>
                </a:ext>
              </a:extLst>
            </p:cNvPr>
            <p:cNvGrpSpPr/>
            <p:nvPr/>
          </p:nvGrpSpPr>
          <p:grpSpPr>
            <a:xfrm>
              <a:off x="6809603" y="3340245"/>
              <a:ext cx="667713" cy="667713"/>
              <a:chOff x="3223040" y="3069691"/>
              <a:chExt cx="822960" cy="822960"/>
            </a:xfrm>
          </p:grpSpPr>
          <p:sp>
            <p:nvSpPr>
              <p:cNvPr id="110" name="Rectangle: Rounded Corners 109">
                <a:extLst>
                  <a:ext uri="{FF2B5EF4-FFF2-40B4-BE49-F238E27FC236}">
                    <a16:creationId xmlns:a16="http://schemas.microsoft.com/office/drawing/2014/main" id="{268312B5-97B1-4C90-A28C-F0C8FB576572}"/>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11" name="Graphic 110">
                <a:extLst>
                  <a:ext uri="{FF2B5EF4-FFF2-40B4-BE49-F238E27FC236}">
                    <a16:creationId xmlns:a16="http://schemas.microsoft.com/office/drawing/2014/main" id="{DCA427DF-28FD-45B8-AF70-2094FE1FBF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107" name="Group 106">
              <a:extLst>
                <a:ext uri="{FF2B5EF4-FFF2-40B4-BE49-F238E27FC236}">
                  <a16:creationId xmlns:a16="http://schemas.microsoft.com/office/drawing/2014/main" id="{D238BEF3-3C4B-4BA1-A5BD-A4112EBF1F46}"/>
                </a:ext>
              </a:extLst>
            </p:cNvPr>
            <p:cNvGrpSpPr/>
            <p:nvPr/>
          </p:nvGrpSpPr>
          <p:grpSpPr>
            <a:xfrm>
              <a:off x="6674084" y="3205437"/>
              <a:ext cx="267430" cy="267430"/>
              <a:chOff x="5688419" y="3487479"/>
              <a:chExt cx="329609" cy="329609"/>
            </a:xfrm>
          </p:grpSpPr>
          <p:sp>
            <p:nvSpPr>
              <p:cNvPr id="108" name="Oval 107">
                <a:extLst>
                  <a:ext uri="{FF2B5EF4-FFF2-40B4-BE49-F238E27FC236}">
                    <a16:creationId xmlns:a16="http://schemas.microsoft.com/office/drawing/2014/main" id="{F9DDFDB0-3285-49AF-8DA1-B4F021C8D022}"/>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a:extLst>
                  <a:ext uri="{FF2B5EF4-FFF2-40B4-BE49-F238E27FC236}">
                    <a16:creationId xmlns:a16="http://schemas.microsoft.com/office/drawing/2014/main" id="{379CE05A-3FC6-4A89-B348-D4CB97CC849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 name="Group 4">
            <a:extLst>
              <a:ext uri="{FF2B5EF4-FFF2-40B4-BE49-F238E27FC236}">
                <a16:creationId xmlns:a16="http://schemas.microsoft.com/office/drawing/2014/main" id="{0E0A783D-C9E3-4AB3-B2A3-15E018F540F2}"/>
              </a:ext>
            </a:extLst>
          </p:cNvPr>
          <p:cNvGrpSpPr/>
          <p:nvPr/>
        </p:nvGrpSpPr>
        <p:grpSpPr>
          <a:xfrm>
            <a:off x="8087443" y="2832286"/>
            <a:ext cx="667713" cy="1175671"/>
            <a:chOff x="8087443" y="2832286"/>
            <a:chExt cx="667713" cy="1175671"/>
          </a:xfrm>
        </p:grpSpPr>
        <p:sp>
          <p:nvSpPr>
            <p:cNvPr id="112" name="Title 1">
              <a:extLst>
                <a:ext uri="{FF2B5EF4-FFF2-40B4-BE49-F238E27FC236}">
                  <a16:creationId xmlns:a16="http://schemas.microsoft.com/office/drawing/2014/main" id="{A85AE470-6A0B-454B-9EA9-94332B8BCBA7}"/>
                </a:ext>
              </a:extLst>
            </p:cNvPr>
            <p:cNvSpPr txBox="1">
              <a:spLocks/>
            </p:cNvSpPr>
            <p:nvPr/>
          </p:nvSpPr>
          <p:spPr>
            <a:xfrm>
              <a:off x="8122135" y="2832286"/>
              <a:ext cx="598329"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14" name="Rectangle: Rounded Corners 113">
              <a:extLst>
                <a:ext uri="{FF2B5EF4-FFF2-40B4-BE49-F238E27FC236}">
                  <a16:creationId xmlns:a16="http://schemas.microsoft.com/office/drawing/2014/main" id="{0A641C64-59B4-41E5-B8D8-3A967F1C604E}"/>
                </a:ext>
              </a:extLst>
            </p:cNvPr>
            <p:cNvSpPr/>
            <p:nvPr/>
          </p:nvSpPr>
          <p:spPr bwMode="auto">
            <a:xfrm>
              <a:off x="8087443" y="3340244"/>
              <a:ext cx="667713" cy="6677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15" name="Graphic 114">
              <a:extLst>
                <a:ext uri="{FF2B5EF4-FFF2-40B4-BE49-F238E27FC236}">
                  <a16:creationId xmlns:a16="http://schemas.microsoft.com/office/drawing/2014/main" id="{FA76C066-2E47-44B0-B272-A418C3E1975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73069" y="3425870"/>
              <a:ext cx="496463" cy="496463"/>
            </a:xfrm>
            <a:prstGeom prst="rect">
              <a:avLst/>
            </a:prstGeom>
          </p:spPr>
        </p:pic>
      </p:grpSp>
      <p:cxnSp>
        <p:nvCxnSpPr>
          <p:cNvPr id="116" name="Straight Arrow Connector 115">
            <a:extLst>
              <a:ext uri="{FF2B5EF4-FFF2-40B4-BE49-F238E27FC236}">
                <a16:creationId xmlns:a16="http://schemas.microsoft.com/office/drawing/2014/main" id="{25E74271-7A1D-46FA-9B77-FC4431236B94}"/>
              </a:ext>
            </a:extLst>
          </p:cNvPr>
          <p:cNvCxnSpPr>
            <a:cxnSpLocks/>
            <a:stCxn id="125" idx="0"/>
            <a:endCxn id="114" idx="2"/>
          </p:cNvCxnSpPr>
          <p:nvPr/>
        </p:nvCxnSpPr>
        <p:spPr>
          <a:xfrm flipV="1">
            <a:off x="8421300" y="4007957"/>
            <a:ext cx="0" cy="87087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75C8E96-3246-4562-B95C-17A8170B8FE6}"/>
              </a:ext>
            </a:extLst>
          </p:cNvPr>
          <p:cNvSpPr txBox="1">
            <a:spLocks/>
          </p:cNvSpPr>
          <p:nvPr/>
        </p:nvSpPr>
        <p:spPr>
          <a:xfrm>
            <a:off x="7917063" y="5561875"/>
            <a:ext cx="10084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CI/CD</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Pipelines</a:t>
            </a:r>
          </a:p>
        </p:txBody>
      </p:sp>
      <p:sp>
        <p:nvSpPr>
          <p:cNvPr id="118" name="Title 1">
            <a:extLst>
              <a:ext uri="{FF2B5EF4-FFF2-40B4-BE49-F238E27FC236}">
                <a16:creationId xmlns:a16="http://schemas.microsoft.com/office/drawing/2014/main" id="{90378C99-BF39-4146-B6D1-CC78902F378F}"/>
              </a:ext>
            </a:extLst>
          </p:cNvPr>
          <p:cNvSpPr txBox="1">
            <a:spLocks/>
          </p:cNvSpPr>
          <p:nvPr/>
        </p:nvSpPr>
        <p:spPr>
          <a:xfrm>
            <a:off x="8137260" y="4183188"/>
            <a:ext cx="568079" cy="248220"/>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Auto-build</a:t>
            </a:r>
          </a:p>
        </p:txBody>
      </p:sp>
      <p:grpSp>
        <p:nvGrpSpPr>
          <p:cNvPr id="8" name="Group 7">
            <a:extLst>
              <a:ext uri="{FF2B5EF4-FFF2-40B4-BE49-F238E27FC236}">
                <a16:creationId xmlns:a16="http://schemas.microsoft.com/office/drawing/2014/main" id="{8AFD5A93-FF38-47D5-881C-0C655186FEDF}"/>
              </a:ext>
            </a:extLst>
          </p:cNvPr>
          <p:cNvGrpSpPr/>
          <p:nvPr/>
        </p:nvGrpSpPr>
        <p:grpSpPr>
          <a:xfrm>
            <a:off x="11089683" y="2993795"/>
            <a:ext cx="667713" cy="1014162"/>
            <a:chOff x="11089683" y="2993795"/>
            <a:chExt cx="667713" cy="1014162"/>
          </a:xfrm>
        </p:grpSpPr>
        <p:grpSp>
          <p:nvGrpSpPr>
            <p:cNvPr id="120" name="Group 119">
              <a:extLst>
                <a:ext uri="{FF2B5EF4-FFF2-40B4-BE49-F238E27FC236}">
                  <a16:creationId xmlns:a16="http://schemas.microsoft.com/office/drawing/2014/main" id="{93BB28C6-F065-4E55-AFEF-C91D41AB7BAB}"/>
                </a:ext>
              </a:extLst>
            </p:cNvPr>
            <p:cNvGrpSpPr/>
            <p:nvPr/>
          </p:nvGrpSpPr>
          <p:grpSpPr>
            <a:xfrm>
              <a:off x="11089683" y="3340244"/>
              <a:ext cx="667713" cy="667713"/>
              <a:chOff x="9992901" y="2243255"/>
              <a:chExt cx="822960" cy="822960"/>
            </a:xfrm>
          </p:grpSpPr>
          <p:sp>
            <p:nvSpPr>
              <p:cNvPr id="122" name="Rectangle: Rounded Corners 121">
                <a:extLst>
                  <a:ext uri="{FF2B5EF4-FFF2-40B4-BE49-F238E27FC236}">
                    <a16:creationId xmlns:a16="http://schemas.microsoft.com/office/drawing/2014/main" id="{A08B5686-3AF4-4B07-80E2-E2FE0FF9452A}"/>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23" name="Graphic 122">
                <a:extLst>
                  <a:ext uri="{FF2B5EF4-FFF2-40B4-BE49-F238E27FC236}">
                    <a16:creationId xmlns:a16="http://schemas.microsoft.com/office/drawing/2014/main" id="{620AD0E1-EE8F-427D-B0CD-097C2FB6E89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66256" y="2416610"/>
                <a:ext cx="476250" cy="476250"/>
              </a:xfrm>
              <a:prstGeom prst="rect">
                <a:avLst/>
              </a:prstGeom>
            </p:spPr>
          </p:pic>
        </p:grpSp>
        <p:sp>
          <p:nvSpPr>
            <p:cNvPr id="121" name="Title 1">
              <a:extLst>
                <a:ext uri="{FF2B5EF4-FFF2-40B4-BE49-F238E27FC236}">
                  <a16:creationId xmlns:a16="http://schemas.microsoft.com/office/drawing/2014/main" id="{5721D3F5-C1D3-496D-817E-DDF03EA4B2E2}"/>
                </a:ext>
              </a:extLst>
            </p:cNvPr>
            <p:cNvSpPr txBox="1">
              <a:spLocks/>
            </p:cNvSpPr>
            <p:nvPr/>
          </p:nvSpPr>
          <p:spPr>
            <a:xfrm>
              <a:off x="11147545" y="2993795"/>
              <a:ext cx="551989"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cxnSp>
        <p:nvCxnSpPr>
          <p:cNvPr id="206" name="Straight Arrow Connector 205">
            <a:extLst>
              <a:ext uri="{FF2B5EF4-FFF2-40B4-BE49-F238E27FC236}">
                <a16:creationId xmlns:a16="http://schemas.microsoft.com/office/drawing/2014/main" id="{B6735C2D-E1F6-4320-8F2A-C3D8BE21CE41}"/>
              </a:ext>
            </a:extLst>
          </p:cNvPr>
          <p:cNvCxnSpPr>
            <a:cxnSpLocks/>
          </p:cNvCxnSpPr>
          <p:nvPr/>
        </p:nvCxnSpPr>
        <p:spPr>
          <a:xfrm>
            <a:off x="5419032" y="3703625"/>
            <a:ext cx="54261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5B09180D-300C-4AD2-B385-FC05520BDCAB}"/>
              </a:ext>
            </a:extLst>
          </p:cNvPr>
          <p:cNvCxnSpPr>
            <a:cxnSpLocks/>
          </p:cNvCxnSpPr>
          <p:nvPr/>
        </p:nvCxnSpPr>
        <p:spPr>
          <a:xfrm flipH="1">
            <a:off x="5425434" y="3870313"/>
            <a:ext cx="54261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7" name="Title 1">
            <a:extLst>
              <a:ext uri="{FF2B5EF4-FFF2-40B4-BE49-F238E27FC236}">
                <a16:creationId xmlns:a16="http://schemas.microsoft.com/office/drawing/2014/main" id="{2BD2E040-D5A7-49E9-B649-781D63DFA02C}"/>
              </a:ext>
            </a:extLst>
          </p:cNvPr>
          <p:cNvSpPr txBox="1">
            <a:spLocks/>
          </p:cNvSpPr>
          <p:nvPr/>
        </p:nvSpPr>
        <p:spPr>
          <a:xfrm>
            <a:off x="5514823" y="3547222"/>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138" name="Title 1">
            <a:extLst>
              <a:ext uri="{FF2B5EF4-FFF2-40B4-BE49-F238E27FC236}">
                <a16:creationId xmlns:a16="http://schemas.microsoft.com/office/drawing/2014/main" id="{C8CAFDD6-B522-483B-B21B-3E8B82B1C13A}"/>
              </a:ext>
            </a:extLst>
          </p:cNvPr>
          <p:cNvSpPr txBox="1">
            <a:spLocks/>
          </p:cNvSpPr>
          <p:nvPr/>
        </p:nvSpPr>
        <p:spPr>
          <a:xfrm>
            <a:off x="5514823" y="3913605"/>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grpSp>
        <p:nvGrpSpPr>
          <p:cNvPr id="139" name="Group 138">
            <a:extLst>
              <a:ext uri="{FF2B5EF4-FFF2-40B4-BE49-F238E27FC236}">
                <a16:creationId xmlns:a16="http://schemas.microsoft.com/office/drawing/2014/main" id="{6F83D222-1685-4D22-9CB0-CD46635BAF79}"/>
              </a:ext>
            </a:extLst>
          </p:cNvPr>
          <p:cNvGrpSpPr/>
          <p:nvPr/>
        </p:nvGrpSpPr>
        <p:grpSpPr>
          <a:xfrm>
            <a:off x="4944329" y="3282970"/>
            <a:ext cx="509369" cy="724478"/>
            <a:chOff x="4851300" y="3690518"/>
            <a:chExt cx="509369" cy="724478"/>
          </a:xfrm>
        </p:grpSpPr>
        <p:sp>
          <p:nvSpPr>
            <p:cNvPr id="202" name="Title 1">
              <a:extLst>
                <a:ext uri="{FF2B5EF4-FFF2-40B4-BE49-F238E27FC236}">
                  <a16:creationId xmlns:a16="http://schemas.microsoft.com/office/drawing/2014/main" id="{BE57BE0A-849B-4161-B6BD-A02E5978CE04}"/>
                </a:ext>
              </a:extLst>
            </p:cNvPr>
            <p:cNvSpPr txBox="1">
              <a:spLocks/>
            </p:cNvSpPr>
            <p:nvPr/>
          </p:nvSpPr>
          <p:spPr>
            <a:xfrm>
              <a:off x="4851300" y="3690518"/>
              <a:ext cx="50936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 Spaces</a:t>
              </a:r>
            </a:p>
          </p:txBody>
        </p:sp>
        <p:grpSp>
          <p:nvGrpSpPr>
            <p:cNvPr id="203" name="Group 202">
              <a:extLst>
                <a:ext uri="{FF2B5EF4-FFF2-40B4-BE49-F238E27FC236}">
                  <a16:creationId xmlns:a16="http://schemas.microsoft.com/office/drawing/2014/main" id="{3F86932A-603B-4B20-B5C6-996020E0425A}"/>
                </a:ext>
              </a:extLst>
            </p:cNvPr>
            <p:cNvGrpSpPr/>
            <p:nvPr/>
          </p:nvGrpSpPr>
          <p:grpSpPr>
            <a:xfrm>
              <a:off x="4889519" y="3982066"/>
              <a:ext cx="432930" cy="432930"/>
              <a:chOff x="1054184" y="3372344"/>
              <a:chExt cx="533589" cy="533589"/>
            </a:xfrm>
          </p:grpSpPr>
          <p:sp>
            <p:nvSpPr>
              <p:cNvPr id="204" name="Rectangle: Rounded Corners 203">
                <a:extLst>
                  <a:ext uri="{FF2B5EF4-FFF2-40B4-BE49-F238E27FC236}">
                    <a16:creationId xmlns:a16="http://schemas.microsoft.com/office/drawing/2014/main" id="{03D858C0-AB37-4F39-9C6E-ED166D006980}"/>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5" name="Graphic 204">
                <a:extLst>
                  <a:ext uri="{FF2B5EF4-FFF2-40B4-BE49-F238E27FC236}">
                    <a16:creationId xmlns:a16="http://schemas.microsoft.com/office/drawing/2014/main" id="{330F800F-4EF7-4223-BDCF-A485CE7B710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grpSp>
        <p:nvGrpSpPr>
          <p:cNvPr id="140" name="Group 139">
            <a:extLst>
              <a:ext uri="{FF2B5EF4-FFF2-40B4-BE49-F238E27FC236}">
                <a16:creationId xmlns:a16="http://schemas.microsoft.com/office/drawing/2014/main" id="{AF81F03B-8C43-43F3-9232-2C4C769E871F}"/>
              </a:ext>
            </a:extLst>
          </p:cNvPr>
          <p:cNvGrpSpPr/>
          <p:nvPr/>
        </p:nvGrpSpPr>
        <p:grpSpPr>
          <a:xfrm>
            <a:off x="5963608" y="3282970"/>
            <a:ext cx="432930" cy="724478"/>
            <a:chOff x="5870579" y="3690518"/>
            <a:chExt cx="432930" cy="724478"/>
          </a:xfrm>
        </p:grpSpPr>
        <p:sp>
          <p:nvSpPr>
            <p:cNvPr id="141" name="Title 1">
              <a:extLst>
                <a:ext uri="{FF2B5EF4-FFF2-40B4-BE49-F238E27FC236}">
                  <a16:creationId xmlns:a16="http://schemas.microsoft.com/office/drawing/2014/main" id="{336365F5-6D6B-4CC0-8957-7D36D5F96AB2}"/>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142" name="Group 141">
              <a:extLst>
                <a:ext uri="{FF2B5EF4-FFF2-40B4-BE49-F238E27FC236}">
                  <a16:creationId xmlns:a16="http://schemas.microsoft.com/office/drawing/2014/main" id="{320B2A50-4745-47EF-90D2-52F6D52050A0}"/>
                </a:ext>
              </a:extLst>
            </p:cNvPr>
            <p:cNvGrpSpPr/>
            <p:nvPr/>
          </p:nvGrpSpPr>
          <p:grpSpPr>
            <a:xfrm>
              <a:off x="5870579" y="3982066"/>
              <a:ext cx="432930" cy="432930"/>
              <a:chOff x="2121266" y="3372344"/>
              <a:chExt cx="533589" cy="533589"/>
            </a:xfrm>
          </p:grpSpPr>
          <p:sp>
            <p:nvSpPr>
              <p:cNvPr id="143" name="Rectangle: Rounded Corners 142">
                <a:extLst>
                  <a:ext uri="{FF2B5EF4-FFF2-40B4-BE49-F238E27FC236}">
                    <a16:creationId xmlns:a16="http://schemas.microsoft.com/office/drawing/2014/main" id="{0FF46957-B80A-4913-A129-E01B59E354DD}"/>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44" name="Group 143">
                <a:extLst>
                  <a:ext uri="{FF2B5EF4-FFF2-40B4-BE49-F238E27FC236}">
                    <a16:creationId xmlns:a16="http://schemas.microsoft.com/office/drawing/2014/main" id="{5D930715-43F6-49F7-80F3-025F112230DE}"/>
                  </a:ext>
                </a:extLst>
              </p:cNvPr>
              <p:cNvGrpSpPr/>
              <p:nvPr/>
            </p:nvGrpSpPr>
            <p:grpSpPr>
              <a:xfrm>
                <a:off x="2210352" y="3471248"/>
                <a:ext cx="355417" cy="335781"/>
                <a:chOff x="3172902" y="4132385"/>
                <a:chExt cx="355417" cy="335781"/>
              </a:xfrm>
            </p:grpSpPr>
            <p:grpSp>
              <p:nvGrpSpPr>
                <p:cNvPr id="145" name="Group 144">
                  <a:extLst>
                    <a:ext uri="{FF2B5EF4-FFF2-40B4-BE49-F238E27FC236}">
                      <a16:creationId xmlns:a16="http://schemas.microsoft.com/office/drawing/2014/main" id="{F0662DB0-B1E9-4F4D-8E8C-FECD011A48A8}"/>
                    </a:ext>
                  </a:extLst>
                </p:cNvPr>
                <p:cNvGrpSpPr/>
                <p:nvPr/>
              </p:nvGrpSpPr>
              <p:grpSpPr>
                <a:xfrm>
                  <a:off x="3234030" y="4132385"/>
                  <a:ext cx="233160" cy="110531"/>
                  <a:chOff x="3234867" y="4132385"/>
                  <a:chExt cx="233160" cy="110531"/>
                </a:xfrm>
              </p:grpSpPr>
              <p:sp>
                <p:nvSpPr>
                  <p:cNvPr id="200" name="Freeform: Shape 199">
                    <a:extLst>
                      <a:ext uri="{FF2B5EF4-FFF2-40B4-BE49-F238E27FC236}">
                        <a16:creationId xmlns:a16="http://schemas.microsoft.com/office/drawing/2014/main" id="{87B1237B-AF63-4355-AD0E-F7C42AF613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24772C62-9FAB-4050-9DB4-0B63F54B014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596769F8-73FE-4F64-804D-BF9FC59D044D}"/>
                    </a:ext>
                  </a:extLst>
                </p:cNvPr>
                <p:cNvGrpSpPr/>
                <p:nvPr/>
              </p:nvGrpSpPr>
              <p:grpSpPr>
                <a:xfrm>
                  <a:off x="3172902" y="4245010"/>
                  <a:ext cx="355417" cy="110531"/>
                  <a:chOff x="3172902" y="4244590"/>
                  <a:chExt cx="355417" cy="110531"/>
                </a:xfrm>
              </p:grpSpPr>
              <p:sp>
                <p:nvSpPr>
                  <p:cNvPr id="197" name="Freeform: Shape 196">
                    <a:extLst>
                      <a:ext uri="{FF2B5EF4-FFF2-40B4-BE49-F238E27FC236}">
                        <a16:creationId xmlns:a16="http://schemas.microsoft.com/office/drawing/2014/main" id="{D4FD78C3-D000-4A7F-85EF-99900671EB1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550593C3-C7B4-48A7-9574-D9C1BD3A52B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B599713C-E6B7-404F-ACD2-1AC7E7D841A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667799DD-D8AC-4196-8872-6D56E458C8EF}"/>
                    </a:ext>
                  </a:extLst>
                </p:cNvPr>
                <p:cNvGrpSpPr/>
                <p:nvPr/>
              </p:nvGrpSpPr>
              <p:grpSpPr>
                <a:xfrm>
                  <a:off x="3234030" y="4357635"/>
                  <a:ext cx="233160" cy="110531"/>
                  <a:chOff x="3234867" y="4132385"/>
                  <a:chExt cx="233160" cy="110531"/>
                </a:xfrm>
              </p:grpSpPr>
              <p:sp>
                <p:nvSpPr>
                  <p:cNvPr id="195" name="Freeform: Shape 194">
                    <a:extLst>
                      <a:ext uri="{FF2B5EF4-FFF2-40B4-BE49-F238E27FC236}">
                        <a16:creationId xmlns:a16="http://schemas.microsoft.com/office/drawing/2014/main" id="{84CEB708-8BE9-4B2C-88D9-2358A6A12F2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9830431E-2051-4990-8A16-1262E31C05C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cxnSp>
        <p:nvCxnSpPr>
          <p:cNvPr id="209" name="Connector: Elbow 208">
            <a:extLst>
              <a:ext uri="{FF2B5EF4-FFF2-40B4-BE49-F238E27FC236}">
                <a16:creationId xmlns:a16="http://schemas.microsoft.com/office/drawing/2014/main" id="{5C199516-49EC-438B-966A-733B62E86B24}"/>
              </a:ext>
            </a:extLst>
          </p:cNvPr>
          <p:cNvCxnSpPr>
            <a:cxnSpLocks/>
            <a:stCxn id="110" idx="2"/>
            <a:endCxn id="125" idx="1"/>
          </p:cNvCxnSpPr>
          <p:nvPr/>
        </p:nvCxnSpPr>
        <p:spPr>
          <a:xfrm rot="16200000" flipH="1">
            <a:off x="7013087" y="4138330"/>
            <a:ext cx="1204728" cy="94398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738C0558-3DB8-4F4A-9031-A10B68D8F4F1}"/>
              </a:ext>
            </a:extLst>
          </p:cNvPr>
          <p:cNvSpPr txBox="1">
            <a:spLocks/>
          </p:cNvSpPr>
          <p:nvPr/>
        </p:nvSpPr>
        <p:spPr>
          <a:xfrm>
            <a:off x="9196699" y="2865492"/>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sp>
        <p:nvSpPr>
          <p:cNvPr id="213" name="Rectangle: Rounded Corners 212">
            <a:extLst>
              <a:ext uri="{FF2B5EF4-FFF2-40B4-BE49-F238E27FC236}">
                <a16:creationId xmlns:a16="http://schemas.microsoft.com/office/drawing/2014/main" id="{76C2D654-70B0-4C3A-B95C-63FDF64DC3C2}"/>
              </a:ext>
            </a:extLst>
          </p:cNvPr>
          <p:cNvSpPr/>
          <p:nvPr/>
        </p:nvSpPr>
        <p:spPr bwMode="auto">
          <a:xfrm>
            <a:off x="9196699" y="3063656"/>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19" name="Group 218">
            <a:extLst>
              <a:ext uri="{FF2B5EF4-FFF2-40B4-BE49-F238E27FC236}">
                <a16:creationId xmlns:a16="http://schemas.microsoft.com/office/drawing/2014/main" id="{411E304D-A265-48C3-988C-44473B54E008}"/>
              </a:ext>
            </a:extLst>
          </p:cNvPr>
          <p:cNvGrpSpPr/>
          <p:nvPr/>
        </p:nvGrpSpPr>
        <p:grpSpPr>
          <a:xfrm>
            <a:off x="9292185" y="3324668"/>
            <a:ext cx="401289" cy="401289"/>
            <a:chOff x="10044865" y="3490686"/>
            <a:chExt cx="401289" cy="401289"/>
          </a:xfrm>
        </p:grpSpPr>
        <p:sp>
          <p:nvSpPr>
            <p:cNvPr id="226" name="Rectangle: Rounded Corners 225">
              <a:extLst>
                <a:ext uri="{FF2B5EF4-FFF2-40B4-BE49-F238E27FC236}">
                  <a16:creationId xmlns:a16="http://schemas.microsoft.com/office/drawing/2014/main" id="{4F9CCD68-08E7-493B-A501-92A6EAB812C8}"/>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7" name="Freeform: Shape 226">
              <a:extLst>
                <a:ext uri="{FF2B5EF4-FFF2-40B4-BE49-F238E27FC236}">
                  <a16:creationId xmlns:a16="http://schemas.microsoft.com/office/drawing/2014/main" id="{4ABECE30-4BF4-4845-8A5D-F53465B18088}"/>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32368912-A593-4C4B-BC1D-3782D618D01F}"/>
              </a:ext>
            </a:extLst>
          </p:cNvPr>
          <p:cNvGrpSpPr/>
          <p:nvPr/>
        </p:nvGrpSpPr>
        <p:grpSpPr>
          <a:xfrm>
            <a:off x="9757005" y="3324668"/>
            <a:ext cx="401289" cy="401289"/>
            <a:chOff x="10044865" y="3490686"/>
            <a:chExt cx="401289" cy="401289"/>
          </a:xfrm>
        </p:grpSpPr>
        <p:sp>
          <p:nvSpPr>
            <p:cNvPr id="224" name="Rectangle: Rounded Corners 223">
              <a:extLst>
                <a:ext uri="{FF2B5EF4-FFF2-40B4-BE49-F238E27FC236}">
                  <a16:creationId xmlns:a16="http://schemas.microsoft.com/office/drawing/2014/main" id="{E81CA1DE-782C-4DDB-AE46-3C62E402141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5" name="Freeform: Shape 224">
              <a:extLst>
                <a:ext uri="{FF2B5EF4-FFF2-40B4-BE49-F238E27FC236}">
                  <a16:creationId xmlns:a16="http://schemas.microsoft.com/office/drawing/2014/main" id="{E1036588-E09E-498A-82FC-5F4E6F5E96E9}"/>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DE4B1CF6-C076-4050-B03A-DD8FB1803067}"/>
              </a:ext>
            </a:extLst>
          </p:cNvPr>
          <p:cNvGrpSpPr/>
          <p:nvPr/>
        </p:nvGrpSpPr>
        <p:grpSpPr>
          <a:xfrm>
            <a:off x="10221825" y="3324668"/>
            <a:ext cx="401289" cy="401289"/>
            <a:chOff x="10044865" y="3490686"/>
            <a:chExt cx="401289" cy="401289"/>
          </a:xfrm>
        </p:grpSpPr>
        <p:sp>
          <p:nvSpPr>
            <p:cNvPr id="222" name="Rectangle: Rounded Corners 221">
              <a:extLst>
                <a:ext uri="{FF2B5EF4-FFF2-40B4-BE49-F238E27FC236}">
                  <a16:creationId xmlns:a16="http://schemas.microsoft.com/office/drawing/2014/main" id="{EB236083-58BE-42B7-900A-979C8F5C61C3}"/>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3" name="Freeform: Shape 222">
              <a:extLst>
                <a:ext uri="{FF2B5EF4-FFF2-40B4-BE49-F238E27FC236}">
                  <a16:creationId xmlns:a16="http://schemas.microsoft.com/office/drawing/2014/main" id="{275FAD1E-1783-4712-80BD-A0BA63F4FD2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5" name="Title 1">
            <a:extLst>
              <a:ext uri="{FF2B5EF4-FFF2-40B4-BE49-F238E27FC236}">
                <a16:creationId xmlns:a16="http://schemas.microsoft.com/office/drawing/2014/main" id="{80553D76-76F5-41C7-840A-ECEE802B6F61}"/>
              </a:ext>
            </a:extLst>
          </p:cNvPr>
          <p:cNvSpPr txBox="1">
            <a:spLocks/>
          </p:cNvSpPr>
          <p:nvPr/>
        </p:nvSpPr>
        <p:spPr>
          <a:xfrm>
            <a:off x="9658485" y="3122513"/>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16" name="Group 215">
            <a:extLst>
              <a:ext uri="{FF2B5EF4-FFF2-40B4-BE49-F238E27FC236}">
                <a16:creationId xmlns:a16="http://schemas.microsoft.com/office/drawing/2014/main" id="{1117527B-9034-4E0F-88F7-2C8B90C1FFB1}"/>
              </a:ext>
            </a:extLst>
          </p:cNvPr>
          <p:cNvGrpSpPr/>
          <p:nvPr/>
        </p:nvGrpSpPr>
        <p:grpSpPr>
          <a:xfrm>
            <a:off x="9757005" y="3789488"/>
            <a:ext cx="401289" cy="401289"/>
            <a:chOff x="10062640" y="3768816"/>
            <a:chExt cx="401289" cy="401289"/>
          </a:xfrm>
        </p:grpSpPr>
        <p:sp>
          <p:nvSpPr>
            <p:cNvPr id="217" name="Rectangle: Rounded Corners 216">
              <a:extLst>
                <a:ext uri="{FF2B5EF4-FFF2-40B4-BE49-F238E27FC236}">
                  <a16:creationId xmlns:a16="http://schemas.microsoft.com/office/drawing/2014/main" id="{724AA4EF-1680-4BA6-A08A-30EB27CE20CA}"/>
                </a:ext>
              </a:extLst>
            </p:cNvPr>
            <p:cNvSpPr/>
            <p:nvPr/>
          </p:nvSpPr>
          <p:spPr bwMode="auto">
            <a:xfrm>
              <a:off x="10062640" y="376881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18" name="Graphic 217">
              <a:extLst>
                <a:ext uri="{FF2B5EF4-FFF2-40B4-BE49-F238E27FC236}">
                  <a16:creationId xmlns:a16="http://schemas.microsoft.com/office/drawing/2014/main" id="{DC1C8A15-45F6-41F3-9C28-136022AAF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4191" y="3848075"/>
              <a:ext cx="298186" cy="242771"/>
            </a:xfrm>
            <a:prstGeom prst="rect">
              <a:avLst/>
            </a:prstGeom>
          </p:spPr>
        </p:pic>
      </p:grpSp>
      <p:sp>
        <p:nvSpPr>
          <p:cNvPr id="229" name="Rectangle: Rounded Corners 228">
            <a:extLst>
              <a:ext uri="{FF2B5EF4-FFF2-40B4-BE49-F238E27FC236}">
                <a16:creationId xmlns:a16="http://schemas.microsoft.com/office/drawing/2014/main" id="{1AE6208A-0FAA-421B-8DD9-AC3810234952}"/>
              </a:ext>
            </a:extLst>
          </p:cNvPr>
          <p:cNvSpPr/>
          <p:nvPr/>
        </p:nvSpPr>
        <p:spPr bwMode="auto">
          <a:xfrm>
            <a:off x="9196699" y="5023498"/>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0" name="Title 1">
            <a:extLst>
              <a:ext uri="{FF2B5EF4-FFF2-40B4-BE49-F238E27FC236}">
                <a16:creationId xmlns:a16="http://schemas.microsoft.com/office/drawing/2014/main" id="{EEF7F36F-C25A-4628-9105-FBD33FEAE03E}"/>
              </a:ext>
            </a:extLst>
          </p:cNvPr>
          <p:cNvSpPr txBox="1">
            <a:spLocks/>
          </p:cNvSpPr>
          <p:nvPr/>
        </p:nvSpPr>
        <p:spPr>
          <a:xfrm>
            <a:off x="9196699" y="4823832"/>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instances</a:t>
            </a:r>
          </a:p>
        </p:txBody>
      </p:sp>
      <p:grpSp>
        <p:nvGrpSpPr>
          <p:cNvPr id="243" name="Group 242">
            <a:extLst>
              <a:ext uri="{FF2B5EF4-FFF2-40B4-BE49-F238E27FC236}">
                <a16:creationId xmlns:a16="http://schemas.microsoft.com/office/drawing/2014/main" id="{DBB31A58-0FDB-4DF7-925C-0D08B3A06537}"/>
              </a:ext>
            </a:extLst>
          </p:cNvPr>
          <p:cNvGrpSpPr/>
          <p:nvPr/>
        </p:nvGrpSpPr>
        <p:grpSpPr>
          <a:xfrm>
            <a:off x="9292185" y="5284510"/>
            <a:ext cx="401289" cy="401289"/>
            <a:chOff x="10044865" y="3490686"/>
            <a:chExt cx="401289" cy="401289"/>
          </a:xfrm>
        </p:grpSpPr>
        <p:sp>
          <p:nvSpPr>
            <p:cNvPr id="250" name="Rectangle: Rounded Corners 249">
              <a:extLst>
                <a:ext uri="{FF2B5EF4-FFF2-40B4-BE49-F238E27FC236}">
                  <a16:creationId xmlns:a16="http://schemas.microsoft.com/office/drawing/2014/main" id="{D2198466-40DA-424C-823F-3A9478F65EE7}"/>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51" name="Freeform: Shape 250">
              <a:extLst>
                <a:ext uri="{FF2B5EF4-FFF2-40B4-BE49-F238E27FC236}">
                  <a16:creationId xmlns:a16="http://schemas.microsoft.com/office/drawing/2014/main" id="{EB02BC8E-0FE0-433A-A9C6-4D66E966288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74DD5B4F-E7B2-4855-9907-6B04F0090540}"/>
              </a:ext>
            </a:extLst>
          </p:cNvPr>
          <p:cNvGrpSpPr/>
          <p:nvPr/>
        </p:nvGrpSpPr>
        <p:grpSpPr>
          <a:xfrm>
            <a:off x="9757005" y="5284510"/>
            <a:ext cx="401289" cy="401289"/>
            <a:chOff x="10044865" y="3490686"/>
            <a:chExt cx="401289" cy="401289"/>
          </a:xfrm>
        </p:grpSpPr>
        <p:sp>
          <p:nvSpPr>
            <p:cNvPr id="248" name="Rectangle: Rounded Corners 247">
              <a:extLst>
                <a:ext uri="{FF2B5EF4-FFF2-40B4-BE49-F238E27FC236}">
                  <a16:creationId xmlns:a16="http://schemas.microsoft.com/office/drawing/2014/main" id="{06B987ED-9784-4653-9A0E-DF752129621A}"/>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A92F798D-FEB9-4E54-B434-4FCC0ED4947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A4D83608-3615-42D2-AA1B-5F0C6C484238}"/>
              </a:ext>
            </a:extLst>
          </p:cNvPr>
          <p:cNvGrpSpPr/>
          <p:nvPr/>
        </p:nvGrpSpPr>
        <p:grpSpPr>
          <a:xfrm>
            <a:off x="10221825" y="5284510"/>
            <a:ext cx="401289" cy="401289"/>
            <a:chOff x="10044865" y="3490686"/>
            <a:chExt cx="401289" cy="401289"/>
          </a:xfrm>
        </p:grpSpPr>
        <p:sp>
          <p:nvSpPr>
            <p:cNvPr id="246" name="Rectangle: Rounded Corners 245">
              <a:extLst>
                <a:ext uri="{FF2B5EF4-FFF2-40B4-BE49-F238E27FC236}">
                  <a16:creationId xmlns:a16="http://schemas.microsoft.com/office/drawing/2014/main" id="{3887E80F-D8AC-40CD-9D92-A425463CF28A}"/>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7" name="Freeform: Shape 246">
              <a:extLst>
                <a:ext uri="{FF2B5EF4-FFF2-40B4-BE49-F238E27FC236}">
                  <a16:creationId xmlns:a16="http://schemas.microsoft.com/office/drawing/2014/main" id="{B751D2A3-721F-481E-B5D0-62E8082E8D46}"/>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2" name="Title 1">
            <a:extLst>
              <a:ext uri="{FF2B5EF4-FFF2-40B4-BE49-F238E27FC236}">
                <a16:creationId xmlns:a16="http://schemas.microsoft.com/office/drawing/2014/main" id="{342C9927-2180-4C6E-9580-8C3A5688D911}"/>
              </a:ext>
            </a:extLst>
          </p:cNvPr>
          <p:cNvSpPr txBox="1">
            <a:spLocks/>
          </p:cNvSpPr>
          <p:nvPr/>
        </p:nvSpPr>
        <p:spPr>
          <a:xfrm>
            <a:off x="9658485" y="5082355"/>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4" name="Group 233">
            <a:extLst>
              <a:ext uri="{FF2B5EF4-FFF2-40B4-BE49-F238E27FC236}">
                <a16:creationId xmlns:a16="http://schemas.microsoft.com/office/drawing/2014/main" id="{42426D0F-0EE3-4417-905E-F77588DEEB96}"/>
              </a:ext>
            </a:extLst>
          </p:cNvPr>
          <p:cNvGrpSpPr/>
          <p:nvPr/>
        </p:nvGrpSpPr>
        <p:grpSpPr>
          <a:xfrm>
            <a:off x="9292185" y="5756950"/>
            <a:ext cx="401289" cy="401289"/>
            <a:chOff x="10044865" y="3490686"/>
            <a:chExt cx="401289" cy="401289"/>
          </a:xfrm>
        </p:grpSpPr>
        <p:sp>
          <p:nvSpPr>
            <p:cNvPr id="241" name="Rectangle: Rounded Corners 240">
              <a:extLst>
                <a:ext uri="{FF2B5EF4-FFF2-40B4-BE49-F238E27FC236}">
                  <a16:creationId xmlns:a16="http://schemas.microsoft.com/office/drawing/2014/main" id="{3A1B9EB8-ACE4-4542-B6AE-132F7C131DE4}"/>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2" name="Freeform: Shape 241">
              <a:extLst>
                <a:ext uri="{FF2B5EF4-FFF2-40B4-BE49-F238E27FC236}">
                  <a16:creationId xmlns:a16="http://schemas.microsoft.com/office/drawing/2014/main" id="{D8FDFE94-9047-490C-9F66-C919A71600F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8BBB65CA-C081-419B-9164-B81A8C298B19}"/>
              </a:ext>
            </a:extLst>
          </p:cNvPr>
          <p:cNvGrpSpPr/>
          <p:nvPr/>
        </p:nvGrpSpPr>
        <p:grpSpPr>
          <a:xfrm>
            <a:off x="9757005" y="5756950"/>
            <a:ext cx="401289" cy="401289"/>
            <a:chOff x="10044865" y="3490686"/>
            <a:chExt cx="401289" cy="401289"/>
          </a:xfrm>
        </p:grpSpPr>
        <p:sp>
          <p:nvSpPr>
            <p:cNvPr id="239" name="Rectangle: Rounded Corners 238">
              <a:extLst>
                <a:ext uri="{FF2B5EF4-FFF2-40B4-BE49-F238E27FC236}">
                  <a16:creationId xmlns:a16="http://schemas.microsoft.com/office/drawing/2014/main" id="{EFF207F5-BA14-4F34-B58E-DCF30AA2D85C}"/>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0" name="Freeform: Shape 239">
              <a:extLst>
                <a:ext uri="{FF2B5EF4-FFF2-40B4-BE49-F238E27FC236}">
                  <a16:creationId xmlns:a16="http://schemas.microsoft.com/office/drawing/2014/main" id="{B4384C2A-FCB7-4D03-88EA-4DE383873E3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7AD29103-1D5F-42F4-A20D-53B51C26FD85}"/>
              </a:ext>
            </a:extLst>
          </p:cNvPr>
          <p:cNvGrpSpPr/>
          <p:nvPr/>
        </p:nvGrpSpPr>
        <p:grpSpPr>
          <a:xfrm>
            <a:off x="10221825" y="5756950"/>
            <a:ext cx="401289" cy="401289"/>
            <a:chOff x="10044865" y="3490686"/>
            <a:chExt cx="401289" cy="401289"/>
          </a:xfrm>
        </p:grpSpPr>
        <p:sp>
          <p:nvSpPr>
            <p:cNvPr id="237" name="Rectangle: Rounded Corners 236">
              <a:extLst>
                <a:ext uri="{FF2B5EF4-FFF2-40B4-BE49-F238E27FC236}">
                  <a16:creationId xmlns:a16="http://schemas.microsoft.com/office/drawing/2014/main" id="{9BB29BAC-9FC7-4BFA-8453-2C7BF21BB682}"/>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8" name="Freeform: Shape 237">
              <a:extLst>
                <a:ext uri="{FF2B5EF4-FFF2-40B4-BE49-F238E27FC236}">
                  <a16:creationId xmlns:a16="http://schemas.microsoft.com/office/drawing/2014/main" id="{88678317-1E95-46ED-A7A8-652395B5ABE6}"/>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52" name="Straight Arrow Connector 251">
            <a:extLst>
              <a:ext uri="{FF2B5EF4-FFF2-40B4-BE49-F238E27FC236}">
                <a16:creationId xmlns:a16="http://schemas.microsoft.com/office/drawing/2014/main" id="{10EFFCDE-30D4-42A3-B92E-52374DC21C66}"/>
              </a:ext>
            </a:extLst>
          </p:cNvPr>
          <p:cNvCxnSpPr>
            <a:cxnSpLocks/>
            <a:stCxn id="114" idx="3"/>
            <a:endCxn id="213" idx="1"/>
          </p:cNvCxnSpPr>
          <p:nvPr/>
        </p:nvCxnSpPr>
        <p:spPr>
          <a:xfrm flipV="1">
            <a:off x="8755156" y="3673860"/>
            <a:ext cx="441543"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E25F9C1F-5A61-446B-8CFB-9B8FCAA82964}"/>
              </a:ext>
            </a:extLst>
          </p:cNvPr>
          <p:cNvCxnSpPr>
            <a:cxnSpLocks/>
            <a:stCxn id="213" idx="3"/>
            <a:endCxn id="122" idx="1"/>
          </p:cNvCxnSpPr>
          <p:nvPr/>
        </p:nvCxnSpPr>
        <p:spPr>
          <a:xfrm>
            <a:off x="10718599" y="3673860"/>
            <a:ext cx="371084"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65901624-3945-403C-BC74-699AD6144777}"/>
              </a:ext>
            </a:extLst>
          </p:cNvPr>
          <p:cNvCxnSpPr>
            <a:cxnSpLocks/>
            <a:stCxn id="213" idx="2"/>
            <a:endCxn id="229" idx="0"/>
          </p:cNvCxnSpPr>
          <p:nvPr/>
        </p:nvCxnSpPr>
        <p:spPr>
          <a:xfrm>
            <a:off x="9957649" y="4284063"/>
            <a:ext cx="0" cy="5486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A1E4740D-F614-4F62-A130-AA541CFA6338}"/>
              </a:ext>
            </a:extLst>
          </p:cNvPr>
          <p:cNvSpPr/>
          <p:nvPr/>
        </p:nvSpPr>
        <p:spPr bwMode="auto">
          <a:xfrm>
            <a:off x="5533273" y="409546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6" name="Oval 255">
            <a:extLst>
              <a:ext uri="{FF2B5EF4-FFF2-40B4-BE49-F238E27FC236}">
                <a16:creationId xmlns:a16="http://schemas.microsoft.com/office/drawing/2014/main" id="{1EC1000B-8F4F-4F67-8B6A-9999FD74BEBA}"/>
              </a:ext>
            </a:extLst>
          </p:cNvPr>
          <p:cNvSpPr/>
          <p:nvPr/>
        </p:nvSpPr>
        <p:spPr bwMode="auto">
          <a:xfrm>
            <a:off x="8530079" y="452264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7" name="Oval 256">
            <a:extLst>
              <a:ext uri="{FF2B5EF4-FFF2-40B4-BE49-F238E27FC236}">
                <a16:creationId xmlns:a16="http://schemas.microsoft.com/office/drawing/2014/main" id="{B52B244F-2ACC-4E7F-8C77-141D3305D2EB}"/>
              </a:ext>
            </a:extLst>
          </p:cNvPr>
          <p:cNvSpPr/>
          <p:nvPr/>
        </p:nvSpPr>
        <p:spPr bwMode="auto">
          <a:xfrm>
            <a:off x="9827788" y="43979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8" name="Oval 257">
            <a:extLst>
              <a:ext uri="{FF2B5EF4-FFF2-40B4-BE49-F238E27FC236}">
                <a16:creationId xmlns:a16="http://schemas.microsoft.com/office/drawing/2014/main" id="{A3451722-A77E-4D93-8623-F46D82E31C95}"/>
              </a:ext>
            </a:extLst>
          </p:cNvPr>
          <p:cNvSpPr/>
          <p:nvPr/>
        </p:nvSpPr>
        <p:spPr bwMode="auto">
          <a:xfrm>
            <a:off x="11286379" y="26661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7" name="Group 6">
            <a:extLst>
              <a:ext uri="{FF2B5EF4-FFF2-40B4-BE49-F238E27FC236}">
                <a16:creationId xmlns:a16="http://schemas.microsoft.com/office/drawing/2014/main" id="{AE186A57-6884-4ADB-B962-A4DB88997511}"/>
              </a:ext>
            </a:extLst>
          </p:cNvPr>
          <p:cNvGrpSpPr/>
          <p:nvPr/>
        </p:nvGrpSpPr>
        <p:grpSpPr>
          <a:xfrm>
            <a:off x="8087443" y="4878829"/>
            <a:ext cx="667713" cy="835291"/>
            <a:chOff x="8087443" y="4878829"/>
            <a:chExt cx="667713" cy="835291"/>
          </a:xfrm>
        </p:grpSpPr>
        <p:sp>
          <p:nvSpPr>
            <p:cNvPr id="126" name="Title 1">
              <a:extLst>
                <a:ext uri="{FF2B5EF4-FFF2-40B4-BE49-F238E27FC236}">
                  <a16:creationId xmlns:a16="http://schemas.microsoft.com/office/drawing/2014/main" id="{E75F9248-3E00-487B-A3E1-199235C41C00}"/>
                </a:ext>
              </a:extLst>
            </p:cNvPr>
            <p:cNvSpPr txBox="1">
              <a:spLocks/>
            </p:cNvSpPr>
            <p:nvPr/>
          </p:nvSpPr>
          <p:spPr>
            <a:xfrm>
              <a:off x="8145305" y="5560232"/>
              <a:ext cx="55198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E707D6CE-CE3B-450C-88DC-1D91DB5DD9DB}"/>
                </a:ext>
              </a:extLst>
            </p:cNvPr>
            <p:cNvGrpSpPr/>
            <p:nvPr/>
          </p:nvGrpSpPr>
          <p:grpSpPr>
            <a:xfrm>
              <a:off x="8087443" y="4878829"/>
              <a:ext cx="667713" cy="667713"/>
              <a:chOff x="8087443" y="4878829"/>
              <a:chExt cx="667713" cy="667713"/>
            </a:xfrm>
          </p:grpSpPr>
          <p:sp>
            <p:nvSpPr>
              <p:cNvPr id="125" name="Rectangle: Rounded Corners 124">
                <a:extLst>
                  <a:ext uri="{FF2B5EF4-FFF2-40B4-BE49-F238E27FC236}">
                    <a16:creationId xmlns:a16="http://schemas.microsoft.com/office/drawing/2014/main" id="{DB547D1C-ED39-4322-8F95-31FB3BE893F1}"/>
                  </a:ext>
                </a:extLst>
              </p:cNvPr>
              <p:cNvSpPr/>
              <p:nvPr/>
            </p:nvSpPr>
            <p:spPr bwMode="auto">
              <a:xfrm>
                <a:off x="8087443" y="4878829"/>
                <a:ext cx="667713" cy="6677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0" name="Freeform: Shape 159">
                <a:extLst>
                  <a:ext uri="{FF2B5EF4-FFF2-40B4-BE49-F238E27FC236}">
                    <a16:creationId xmlns:a16="http://schemas.microsoft.com/office/drawing/2014/main" id="{4C78E77C-126B-4F06-89C6-D2A4DCCE8673}"/>
                  </a:ext>
                </a:extLst>
              </p:cNvPr>
              <p:cNvSpPr>
                <a:spLocks noChangeAspect="1"/>
              </p:cNvSpPr>
              <p:nvPr/>
            </p:nvSpPr>
            <p:spPr bwMode="auto">
              <a:xfrm>
                <a:off x="8208700" y="5000154"/>
                <a:ext cx="425199" cy="42506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63" name="Title 16">
            <a:extLst>
              <a:ext uri="{FF2B5EF4-FFF2-40B4-BE49-F238E27FC236}">
                <a16:creationId xmlns:a16="http://schemas.microsoft.com/office/drawing/2014/main" id="{C9468CC7-EC88-43CD-B90A-1F682385CABD}"/>
              </a:ext>
            </a:extLst>
          </p:cNvPr>
          <p:cNvSpPr txBox="1">
            <a:spLocks/>
          </p:cNvSpPr>
          <p:nvPr/>
        </p:nvSpPr>
        <p:spPr>
          <a:xfrm>
            <a:off x="465138" y="5404357"/>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4"/>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provides a single pane of glass for monitoring over app telemetry, cluster-to-container level health analytics.</a:t>
            </a:r>
          </a:p>
        </p:txBody>
      </p:sp>
      <p:sp>
        <p:nvSpPr>
          <p:cNvPr id="164" name="Title 16">
            <a:extLst>
              <a:ext uri="{FF2B5EF4-FFF2-40B4-BE49-F238E27FC236}">
                <a16:creationId xmlns:a16="http://schemas.microsoft.com/office/drawing/2014/main" id="{9CD95BCB-6C51-4310-A477-30D3C340EEF3}"/>
              </a:ext>
            </a:extLst>
          </p:cNvPr>
          <p:cNvSpPr txBox="1">
            <a:spLocks/>
          </p:cNvSpPr>
          <p:nvPr/>
        </p:nvSpPr>
        <p:spPr>
          <a:xfrm>
            <a:off x="465138" y="4669257"/>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3"/>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node</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—a Virtual </a:t>
            </a:r>
            <a:r>
              <a:rPr kumimoji="0" lang="en-US" sz="1200" b="0" i="0" u="none" strike="noStrike" kern="1200" cap="none" spc="0" normalizeH="0" baseline="0" noProof="0" err="1">
                <a:ln w="3175">
                  <a:noFill/>
                </a:ln>
                <a:solidFill>
                  <a:srgbClr val="000000"/>
                </a:solidFill>
                <a:effectLst/>
                <a:uLnTx/>
                <a:uFillTx/>
                <a:latin typeface="Segoe UI"/>
                <a:ea typeface="+mn-ea"/>
                <a:cs typeface="Segoe UI" pitchFamily="34" charset="0"/>
              </a:rPr>
              <a:t>Kubelet</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implementation—allows fast scaling of services for unpredictable traffic.</a:t>
            </a:r>
          </a:p>
        </p:txBody>
      </p:sp>
      <p:sp>
        <p:nvSpPr>
          <p:cNvPr id="165" name="Title 16">
            <a:extLst>
              <a:ext uri="{FF2B5EF4-FFF2-40B4-BE49-F238E27FC236}">
                <a16:creationId xmlns:a16="http://schemas.microsoft.com/office/drawing/2014/main" id="{8B6D0D54-D0C1-4E8A-8EB8-527ADE699DFB}"/>
              </a:ext>
            </a:extLst>
          </p:cNvPr>
          <p:cNvSpPr txBox="1">
            <a:spLocks/>
          </p:cNvSpPr>
          <p:nvPr/>
        </p:nvSpPr>
        <p:spPr>
          <a:xfrm>
            <a:off x="465137" y="3934156"/>
            <a:ext cx="3260455"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2"/>
              <a:tabLst/>
              <a:defRPr/>
            </a:pPr>
            <a:r>
              <a:rPr kumimoji="0" lang="en-US" sz="12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t>
            </a: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A</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zure Pipelines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has native integration with Helm and helps simplifying continuous integration/continuous delivery (CI/CD)</a:t>
            </a:r>
          </a:p>
        </p:txBody>
      </p:sp>
      <p:sp>
        <p:nvSpPr>
          <p:cNvPr id="166" name="Title 16">
            <a:extLst>
              <a:ext uri="{FF2B5EF4-FFF2-40B4-BE49-F238E27FC236}">
                <a16:creationId xmlns:a16="http://schemas.microsoft.com/office/drawing/2014/main" id="{11A89927-E6BC-4411-AF1C-A3EBE7F988C8}"/>
              </a:ext>
            </a:extLst>
          </p:cNvPr>
          <p:cNvSpPr txBox="1">
            <a:spLocks/>
          </p:cNvSpPr>
          <p:nvPr/>
        </p:nvSpPr>
        <p:spPr>
          <a:xfrm>
            <a:off x="465138" y="3199055"/>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Use </a:t>
            </a: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Dev Spaces</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to iteratively develop, test, and debug microservices targeted for AKS clusters.</a:t>
            </a:r>
          </a:p>
        </p:txBody>
      </p:sp>
      <p:sp>
        <p:nvSpPr>
          <p:cNvPr id="149" name="Isosceles Triangle 148">
            <a:extLst>
              <a:ext uri="{FF2B5EF4-FFF2-40B4-BE49-F238E27FC236}">
                <a16:creationId xmlns:a16="http://schemas.microsoft.com/office/drawing/2014/main" id="{31C2DCCF-720C-46DF-AA8A-3FA7A79EA0E6}"/>
              </a:ext>
            </a:extLst>
          </p:cNvPr>
          <p:cNvSpPr/>
          <p:nvPr/>
        </p:nvSpPr>
        <p:spPr bwMode="auto">
          <a:xfrm rot="10800000">
            <a:off x="2972503"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FC02FFFA-0B8D-4343-845E-B30E7D82BD0B}"/>
              </a:ext>
            </a:extLst>
          </p:cNvPr>
          <p:cNvGrpSpPr/>
          <p:nvPr/>
        </p:nvGrpSpPr>
        <p:grpSpPr>
          <a:xfrm>
            <a:off x="6565177" y="129839"/>
            <a:ext cx="1371600" cy="1036869"/>
            <a:chOff x="3850740" y="151509"/>
            <a:chExt cx="1371600" cy="1036869"/>
          </a:xfrm>
        </p:grpSpPr>
        <p:sp>
          <p:nvSpPr>
            <p:cNvPr id="151" name="Rectangle 150">
              <a:extLst>
                <a:ext uri="{FF2B5EF4-FFF2-40B4-BE49-F238E27FC236}">
                  <a16:creationId xmlns:a16="http://schemas.microsoft.com/office/drawing/2014/main" id="{5D2D5AD5-930E-4EA5-86F1-F17B5EE6BC76}"/>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52" name="Brain_3" title="Icon of a brain">
              <a:extLst>
                <a:ext uri="{FF2B5EF4-FFF2-40B4-BE49-F238E27FC236}">
                  <a16:creationId xmlns:a16="http://schemas.microsoft.com/office/drawing/2014/main" id="{6111B9AE-8024-47B6-B8BB-55B44E54DC06}"/>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7587C77A-BCE5-4D7B-9829-3BB74E9EEDEF}"/>
              </a:ext>
            </a:extLst>
          </p:cNvPr>
          <p:cNvGrpSpPr/>
          <p:nvPr/>
        </p:nvGrpSpPr>
        <p:grpSpPr>
          <a:xfrm>
            <a:off x="4487935" y="128409"/>
            <a:ext cx="1371600" cy="1038299"/>
            <a:chOff x="10782722" y="150079"/>
            <a:chExt cx="1371600" cy="1038299"/>
          </a:xfrm>
        </p:grpSpPr>
        <p:sp>
          <p:nvSpPr>
            <p:cNvPr id="154" name="Rectangle 153">
              <a:extLst>
                <a:ext uri="{FF2B5EF4-FFF2-40B4-BE49-F238E27FC236}">
                  <a16:creationId xmlns:a16="http://schemas.microsoft.com/office/drawing/2014/main" id="{011A2744-D709-4501-98BE-748D5FB54BEA}"/>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55" name="Group 154">
              <a:extLst>
                <a:ext uri="{FF2B5EF4-FFF2-40B4-BE49-F238E27FC236}">
                  <a16:creationId xmlns:a16="http://schemas.microsoft.com/office/drawing/2014/main" id="{68569837-3F0D-47A6-81CD-E81789C06686}"/>
                </a:ext>
              </a:extLst>
            </p:cNvPr>
            <p:cNvGrpSpPr>
              <a:grpSpLocks noChangeAspect="1"/>
            </p:cNvGrpSpPr>
            <p:nvPr/>
          </p:nvGrpSpPr>
          <p:grpSpPr>
            <a:xfrm>
              <a:off x="11197981" y="150079"/>
              <a:ext cx="541082" cy="576072"/>
              <a:chOff x="6526200" y="1216702"/>
              <a:chExt cx="1273056" cy="1355381"/>
            </a:xfrm>
          </p:grpSpPr>
          <p:sp>
            <p:nvSpPr>
              <p:cNvPr id="156" name="Shield_EA18" title="Icon of a shield">
                <a:extLst>
                  <a:ext uri="{FF2B5EF4-FFF2-40B4-BE49-F238E27FC236}">
                    <a16:creationId xmlns:a16="http://schemas.microsoft.com/office/drawing/2014/main" id="{6FF5902D-0DA2-4224-9176-B91AEC20C15C}"/>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7" name="DeveloperTools_EC7A" title="Icon of a wrench and a screwdriver">
                <a:extLst>
                  <a:ext uri="{FF2B5EF4-FFF2-40B4-BE49-F238E27FC236}">
                    <a16:creationId xmlns:a16="http://schemas.microsoft.com/office/drawing/2014/main" id="{F1A9B245-6EDE-4535-8F91-10CDA08BF62B}"/>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8" name="Group 157">
            <a:extLst>
              <a:ext uri="{FF2B5EF4-FFF2-40B4-BE49-F238E27FC236}">
                <a16:creationId xmlns:a16="http://schemas.microsoft.com/office/drawing/2014/main" id="{2E0105F4-2132-4B8E-BA58-95F0F8ED291C}"/>
              </a:ext>
            </a:extLst>
          </p:cNvPr>
          <p:cNvGrpSpPr/>
          <p:nvPr/>
        </p:nvGrpSpPr>
        <p:grpSpPr>
          <a:xfrm>
            <a:off x="8642419" y="155995"/>
            <a:ext cx="1371600" cy="856824"/>
            <a:chOff x="5583735" y="177665"/>
            <a:chExt cx="1371600" cy="856824"/>
          </a:xfrm>
        </p:grpSpPr>
        <p:sp>
          <p:nvSpPr>
            <p:cNvPr id="159" name="Rectangle 158">
              <a:extLst>
                <a:ext uri="{FF2B5EF4-FFF2-40B4-BE49-F238E27FC236}">
                  <a16:creationId xmlns:a16="http://schemas.microsoft.com/office/drawing/2014/main" id="{D69ADD6B-747B-444F-A83A-A10C8A0D627C}"/>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61" name="IoT" title="Icon of five circles that all connect to a center circle">
              <a:extLst>
                <a:ext uri="{FF2B5EF4-FFF2-40B4-BE49-F238E27FC236}">
                  <a16:creationId xmlns:a16="http://schemas.microsoft.com/office/drawing/2014/main" id="{04BBF891-0E6C-41C9-A93E-9303B7659207}"/>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0E0944CB-7D1D-4551-B8FC-C1CAE34370B9}"/>
              </a:ext>
            </a:extLst>
          </p:cNvPr>
          <p:cNvGrpSpPr/>
          <p:nvPr/>
        </p:nvGrpSpPr>
        <p:grpSpPr>
          <a:xfrm>
            <a:off x="2410693" y="140186"/>
            <a:ext cx="1371600" cy="872633"/>
            <a:chOff x="2410693" y="140186"/>
            <a:chExt cx="1371600" cy="872633"/>
          </a:xfrm>
        </p:grpSpPr>
        <p:sp>
          <p:nvSpPr>
            <p:cNvPr id="265" name="Rectangle 264">
              <a:extLst>
                <a:ext uri="{FF2B5EF4-FFF2-40B4-BE49-F238E27FC236}">
                  <a16:creationId xmlns:a16="http://schemas.microsoft.com/office/drawing/2014/main" id="{EC6830A7-F58C-4733-813B-474A905D45FC}"/>
                </a:ext>
              </a:extLst>
            </p:cNvPr>
            <p:cNvSpPr/>
            <p:nvPr/>
          </p:nvSpPr>
          <p:spPr>
            <a:xfrm>
              <a:off x="2410693"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266" name="Relationship_F003" title="Icon of three boxes connected by lines">
              <a:extLst>
                <a:ext uri="{FF2B5EF4-FFF2-40B4-BE49-F238E27FC236}">
                  <a16:creationId xmlns:a16="http://schemas.microsoft.com/office/drawing/2014/main" id="{BABECCB7-F1AD-441E-969A-5C7B3D6F751C}"/>
                </a:ext>
              </a:extLst>
            </p:cNvPr>
            <p:cNvSpPr>
              <a:spLocks noChangeAspect="1" noEditPoints="1"/>
            </p:cNvSpPr>
            <p:nvPr/>
          </p:nvSpPr>
          <p:spPr bwMode="auto">
            <a:xfrm>
              <a:off x="2801128" y="14018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54575F07-1AD0-48AA-B931-E2A80CCB780B}"/>
              </a:ext>
            </a:extLst>
          </p:cNvPr>
          <p:cNvGrpSpPr/>
          <p:nvPr/>
        </p:nvGrpSpPr>
        <p:grpSpPr>
          <a:xfrm>
            <a:off x="10719662" y="-91637"/>
            <a:ext cx="1371600" cy="1258345"/>
            <a:chOff x="7316730" y="-69967"/>
            <a:chExt cx="1371600" cy="1258345"/>
          </a:xfrm>
        </p:grpSpPr>
        <p:grpSp>
          <p:nvGrpSpPr>
            <p:cNvPr id="268" name="Group 267">
              <a:extLst>
                <a:ext uri="{FF2B5EF4-FFF2-40B4-BE49-F238E27FC236}">
                  <a16:creationId xmlns:a16="http://schemas.microsoft.com/office/drawing/2014/main" id="{12D79FA8-AB8E-496F-9C7D-7C4C5BE7C138}"/>
                </a:ext>
              </a:extLst>
            </p:cNvPr>
            <p:cNvGrpSpPr/>
            <p:nvPr/>
          </p:nvGrpSpPr>
          <p:grpSpPr>
            <a:xfrm>
              <a:off x="7493178" y="-69967"/>
              <a:ext cx="927104" cy="716959"/>
              <a:chOff x="7493178" y="-70697"/>
              <a:chExt cx="927104" cy="716959"/>
            </a:xfrm>
          </p:grpSpPr>
          <p:sp>
            <p:nvSpPr>
              <p:cNvPr id="270" name="binary" title="Icon of binary code, ones and zeros">
                <a:extLst>
                  <a:ext uri="{FF2B5EF4-FFF2-40B4-BE49-F238E27FC236}">
                    <a16:creationId xmlns:a16="http://schemas.microsoft.com/office/drawing/2014/main" id="{06FD3522-BDA4-4B47-8C36-0B1616DD4BCC}"/>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71" name="Group 270">
                <a:extLst>
                  <a:ext uri="{FF2B5EF4-FFF2-40B4-BE49-F238E27FC236}">
                    <a16:creationId xmlns:a16="http://schemas.microsoft.com/office/drawing/2014/main" id="{143E0D05-A551-4A4C-907B-E1AEC86B220E}"/>
                  </a:ext>
                </a:extLst>
              </p:cNvPr>
              <p:cNvGrpSpPr/>
              <p:nvPr/>
            </p:nvGrpSpPr>
            <p:grpSpPr>
              <a:xfrm>
                <a:off x="7493178" y="-70697"/>
                <a:ext cx="338404" cy="143714"/>
                <a:chOff x="8802877" y="1279923"/>
                <a:chExt cx="255843" cy="143714"/>
              </a:xfrm>
            </p:grpSpPr>
            <p:cxnSp>
              <p:nvCxnSpPr>
                <p:cNvPr id="272" name="Straight Connector 271">
                  <a:extLst>
                    <a:ext uri="{FF2B5EF4-FFF2-40B4-BE49-F238E27FC236}">
                      <a16:creationId xmlns:a16="http://schemas.microsoft.com/office/drawing/2014/main" id="{7B1ADCF8-C63E-4AF3-83A3-F7709CEE7CE7}"/>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A7B8D7AE-1124-46FD-A5D0-BB95C163E35F}"/>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C166A991-CA93-4FEB-B4CA-8CCA1F91641A}"/>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269" name="Rectangle 268">
              <a:extLst>
                <a:ext uri="{FF2B5EF4-FFF2-40B4-BE49-F238E27FC236}">
                  <a16:creationId xmlns:a16="http://schemas.microsoft.com/office/drawing/2014/main" id="{8F29C0FD-81CB-4D0F-8B9E-2E532B4BFDEA}"/>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275" name="Group 274">
            <a:extLst>
              <a:ext uri="{FF2B5EF4-FFF2-40B4-BE49-F238E27FC236}">
                <a16:creationId xmlns:a16="http://schemas.microsoft.com/office/drawing/2014/main" id="{1ABFE232-D04A-4AB1-A59D-631D13BD51EA}"/>
              </a:ext>
            </a:extLst>
          </p:cNvPr>
          <p:cNvGrpSpPr/>
          <p:nvPr/>
        </p:nvGrpSpPr>
        <p:grpSpPr>
          <a:xfrm>
            <a:off x="333451" y="161073"/>
            <a:ext cx="1371600" cy="1005635"/>
            <a:chOff x="384750" y="182743"/>
            <a:chExt cx="1371600" cy="1005635"/>
          </a:xfrm>
        </p:grpSpPr>
        <p:sp>
          <p:nvSpPr>
            <p:cNvPr id="276" name="Rectangle 275">
              <a:extLst>
                <a:ext uri="{FF2B5EF4-FFF2-40B4-BE49-F238E27FC236}">
                  <a16:creationId xmlns:a16="http://schemas.microsoft.com/office/drawing/2014/main" id="{C101AB1D-5B9A-444D-A771-733B390CBB55}"/>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77" name="Group 276">
              <a:extLst>
                <a:ext uri="{FF2B5EF4-FFF2-40B4-BE49-F238E27FC236}">
                  <a16:creationId xmlns:a16="http://schemas.microsoft.com/office/drawing/2014/main" id="{5C3F64AA-7AFE-4C3C-B3A2-B5FCA9AD5C52}"/>
                </a:ext>
              </a:extLst>
            </p:cNvPr>
            <p:cNvGrpSpPr/>
            <p:nvPr/>
          </p:nvGrpSpPr>
          <p:grpSpPr>
            <a:xfrm>
              <a:off x="661970" y="182743"/>
              <a:ext cx="817153" cy="510741"/>
              <a:chOff x="2473324" y="3092343"/>
              <a:chExt cx="1138048" cy="711307"/>
            </a:xfrm>
          </p:grpSpPr>
          <p:grpSp>
            <p:nvGrpSpPr>
              <p:cNvPr id="278" name="Group 277">
                <a:extLst>
                  <a:ext uri="{FF2B5EF4-FFF2-40B4-BE49-F238E27FC236}">
                    <a16:creationId xmlns:a16="http://schemas.microsoft.com/office/drawing/2014/main" id="{9209AC08-1906-496B-A044-AB94A94F9CD4}"/>
                  </a:ext>
                </a:extLst>
              </p:cNvPr>
              <p:cNvGrpSpPr/>
              <p:nvPr/>
            </p:nvGrpSpPr>
            <p:grpSpPr>
              <a:xfrm>
                <a:off x="2688643" y="3092343"/>
                <a:ext cx="922729" cy="200438"/>
                <a:chOff x="2688643" y="3092343"/>
                <a:chExt cx="922729" cy="200438"/>
              </a:xfrm>
            </p:grpSpPr>
            <p:sp>
              <p:nvSpPr>
                <p:cNvPr id="286" name="Freeform: Shape 285">
                  <a:extLst>
                    <a:ext uri="{FF2B5EF4-FFF2-40B4-BE49-F238E27FC236}">
                      <a16:creationId xmlns:a16="http://schemas.microsoft.com/office/drawing/2014/main" id="{74A06220-8C40-430D-8E52-69319614835A}"/>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CA55999E-32A9-4EAD-8029-2539B9DF007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6780CE99-8816-473E-A1D3-190D4A486D9B}"/>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7D1710A1-AD0C-4829-AA0B-5FF475DAD9FC}"/>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79" name="Freeform: Shape 278">
                <a:extLst>
                  <a:ext uri="{FF2B5EF4-FFF2-40B4-BE49-F238E27FC236}">
                    <a16:creationId xmlns:a16="http://schemas.microsoft.com/office/drawing/2014/main" id="{2897F501-A144-4CCF-B6D5-DAC59346631C}"/>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80" name="Group 279">
                <a:extLst>
                  <a:ext uri="{FF2B5EF4-FFF2-40B4-BE49-F238E27FC236}">
                    <a16:creationId xmlns:a16="http://schemas.microsoft.com/office/drawing/2014/main" id="{BBB0C483-3E05-4F19-A237-166E3796922A}"/>
                  </a:ext>
                </a:extLst>
              </p:cNvPr>
              <p:cNvGrpSpPr/>
              <p:nvPr/>
            </p:nvGrpSpPr>
            <p:grpSpPr>
              <a:xfrm>
                <a:off x="3062706" y="3298775"/>
                <a:ext cx="426743" cy="200438"/>
                <a:chOff x="3062706" y="3308474"/>
                <a:chExt cx="426743" cy="200438"/>
              </a:xfrm>
            </p:grpSpPr>
            <p:sp>
              <p:nvSpPr>
                <p:cNvPr id="284" name="Freeform: Shape 283">
                  <a:extLst>
                    <a:ext uri="{FF2B5EF4-FFF2-40B4-BE49-F238E27FC236}">
                      <a16:creationId xmlns:a16="http://schemas.microsoft.com/office/drawing/2014/main" id="{B4957FA6-810A-48F4-AC68-A8D44B1B5F15}"/>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A36A9D11-0BBD-43F4-B7D2-3F5EC652B09E}"/>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81" name="Freeform: Shape 280">
                <a:extLst>
                  <a:ext uri="{FF2B5EF4-FFF2-40B4-BE49-F238E27FC236}">
                    <a16:creationId xmlns:a16="http://schemas.microsoft.com/office/drawing/2014/main" id="{14AF9E57-13E2-4358-86FB-CCD3A24FDC8E}"/>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2" name="Rectangle 281">
                <a:extLst>
                  <a:ext uri="{FF2B5EF4-FFF2-40B4-BE49-F238E27FC236}">
                    <a16:creationId xmlns:a16="http://schemas.microsoft.com/office/drawing/2014/main" id="{05A50BC6-B633-45CB-BBDE-B3F8429278CC}"/>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83" name="Straight Arrow Connector 282">
                <a:extLst>
                  <a:ext uri="{FF2B5EF4-FFF2-40B4-BE49-F238E27FC236}">
                    <a16:creationId xmlns:a16="http://schemas.microsoft.com/office/drawing/2014/main" id="{62F8E3B4-02E7-4EB2-9CAB-0ED6709A24A6}"/>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41898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fade">
                                      <p:cBhvr>
                                        <p:cTn id="18" dur="500"/>
                                        <p:tgtEl>
                                          <p:spTgt spid="25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500"/>
                                        <p:tgtEl>
                                          <p:spTgt spid="140"/>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wipe(left)">
                                      <p:cBhvr>
                                        <p:cTn id="29" dur="500"/>
                                        <p:tgtEl>
                                          <p:spTgt spid="20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wipe(right)">
                                      <p:cBhvr>
                                        <p:cTn id="36" dur="500"/>
                                        <p:tgtEl>
                                          <p:spTgt spid="20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animEffect transition="in" filter="fade">
                                      <p:cBhvr>
                                        <p:cTn id="39" dur="500"/>
                                        <p:tgtEl>
                                          <p:spTgt spid="1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fade">
                                      <p:cBhvr>
                                        <p:cTn id="44" dur="500"/>
                                        <p:tgtEl>
                                          <p:spTgt spid="165"/>
                                        </p:tgtEl>
                                      </p:cBhvr>
                                    </p:animEffect>
                                  </p:childTnLst>
                                </p:cTn>
                              </p:par>
                              <p:par>
                                <p:cTn id="45" presetID="22" presetClass="entr" presetSubtype="8"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wipe(left)">
                                      <p:cBhvr>
                                        <p:cTn id="47" dur="500"/>
                                        <p:tgtEl>
                                          <p:spTgt spid="98"/>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209"/>
                                        </p:tgtEl>
                                        <p:attrNameLst>
                                          <p:attrName>style.visibility</p:attrName>
                                        </p:attrNameLst>
                                      </p:cBhvr>
                                      <p:to>
                                        <p:strVal val="visible"/>
                                      </p:to>
                                    </p:set>
                                    <p:animEffect transition="in" filter="fade">
                                      <p:cBhvr>
                                        <p:cTn id="63" dur="500"/>
                                        <p:tgtEl>
                                          <p:spTgt spid="209"/>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256"/>
                                        </p:tgtEl>
                                        <p:attrNameLst>
                                          <p:attrName>style.visibility</p:attrName>
                                        </p:attrNameLst>
                                      </p:cBhvr>
                                      <p:to>
                                        <p:strVal val="visible"/>
                                      </p:to>
                                    </p:set>
                                    <p:animEffect transition="in" filter="fade">
                                      <p:cBhvr>
                                        <p:cTn id="71" dur="500"/>
                                        <p:tgtEl>
                                          <p:spTgt spid="25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Effect transition="in" filter="fade">
                                      <p:cBhvr>
                                        <p:cTn id="74" dur="500"/>
                                        <p:tgtEl>
                                          <p:spTgt spid="117"/>
                                        </p:tgtEl>
                                      </p:cBhvr>
                                    </p:animEffect>
                                  </p:childTnLst>
                                </p:cTn>
                              </p:par>
                              <p:par>
                                <p:cTn id="75" presetID="22" presetClass="entr" presetSubtype="4" fill="hold" nodeType="with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wipe(down)">
                                      <p:cBhvr>
                                        <p:cTn id="77" dur="500"/>
                                        <p:tgtEl>
                                          <p:spTgt spid="116"/>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118"/>
                                        </p:tgtEl>
                                        <p:attrNameLst>
                                          <p:attrName>style.visibility</p:attrName>
                                        </p:attrNameLst>
                                      </p:cBhvr>
                                      <p:to>
                                        <p:strVal val="visible"/>
                                      </p:to>
                                    </p:set>
                                    <p:animEffect transition="in" filter="fade">
                                      <p:cBhvr>
                                        <p:cTn id="80" dur="500"/>
                                        <p:tgtEl>
                                          <p:spTgt spid="118"/>
                                        </p:tgtEl>
                                      </p:cBhvr>
                                    </p:animEffect>
                                  </p:childTnLst>
                                </p:cTn>
                              </p:par>
                            </p:childTnLst>
                          </p:cTn>
                        </p:par>
                        <p:par>
                          <p:cTn id="81" fill="hold">
                            <p:stCondLst>
                              <p:cond delay="3750"/>
                            </p:stCondLst>
                            <p:childTnLst>
                              <p:par>
                                <p:cTn id="82" presetID="22" presetClass="entr" presetSubtype="8" fill="hold" nodeType="afterEffect">
                                  <p:stCondLst>
                                    <p:cond delay="0"/>
                                  </p:stCondLst>
                                  <p:childTnLst>
                                    <p:set>
                                      <p:cBhvr>
                                        <p:cTn id="83" dur="1" fill="hold">
                                          <p:stCondLst>
                                            <p:cond delay="0"/>
                                          </p:stCondLst>
                                        </p:cTn>
                                        <p:tgtEl>
                                          <p:spTgt spid="252"/>
                                        </p:tgtEl>
                                        <p:attrNameLst>
                                          <p:attrName>style.visibility</p:attrName>
                                        </p:attrNameLst>
                                      </p:cBhvr>
                                      <p:to>
                                        <p:strVal val="visible"/>
                                      </p:to>
                                    </p:set>
                                    <p:animEffect transition="in" filter="wipe(left)">
                                      <p:cBhvr>
                                        <p:cTn id="84" dur="500"/>
                                        <p:tgtEl>
                                          <p:spTgt spid="252"/>
                                        </p:tgtEl>
                                      </p:cBhvr>
                                    </p:animEffect>
                                  </p:childTnLst>
                                </p:cTn>
                              </p:par>
                            </p:childTnLst>
                          </p:cTn>
                        </p:par>
                        <p:par>
                          <p:cTn id="85" fill="hold">
                            <p:stCondLst>
                              <p:cond delay="4250"/>
                            </p:stCondLst>
                            <p:childTnLst>
                              <p:par>
                                <p:cTn id="86" presetID="10" presetClass="entr" presetSubtype="0" fill="hold" grpId="0" nodeType="afterEffect">
                                  <p:stCondLst>
                                    <p:cond delay="0"/>
                                  </p:stCondLst>
                                  <p:childTnLst>
                                    <p:set>
                                      <p:cBhvr>
                                        <p:cTn id="87" dur="1" fill="hold">
                                          <p:stCondLst>
                                            <p:cond delay="0"/>
                                          </p:stCondLst>
                                        </p:cTn>
                                        <p:tgtEl>
                                          <p:spTgt spid="211"/>
                                        </p:tgtEl>
                                        <p:attrNameLst>
                                          <p:attrName>style.visibility</p:attrName>
                                        </p:attrNameLst>
                                      </p:cBhvr>
                                      <p:to>
                                        <p:strVal val="visible"/>
                                      </p:to>
                                    </p:set>
                                    <p:animEffect transition="in" filter="fade">
                                      <p:cBhvr>
                                        <p:cTn id="88" dur="500"/>
                                        <p:tgtEl>
                                          <p:spTgt spid="211"/>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13"/>
                                        </p:tgtEl>
                                        <p:attrNameLst>
                                          <p:attrName>style.visibility</p:attrName>
                                        </p:attrNameLst>
                                      </p:cBhvr>
                                      <p:to>
                                        <p:strVal val="visible"/>
                                      </p:to>
                                    </p:set>
                                    <p:anim calcmode="lin" valueType="num">
                                      <p:cBhvr>
                                        <p:cTn id="91" dur="500" fill="hold"/>
                                        <p:tgtEl>
                                          <p:spTgt spid="213"/>
                                        </p:tgtEl>
                                        <p:attrNameLst>
                                          <p:attrName>ppt_w</p:attrName>
                                        </p:attrNameLst>
                                      </p:cBhvr>
                                      <p:tavLst>
                                        <p:tav tm="0">
                                          <p:val>
                                            <p:fltVal val="0"/>
                                          </p:val>
                                        </p:tav>
                                        <p:tav tm="100000">
                                          <p:val>
                                            <p:strVal val="#ppt_w"/>
                                          </p:val>
                                        </p:tav>
                                      </p:tavLst>
                                    </p:anim>
                                    <p:anim calcmode="lin" valueType="num">
                                      <p:cBhvr>
                                        <p:cTn id="92" dur="500" fill="hold"/>
                                        <p:tgtEl>
                                          <p:spTgt spid="213"/>
                                        </p:tgtEl>
                                        <p:attrNameLst>
                                          <p:attrName>ppt_h</p:attrName>
                                        </p:attrNameLst>
                                      </p:cBhvr>
                                      <p:tavLst>
                                        <p:tav tm="0">
                                          <p:val>
                                            <p:fltVal val="0"/>
                                          </p:val>
                                        </p:tav>
                                        <p:tav tm="100000">
                                          <p:val>
                                            <p:strVal val="#ppt_h"/>
                                          </p:val>
                                        </p:tav>
                                      </p:tavLst>
                                    </p:anim>
                                    <p:animEffect transition="in" filter="fade">
                                      <p:cBhvr>
                                        <p:cTn id="93" dur="500"/>
                                        <p:tgtEl>
                                          <p:spTgt spid="213"/>
                                        </p:tgtEl>
                                      </p:cBhvr>
                                    </p:animEffect>
                                  </p:childTnLst>
                                </p:cTn>
                              </p:par>
                            </p:childTnLst>
                          </p:cTn>
                        </p:par>
                        <p:par>
                          <p:cTn id="94" fill="hold">
                            <p:stCondLst>
                              <p:cond delay="4750"/>
                            </p:stCondLst>
                            <p:childTnLst>
                              <p:par>
                                <p:cTn id="95" presetID="10" presetClass="entr" presetSubtype="0" fill="hold" grpId="0" nodeType="afterEffect">
                                  <p:stCondLst>
                                    <p:cond delay="0"/>
                                  </p:stCondLst>
                                  <p:childTnLst>
                                    <p:set>
                                      <p:cBhvr>
                                        <p:cTn id="96" dur="1" fill="hold">
                                          <p:stCondLst>
                                            <p:cond delay="0"/>
                                          </p:stCondLst>
                                        </p:cTn>
                                        <p:tgtEl>
                                          <p:spTgt spid="215"/>
                                        </p:tgtEl>
                                        <p:attrNameLst>
                                          <p:attrName>style.visibility</p:attrName>
                                        </p:attrNameLst>
                                      </p:cBhvr>
                                      <p:to>
                                        <p:strVal val="visible"/>
                                      </p:to>
                                    </p:set>
                                    <p:animEffect transition="in" filter="fade">
                                      <p:cBhvr>
                                        <p:cTn id="97" dur="500"/>
                                        <p:tgtEl>
                                          <p:spTgt spid="215"/>
                                        </p:tgtEl>
                                      </p:cBhvr>
                                    </p:animEffect>
                                  </p:childTnLst>
                                </p:cTn>
                              </p:par>
                              <p:par>
                                <p:cTn id="98" presetID="53" presetClass="entr" presetSubtype="16" fill="hold" nodeType="withEffect">
                                  <p:stCondLst>
                                    <p:cond delay="0"/>
                                  </p:stCondLst>
                                  <p:childTnLst>
                                    <p:set>
                                      <p:cBhvr>
                                        <p:cTn id="99" dur="1" fill="hold">
                                          <p:stCondLst>
                                            <p:cond delay="0"/>
                                          </p:stCondLst>
                                        </p:cTn>
                                        <p:tgtEl>
                                          <p:spTgt spid="219"/>
                                        </p:tgtEl>
                                        <p:attrNameLst>
                                          <p:attrName>style.visibility</p:attrName>
                                        </p:attrNameLst>
                                      </p:cBhvr>
                                      <p:to>
                                        <p:strVal val="visible"/>
                                      </p:to>
                                    </p:set>
                                    <p:anim calcmode="lin" valueType="num">
                                      <p:cBhvr>
                                        <p:cTn id="100" dur="500" fill="hold"/>
                                        <p:tgtEl>
                                          <p:spTgt spid="219"/>
                                        </p:tgtEl>
                                        <p:attrNameLst>
                                          <p:attrName>ppt_w</p:attrName>
                                        </p:attrNameLst>
                                      </p:cBhvr>
                                      <p:tavLst>
                                        <p:tav tm="0">
                                          <p:val>
                                            <p:fltVal val="0"/>
                                          </p:val>
                                        </p:tav>
                                        <p:tav tm="100000">
                                          <p:val>
                                            <p:strVal val="#ppt_w"/>
                                          </p:val>
                                        </p:tav>
                                      </p:tavLst>
                                    </p:anim>
                                    <p:anim calcmode="lin" valueType="num">
                                      <p:cBhvr>
                                        <p:cTn id="101" dur="500" fill="hold"/>
                                        <p:tgtEl>
                                          <p:spTgt spid="219"/>
                                        </p:tgtEl>
                                        <p:attrNameLst>
                                          <p:attrName>ppt_h</p:attrName>
                                        </p:attrNameLst>
                                      </p:cBhvr>
                                      <p:tavLst>
                                        <p:tav tm="0">
                                          <p:val>
                                            <p:fltVal val="0"/>
                                          </p:val>
                                        </p:tav>
                                        <p:tav tm="100000">
                                          <p:val>
                                            <p:strVal val="#ppt_h"/>
                                          </p:val>
                                        </p:tav>
                                      </p:tavLst>
                                    </p:anim>
                                    <p:animEffect transition="in" filter="fade">
                                      <p:cBhvr>
                                        <p:cTn id="102" dur="500"/>
                                        <p:tgtEl>
                                          <p:spTgt spid="219"/>
                                        </p:tgtEl>
                                      </p:cBhvr>
                                    </p:animEffect>
                                  </p:childTnLst>
                                </p:cTn>
                              </p:par>
                            </p:childTnLst>
                          </p:cTn>
                        </p:par>
                        <p:par>
                          <p:cTn id="103" fill="hold">
                            <p:stCondLst>
                              <p:cond delay="5250"/>
                            </p:stCondLst>
                            <p:childTnLst>
                              <p:par>
                                <p:cTn id="104" presetID="53" presetClass="entr" presetSubtype="16" fill="hold" nodeType="afterEffect">
                                  <p:stCondLst>
                                    <p:cond delay="0"/>
                                  </p:stCondLst>
                                  <p:childTnLst>
                                    <p:set>
                                      <p:cBhvr>
                                        <p:cTn id="105" dur="1" fill="hold">
                                          <p:stCondLst>
                                            <p:cond delay="0"/>
                                          </p:stCondLst>
                                        </p:cTn>
                                        <p:tgtEl>
                                          <p:spTgt spid="220"/>
                                        </p:tgtEl>
                                        <p:attrNameLst>
                                          <p:attrName>style.visibility</p:attrName>
                                        </p:attrNameLst>
                                      </p:cBhvr>
                                      <p:to>
                                        <p:strVal val="visible"/>
                                      </p:to>
                                    </p:set>
                                    <p:anim calcmode="lin" valueType="num">
                                      <p:cBhvr>
                                        <p:cTn id="106" dur="500" fill="hold"/>
                                        <p:tgtEl>
                                          <p:spTgt spid="220"/>
                                        </p:tgtEl>
                                        <p:attrNameLst>
                                          <p:attrName>ppt_w</p:attrName>
                                        </p:attrNameLst>
                                      </p:cBhvr>
                                      <p:tavLst>
                                        <p:tav tm="0">
                                          <p:val>
                                            <p:fltVal val="0"/>
                                          </p:val>
                                        </p:tav>
                                        <p:tav tm="100000">
                                          <p:val>
                                            <p:strVal val="#ppt_w"/>
                                          </p:val>
                                        </p:tav>
                                      </p:tavLst>
                                    </p:anim>
                                    <p:anim calcmode="lin" valueType="num">
                                      <p:cBhvr>
                                        <p:cTn id="107" dur="500" fill="hold"/>
                                        <p:tgtEl>
                                          <p:spTgt spid="220"/>
                                        </p:tgtEl>
                                        <p:attrNameLst>
                                          <p:attrName>ppt_h</p:attrName>
                                        </p:attrNameLst>
                                      </p:cBhvr>
                                      <p:tavLst>
                                        <p:tav tm="0">
                                          <p:val>
                                            <p:fltVal val="0"/>
                                          </p:val>
                                        </p:tav>
                                        <p:tav tm="100000">
                                          <p:val>
                                            <p:strVal val="#ppt_h"/>
                                          </p:val>
                                        </p:tav>
                                      </p:tavLst>
                                    </p:anim>
                                    <p:animEffect transition="in" filter="fade">
                                      <p:cBhvr>
                                        <p:cTn id="108" dur="500"/>
                                        <p:tgtEl>
                                          <p:spTgt spid="220"/>
                                        </p:tgtEl>
                                      </p:cBhvr>
                                    </p:animEffect>
                                  </p:childTnLst>
                                </p:cTn>
                              </p:par>
                            </p:childTnLst>
                          </p:cTn>
                        </p:par>
                        <p:par>
                          <p:cTn id="109" fill="hold">
                            <p:stCondLst>
                              <p:cond delay="5750"/>
                            </p:stCondLst>
                            <p:childTnLst>
                              <p:par>
                                <p:cTn id="110" presetID="53" presetClass="entr" presetSubtype="16" fill="hold" nodeType="afterEffect">
                                  <p:stCondLst>
                                    <p:cond delay="0"/>
                                  </p:stCondLst>
                                  <p:childTnLst>
                                    <p:set>
                                      <p:cBhvr>
                                        <p:cTn id="111" dur="1" fill="hold">
                                          <p:stCondLst>
                                            <p:cond delay="0"/>
                                          </p:stCondLst>
                                        </p:cTn>
                                        <p:tgtEl>
                                          <p:spTgt spid="221"/>
                                        </p:tgtEl>
                                        <p:attrNameLst>
                                          <p:attrName>style.visibility</p:attrName>
                                        </p:attrNameLst>
                                      </p:cBhvr>
                                      <p:to>
                                        <p:strVal val="visible"/>
                                      </p:to>
                                    </p:set>
                                    <p:anim calcmode="lin" valueType="num">
                                      <p:cBhvr>
                                        <p:cTn id="112" dur="500" fill="hold"/>
                                        <p:tgtEl>
                                          <p:spTgt spid="221"/>
                                        </p:tgtEl>
                                        <p:attrNameLst>
                                          <p:attrName>ppt_w</p:attrName>
                                        </p:attrNameLst>
                                      </p:cBhvr>
                                      <p:tavLst>
                                        <p:tav tm="0">
                                          <p:val>
                                            <p:fltVal val="0"/>
                                          </p:val>
                                        </p:tav>
                                        <p:tav tm="100000">
                                          <p:val>
                                            <p:strVal val="#ppt_w"/>
                                          </p:val>
                                        </p:tav>
                                      </p:tavLst>
                                    </p:anim>
                                    <p:anim calcmode="lin" valueType="num">
                                      <p:cBhvr>
                                        <p:cTn id="113" dur="500" fill="hold"/>
                                        <p:tgtEl>
                                          <p:spTgt spid="221"/>
                                        </p:tgtEl>
                                        <p:attrNameLst>
                                          <p:attrName>ppt_h</p:attrName>
                                        </p:attrNameLst>
                                      </p:cBhvr>
                                      <p:tavLst>
                                        <p:tav tm="0">
                                          <p:val>
                                            <p:fltVal val="0"/>
                                          </p:val>
                                        </p:tav>
                                        <p:tav tm="100000">
                                          <p:val>
                                            <p:strVal val="#ppt_h"/>
                                          </p:val>
                                        </p:tav>
                                      </p:tavLst>
                                    </p:anim>
                                    <p:animEffect transition="in" filter="fade">
                                      <p:cBhvr>
                                        <p:cTn id="114" dur="500"/>
                                        <p:tgtEl>
                                          <p:spTgt spid="221"/>
                                        </p:tgtEl>
                                      </p:cBhvr>
                                    </p:animEffect>
                                  </p:childTnLst>
                                </p:cTn>
                              </p:par>
                            </p:childTnLst>
                          </p:cTn>
                        </p:par>
                        <p:par>
                          <p:cTn id="115" fill="hold">
                            <p:stCondLst>
                              <p:cond delay="6250"/>
                            </p:stCondLst>
                            <p:childTnLst>
                              <p:par>
                                <p:cTn id="116" presetID="53" presetClass="entr" presetSubtype="16" fill="hold" nodeType="afterEffect">
                                  <p:stCondLst>
                                    <p:cond delay="0"/>
                                  </p:stCondLst>
                                  <p:childTnLst>
                                    <p:set>
                                      <p:cBhvr>
                                        <p:cTn id="117" dur="1" fill="hold">
                                          <p:stCondLst>
                                            <p:cond delay="0"/>
                                          </p:stCondLst>
                                        </p:cTn>
                                        <p:tgtEl>
                                          <p:spTgt spid="216"/>
                                        </p:tgtEl>
                                        <p:attrNameLst>
                                          <p:attrName>style.visibility</p:attrName>
                                        </p:attrNameLst>
                                      </p:cBhvr>
                                      <p:to>
                                        <p:strVal val="visible"/>
                                      </p:to>
                                    </p:set>
                                    <p:anim calcmode="lin" valueType="num">
                                      <p:cBhvr>
                                        <p:cTn id="118" dur="500" fill="hold"/>
                                        <p:tgtEl>
                                          <p:spTgt spid="216"/>
                                        </p:tgtEl>
                                        <p:attrNameLst>
                                          <p:attrName>ppt_w</p:attrName>
                                        </p:attrNameLst>
                                      </p:cBhvr>
                                      <p:tavLst>
                                        <p:tav tm="0">
                                          <p:val>
                                            <p:fltVal val="0"/>
                                          </p:val>
                                        </p:tav>
                                        <p:tav tm="100000">
                                          <p:val>
                                            <p:strVal val="#ppt_w"/>
                                          </p:val>
                                        </p:tav>
                                      </p:tavLst>
                                    </p:anim>
                                    <p:anim calcmode="lin" valueType="num">
                                      <p:cBhvr>
                                        <p:cTn id="119" dur="500" fill="hold"/>
                                        <p:tgtEl>
                                          <p:spTgt spid="216"/>
                                        </p:tgtEl>
                                        <p:attrNameLst>
                                          <p:attrName>ppt_h</p:attrName>
                                        </p:attrNameLst>
                                      </p:cBhvr>
                                      <p:tavLst>
                                        <p:tav tm="0">
                                          <p:val>
                                            <p:fltVal val="0"/>
                                          </p:val>
                                        </p:tav>
                                        <p:tav tm="100000">
                                          <p:val>
                                            <p:strVal val="#ppt_h"/>
                                          </p:val>
                                        </p:tav>
                                      </p:tavLst>
                                    </p:anim>
                                    <p:animEffect transition="in" filter="fade">
                                      <p:cBhvr>
                                        <p:cTn id="120" dur="500"/>
                                        <p:tgtEl>
                                          <p:spTgt spid="21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64"/>
                                        </p:tgtEl>
                                        <p:attrNameLst>
                                          <p:attrName>style.visibility</p:attrName>
                                        </p:attrNameLst>
                                      </p:cBhvr>
                                      <p:to>
                                        <p:strVal val="visible"/>
                                      </p:to>
                                    </p:set>
                                    <p:animEffect transition="in" filter="fade">
                                      <p:cBhvr>
                                        <p:cTn id="125" dur="500"/>
                                        <p:tgtEl>
                                          <p:spTgt spid="164"/>
                                        </p:tgtEl>
                                      </p:cBhvr>
                                    </p:animEffect>
                                  </p:childTnLst>
                                </p:cTn>
                              </p:par>
                              <p:par>
                                <p:cTn id="126" presetID="22" presetClass="entr" presetSubtype="1" fill="hold" nodeType="withEffect">
                                  <p:stCondLst>
                                    <p:cond delay="0"/>
                                  </p:stCondLst>
                                  <p:childTnLst>
                                    <p:set>
                                      <p:cBhvr>
                                        <p:cTn id="127" dur="1" fill="hold">
                                          <p:stCondLst>
                                            <p:cond delay="0"/>
                                          </p:stCondLst>
                                        </p:cTn>
                                        <p:tgtEl>
                                          <p:spTgt spid="254"/>
                                        </p:tgtEl>
                                        <p:attrNameLst>
                                          <p:attrName>style.visibility</p:attrName>
                                        </p:attrNameLst>
                                      </p:cBhvr>
                                      <p:to>
                                        <p:strVal val="visible"/>
                                      </p:to>
                                    </p:set>
                                    <p:animEffect transition="in" filter="wipe(up)">
                                      <p:cBhvr>
                                        <p:cTn id="128" dur="500"/>
                                        <p:tgtEl>
                                          <p:spTgt spid="25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57"/>
                                        </p:tgtEl>
                                        <p:attrNameLst>
                                          <p:attrName>style.visibility</p:attrName>
                                        </p:attrNameLst>
                                      </p:cBhvr>
                                      <p:to>
                                        <p:strVal val="visible"/>
                                      </p:to>
                                    </p:set>
                                    <p:animEffect transition="in" filter="fade">
                                      <p:cBhvr>
                                        <p:cTn id="131" dur="500"/>
                                        <p:tgtEl>
                                          <p:spTgt spid="25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230"/>
                                        </p:tgtEl>
                                        <p:attrNameLst>
                                          <p:attrName>style.visibility</p:attrName>
                                        </p:attrNameLst>
                                      </p:cBhvr>
                                      <p:to>
                                        <p:strVal val="visible"/>
                                      </p:to>
                                    </p:set>
                                    <p:animEffect transition="in" filter="fade">
                                      <p:cBhvr>
                                        <p:cTn id="135" dur="500"/>
                                        <p:tgtEl>
                                          <p:spTgt spid="230"/>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29"/>
                                        </p:tgtEl>
                                        <p:attrNameLst>
                                          <p:attrName>style.visibility</p:attrName>
                                        </p:attrNameLst>
                                      </p:cBhvr>
                                      <p:to>
                                        <p:strVal val="visible"/>
                                      </p:to>
                                    </p:set>
                                    <p:anim calcmode="lin" valueType="num">
                                      <p:cBhvr>
                                        <p:cTn id="138" dur="500" fill="hold"/>
                                        <p:tgtEl>
                                          <p:spTgt spid="229"/>
                                        </p:tgtEl>
                                        <p:attrNameLst>
                                          <p:attrName>ppt_w</p:attrName>
                                        </p:attrNameLst>
                                      </p:cBhvr>
                                      <p:tavLst>
                                        <p:tav tm="0">
                                          <p:val>
                                            <p:fltVal val="0"/>
                                          </p:val>
                                        </p:tav>
                                        <p:tav tm="100000">
                                          <p:val>
                                            <p:strVal val="#ppt_w"/>
                                          </p:val>
                                        </p:tav>
                                      </p:tavLst>
                                    </p:anim>
                                    <p:anim calcmode="lin" valueType="num">
                                      <p:cBhvr>
                                        <p:cTn id="139" dur="500" fill="hold"/>
                                        <p:tgtEl>
                                          <p:spTgt spid="229"/>
                                        </p:tgtEl>
                                        <p:attrNameLst>
                                          <p:attrName>ppt_h</p:attrName>
                                        </p:attrNameLst>
                                      </p:cBhvr>
                                      <p:tavLst>
                                        <p:tav tm="0">
                                          <p:val>
                                            <p:fltVal val="0"/>
                                          </p:val>
                                        </p:tav>
                                        <p:tav tm="100000">
                                          <p:val>
                                            <p:strVal val="#ppt_h"/>
                                          </p:val>
                                        </p:tav>
                                      </p:tavLst>
                                    </p:anim>
                                    <p:animEffect transition="in" filter="fade">
                                      <p:cBhvr>
                                        <p:cTn id="140" dur="500"/>
                                        <p:tgtEl>
                                          <p:spTgt spid="229"/>
                                        </p:tgtEl>
                                      </p:cBhvr>
                                    </p:animEffect>
                                  </p:childTnLst>
                                </p:cTn>
                              </p:par>
                            </p:childTnLst>
                          </p:cTn>
                        </p:par>
                        <p:par>
                          <p:cTn id="141" fill="hold">
                            <p:stCondLst>
                              <p:cond delay="1000"/>
                            </p:stCondLst>
                            <p:childTnLst>
                              <p:par>
                                <p:cTn id="142" presetID="10" presetClass="entr" presetSubtype="0" fill="hold" grpId="0" nodeType="afterEffect">
                                  <p:stCondLst>
                                    <p:cond delay="0"/>
                                  </p:stCondLst>
                                  <p:childTnLst>
                                    <p:set>
                                      <p:cBhvr>
                                        <p:cTn id="143" dur="1" fill="hold">
                                          <p:stCondLst>
                                            <p:cond delay="0"/>
                                          </p:stCondLst>
                                        </p:cTn>
                                        <p:tgtEl>
                                          <p:spTgt spid="232"/>
                                        </p:tgtEl>
                                        <p:attrNameLst>
                                          <p:attrName>style.visibility</p:attrName>
                                        </p:attrNameLst>
                                      </p:cBhvr>
                                      <p:to>
                                        <p:strVal val="visible"/>
                                      </p:to>
                                    </p:set>
                                    <p:animEffect transition="in" filter="fade">
                                      <p:cBhvr>
                                        <p:cTn id="144" dur="500"/>
                                        <p:tgtEl>
                                          <p:spTgt spid="232"/>
                                        </p:tgtEl>
                                      </p:cBhvr>
                                    </p:animEffect>
                                  </p:childTnLst>
                                </p:cTn>
                              </p:par>
                            </p:childTnLst>
                          </p:cTn>
                        </p:par>
                        <p:par>
                          <p:cTn id="145" fill="hold">
                            <p:stCondLst>
                              <p:cond delay="1500"/>
                            </p:stCondLst>
                            <p:childTnLst>
                              <p:par>
                                <p:cTn id="146" presetID="53" presetClass="entr" presetSubtype="16" fill="hold" nodeType="afterEffect">
                                  <p:stCondLst>
                                    <p:cond delay="0"/>
                                  </p:stCondLst>
                                  <p:childTnLst>
                                    <p:set>
                                      <p:cBhvr>
                                        <p:cTn id="147" dur="1" fill="hold">
                                          <p:stCondLst>
                                            <p:cond delay="0"/>
                                          </p:stCondLst>
                                        </p:cTn>
                                        <p:tgtEl>
                                          <p:spTgt spid="243"/>
                                        </p:tgtEl>
                                        <p:attrNameLst>
                                          <p:attrName>style.visibility</p:attrName>
                                        </p:attrNameLst>
                                      </p:cBhvr>
                                      <p:to>
                                        <p:strVal val="visible"/>
                                      </p:to>
                                    </p:set>
                                    <p:anim calcmode="lin" valueType="num">
                                      <p:cBhvr>
                                        <p:cTn id="148" dur="250" fill="hold"/>
                                        <p:tgtEl>
                                          <p:spTgt spid="243"/>
                                        </p:tgtEl>
                                        <p:attrNameLst>
                                          <p:attrName>ppt_w</p:attrName>
                                        </p:attrNameLst>
                                      </p:cBhvr>
                                      <p:tavLst>
                                        <p:tav tm="0">
                                          <p:val>
                                            <p:fltVal val="0"/>
                                          </p:val>
                                        </p:tav>
                                        <p:tav tm="100000">
                                          <p:val>
                                            <p:strVal val="#ppt_w"/>
                                          </p:val>
                                        </p:tav>
                                      </p:tavLst>
                                    </p:anim>
                                    <p:anim calcmode="lin" valueType="num">
                                      <p:cBhvr>
                                        <p:cTn id="149" dur="250" fill="hold"/>
                                        <p:tgtEl>
                                          <p:spTgt spid="243"/>
                                        </p:tgtEl>
                                        <p:attrNameLst>
                                          <p:attrName>ppt_h</p:attrName>
                                        </p:attrNameLst>
                                      </p:cBhvr>
                                      <p:tavLst>
                                        <p:tav tm="0">
                                          <p:val>
                                            <p:fltVal val="0"/>
                                          </p:val>
                                        </p:tav>
                                        <p:tav tm="100000">
                                          <p:val>
                                            <p:strVal val="#ppt_h"/>
                                          </p:val>
                                        </p:tav>
                                      </p:tavLst>
                                    </p:anim>
                                    <p:animEffect transition="in" filter="fade">
                                      <p:cBhvr>
                                        <p:cTn id="150" dur="250"/>
                                        <p:tgtEl>
                                          <p:spTgt spid="243"/>
                                        </p:tgtEl>
                                      </p:cBhvr>
                                    </p:animEffect>
                                  </p:childTnLst>
                                </p:cTn>
                              </p:par>
                            </p:childTnLst>
                          </p:cTn>
                        </p:par>
                        <p:par>
                          <p:cTn id="151" fill="hold">
                            <p:stCondLst>
                              <p:cond delay="1750"/>
                            </p:stCondLst>
                            <p:childTnLst>
                              <p:par>
                                <p:cTn id="152" presetID="53" presetClass="entr" presetSubtype="16" fill="hold" nodeType="afterEffect">
                                  <p:stCondLst>
                                    <p:cond delay="0"/>
                                  </p:stCondLst>
                                  <p:childTnLst>
                                    <p:set>
                                      <p:cBhvr>
                                        <p:cTn id="153" dur="1" fill="hold">
                                          <p:stCondLst>
                                            <p:cond delay="0"/>
                                          </p:stCondLst>
                                        </p:cTn>
                                        <p:tgtEl>
                                          <p:spTgt spid="244"/>
                                        </p:tgtEl>
                                        <p:attrNameLst>
                                          <p:attrName>style.visibility</p:attrName>
                                        </p:attrNameLst>
                                      </p:cBhvr>
                                      <p:to>
                                        <p:strVal val="visible"/>
                                      </p:to>
                                    </p:set>
                                    <p:anim calcmode="lin" valueType="num">
                                      <p:cBhvr>
                                        <p:cTn id="154" dur="250" fill="hold"/>
                                        <p:tgtEl>
                                          <p:spTgt spid="244"/>
                                        </p:tgtEl>
                                        <p:attrNameLst>
                                          <p:attrName>ppt_w</p:attrName>
                                        </p:attrNameLst>
                                      </p:cBhvr>
                                      <p:tavLst>
                                        <p:tav tm="0">
                                          <p:val>
                                            <p:fltVal val="0"/>
                                          </p:val>
                                        </p:tav>
                                        <p:tav tm="100000">
                                          <p:val>
                                            <p:strVal val="#ppt_w"/>
                                          </p:val>
                                        </p:tav>
                                      </p:tavLst>
                                    </p:anim>
                                    <p:anim calcmode="lin" valueType="num">
                                      <p:cBhvr>
                                        <p:cTn id="155" dur="250" fill="hold"/>
                                        <p:tgtEl>
                                          <p:spTgt spid="244"/>
                                        </p:tgtEl>
                                        <p:attrNameLst>
                                          <p:attrName>ppt_h</p:attrName>
                                        </p:attrNameLst>
                                      </p:cBhvr>
                                      <p:tavLst>
                                        <p:tav tm="0">
                                          <p:val>
                                            <p:fltVal val="0"/>
                                          </p:val>
                                        </p:tav>
                                        <p:tav tm="100000">
                                          <p:val>
                                            <p:strVal val="#ppt_h"/>
                                          </p:val>
                                        </p:tav>
                                      </p:tavLst>
                                    </p:anim>
                                    <p:animEffect transition="in" filter="fade">
                                      <p:cBhvr>
                                        <p:cTn id="156" dur="250"/>
                                        <p:tgtEl>
                                          <p:spTgt spid="244"/>
                                        </p:tgtEl>
                                      </p:cBhvr>
                                    </p:animEffect>
                                  </p:childTnLst>
                                </p:cTn>
                              </p:par>
                            </p:childTnLst>
                          </p:cTn>
                        </p:par>
                        <p:par>
                          <p:cTn id="157" fill="hold">
                            <p:stCondLst>
                              <p:cond delay="2000"/>
                            </p:stCondLst>
                            <p:childTnLst>
                              <p:par>
                                <p:cTn id="158" presetID="53" presetClass="entr" presetSubtype="16" fill="hold" nodeType="afterEffect">
                                  <p:stCondLst>
                                    <p:cond delay="0"/>
                                  </p:stCondLst>
                                  <p:childTnLst>
                                    <p:set>
                                      <p:cBhvr>
                                        <p:cTn id="159" dur="1" fill="hold">
                                          <p:stCondLst>
                                            <p:cond delay="0"/>
                                          </p:stCondLst>
                                        </p:cTn>
                                        <p:tgtEl>
                                          <p:spTgt spid="245"/>
                                        </p:tgtEl>
                                        <p:attrNameLst>
                                          <p:attrName>style.visibility</p:attrName>
                                        </p:attrNameLst>
                                      </p:cBhvr>
                                      <p:to>
                                        <p:strVal val="visible"/>
                                      </p:to>
                                    </p:set>
                                    <p:anim calcmode="lin" valueType="num">
                                      <p:cBhvr>
                                        <p:cTn id="160" dur="250" fill="hold"/>
                                        <p:tgtEl>
                                          <p:spTgt spid="245"/>
                                        </p:tgtEl>
                                        <p:attrNameLst>
                                          <p:attrName>ppt_w</p:attrName>
                                        </p:attrNameLst>
                                      </p:cBhvr>
                                      <p:tavLst>
                                        <p:tav tm="0">
                                          <p:val>
                                            <p:fltVal val="0"/>
                                          </p:val>
                                        </p:tav>
                                        <p:tav tm="100000">
                                          <p:val>
                                            <p:strVal val="#ppt_w"/>
                                          </p:val>
                                        </p:tav>
                                      </p:tavLst>
                                    </p:anim>
                                    <p:anim calcmode="lin" valueType="num">
                                      <p:cBhvr>
                                        <p:cTn id="161" dur="250" fill="hold"/>
                                        <p:tgtEl>
                                          <p:spTgt spid="245"/>
                                        </p:tgtEl>
                                        <p:attrNameLst>
                                          <p:attrName>ppt_h</p:attrName>
                                        </p:attrNameLst>
                                      </p:cBhvr>
                                      <p:tavLst>
                                        <p:tav tm="0">
                                          <p:val>
                                            <p:fltVal val="0"/>
                                          </p:val>
                                        </p:tav>
                                        <p:tav tm="100000">
                                          <p:val>
                                            <p:strVal val="#ppt_h"/>
                                          </p:val>
                                        </p:tav>
                                      </p:tavLst>
                                    </p:anim>
                                    <p:animEffect transition="in" filter="fade">
                                      <p:cBhvr>
                                        <p:cTn id="162" dur="250"/>
                                        <p:tgtEl>
                                          <p:spTgt spid="245"/>
                                        </p:tgtEl>
                                      </p:cBhvr>
                                    </p:animEffect>
                                  </p:childTnLst>
                                </p:cTn>
                              </p:par>
                            </p:childTnLst>
                          </p:cTn>
                        </p:par>
                        <p:par>
                          <p:cTn id="163" fill="hold">
                            <p:stCondLst>
                              <p:cond delay="2250"/>
                            </p:stCondLst>
                            <p:childTnLst>
                              <p:par>
                                <p:cTn id="164" presetID="53" presetClass="entr" presetSubtype="16" fill="hold" nodeType="afterEffect">
                                  <p:stCondLst>
                                    <p:cond delay="0"/>
                                  </p:stCondLst>
                                  <p:childTnLst>
                                    <p:set>
                                      <p:cBhvr>
                                        <p:cTn id="165" dur="1" fill="hold">
                                          <p:stCondLst>
                                            <p:cond delay="0"/>
                                          </p:stCondLst>
                                        </p:cTn>
                                        <p:tgtEl>
                                          <p:spTgt spid="234"/>
                                        </p:tgtEl>
                                        <p:attrNameLst>
                                          <p:attrName>style.visibility</p:attrName>
                                        </p:attrNameLst>
                                      </p:cBhvr>
                                      <p:to>
                                        <p:strVal val="visible"/>
                                      </p:to>
                                    </p:set>
                                    <p:anim calcmode="lin" valueType="num">
                                      <p:cBhvr>
                                        <p:cTn id="166" dur="250" fill="hold"/>
                                        <p:tgtEl>
                                          <p:spTgt spid="234"/>
                                        </p:tgtEl>
                                        <p:attrNameLst>
                                          <p:attrName>ppt_w</p:attrName>
                                        </p:attrNameLst>
                                      </p:cBhvr>
                                      <p:tavLst>
                                        <p:tav tm="0">
                                          <p:val>
                                            <p:fltVal val="0"/>
                                          </p:val>
                                        </p:tav>
                                        <p:tav tm="100000">
                                          <p:val>
                                            <p:strVal val="#ppt_w"/>
                                          </p:val>
                                        </p:tav>
                                      </p:tavLst>
                                    </p:anim>
                                    <p:anim calcmode="lin" valueType="num">
                                      <p:cBhvr>
                                        <p:cTn id="167" dur="250" fill="hold"/>
                                        <p:tgtEl>
                                          <p:spTgt spid="234"/>
                                        </p:tgtEl>
                                        <p:attrNameLst>
                                          <p:attrName>ppt_h</p:attrName>
                                        </p:attrNameLst>
                                      </p:cBhvr>
                                      <p:tavLst>
                                        <p:tav tm="0">
                                          <p:val>
                                            <p:fltVal val="0"/>
                                          </p:val>
                                        </p:tav>
                                        <p:tav tm="100000">
                                          <p:val>
                                            <p:strVal val="#ppt_h"/>
                                          </p:val>
                                        </p:tav>
                                      </p:tavLst>
                                    </p:anim>
                                    <p:animEffect transition="in" filter="fade">
                                      <p:cBhvr>
                                        <p:cTn id="168" dur="250"/>
                                        <p:tgtEl>
                                          <p:spTgt spid="234"/>
                                        </p:tgtEl>
                                      </p:cBhvr>
                                    </p:animEffect>
                                  </p:childTnLst>
                                </p:cTn>
                              </p:par>
                            </p:childTnLst>
                          </p:cTn>
                        </p:par>
                        <p:par>
                          <p:cTn id="169" fill="hold">
                            <p:stCondLst>
                              <p:cond delay="2500"/>
                            </p:stCondLst>
                            <p:childTnLst>
                              <p:par>
                                <p:cTn id="170" presetID="53" presetClass="entr" presetSubtype="16" fill="hold" nodeType="afterEffect">
                                  <p:stCondLst>
                                    <p:cond delay="0"/>
                                  </p:stCondLst>
                                  <p:childTnLst>
                                    <p:set>
                                      <p:cBhvr>
                                        <p:cTn id="171" dur="1" fill="hold">
                                          <p:stCondLst>
                                            <p:cond delay="0"/>
                                          </p:stCondLst>
                                        </p:cTn>
                                        <p:tgtEl>
                                          <p:spTgt spid="235"/>
                                        </p:tgtEl>
                                        <p:attrNameLst>
                                          <p:attrName>style.visibility</p:attrName>
                                        </p:attrNameLst>
                                      </p:cBhvr>
                                      <p:to>
                                        <p:strVal val="visible"/>
                                      </p:to>
                                    </p:set>
                                    <p:anim calcmode="lin" valueType="num">
                                      <p:cBhvr>
                                        <p:cTn id="172" dur="250" fill="hold"/>
                                        <p:tgtEl>
                                          <p:spTgt spid="235"/>
                                        </p:tgtEl>
                                        <p:attrNameLst>
                                          <p:attrName>ppt_w</p:attrName>
                                        </p:attrNameLst>
                                      </p:cBhvr>
                                      <p:tavLst>
                                        <p:tav tm="0">
                                          <p:val>
                                            <p:fltVal val="0"/>
                                          </p:val>
                                        </p:tav>
                                        <p:tav tm="100000">
                                          <p:val>
                                            <p:strVal val="#ppt_w"/>
                                          </p:val>
                                        </p:tav>
                                      </p:tavLst>
                                    </p:anim>
                                    <p:anim calcmode="lin" valueType="num">
                                      <p:cBhvr>
                                        <p:cTn id="173" dur="250" fill="hold"/>
                                        <p:tgtEl>
                                          <p:spTgt spid="235"/>
                                        </p:tgtEl>
                                        <p:attrNameLst>
                                          <p:attrName>ppt_h</p:attrName>
                                        </p:attrNameLst>
                                      </p:cBhvr>
                                      <p:tavLst>
                                        <p:tav tm="0">
                                          <p:val>
                                            <p:fltVal val="0"/>
                                          </p:val>
                                        </p:tav>
                                        <p:tav tm="100000">
                                          <p:val>
                                            <p:strVal val="#ppt_h"/>
                                          </p:val>
                                        </p:tav>
                                      </p:tavLst>
                                    </p:anim>
                                    <p:animEffect transition="in" filter="fade">
                                      <p:cBhvr>
                                        <p:cTn id="174" dur="250"/>
                                        <p:tgtEl>
                                          <p:spTgt spid="235"/>
                                        </p:tgtEl>
                                      </p:cBhvr>
                                    </p:animEffect>
                                  </p:childTnLst>
                                </p:cTn>
                              </p:par>
                            </p:childTnLst>
                          </p:cTn>
                        </p:par>
                        <p:par>
                          <p:cTn id="175" fill="hold">
                            <p:stCondLst>
                              <p:cond delay="2750"/>
                            </p:stCondLst>
                            <p:childTnLst>
                              <p:par>
                                <p:cTn id="176" presetID="53" presetClass="entr" presetSubtype="16" fill="hold" nodeType="afterEffect">
                                  <p:stCondLst>
                                    <p:cond delay="0"/>
                                  </p:stCondLst>
                                  <p:childTnLst>
                                    <p:set>
                                      <p:cBhvr>
                                        <p:cTn id="177" dur="1" fill="hold">
                                          <p:stCondLst>
                                            <p:cond delay="0"/>
                                          </p:stCondLst>
                                        </p:cTn>
                                        <p:tgtEl>
                                          <p:spTgt spid="236"/>
                                        </p:tgtEl>
                                        <p:attrNameLst>
                                          <p:attrName>style.visibility</p:attrName>
                                        </p:attrNameLst>
                                      </p:cBhvr>
                                      <p:to>
                                        <p:strVal val="visible"/>
                                      </p:to>
                                    </p:set>
                                    <p:anim calcmode="lin" valueType="num">
                                      <p:cBhvr>
                                        <p:cTn id="178" dur="250" fill="hold"/>
                                        <p:tgtEl>
                                          <p:spTgt spid="236"/>
                                        </p:tgtEl>
                                        <p:attrNameLst>
                                          <p:attrName>ppt_w</p:attrName>
                                        </p:attrNameLst>
                                      </p:cBhvr>
                                      <p:tavLst>
                                        <p:tav tm="0">
                                          <p:val>
                                            <p:fltVal val="0"/>
                                          </p:val>
                                        </p:tav>
                                        <p:tav tm="100000">
                                          <p:val>
                                            <p:strVal val="#ppt_w"/>
                                          </p:val>
                                        </p:tav>
                                      </p:tavLst>
                                    </p:anim>
                                    <p:anim calcmode="lin" valueType="num">
                                      <p:cBhvr>
                                        <p:cTn id="179" dur="250" fill="hold"/>
                                        <p:tgtEl>
                                          <p:spTgt spid="236"/>
                                        </p:tgtEl>
                                        <p:attrNameLst>
                                          <p:attrName>ppt_h</p:attrName>
                                        </p:attrNameLst>
                                      </p:cBhvr>
                                      <p:tavLst>
                                        <p:tav tm="0">
                                          <p:val>
                                            <p:fltVal val="0"/>
                                          </p:val>
                                        </p:tav>
                                        <p:tav tm="100000">
                                          <p:val>
                                            <p:strVal val="#ppt_h"/>
                                          </p:val>
                                        </p:tav>
                                      </p:tavLst>
                                    </p:anim>
                                    <p:animEffect transition="in" filter="fade">
                                      <p:cBhvr>
                                        <p:cTn id="180" dur="250"/>
                                        <p:tgtEl>
                                          <p:spTgt spid="236"/>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animEffect transition="in" filter="fade">
                                      <p:cBhvr>
                                        <p:cTn id="185" dur="500"/>
                                        <p:tgtEl>
                                          <p:spTgt spid="163"/>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258"/>
                                        </p:tgtEl>
                                        <p:attrNameLst>
                                          <p:attrName>style.visibility</p:attrName>
                                        </p:attrNameLst>
                                      </p:cBhvr>
                                      <p:to>
                                        <p:strVal val="visible"/>
                                      </p:to>
                                    </p:set>
                                    <p:animEffect transition="in" filter="fade">
                                      <p:cBhvr>
                                        <p:cTn id="188" dur="500"/>
                                        <p:tgtEl>
                                          <p:spTgt spid="258"/>
                                        </p:tgtEl>
                                      </p:cBhvr>
                                    </p:animEffect>
                                  </p:childTnLst>
                                </p:cTn>
                              </p:par>
                              <p:par>
                                <p:cTn id="189" presetID="10" presetClass="entr" presetSubtype="0" fill="hold" nodeType="withEffect">
                                  <p:stCondLst>
                                    <p:cond delay="0"/>
                                  </p:stCondLst>
                                  <p:childTnLst>
                                    <p:set>
                                      <p:cBhvr>
                                        <p:cTn id="190" dur="1" fill="hold">
                                          <p:stCondLst>
                                            <p:cond delay="0"/>
                                          </p:stCondLst>
                                        </p:cTn>
                                        <p:tgtEl>
                                          <p:spTgt spid="8"/>
                                        </p:tgtEl>
                                        <p:attrNameLst>
                                          <p:attrName>style.visibility</p:attrName>
                                        </p:attrNameLst>
                                      </p:cBhvr>
                                      <p:to>
                                        <p:strVal val="visible"/>
                                      </p:to>
                                    </p:set>
                                    <p:animEffect transition="in" filter="fade">
                                      <p:cBhvr>
                                        <p:cTn id="191" dur="500"/>
                                        <p:tgtEl>
                                          <p:spTgt spid="8"/>
                                        </p:tgtEl>
                                      </p:cBhvr>
                                    </p:animEffect>
                                  </p:childTnLst>
                                </p:cTn>
                              </p:par>
                            </p:childTnLst>
                          </p:cTn>
                        </p:par>
                        <p:par>
                          <p:cTn id="192" fill="hold">
                            <p:stCondLst>
                              <p:cond delay="500"/>
                            </p:stCondLst>
                            <p:childTnLst>
                              <p:par>
                                <p:cTn id="193" presetID="22" presetClass="entr" presetSubtype="8" fill="hold" nodeType="afterEffect">
                                  <p:stCondLst>
                                    <p:cond delay="0"/>
                                  </p:stCondLst>
                                  <p:childTnLst>
                                    <p:set>
                                      <p:cBhvr>
                                        <p:cTn id="194" dur="1" fill="hold">
                                          <p:stCondLst>
                                            <p:cond delay="0"/>
                                          </p:stCondLst>
                                        </p:cTn>
                                        <p:tgtEl>
                                          <p:spTgt spid="253"/>
                                        </p:tgtEl>
                                        <p:attrNameLst>
                                          <p:attrName>style.visibility</p:attrName>
                                        </p:attrNameLst>
                                      </p:cBhvr>
                                      <p:to>
                                        <p:strVal val="visible"/>
                                      </p:to>
                                    </p:set>
                                    <p:animEffect transition="in" filter="wipe(left)">
                                      <p:cBhvr>
                                        <p:cTn id="195" dur="500"/>
                                        <p:tgtEl>
                                          <p:spTgt spid="253"/>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95"/>
                                        </p:tgtEl>
                                        <p:attrNameLst>
                                          <p:attrName>style.visibility</p:attrName>
                                        </p:attrNameLst>
                                      </p:cBhvr>
                                      <p:to>
                                        <p:strVal val="visible"/>
                                      </p:to>
                                    </p:set>
                                    <p:animEffect transition="in" filter="fade">
                                      <p:cBhvr>
                                        <p:cTn id="19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03" grpId="0" animBg="1"/>
      <p:bldP spid="104" grpId="0"/>
      <p:bldP spid="117" grpId="0"/>
      <p:bldP spid="118" grpId="0" animBg="1"/>
      <p:bldP spid="137" grpId="0"/>
      <p:bldP spid="138" grpId="0"/>
      <p:bldP spid="211" grpId="0"/>
      <p:bldP spid="213" grpId="0" animBg="1"/>
      <p:bldP spid="215" grpId="0"/>
      <p:bldP spid="229" grpId="0" animBg="1"/>
      <p:bldP spid="230" grpId="0"/>
      <p:bldP spid="232" grpId="0"/>
      <p:bldP spid="255" grpId="0" animBg="1"/>
      <p:bldP spid="256" grpId="0" animBg="1"/>
      <p:bldP spid="257" grpId="0" animBg="1"/>
      <p:bldP spid="258" grpId="0" animBg="1"/>
      <p:bldP spid="163" grpId="0"/>
      <p:bldP spid="164" grpId="0"/>
      <p:bldP spid="165" grpId="0"/>
      <p:bldP spid="1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Secure DevOps</a:t>
            </a:r>
            <a:endParaRPr lang="en-US">
              <a:solidFill>
                <a:srgbClr val="0F78D4"/>
              </a:solidFill>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itle 16">
            <a:extLst>
              <a:ext uri="{FF2B5EF4-FFF2-40B4-BE49-F238E27FC236}">
                <a16:creationId xmlns:a16="http://schemas.microsoft.com/office/drawing/2014/main" id="{6FB2C7AE-1D23-4412-9711-249A9846EC3A}"/>
              </a:ext>
            </a:extLst>
          </p:cNvPr>
          <p:cNvSpPr txBox="1">
            <a:spLocks/>
          </p:cNvSpPr>
          <p:nvPr/>
        </p:nvSpPr>
        <p:spPr>
          <a:xfrm>
            <a:off x="551348" y="2852352"/>
            <a:ext cx="3221737" cy="23391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Deliver code faster with Kubernetes and CI/CD</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Accelerate the feedback loop with constant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Balance speed and security with continuous security and deep traceability </a:t>
            </a:r>
          </a:p>
        </p:txBody>
      </p:sp>
      <p:cxnSp>
        <p:nvCxnSpPr>
          <p:cNvPr id="136" name="Straight Arrow Connector 135">
            <a:extLst>
              <a:ext uri="{FF2B5EF4-FFF2-40B4-BE49-F238E27FC236}">
                <a16:creationId xmlns:a16="http://schemas.microsoft.com/office/drawing/2014/main" id="{2A135958-C2C3-4C9B-A852-8F026F7F0605}"/>
              </a:ext>
            </a:extLst>
          </p:cNvPr>
          <p:cNvCxnSpPr>
            <a:stCxn id="200" idx="3"/>
            <a:endCxn id="210" idx="1"/>
          </p:cNvCxnSpPr>
          <p:nvPr/>
        </p:nvCxnSpPr>
        <p:spPr>
          <a:xfrm>
            <a:off x="5935429" y="3571506"/>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1B80D7B-1A2D-4ADD-80DD-8B60351EEF98}"/>
              </a:ext>
            </a:extLst>
          </p:cNvPr>
          <p:cNvCxnSpPr>
            <a:cxnSpLocks/>
            <a:stCxn id="210" idx="3"/>
            <a:endCxn id="208" idx="1"/>
          </p:cNvCxnSpPr>
          <p:nvPr/>
        </p:nvCxnSpPr>
        <p:spPr>
          <a:xfrm>
            <a:off x="7796866" y="3571506"/>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88BEEBA-784C-4FB2-A091-C606321517BC}"/>
              </a:ext>
            </a:extLst>
          </p:cNvPr>
          <p:cNvCxnSpPr>
            <a:cxnSpLocks/>
            <a:stCxn id="208" idx="3"/>
            <a:endCxn id="202" idx="1"/>
          </p:cNvCxnSpPr>
          <p:nvPr/>
        </p:nvCxnSpPr>
        <p:spPr>
          <a:xfrm>
            <a:off x="9658303" y="3571506"/>
            <a:ext cx="11015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FA6A0494-4235-4E67-A3BE-FF8FFD664D0D}"/>
              </a:ext>
            </a:extLst>
          </p:cNvPr>
          <p:cNvCxnSpPr>
            <a:cxnSpLocks/>
          </p:cNvCxnSpPr>
          <p:nvPr/>
        </p:nvCxnSpPr>
        <p:spPr>
          <a:xfrm flipH="1">
            <a:off x="5175524" y="3571506"/>
            <a:ext cx="6344214" cy="12700"/>
          </a:xfrm>
          <a:prstGeom prst="bentConnector5">
            <a:avLst>
              <a:gd name="adj1" fmla="val -3603"/>
              <a:gd name="adj2" fmla="val 9635638"/>
              <a:gd name="adj3" fmla="val 1036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96C6C6F-A224-4B6F-8B5C-11EAC18F4C27}"/>
              </a:ext>
            </a:extLst>
          </p:cNvPr>
          <p:cNvGrpSpPr/>
          <p:nvPr/>
        </p:nvGrpSpPr>
        <p:grpSpPr>
          <a:xfrm>
            <a:off x="5175524" y="2719147"/>
            <a:ext cx="759905" cy="1257937"/>
            <a:chOff x="5355404" y="2719147"/>
            <a:chExt cx="759905" cy="1257937"/>
          </a:xfrm>
        </p:grpSpPr>
        <p:grpSp>
          <p:nvGrpSpPr>
            <p:cNvPr id="135" name="Group 134">
              <a:extLst>
                <a:ext uri="{FF2B5EF4-FFF2-40B4-BE49-F238E27FC236}">
                  <a16:creationId xmlns:a16="http://schemas.microsoft.com/office/drawing/2014/main" id="{8C71FA9C-04DE-4279-AEB3-18ECBC4D10B6}"/>
                </a:ext>
              </a:extLst>
            </p:cNvPr>
            <p:cNvGrpSpPr/>
            <p:nvPr/>
          </p:nvGrpSpPr>
          <p:grpSpPr>
            <a:xfrm>
              <a:off x="5355404" y="3165927"/>
              <a:ext cx="759905" cy="811157"/>
              <a:chOff x="5226224" y="2401333"/>
              <a:chExt cx="759905" cy="811157"/>
            </a:xfrm>
          </p:grpSpPr>
          <p:sp>
            <p:nvSpPr>
              <p:cNvPr id="200" name="Rectangle: Rounded Corners 118">
                <a:extLst>
                  <a:ext uri="{FF2B5EF4-FFF2-40B4-BE49-F238E27FC236}">
                    <a16:creationId xmlns:a16="http://schemas.microsoft.com/office/drawing/2014/main" id="{F4A81375-DE27-4E9E-B741-43AD576AB464}"/>
                  </a:ext>
                </a:extLst>
              </p:cNvPr>
              <p:cNvSpPr/>
              <p:nvPr/>
            </p:nvSpPr>
            <p:spPr bwMode="auto">
              <a:xfrm>
                <a:off x="5226224"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1" name="Picture 200">
                <a:extLst>
                  <a:ext uri="{FF2B5EF4-FFF2-40B4-BE49-F238E27FC236}">
                    <a16:creationId xmlns:a16="http://schemas.microsoft.com/office/drawing/2014/main" id="{618FA1AC-52ED-47A6-946D-826DFCEE2371}"/>
                  </a:ext>
                </a:extLst>
              </p:cNvPr>
              <p:cNvPicPr>
                <a:picLocks noChangeAspect="1"/>
              </p:cNvPicPr>
              <p:nvPr/>
            </p:nvPicPr>
            <p:blipFill rotWithShape="1">
              <a:blip r:embed="rId3"/>
              <a:srcRect l="22327" t="23991" r="21690" b="29502"/>
              <a:stretch/>
            </p:blipFill>
            <p:spPr>
              <a:xfrm>
                <a:off x="5321847" y="2641899"/>
                <a:ext cx="568658" cy="330025"/>
              </a:xfrm>
              <a:prstGeom prst="rect">
                <a:avLst/>
              </a:prstGeom>
            </p:spPr>
          </p:pic>
        </p:grpSp>
        <p:sp>
          <p:nvSpPr>
            <p:cNvPr id="143" name="Title 1">
              <a:extLst>
                <a:ext uri="{FF2B5EF4-FFF2-40B4-BE49-F238E27FC236}">
                  <a16:creationId xmlns:a16="http://schemas.microsoft.com/office/drawing/2014/main" id="{26DF8736-1FE8-450D-9EC5-8E3C73B8D861}"/>
                </a:ext>
              </a:extLst>
            </p:cNvPr>
            <p:cNvSpPr txBox="1">
              <a:spLocks/>
            </p:cNvSpPr>
            <p:nvPr/>
          </p:nvSpPr>
          <p:spPr>
            <a:xfrm>
              <a:off x="5409815" y="2719147"/>
              <a:ext cx="65108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code</a:t>
              </a:r>
            </a:p>
          </p:txBody>
        </p:sp>
      </p:grpSp>
      <p:grpSp>
        <p:nvGrpSpPr>
          <p:cNvPr id="3" name="Group 2">
            <a:extLst>
              <a:ext uri="{FF2B5EF4-FFF2-40B4-BE49-F238E27FC236}">
                <a16:creationId xmlns:a16="http://schemas.microsoft.com/office/drawing/2014/main" id="{A4C7778C-6124-4362-9944-5DBEC0342329}"/>
              </a:ext>
            </a:extLst>
          </p:cNvPr>
          <p:cNvGrpSpPr/>
          <p:nvPr/>
        </p:nvGrpSpPr>
        <p:grpSpPr>
          <a:xfrm>
            <a:off x="6873147" y="2719147"/>
            <a:ext cx="1091590" cy="1257937"/>
            <a:chOff x="7053027" y="2719147"/>
            <a:chExt cx="1091590" cy="1257937"/>
          </a:xfrm>
        </p:grpSpPr>
        <p:grpSp>
          <p:nvGrpSpPr>
            <p:cNvPr id="132" name="Group 131">
              <a:extLst>
                <a:ext uri="{FF2B5EF4-FFF2-40B4-BE49-F238E27FC236}">
                  <a16:creationId xmlns:a16="http://schemas.microsoft.com/office/drawing/2014/main" id="{A1C5D6E3-4481-4B6D-9459-E1B9EE947969}"/>
                </a:ext>
              </a:extLst>
            </p:cNvPr>
            <p:cNvGrpSpPr/>
            <p:nvPr/>
          </p:nvGrpSpPr>
          <p:grpSpPr>
            <a:xfrm>
              <a:off x="7216841" y="3165927"/>
              <a:ext cx="759905" cy="811157"/>
              <a:chOff x="7043210" y="2401333"/>
              <a:chExt cx="759905" cy="811157"/>
            </a:xfrm>
          </p:grpSpPr>
          <p:sp>
            <p:nvSpPr>
              <p:cNvPr id="210" name="Rectangle: Rounded Corners 118">
                <a:extLst>
                  <a:ext uri="{FF2B5EF4-FFF2-40B4-BE49-F238E27FC236}">
                    <a16:creationId xmlns:a16="http://schemas.microsoft.com/office/drawing/2014/main" id="{92913BBF-F4F0-4996-9602-C10EB7308872}"/>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1" name="Freeform: Shape 210">
                <a:extLst>
                  <a:ext uri="{FF2B5EF4-FFF2-40B4-BE49-F238E27FC236}">
                    <a16:creationId xmlns:a16="http://schemas.microsoft.com/office/drawing/2014/main" id="{073378A3-653F-4BAC-9E83-5C5749FB4480}"/>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4" name="Title 1">
              <a:extLst>
                <a:ext uri="{FF2B5EF4-FFF2-40B4-BE49-F238E27FC236}">
                  <a16:creationId xmlns:a16="http://schemas.microsoft.com/office/drawing/2014/main" id="{06A90B9A-5742-4B49-8AE5-D6FED1069559}"/>
                </a:ext>
              </a:extLst>
            </p:cNvPr>
            <p:cNvSpPr txBox="1">
              <a:spLocks/>
            </p:cNvSpPr>
            <p:nvPr/>
          </p:nvSpPr>
          <p:spPr>
            <a:xfrm>
              <a:off x="7053027" y="2719147"/>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Build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6" name="Group 5">
            <a:extLst>
              <a:ext uri="{FF2B5EF4-FFF2-40B4-BE49-F238E27FC236}">
                <a16:creationId xmlns:a16="http://schemas.microsoft.com/office/drawing/2014/main" id="{549FBF93-6E37-41B1-A309-B7162E96E78C}"/>
              </a:ext>
            </a:extLst>
          </p:cNvPr>
          <p:cNvGrpSpPr/>
          <p:nvPr/>
        </p:nvGrpSpPr>
        <p:grpSpPr>
          <a:xfrm>
            <a:off x="8704513" y="2719147"/>
            <a:ext cx="1091590" cy="1257937"/>
            <a:chOff x="8884393" y="2719147"/>
            <a:chExt cx="1091590" cy="1257937"/>
          </a:xfrm>
        </p:grpSpPr>
        <p:grpSp>
          <p:nvGrpSpPr>
            <p:cNvPr id="133" name="Group 132">
              <a:extLst>
                <a:ext uri="{FF2B5EF4-FFF2-40B4-BE49-F238E27FC236}">
                  <a16:creationId xmlns:a16="http://schemas.microsoft.com/office/drawing/2014/main" id="{A739B59B-94BE-496F-9D82-F203B68D2847}"/>
                </a:ext>
              </a:extLst>
            </p:cNvPr>
            <p:cNvGrpSpPr/>
            <p:nvPr/>
          </p:nvGrpSpPr>
          <p:grpSpPr>
            <a:xfrm>
              <a:off x="9078278" y="3165927"/>
              <a:ext cx="759905" cy="811157"/>
              <a:chOff x="8860196" y="2401333"/>
              <a:chExt cx="759905" cy="811157"/>
            </a:xfrm>
          </p:grpSpPr>
          <p:sp>
            <p:nvSpPr>
              <p:cNvPr id="208" name="Rectangle: Rounded Corners 118">
                <a:extLst>
                  <a:ext uri="{FF2B5EF4-FFF2-40B4-BE49-F238E27FC236}">
                    <a16:creationId xmlns:a16="http://schemas.microsoft.com/office/drawing/2014/main" id="{2E490145-7BC6-48CF-A38F-32DB43E76570}"/>
                  </a:ext>
                </a:extLst>
              </p:cNvPr>
              <p:cNvSpPr/>
              <p:nvPr/>
            </p:nvSpPr>
            <p:spPr bwMode="auto">
              <a:xfrm>
                <a:off x="8860196"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09" name="Freeform: Shape 208">
                <a:extLst>
                  <a:ext uri="{FF2B5EF4-FFF2-40B4-BE49-F238E27FC236}">
                    <a16:creationId xmlns:a16="http://schemas.microsoft.com/office/drawing/2014/main" id="{B722C5D6-5795-4E52-9980-15D9D64BBC2E}"/>
                  </a:ext>
                </a:extLst>
              </p:cNvPr>
              <p:cNvSpPr>
                <a:spLocks noChangeAspect="1"/>
              </p:cNvSpPr>
              <p:nvPr/>
            </p:nvSpPr>
            <p:spPr bwMode="auto">
              <a:xfrm>
                <a:off x="9004720"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Title 1">
              <a:extLst>
                <a:ext uri="{FF2B5EF4-FFF2-40B4-BE49-F238E27FC236}">
                  <a16:creationId xmlns:a16="http://schemas.microsoft.com/office/drawing/2014/main" id="{8E41E352-48D9-4D96-BBC4-9E4815DABA94}"/>
                </a:ext>
              </a:extLst>
            </p:cNvPr>
            <p:cNvSpPr txBox="1">
              <a:spLocks/>
            </p:cNvSpPr>
            <p:nvPr/>
          </p:nvSpPr>
          <p:spPr>
            <a:xfrm>
              <a:off x="8884393" y="2719147"/>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Release Pipelines</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 name="Group 6">
            <a:extLst>
              <a:ext uri="{FF2B5EF4-FFF2-40B4-BE49-F238E27FC236}">
                <a16:creationId xmlns:a16="http://schemas.microsoft.com/office/drawing/2014/main" id="{38A51619-C365-42B1-9694-68A4EDCD23A4}"/>
              </a:ext>
            </a:extLst>
          </p:cNvPr>
          <p:cNvGrpSpPr/>
          <p:nvPr/>
        </p:nvGrpSpPr>
        <p:grpSpPr>
          <a:xfrm>
            <a:off x="10664418" y="2720893"/>
            <a:ext cx="900310" cy="1256191"/>
            <a:chOff x="10844298" y="2720893"/>
            <a:chExt cx="900310" cy="1256191"/>
          </a:xfrm>
        </p:grpSpPr>
        <p:grpSp>
          <p:nvGrpSpPr>
            <p:cNvPr id="134" name="Group 133">
              <a:extLst>
                <a:ext uri="{FF2B5EF4-FFF2-40B4-BE49-F238E27FC236}">
                  <a16:creationId xmlns:a16="http://schemas.microsoft.com/office/drawing/2014/main" id="{224355C4-DCCF-40DE-A18E-85AA6E2571B8}"/>
                </a:ext>
              </a:extLst>
            </p:cNvPr>
            <p:cNvGrpSpPr/>
            <p:nvPr/>
          </p:nvGrpSpPr>
          <p:grpSpPr>
            <a:xfrm>
              <a:off x="10939713" y="3165927"/>
              <a:ext cx="759905" cy="811157"/>
              <a:chOff x="10677183" y="2401333"/>
              <a:chExt cx="759905" cy="811157"/>
            </a:xfrm>
          </p:grpSpPr>
          <p:sp>
            <p:nvSpPr>
              <p:cNvPr id="202" name="Rectangle: Rounded Corners 118">
                <a:extLst>
                  <a:ext uri="{FF2B5EF4-FFF2-40B4-BE49-F238E27FC236}">
                    <a16:creationId xmlns:a16="http://schemas.microsoft.com/office/drawing/2014/main" id="{BEE22D53-FA03-4178-A5FC-648E33C5AF6E}"/>
                  </a:ext>
                </a:extLst>
              </p:cNvPr>
              <p:cNvSpPr/>
              <p:nvPr/>
            </p:nvSpPr>
            <p:spPr bwMode="auto">
              <a:xfrm>
                <a:off x="10677183"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3" name="Group 202">
                <a:extLst>
                  <a:ext uri="{FF2B5EF4-FFF2-40B4-BE49-F238E27FC236}">
                    <a16:creationId xmlns:a16="http://schemas.microsoft.com/office/drawing/2014/main" id="{DC09AB88-373A-4FA3-8DB9-B90F06CC3CFD}"/>
                  </a:ext>
                </a:extLst>
              </p:cNvPr>
              <p:cNvGrpSpPr/>
              <p:nvPr/>
            </p:nvGrpSpPr>
            <p:grpSpPr>
              <a:xfrm>
                <a:off x="10769026" y="2523235"/>
                <a:ext cx="576218" cy="567352"/>
                <a:chOff x="3199601" y="578763"/>
                <a:chExt cx="5778767" cy="5689854"/>
              </a:xfrm>
            </p:grpSpPr>
            <p:sp>
              <p:nvSpPr>
                <p:cNvPr id="204" name="Freeform: Shape 203">
                  <a:extLst>
                    <a:ext uri="{FF2B5EF4-FFF2-40B4-BE49-F238E27FC236}">
                      <a16:creationId xmlns:a16="http://schemas.microsoft.com/office/drawing/2014/main" id="{6D5DA3EF-9F5D-4BBB-BD65-240CB42B940D}"/>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20C5DCAA-911F-4F20-88EA-3FAADFDCA09E}"/>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A8D2340F-FB21-4C0C-87B4-4662D9ACFC56}"/>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A769E4F3-93B6-46D5-9096-E0142885A384}"/>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6" name="Title 1">
              <a:extLst>
                <a:ext uri="{FF2B5EF4-FFF2-40B4-BE49-F238E27FC236}">
                  <a16:creationId xmlns:a16="http://schemas.microsoft.com/office/drawing/2014/main" id="{333B96FC-FBE1-47D6-BDF5-0B90051A4BB3}"/>
                </a:ext>
              </a:extLst>
            </p:cNvPr>
            <p:cNvSpPr txBox="1">
              <a:spLocks/>
            </p:cNvSpPr>
            <p:nvPr/>
          </p:nvSpPr>
          <p:spPr>
            <a:xfrm>
              <a:off x="10844298" y="2720893"/>
              <a:ext cx="900310" cy="369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sp>
        <p:nvSpPr>
          <p:cNvPr id="149" name="TextBox 148">
            <a:extLst>
              <a:ext uri="{FF2B5EF4-FFF2-40B4-BE49-F238E27FC236}">
                <a16:creationId xmlns:a16="http://schemas.microsoft.com/office/drawing/2014/main" id="{3AB74BDF-A9C8-4064-B3D2-10EBCA49B389}"/>
              </a:ext>
            </a:extLst>
          </p:cNvPr>
          <p:cNvSpPr txBox="1"/>
          <p:nvPr/>
        </p:nvSpPr>
        <p:spPr>
          <a:xfrm>
            <a:off x="6047283"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Integration</a:t>
            </a:r>
          </a:p>
        </p:txBody>
      </p:sp>
      <p:sp>
        <p:nvSpPr>
          <p:cNvPr id="184" name="TextBox 183">
            <a:extLst>
              <a:ext uri="{FF2B5EF4-FFF2-40B4-BE49-F238E27FC236}">
                <a16:creationId xmlns:a16="http://schemas.microsoft.com/office/drawing/2014/main" id="{5DA6D89B-A028-4065-BCFC-74D01ABDC637}"/>
              </a:ext>
            </a:extLst>
          </p:cNvPr>
          <p:cNvSpPr txBox="1"/>
          <p:nvPr/>
        </p:nvSpPr>
        <p:spPr>
          <a:xfrm>
            <a:off x="7908720"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Delivery</a:t>
            </a:r>
          </a:p>
        </p:txBody>
      </p:sp>
      <p:sp>
        <p:nvSpPr>
          <p:cNvPr id="187" name="TextBox 186">
            <a:extLst>
              <a:ext uri="{FF2B5EF4-FFF2-40B4-BE49-F238E27FC236}">
                <a16:creationId xmlns:a16="http://schemas.microsoft.com/office/drawing/2014/main" id="{39FA57A9-C257-4C04-A9A2-B58D7CF9478B}"/>
              </a:ext>
            </a:extLst>
          </p:cNvPr>
          <p:cNvSpPr txBox="1"/>
          <p:nvPr/>
        </p:nvSpPr>
        <p:spPr>
          <a:xfrm>
            <a:off x="9770157"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Deployment strategies</a:t>
            </a:r>
          </a:p>
        </p:txBody>
      </p:sp>
      <p:grpSp>
        <p:nvGrpSpPr>
          <p:cNvPr id="191" name="Group 190">
            <a:extLst>
              <a:ext uri="{FF2B5EF4-FFF2-40B4-BE49-F238E27FC236}">
                <a16:creationId xmlns:a16="http://schemas.microsoft.com/office/drawing/2014/main" id="{56F157D4-50C5-46FA-BA41-17098330FDAF}"/>
              </a:ext>
            </a:extLst>
          </p:cNvPr>
          <p:cNvGrpSpPr/>
          <p:nvPr/>
        </p:nvGrpSpPr>
        <p:grpSpPr>
          <a:xfrm>
            <a:off x="7801836" y="3939768"/>
            <a:ext cx="1091590" cy="1256516"/>
            <a:chOff x="7785861" y="3175174"/>
            <a:chExt cx="1091590" cy="1256516"/>
          </a:xfrm>
        </p:grpSpPr>
        <p:grpSp>
          <p:nvGrpSpPr>
            <p:cNvPr id="196" name="Group 195">
              <a:extLst>
                <a:ext uri="{FF2B5EF4-FFF2-40B4-BE49-F238E27FC236}">
                  <a16:creationId xmlns:a16="http://schemas.microsoft.com/office/drawing/2014/main" id="{61C60149-41F8-4FE5-A893-9D56FA110287}"/>
                </a:ext>
              </a:extLst>
            </p:cNvPr>
            <p:cNvGrpSpPr/>
            <p:nvPr/>
          </p:nvGrpSpPr>
          <p:grpSpPr>
            <a:xfrm>
              <a:off x="7951704" y="3620533"/>
              <a:ext cx="759905" cy="811157"/>
              <a:chOff x="7951704" y="3620533"/>
              <a:chExt cx="759905" cy="811157"/>
            </a:xfrm>
          </p:grpSpPr>
          <p:sp>
            <p:nvSpPr>
              <p:cNvPr id="198" name="Rectangle: Rounded Corners 118">
                <a:extLst>
                  <a:ext uri="{FF2B5EF4-FFF2-40B4-BE49-F238E27FC236}">
                    <a16:creationId xmlns:a16="http://schemas.microsoft.com/office/drawing/2014/main" id="{E6E8492A-9A4A-4420-8DBA-612F6E439C34}"/>
                  </a:ext>
                </a:extLst>
              </p:cNvPr>
              <p:cNvSpPr/>
              <p:nvPr/>
            </p:nvSpPr>
            <p:spPr bwMode="auto">
              <a:xfrm>
                <a:off x="7951704" y="36205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99" name="Graphic 198">
                <a:extLst>
                  <a:ext uri="{FF2B5EF4-FFF2-40B4-BE49-F238E27FC236}">
                    <a16:creationId xmlns:a16="http://schemas.microsoft.com/office/drawing/2014/main" id="{C5AD5390-89FD-4E9B-B1CA-10B402DD0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5750" y="3760205"/>
                <a:ext cx="531813" cy="531813"/>
              </a:xfrm>
              <a:prstGeom prst="rect">
                <a:avLst/>
              </a:prstGeom>
            </p:spPr>
          </p:pic>
        </p:grpSp>
        <p:sp>
          <p:nvSpPr>
            <p:cNvPr id="197" name="Title 1">
              <a:extLst>
                <a:ext uri="{FF2B5EF4-FFF2-40B4-BE49-F238E27FC236}">
                  <a16:creationId xmlns:a16="http://schemas.microsoft.com/office/drawing/2014/main" id="{EF281E05-4183-45A6-99C6-D8269033FD3E}"/>
                </a:ext>
              </a:extLst>
            </p:cNvPr>
            <p:cNvSpPr txBox="1">
              <a:spLocks/>
            </p:cNvSpPr>
            <p:nvPr/>
          </p:nvSpPr>
          <p:spPr>
            <a:xfrm>
              <a:off x="7785861" y="3175174"/>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Monitor &amp; logging</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4" name="TextBox 193">
            <a:extLst>
              <a:ext uri="{FF2B5EF4-FFF2-40B4-BE49-F238E27FC236}">
                <a16:creationId xmlns:a16="http://schemas.microsoft.com/office/drawing/2014/main" id="{0948FDE3-C883-4D8F-A876-C92569E70115}"/>
              </a:ext>
            </a:extLst>
          </p:cNvPr>
          <p:cNvSpPr txBox="1"/>
          <p:nvPr/>
        </p:nvSpPr>
        <p:spPr>
          <a:xfrm>
            <a:off x="9772751" y="4626791"/>
            <a:ext cx="877824" cy="323165"/>
          </a:xfrm>
          <a:prstGeom prst="rect">
            <a:avLst/>
          </a:prstGeom>
          <a:solidFill>
            <a:schemeClr val="bg1"/>
          </a:solid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Monitor</a:t>
            </a:r>
          </a:p>
        </p:txBody>
      </p:sp>
      <p:sp>
        <p:nvSpPr>
          <p:cNvPr id="195" name="TextBox 194">
            <a:extLst>
              <a:ext uri="{FF2B5EF4-FFF2-40B4-BE49-F238E27FC236}">
                <a16:creationId xmlns:a16="http://schemas.microsoft.com/office/drawing/2014/main" id="{8DC4FD7E-B65B-4B74-86A9-4ABEA063C55E}"/>
              </a:ext>
            </a:extLst>
          </p:cNvPr>
          <p:cNvSpPr txBox="1"/>
          <p:nvPr/>
        </p:nvSpPr>
        <p:spPr>
          <a:xfrm>
            <a:off x="6000333" y="4626791"/>
            <a:ext cx="877824" cy="323165"/>
          </a:xfrm>
          <a:prstGeom prst="rect">
            <a:avLst/>
          </a:prstGeom>
          <a:solidFill>
            <a:schemeClr val="bg1"/>
          </a:solid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Iterate</a:t>
            </a:r>
          </a:p>
        </p:txBody>
      </p:sp>
      <p:pic>
        <p:nvPicPr>
          <p:cNvPr id="5" name="Picture 4">
            <a:extLst>
              <a:ext uri="{FF2B5EF4-FFF2-40B4-BE49-F238E27FC236}">
                <a16:creationId xmlns:a16="http://schemas.microsoft.com/office/drawing/2014/main" id="{42CD7D3A-0181-4981-80D7-7D0FA733DAC7}"/>
              </a:ext>
            </a:extLst>
          </p:cNvPr>
          <p:cNvPicPr>
            <a:picLocks noChangeAspect="1"/>
          </p:cNvPicPr>
          <p:nvPr/>
        </p:nvPicPr>
        <p:blipFill>
          <a:blip r:embed="rId6"/>
          <a:stretch>
            <a:fillRect/>
          </a:stretch>
        </p:blipFill>
        <p:spPr>
          <a:xfrm>
            <a:off x="6339670" y="2844359"/>
            <a:ext cx="270664" cy="278182"/>
          </a:xfrm>
          <a:prstGeom prst="rect">
            <a:avLst/>
          </a:prstGeom>
        </p:spPr>
      </p:pic>
      <p:pic>
        <p:nvPicPr>
          <p:cNvPr id="214" name="Picture 213">
            <a:extLst>
              <a:ext uri="{FF2B5EF4-FFF2-40B4-BE49-F238E27FC236}">
                <a16:creationId xmlns:a16="http://schemas.microsoft.com/office/drawing/2014/main" id="{61CC33E4-6544-42C5-8E05-C8317D685185}"/>
              </a:ext>
            </a:extLst>
          </p:cNvPr>
          <p:cNvPicPr>
            <a:picLocks noChangeAspect="1"/>
          </p:cNvPicPr>
          <p:nvPr/>
        </p:nvPicPr>
        <p:blipFill>
          <a:blip r:embed="rId6"/>
          <a:stretch>
            <a:fillRect/>
          </a:stretch>
        </p:blipFill>
        <p:spPr>
          <a:xfrm>
            <a:off x="8212299" y="2861885"/>
            <a:ext cx="270664" cy="278182"/>
          </a:xfrm>
          <a:prstGeom prst="rect">
            <a:avLst/>
          </a:prstGeom>
        </p:spPr>
      </p:pic>
      <p:pic>
        <p:nvPicPr>
          <p:cNvPr id="215" name="Picture 214">
            <a:extLst>
              <a:ext uri="{FF2B5EF4-FFF2-40B4-BE49-F238E27FC236}">
                <a16:creationId xmlns:a16="http://schemas.microsoft.com/office/drawing/2014/main" id="{DDFE44BC-C0A6-4A8C-B56C-CBE8FC243B4E}"/>
              </a:ext>
            </a:extLst>
          </p:cNvPr>
          <p:cNvPicPr>
            <a:picLocks noChangeAspect="1"/>
          </p:cNvPicPr>
          <p:nvPr/>
        </p:nvPicPr>
        <p:blipFill>
          <a:blip r:embed="rId6"/>
          <a:stretch>
            <a:fillRect/>
          </a:stretch>
        </p:blipFill>
        <p:spPr>
          <a:xfrm>
            <a:off x="10073736" y="2886689"/>
            <a:ext cx="270664" cy="278182"/>
          </a:xfrm>
          <a:prstGeom prst="rect">
            <a:avLst/>
          </a:prstGeom>
        </p:spPr>
      </p:pic>
      <p:sp>
        <p:nvSpPr>
          <p:cNvPr id="89" name="Isosceles Triangle 88">
            <a:extLst>
              <a:ext uri="{FF2B5EF4-FFF2-40B4-BE49-F238E27FC236}">
                <a16:creationId xmlns:a16="http://schemas.microsoft.com/office/drawing/2014/main" id="{17B6CDD3-9132-41E5-8064-9816FD5940B4}"/>
              </a:ext>
            </a:extLst>
          </p:cNvPr>
          <p:cNvSpPr/>
          <p:nvPr/>
        </p:nvSpPr>
        <p:spPr bwMode="auto">
          <a:xfrm rot="10800000">
            <a:off x="5049745"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6EB1371C-E029-4FB5-AD00-EB035FD6F730}"/>
              </a:ext>
            </a:extLst>
          </p:cNvPr>
          <p:cNvGrpSpPr/>
          <p:nvPr/>
        </p:nvGrpSpPr>
        <p:grpSpPr>
          <a:xfrm>
            <a:off x="6565177" y="129839"/>
            <a:ext cx="1371600" cy="1036869"/>
            <a:chOff x="3850740" y="151509"/>
            <a:chExt cx="1371600" cy="1036869"/>
          </a:xfrm>
        </p:grpSpPr>
        <p:sp>
          <p:nvSpPr>
            <p:cNvPr id="91" name="Rectangle 90">
              <a:extLst>
                <a:ext uri="{FF2B5EF4-FFF2-40B4-BE49-F238E27FC236}">
                  <a16:creationId xmlns:a16="http://schemas.microsoft.com/office/drawing/2014/main" id="{0770773B-0776-4473-AD59-B83E4C5539A9}"/>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92" name="Brain_3" title="Icon of a brain">
              <a:extLst>
                <a:ext uri="{FF2B5EF4-FFF2-40B4-BE49-F238E27FC236}">
                  <a16:creationId xmlns:a16="http://schemas.microsoft.com/office/drawing/2014/main" id="{9E7C7340-8941-4FC2-9DCD-4DC282940E2A}"/>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9E2F85F1-A5A1-4070-A343-502B2B8EFF3C}"/>
              </a:ext>
            </a:extLst>
          </p:cNvPr>
          <p:cNvGrpSpPr/>
          <p:nvPr/>
        </p:nvGrpSpPr>
        <p:grpSpPr>
          <a:xfrm>
            <a:off x="4487935" y="128409"/>
            <a:ext cx="1371600" cy="1038299"/>
            <a:chOff x="4487935" y="128409"/>
            <a:chExt cx="1371600" cy="1038299"/>
          </a:xfrm>
        </p:grpSpPr>
        <p:sp>
          <p:nvSpPr>
            <p:cNvPr id="94" name="Rectangle 93">
              <a:extLst>
                <a:ext uri="{FF2B5EF4-FFF2-40B4-BE49-F238E27FC236}">
                  <a16:creationId xmlns:a16="http://schemas.microsoft.com/office/drawing/2014/main" id="{96E94051-C2F0-490D-90C1-2FAB8F11D211}"/>
                </a:ext>
              </a:extLst>
            </p:cNvPr>
            <p:cNvSpPr/>
            <p:nvPr/>
          </p:nvSpPr>
          <p:spPr>
            <a:xfrm>
              <a:off x="4487935" y="766598"/>
              <a:ext cx="1371600" cy="400110"/>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Secure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DevOps</a:t>
              </a:r>
            </a:p>
          </p:txBody>
        </p:sp>
        <p:grpSp>
          <p:nvGrpSpPr>
            <p:cNvPr id="96" name="Group 95">
              <a:extLst>
                <a:ext uri="{FF2B5EF4-FFF2-40B4-BE49-F238E27FC236}">
                  <a16:creationId xmlns:a16="http://schemas.microsoft.com/office/drawing/2014/main" id="{8E263A48-EFAF-437D-B6FA-CE17312E069C}"/>
                </a:ext>
              </a:extLst>
            </p:cNvPr>
            <p:cNvGrpSpPr>
              <a:grpSpLocks noChangeAspect="1"/>
            </p:cNvGrpSpPr>
            <p:nvPr/>
          </p:nvGrpSpPr>
          <p:grpSpPr>
            <a:xfrm>
              <a:off x="4903194" y="128409"/>
              <a:ext cx="541082" cy="576072"/>
              <a:chOff x="6526200" y="1216702"/>
              <a:chExt cx="1273056" cy="1355381"/>
            </a:xfrm>
          </p:grpSpPr>
          <p:sp>
            <p:nvSpPr>
              <p:cNvPr id="97" name="Shield_EA18" title="Icon of a shield">
                <a:extLst>
                  <a:ext uri="{FF2B5EF4-FFF2-40B4-BE49-F238E27FC236}">
                    <a16:creationId xmlns:a16="http://schemas.microsoft.com/office/drawing/2014/main" id="{5BC0F40B-5704-4927-B2B5-8A67EAA2E1EF}"/>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DeveloperTools_EC7A" title="Icon of a wrench and a screwdriver">
                <a:extLst>
                  <a:ext uri="{FF2B5EF4-FFF2-40B4-BE49-F238E27FC236}">
                    <a16:creationId xmlns:a16="http://schemas.microsoft.com/office/drawing/2014/main" id="{6CDD82EA-BAD0-413C-9A37-E17347813A43}"/>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5EB713F0-9B98-473C-8B7E-8BE26485E03F}"/>
              </a:ext>
            </a:extLst>
          </p:cNvPr>
          <p:cNvGrpSpPr/>
          <p:nvPr/>
        </p:nvGrpSpPr>
        <p:grpSpPr>
          <a:xfrm>
            <a:off x="8642419" y="155995"/>
            <a:ext cx="1371600" cy="856824"/>
            <a:chOff x="5583735" y="177665"/>
            <a:chExt cx="1371600" cy="856824"/>
          </a:xfrm>
        </p:grpSpPr>
        <p:sp>
          <p:nvSpPr>
            <p:cNvPr id="102" name="Rectangle 101">
              <a:extLst>
                <a:ext uri="{FF2B5EF4-FFF2-40B4-BE49-F238E27FC236}">
                  <a16:creationId xmlns:a16="http://schemas.microsoft.com/office/drawing/2014/main" id="{D5DF5CC0-8DE1-42E9-9A71-9E8A395E493F}"/>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03" name="IoT" title="Icon of five circles that all connect to a center circle">
              <a:extLst>
                <a:ext uri="{FF2B5EF4-FFF2-40B4-BE49-F238E27FC236}">
                  <a16:creationId xmlns:a16="http://schemas.microsoft.com/office/drawing/2014/main" id="{BBF1F206-E177-4E29-B8D8-7135D3C54174}"/>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78A6A3C-191F-4F2A-B549-9561F83DEB59}"/>
              </a:ext>
            </a:extLst>
          </p:cNvPr>
          <p:cNvGrpSpPr/>
          <p:nvPr/>
        </p:nvGrpSpPr>
        <p:grpSpPr>
          <a:xfrm>
            <a:off x="10719662" y="-91637"/>
            <a:ext cx="1371600" cy="1258345"/>
            <a:chOff x="7316730" y="-69967"/>
            <a:chExt cx="1371600" cy="1258345"/>
          </a:xfrm>
        </p:grpSpPr>
        <p:grpSp>
          <p:nvGrpSpPr>
            <p:cNvPr id="128" name="Group 127">
              <a:extLst>
                <a:ext uri="{FF2B5EF4-FFF2-40B4-BE49-F238E27FC236}">
                  <a16:creationId xmlns:a16="http://schemas.microsoft.com/office/drawing/2014/main" id="{93400EA7-E59A-4AD1-8958-3627D6EE37FB}"/>
                </a:ext>
              </a:extLst>
            </p:cNvPr>
            <p:cNvGrpSpPr/>
            <p:nvPr/>
          </p:nvGrpSpPr>
          <p:grpSpPr>
            <a:xfrm>
              <a:off x="7493178" y="-69967"/>
              <a:ext cx="927104" cy="716959"/>
              <a:chOff x="7493178" y="-70697"/>
              <a:chExt cx="927104" cy="716959"/>
            </a:xfrm>
          </p:grpSpPr>
          <p:sp>
            <p:nvSpPr>
              <p:cNvPr id="131" name="binary" title="Icon of binary code, ones and zeros">
                <a:extLst>
                  <a:ext uri="{FF2B5EF4-FFF2-40B4-BE49-F238E27FC236}">
                    <a16:creationId xmlns:a16="http://schemas.microsoft.com/office/drawing/2014/main" id="{8D7D4F8E-5B9A-444E-9832-6F14377C43C6}"/>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8" name="Group 137">
                <a:extLst>
                  <a:ext uri="{FF2B5EF4-FFF2-40B4-BE49-F238E27FC236}">
                    <a16:creationId xmlns:a16="http://schemas.microsoft.com/office/drawing/2014/main" id="{3DA048C7-BDFE-49B9-A2DF-B69D7F87593A}"/>
                  </a:ext>
                </a:extLst>
              </p:cNvPr>
              <p:cNvGrpSpPr/>
              <p:nvPr/>
            </p:nvGrpSpPr>
            <p:grpSpPr>
              <a:xfrm>
                <a:off x="7493178" y="-70697"/>
                <a:ext cx="338404" cy="143714"/>
                <a:chOff x="8802877" y="1279923"/>
                <a:chExt cx="255843" cy="143714"/>
              </a:xfrm>
            </p:grpSpPr>
            <p:cxnSp>
              <p:nvCxnSpPr>
                <p:cNvPr id="140" name="Straight Connector 139">
                  <a:extLst>
                    <a:ext uri="{FF2B5EF4-FFF2-40B4-BE49-F238E27FC236}">
                      <a16:creationId xmlns:a16="http://schemas.microsoft.com/office/drawing/2014/main" id="{30AE7DA1-B4E0-4774-B761-9CF38D6259B2}"/>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70354F39-B0FF-4E1C-927E-11F75401D9C3}"/>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02D1A14B-2F16-4A22-9A24-A805DBED8A9D}"/>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30" name="Rectangle 129">
              <a:extLst>
                <a:ext uri="{FF2B5EF4-FFF2-40B4-BE49-F238E27FC236}">
                  <a16:creationId xmlns:a16="http://schemas.microsoft.com/office/drawing/2014/main" id="{55083746-D1CF-47D9-A94A-9E49E6EDC0EA}"/>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148" name="Group 147">
            <a:extLst>
              <a:ext uri="{FF2B5EF4-FFF2-40B4-BE49-F238E27FC236}">
                <a16:creationId xmlns:a16="http://schemas.microsoft.com/office/drawing/2014/main" id="{058C242C-BFCD-4D16-90A4-ABC03841A82D}"/>
              </a:ext>
            </a:extLst>
          </p:cNvPr>
          <p:cNvGrpSpPr/>
          <p:nvPr/>
        </p:nvGrpSpPr>
        <p:grpSpPr>
          <a:xfrm>
            <a:off x="333451" y="161073"/>
            <a:ext cx="1371600" cy="1005635"/>
            <a:chOff x="384750" y="182743"/>
            <a:chExt cx="1371600" cy="1005635"/>
          </a:xfrm>
        </p:grpSpPr>
        <p:sp>
          <p:nvSpPr>
            <p:cNvPr id="150" name="Rectangle 149">
              <a:extLst>
                <a:ext uri="{FF2B5EF4-FFF2-40B4-BE49-F238E27FC236}">
                  <a16:creationId xmlns:a16="http://schemas.microsoft.com/office/drawing/2014/main" id="{2DE199FB-65E2-4AE9-9C6A-5ED5226AAEE0}"/>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51" name="Group 150">
              <a:extLst>
                <a:ext uri="{FF2B5EF4-FFF2-40B4-BE49-F238E27FC236}">
                  <a16:creationId xmlns:a16="http://schemas.microsoft.com/office/drawing/2014/main" id="{062F31D9-0E4D-4CB0-8D94-4161A5BD704D}"/>
                </a:ext>
              </a:extLst>
            </p:cNvPr>
            <p:cNvGrpSpPr/>
            <p:nvPr/>
          </p:nvGrpSpPr>
          <p:grpSpPr>
            <a:xfrm>
              <a:off x="661970" y="182743"/>
              <a:ext cx="817153" cy="510741"/>
              <a:chOff x="2473324" y="3092343"/>
              <a:chExt cx="1138048" cy="711307"/>
            </a:xfrm>
          </p:grpSpPr>
          <p:grpSp>
            <p:nvGrpSpPr>
              <p:cNvPr id="152" name="Group 151">
                <a:extLst>
                  <a:ext uri="{FF2B5EF4-FFF2-40B4-BE49-F238E27FC236}">
                    <a16:creationId xmlns:a16="http://schemas.microsoft.com/office/drawing/2014/main" id="{9BA17BCE-476D-4C0C-917C-84805278AC95}"/>
                  </a:ext>
                </a:extLst>
              </p:cNvPr>
              <p:cNvGrpSpPr/>
              <p:nvPr/>
            </p:nvGrpSpPr>
            <p:grpSpPr>
              <a:xfrm>
                <a:off x="2688643" y="3092343"/>
                <a:ext cx="922729" cy="200438"/>
                <a:chOff x="2688643" y="3092343"/>
                <a:chExt cx="922729" cy="200438"/>
              </a:xfrm>
            </p:grpSpPr>
            <p:sp>
              <p:nvSpPr>
                <p:cNvPr id="160" name="Freeform: Shape 159">
                  <a:extLst>
                    <a:ext uri="{FF2B5EF4-FFF2-40B4-BE49-F238E27FC236}">
                      <a16:creationId xmlns:a16="http://schemas.microsoft.com/office/drawing/2014/main" id="{CB951D6B-595E-4000-981E-39259FEE8CF2}"/>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DFD32B75-7698-487B-900B-6B14CDF12A8E}"/>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E550093F-56E8-4394-A2B3-59679A909DA1}"/>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F2A0AD9-B7F5-499E-A242-84F1986E099E}"/>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53" name="Freeform: Shape 152">
                <a:extLst>
                  <a:ext uri="{FF2B5EF4-FFF2-40B4-BE49-F238E27FC236}">
                    <a16:creationId xmlns:a16="http://schemas.microsoft.com/office/drawing/2014/main" id="{DCFA3491-3759-4D5C-B8A3-35B62FF16EA9}"/>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54" name="Group 153">
                <a:extLst>
                  <a:ext uri="{FF2B5EF4-FFF2-40B4-BE49-F238E27FC236}">
                    <a16:creationId xmlns:a16="http://schemas.microsoft.com/office/drawing/2014/main" id="{7FB8D6B5-D6EB-4BD9-AA94-AD7100E4D15C}"/>
                  </a:ext>
                </a:extLst>
              </p:cNvPr>
              <p:cNvGrpSpPr/>
              <p:nvPr/>
            </p:nvGrpSpPr>
            <p:grpSpPr>
              <a:xfrm>
                <a:off x="3062706" y="3298775"/>
                <a:ext cx="426743" cy="200438"/>
                <a:chOff x="3062706" y="3308474"/>
                <a:chExt cx="426743" cy="200438"/>
              </a:xfrm>
            </p:grpSpPr>
            <p:sp>
              <p:nvSpPr>
                <p:cNvPr id="158" name="Freeform: Shape 157">
                  <a:extLst>
                    <a:ext uri="{FF2B5EF4-FFF2-40B4-BE49-F238E27FC236}">
                      <a16:creationId xmlns:a16="http://schemas.microsoft.com/office/drawing/2014/main" id="{D784B170-F924-4011-9E43-DDBB7E5AF01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21403939-A8FA-40FB-B7F3-EDF35BDAE7B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55" name="Freeform: Shape 154">
                <a:extLst>
                  <a:ext uri="{FF2B5EF4-FFF2-40B4-BE49-F238E27FC236}">
                    <a16:creationId xmlns:a16="http://schemas.microsoft.com/office/drawing/2014/main" id="{64BD4B9C-758D-4BC3-84DD-44F572BF93C3}"/>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56" name="Rectangle 155">
                <a:extLst>
                  <a:ext uri="{FF2B5EF4-FFF2-40B4-BE49-F238E27FC236}">
                    <a16:creationId xmlns:a16="http://schemas.microsoft.com/office/drawing/2014/main" id="{308B7C7E-CED0-4DFE-8CE7-95318DBC811A}"/>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57" name="Straight Arrow Connector 156">
                <a:extLst>
                  <a:ext uri="{FF2B5EF4-FFF2-40B4-BE49-F238E27FC236}">
                    <a16:creationId xmlns:a16="http://schemas.microsoft.com/office/drawing/2014/main" id="{BE5D6938-AD48-4C43-BEA8-13AAC17E7F38}"/>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64" name="Group 163">
            <a:extLst>
              <a:ext uri="{FF2B5EF4-FFF2-40B4-BE49-F238E27FC236}">
                <a16:creationId xmlns:a16="http://schemas.microsoft.com/office/drawing/2014/main" id="{00B68AA5-3DA8-4DA9-802E-E3C0F5E13ABF}"/>
              </a:ext>
            </a:extLst>
          </p:cNvPr>
          <p:cNvGrpSpPr/>
          <p:nvPr/>
        </p:nvGrpSpPr>
        <p:grpSpPr>
          <a:xfrm>
            <a:off x="2410693" y="140186"/>
            <a:ext cx="1371600" cy="872633"/>
            <a:chOff x="2117745" y="161856"/>
            <a:chExt cx="1371600" cy="872633"/>
          </a:xfrm>
        </p:grpSpPr>
        <p:sp>
          <p:nvSpPr>
            <p:cNvPr id="165" name="Rectangle 164">
              <a:extLst>
                <a:ext uri="{FF2B5EF4-FFF2-40B4-BE49-F238E27FC236}">
                  <a16:creationId xmlns:a16="http://schemas.microsoft.com/office/drawing/2014/main" id="{BC6B7485-5F10-46D6-A8DD-23C248AA9813}"/>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66" name="Relationship_F003" title="Icon of three boxes connected by lines">
              <a:extLst>
                <a:ext uri="{FF2B5EF4-FFF2-40B4-BE49-F238E27FC236}">
                  <a16:creationId xmlns:a16="http://schemas.microsoft.com/office/drawing/2014/main" id="{3E214A48-2F64-4B09-858C-61863D273F07}"/>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8812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left)">
                                      <p:cBhvr>
                                        <p:cTn id="11" dur="500"/>
                                        <p:tgtEl>
                                          <p:spTgt spid="13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9"/>
                                        </p:tgtEl>
                                        <p:attrNameLst>
                                          <p:attrName>style.visibility</p:attrName>
                                        </p:attrNameLst>
                                      </p:cBhvr>
                                      <p:to>
                                        <p:strVal val="visible"/>
                                      </p:to>
                                    </p:set>
                                    <p:animEffect transition="in" filter="fade">
                                      <p:cBhvr>
                                        <p:cTn id="14" dur="500"/>
                                        <p:tgtEl>
                                          <p:spTgt spid="149"/>
                                        </p:tgtEl>
                                      </p:cBhvr>
                                    </p:animEffect>
                                  </p:childTnLst>
                                </p:cTn>
                              </p:par>
                              <p:par>
                                <p:cTn id="15" presetID="53" presetClass="entr" presetSubtype="16" fill="hold" nodeType="withEffect">
                                  <p:stCondLst>
                                    <p:cond delay="25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left)">
                                      <p:cBhvr>
                                        <p:cTn id="27" dur="500"/>
                                        <p:tgtEl>
                                          <p:spTgt spid="137"/>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184"/>
                                        </p:tgtEl>
                                        <p:attrNameLst>
                                          <p:attrName>style.visibility</p:attrName>
                                        </p:attrNameLst>
                                      </p:cBhvr>
                                      <p:to>
                                        <p:strVal val="visible"/>
                                      </p:to>
                                    </p:set>
                                    <p:animEffect transition="in" filter="fade">
                                      <p:cBhvr>
                                        <p:cTn id="30" dur="500"/>
                                        <p:tgtEl>
                                          <p:spTgt spid="184"/>
                                        </p:tgtEl>
                                      </p:cBhvr>
                                    </p:animEffect>
                                  </p:childTnLst>
                                </p:cTn>
                              </p:par>
                              <p:par>
                                <p:cTn id="31" presetID="53" presetClass="entr" presetSubtype="16" fill="hold" nodeType="withEffect">
                                  <p:stCondLst>
                                    <p:cond delay="250"/>
                                  </p:stCondLst>
                                  <p:childTnLst>
                                    <p:set>
                                      <p:cBhvr>
                                        <p:cTn id="32" dur="1" fill="hold">
                                          <p:stCondLst>
                                            <p:cond delay="0"/>
                                          </p:stCondLst>
                                        </p:cTn>
                                        <p:tgtEl>
                                          <p:spTgt spid="214"/>
                                        </p:tgtEl>
                                        <p:attrNameLst>
                                          <p:attrName>style.visibility</p:attrName>
                                        </p:attrNameLst>
                                      </p:cBhvr>
                                      <p:to>
                                        <p:strVal val="visible"/>
                                      </p:to>
                                    </p:set>
                                    <p:anim calcmode="lin" valueType="num">
                                      <p:cBhvr>
                                        <p:cTn id="33" dur="500" fill="hold"/>
                                        <p:tgtEl>
                                          <p:spTgt spid="214"/>
                                        </p:tgtEl>
                                        <p:attrNameLst>
                                          <p:attrName>ppt_w</p:attrName>
                                        </p:attrNameLst>
                                      </p:cBhvr>
                                      <p:tavLst>
                                        <p:tav tm="0">
                                          <p:val>
                                            <p:fltVal val="0"/>
                                          </p:val>
                                        </p:tav>
                                        <p:tav tm="100000">
                                          <p:val>
                                            <p:strVal val="#ppt_w"/>
                                          </p:val>
                                        </p:tav>
                                      </p:tavLst>
                                    </p:anim>
                                    <p:anim calcmode="lin" valueType="num">
                                      <p:cBhvr>
                                        <p:cTn id="34" dur="500" fill="hold"/>
                                        <p:tgtEl>
                                          <p:spTgt spid="214"/>
                                        </p:tgtEl>
                                        <p:attrNameLst>
                                          <p:attrName>ppt_h</p:attrName>
                                        </p:attrNameLst>
                                      </p:cBhvr>
                                      <p:tavLst>
                                        <p:tav tm="0">
                                          <p:val>
                                            <p:fltVal val="0"/>
                                          </p:val>
                                        </p:tav>
                                        <p:tav tm="100000">
                                          <p:val>
                                            <p:strVal val="#ppt_h"/>
                                          </p:val>
                                        </p:tav>
                                      </p:tavLst>
                                    </p:anim>
                                    <p:animEffect transition="in" filter="fade">
                                      <p:cBhvr>
                                        <p:cTn id="35" dur="500"/>
                                        <p:tgtEl>
                                          <p:spTgt spid="214"/>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39"/>
                                        </p:tgtEl>
                                        <p:attrNameLst>
                                          <p:attrName>style.visibility</p:attrName>
                                        </p:attrNameLst>
                                      </p:cBhvr>
                                      <p:to>
                                        <p:strVal val="visible"/>
                                      </p:to>
                                    </p:set>
                                    <p:animEffect transition="in" filter="wipe(left)">
                                      <p:cBhvr>
                                        <p:cTn id="43" dur="500"/>
                                        <p:tgtEl>
                                          <p:spTgt spid="139"/>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par>
                                <p:cTn id="47" presetID="53" presetClass="entr" presetSubtype="16" fill="hold" nodeType="withEffect">
                                  <p:stCondLst>
                                    <p:cond delay="250"/>
                                  </p:stCondLst>
                                  <p:childTnLst>
                                    <p:set>
                                      <p:cBhvr>
                                        <p:cTn id="48" dur="1" fill="hold">
                                          <p:stCondLst>
                                            <p:cond delay="0"/>
                                          </p:stCondLst>
                                        </p:cTn>
                                        <p:tgtEl>
                                          <p:spTgt spid="215"/>
                                        </p:tgtEl>
                                        <p:attrNameLst>
                                          <p:attrName>style.visibility</p:attrName>
                                        </p:attrNameLst>
                                      </p:cBhvr>
                                      <p:to>
                                        <p:strVal val="visible"/>
                                      </p:to>
                                    </p:set>
                                    <p:anim calcmode="lin" valueType="num">
                                      <p:cBhvr>
                                        <p:cTn id="49" dur="500" fill="hold"/>
                                        <p:tgtEl>
                                          <p:spTgt spid="215"/>
                                        </p:tgtEl>
                                        <p:attrNameLst>
                                          <p:attrName>ppt_w</p:attrName>
                                        </p:attrNameLst>
                                      </p:cBhvr>
                                      <p:tavLst>
                                        <p:tav tm="0">
                                          <p:val>
                                            <p:fltVal val="0"/>
                                          </p:val>
                                        </p:tav>
                                        <p:tav tm="100000">
                                          <p:val>
                                            <p:strVal val="#ppt_w"/>
                                          </p:val>
                                        </p:tav>
                                      </p:tavLst>
                                    </p:anim>
                                    <p:anim calcmode="lin" valueType="num">
                                      <p:cBhvr>
                                        <p:cTn id="50" dur="500" fill="hold"/>
                                        <p:tgtEl>
                                          <p:spTgt spid="215"/>
                                        </p:tgtEl>
                                        <p:attrNameLst>
                                          <p:attrName>ppt_h</p:attrName>
                                        </p:attrNameLst>
                                      </p:cBhvr>
                                      <p:tavLst>
                                        <p:tav tm="0">
                                          <p:val>
                                            <p:fltVal val="0"/>
                                          </p:val>
                                        </p:tav>
                                        <p:tav tm="100000">
                                          <p:val>
                                            <p:strVal val="#ppt_h"/>
                                          </p:val>
                                        </p:tav>
                                      </p:tavLst>
                                    </p:anim>
                                    <p:animEffect transition="in" filter="fade">
                                      <p:cBhvr>
                                        <p:cTn id="51" dur="500"/>
                                        <p:tgtEl>
                                          <p:spTgt spid="215"/>
                                        </p:tgtEl>
                                      </p:cBhvr>
                                    </p:animEffect>
                                  </p:childTnLst>
                                </p:cTn>
                              </p:par>
                            </p:childTnLst>
                          </p:cTn>
                        </p:par>
                        <p:par>
                          <p:cTn id="52" fill="hold">
                            <p:stCondLst>
                              <p:cond delay="3750"/>
                            </p:stCondLst>
                            <p:childTnLst>
                              <p:par>
                                <p:cTn id="53" presetID="10"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par>
                          <p:cTn id="56" fill="hold">
                            <p:stCondLst>
                              <p:cond delay="4250"/>
                            </p:stCondLst>
                            <p:childTnLst>
                              <p:par>
                                <p:cTn id="57" presetID="22" presetClass="entr" presetSubtype="2" fill="hold" nodeType="afterEffect">
                                  <p:stCondLst>
                                    <p:cond delay="0"/>
                                  </p:stCondLst>
                                  <p:childTnLst>
                                    <p:set>
                                      <p:cBhvr>
                                        <p:cTn id="58" dur="1" fill="hold">
                                          <p:stCondLst>
                                            <p:cond delay="0"/>
                                          </p:stCondLst>
                                        </p:cTn>
                                        <p:tgtEl>
                                          <p:spTgt spid="142"/>
                                        </p:tgtEl>
                                        <p:attrNameLst>
                                          <p:attrName>style.visibility</p:attrName>
                                        </p:attrNameLst>
                                      </p:cBhvr>
                                      <p:to>
                                        <p:strVal val="visible"/>
                                      </p:to>
                                    </p:set>
                                    <p:animEffect transition="in" filter="wipe(right)">
                                      <p:cBhvr>
                                        <p:cTn id="59" dur="1000"/>
                                        <p:tgtEl>
                                          <p:spTgt spid="1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250"/>
                                  </p:stCondLst>
                                  <p:childTnLst>
                                    <p:set>
                                      <p:cBhvr>
                                        <p:cTn id="64" dur="1" fill="hold">
                                          <p:stCondLst>
                                            <p:cond delay="0"/>
                                          </p:stCondLst>
                                        </p:cTn>
                                        <p:tgtEl>
                                          <p:spTgt spid="191"/>
                                        </p:tgtEl>
                                        <p:attrNameLst>
                                          <p:attrName>style.visibility</p:attrName>
                                        </p:attrNameLst>
                                      </p:cBhvr>
                                      <p:to>
                                        <p:strVal val="visible"/>
                                      </p:to>
                                    </p:set>
                                    <p:animEffect transition="in" filter="fade">
                                      <p:cBhvr>
                                        <p:cTn id="65" dur="500"/>
                                        <p:tgtEl>
                                          <p:spTgt spid="19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195"/>
                                        </p:tgtEl>
                                        <p:attrNameLst>
                                          <p:attrName>style.visibility</p:attrName>
                                        </p:attrNameLst>
                                      </p:cBhvr>
                                      <p:to>
                                        <p:strVal val="visible"/>
                                      </p:to>
                                    </p:set>
                                    <p:animEffect transition="in" filter="fade">
                                      <p:cBhvr>
                                        <p:cTn id="68"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84" grpId="0"/>
      <p:bldP spid="187" grpId="0"/>
      <p:bldP spid="194" grpId="0" animBg="1"/>
      <p:bldP spid="19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7" name="Connector: Elbow 266">
            <a:extLst>
              <a:ext uri="{FF2B5EF4-FFF2-40B4-BE49-F238E27FC236}">
                <a16:creationId xmlns:a16="http://schemas.microsoft.com/office/drawing/2014/main" id="{03018E37-203A-4107-81DA-B13956C8616A}"/>
              </a:ext>
            </a:extLst>
          </p:cNvPr>
          <p:cNvCxnSpPr>
            <a:cxnSpLocks/>
          </p:cNvCxnSpPr>
          <p:nvPr/>
        </p:nvCxnSpPr>
        <p:spPr>
          <a:xfrm rot="5400000" flipH="1" flipV="1">
            <a:off x="7576553" y="4169328"/>
            <a:ext cx="1804843" cy="2834640"/>
          </a:xfrm>
          <a:prstGeom prst="bentConnector3">
            <a:avLst>
              <a:gd name="adj1" fmla="val -12666"/>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Rectangle: Rounded Corners 199">
            <a:extLst>
              <a:ext uri="{FF2B5EF4-FFF2-40B4-BE49-F238E27FC236}">
                <a16:creationId xmlns:a16="http://schemas.microsoft.com/office/drawing/2014/main" id="{95673739-C947-4DA1-8349-F06CF67238BB}"/>
              </a:ext>
            </a:extLst>
          </p:cNvPr>
          <p:cNvSpPr/>
          <p:nvPr/>
        </p:nvSpPr>
        <p:spPr bwMode="auto">
          <a:xfrm>
            <a:off x="9665357" y="5477867"/>
            <a:ext cx="465363" cy="310896"/>
          </a:xfrm>
          <a:prstGeom prst="roundRect">
            <a:avLst>
              <a:gd name="adj" fmla="val 3125"/>
            </a:avLst>
          </a:prstGeom>
          <a:solidFill>
            <a:srgbClr val="FFFFFF"/>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00">
                <a:solidFill>
                  <a:srgbClr val="00B050"/>
                </a:solidFill>
                <a:latin typeface="+mj-lt"/>
              </a:rPr>
              <a:t>Accept</a:t>
            </a:r>
          </a:p>
        </p:txBody>
      </p:sp>
      <p:sp>
        <p:nvSpPr>
          <p:cNvPr id="222" name="Rectangle: Rounded Corners 221">
            <a:extLst>
              <a:ext uri="{FF2B5EF4-FFF2-40B4-BE49-F238E27FC236}">
                <a16:creationId xmlns:a16="http://schemas.microsoft.com/office/drawing/2014/main" id="{C0E65647-B283-4DC6-9F77-B251098429C8}"/>
              </a:ext>
            </a:extLst>
          </p:cNvPr>
          <p:cNvSpPr/>
          <p:nvPr/>
        </p:nvSpPr>
        <p:spPr bwMode="auto">
          <a:xfrm>
            <a:off x="9665357" y="5477867"/>
            <a:ext cx="465363" cy="310896"/>
          </a:xfrm>
          <a:prstGeom prst="roundRect">
            <a:avLst>
              <a:gd name="adj" fmla="val 3125"/>
            </a:avLst>
          </a:prstGeom>
          <a:solidFill>
            <a:srgbClr val="FFFFFF"/>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00">
                <a:solidFill>
                  <a:srgbClr val="FF0000"/>
                </a:solidFill>
                <a:latin typeface="+mj-lt"/>
              </a:rPr>
              <a:t>Deny</a:t>
            </a:r>
          </a:p>
        </p:txBody>
      </p:sp>
      <p:sp>
        <p:nvSpPr>
          <p:cNvPr id="3" name="Rectangle 2">
            <a:extLst>
              <a:ext uri="{FF2B5EF4-FFF2-40B4-BE49-F238E27FC236}">
                <a16:creationId xmlns:a16="http://schemas.microsoft.com/office/drawing/2014/main" id="{F209C847-A16F-4518-9BF0-167227475284}"/>
              </a:ext>
            </a:extLst>
          </p:cNvPr>
          <p:cNvSpPr/>
          <p:nvPr/>
        </p:nvSpPr>
        <p:spPr bwMode="auto">
          <a:xfrm>
            <a:off x="9628494" y="5425187"/>
            <a:ext cx="539088" cy="41625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1" name="Straight Arrow Connector 200">
            <a:extLst>
              <a:ext uri="{FF2B5EF4-FFF2-40B4-BE49-F238E27FC236}">
                <a16:creationId xmlns:a16="http://schemas.microsoft.com/office/drawing/2014/main" id="{36C2E1D9-BFCE-4AA5-880F-0E55229CB0A2}"/>
              </a:ext>
            </a:extLst>
          </p:cNvPr>
          <p:cNvCxnSpPr>
            <a:cxnSpLocks/>
            <a:stCxn id="270" idx="1"/>
            <a:endCxn id="108" idx="3"/>
          </p:cNvCxnSpPr>
          <p:nvPr/>
        </p:nvCxnSpPr>
        <p:spPr>
          <a:xfrm flipH="1">
            <a:off x="7149666" y="2222747"/>
            <a:ext cx="221366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06C17E7B-4FB5-431B-A00E-7D08DB4E0D86}"/>
              </a:ext>
            </a:extLst>
          </p:cNvPr>
          <p:cNvSpPr/>
          <p:nvPr/>
        </p:nvSpPr>
        <p:spPr bwMode="auto">
          <a:xfrm>
            <a:off x="8144996" y="2107074"/>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9</a:t>
            </a:r>
          </a:p>
        </p:txBody>
      </p:sp>
      <p:grpSp>
        <p:nvGrpSpPr>
          <p:cNvPr id="66" name="Group 65">
            <a:extLst>
              <a:ext uri="{FF2B5EF4-FFF2-40B4-BE49-F238E27FC236}">
                <a16:creationId xmlns:a16="http://schemas.microsoft.com/office/drawing/2014/main" id="{25B183A4-5895-4444-B136-F139FAECAFD7}"/>
              </a:ext>
            </a:extLst>
          </p:cNvPr>
          <p:cNvGrpSpPr/>
          <p:nvPr/>
        </p:nvGrpSpPr>
        <p:grpSpPr>
          <a:xfrm>
            <a:off x="9486914" y="2073384"/>
            <a:ext cx="310896" cy="310896"/>
            <a:chOff x="10858514" y="2054334"/>
            <a:chExt cx="310896" cy="310896"/>
          </a:xfrm>
        </p:grpSpPr>
        <p:sp>
          <p:nvSpPr>
            <p:cNvPr id="214" name="Rectangle: Rounded Corners 213">
              <a:extLst>
                <a:ext uri="{FF2B5EF4-FFF2-40B4-BE49-F238E27FC236}">
                  <a16:creationId xmlns:a16="http://schemas.microsoft.com/office/drawing/2014/main" id="{F38BBB56-DD71-4846-BD11-6485AA76BFD9}"/>
                </a:ext>
              </a:extLst>
            </p:cNvPr>
            <p:cNvSpPr/>
            <p:nvPr/>
          </p:nvSpPr>
          <p:spPr bwMode="auto">
            <a:xfrm>
              <a:off x="10858514" y="205433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216" name="light" title="Icon of a lightbulb">
              <a:extLst>
                <a:ext uri="{FF2B5EF4-FFF2-40B4-BE49-F238E27FC236}">
                  <a16:creationId xmlns:a16="http://schemas.microsoft.com/office/drawing/2014/main" id="{FF504253-5CB7-46A3-96F2-9A07ED87827F}"/>
                </a:ext>
              </a:extLst>
            </p:cNvPr>
            <p:cNvSpPr>
              <a:spLocks noChangeAspect="1" noEditPoints="1"/>
            </p:cNvSpPr>
            <p:nvPr/>
          </p:nvSpPr>
          <p:spPr bwMode="auto">
            <a:xfrm>
              <a:off x="10942443" y="2103600"/>
              <a:ext cx="143039" cy="21236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276" name="Connector: Elbow 275">
            <a:extLst>
              <a:ext uri="{FF2B5EF4-FFF2-40B4-BE49-F238E27FC236}">
                <a16:creationId xmlns:a16="http://schemas.microsoft.com/office/drawing/2014/main" id="{936E1F36-4BC8-4FD6-8C98-EA612AFC7B48}"/>
              </a:ext>
            </a:extLst>
          </p:cNvPr>
          <p:cNvCxnSpPr>
            <a:stCxn id="280" idx="2"/>
            <a:endCxn id="297" idx="6"/>
          </p:cNvCxnSpPr>
          <p:nvPr/>
        </p:nvCxnSpPr>
        <p:spPr>
          <a:xfrm rot="5400000">
            <a:off x="10159490" y="4393423"/>
            <a:ext cx="1092648" cy="13835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D8E1CC33-A041-4D42-8302-E3A7C6934E6C}"/>
              </a:ext>
            </a:extLst>
          </p:cNvPr>
          <p:cNvGrpSpPr/>
          <p:nvPr/>
        </p:nvGrpSpPr>
        <p:grpSpPr>
          <a:xfrm>
            <a:off x="9693834" y="4231353"/>
            <a:ext cx="418353" cy="418353"/>
            <a:chOff x="10255624" y="5205506"/>
            <a:chExt cx="418353" cy="418353"/>
          </a:xfrm>
        </p:grpSpPr>
        <p:sp>
          <p:nvSpPr>
            <p:cNvPr id="210" name="Step 3">
              <a:extLst>
                <a:ext uri="{FF2B5EF4-FFF2-40B4-BE49-F238E27FC236}">
                  <a16:creationId xmlns:a16="http://schemas.microsoft.com/office/drawing/2014/main" id="{D5457969-6505-47AC-B2F8-263F7CD66FAB}"/>
                </a:ext>
              </a:extLst>
            </p:cNvPr>
            <p:cNvSpPr/>
            <p:nvPr/>
          </p:nvSpPr>
          <p:spPr bwMode="auto">
            <a:xfrm>
              <a:off x="10309352" y="525923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p>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3</a:t>
              </a:r>
            </a:p>
          </p:txBody>
        </p:sp>
        <p:sp>
          <p:nvSpPr>
            <p:cNvPr id="268" name="&quot;Not Allowed&quot; Symbol 267">
              <a:extLst>
                <a:ext uri="{FF2B5EF4-FFF2-40B4-BE49-F238E27FC236}">
                  <a16:creationId xmlns:a16="http://schemas.microsoft.com/office/drawing/2014/main" id="{92D85724-235D-4656-B638-072FA1615FB2}"/>
                </a:ext>
              </a:extLst>
            </p:cNvPr>
            <p:cNvSpPr/>
            <p:nvPr/>
          </p:nvSpPr>
          <p:spPr bwMode="auto">
            <a:xfrm>
              <a:off x="10255624" y="5205506"/>
              <a:ext cx="418353" cy="418353"/>
            </a:xfrm>
            <a:prstGeom prst="noSmoking">
              <a:avLst>
                <a:gd name="adj" fmla="val 8404"/>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4" name="Rectangle 273">
            <a:extLst>
              <a:ext uri="{FF2B5EF4-FFF2-40B4-BE49-F238E27FC236}">
                <a16:creationId xmlns:a16="http://schemas.microsoft.com/office/drawing/2014/main" id="{D9B661DC-4F03-4649-A5D6-2CD8412BF3F0}"/>
              </a:ext>
            </a:extLst>
          </p:cNvPr>
          <p:cNvSpPr/>
          <p:nvPr/>
        </p:nvSpPr>
        <p:spPr bwMode="auto">
          <a:xfrm>
            <a:off x="9386888" y="4207437"/>
            <a:ext cx="814947" cy="4852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Step 3 II">
            <a:extLst>
              <a:ext uri="{FF2B5EF4-FFF2-40B4-BE49-F238E27FC236}">
                <a16:creationId xmlns:a16="http://schemas.microsoft.com/office/drawing/2014/main" id="{F016E143-A4D5-4B63-B0D7-3D2FD676AF89}"/>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3</a:t>
            </a:r>
          </a:p>
        </p:txBody>
      </p:sp>
      <p:sp>
        <p:nvSpPr>
          <p:cNvPr id="209" name="Step N">
            <a:extLst>
              <a:ext uri="{FF2B5EF4-FFF2-40B4-BE49-F238E27FC236}">
                <a16:creationId xmlns:a16="http://schemas.microsoft.com/office/drawing/2014/main" id="{B262C359-7F6D-41C4-B784-103D88398C96}"/>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N</a:t>
            </a:r>
          </a:p>
        </p:txBody>
      </p:sp>
      <p:sp>
        <p:nvSpPr>
          <p:cNvPr id="208" name="Step 3">
            <a:extLst>
              <a:ext uri="{FF2B5EF4-FFF2-40B4-BE49-F238E27FC236}">
                <a16:creationId xmlns:a16="http://schemas.microsoft.com/office/drawing/2014/main" id="{6E06E743-4BB7-45C2-B240-62A9D337E72D}"/>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3</a:t>
            </a:r>
            <a:endParaRPr lang="en-US" sz="800">
              <a:solidFill>
                <a:srgbClr val="505050"/>
              </a:solidFill>
              <a:latin typeface="Segoe UI Semibold" panose="020B0702040204020203" pitchFamily="34" charset="0"/>
              <a:cs typeface="Segoe UI Semibold" panose="020B0702040204020203" pitchFamily="34" charset="0"/>
            </a:endParaRPr>
          </a:p>
        </p:txBody>
      </p:sp>
      <p:sp>
        <p:nvSpPr>
          <p:cNvPr id="207" name="Step 2">
            <a:extLst>
              <a:ext uri="{FF2B5EF4-FFF2-40B4-BE49-F238E27FC236}">
                <a16:creationId xmlns:a16="http://schemas.microsoft.com/office/drawing/2014/main" id="{12E6998E-C314-47E5-B4DC-D4412D65653A}"/>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2</a:t>
            </a:r>
          </a:p>
        </p:txBody>
      </p:sp>
      <p:sp>
        <p:nvSpPr>
          <p:cNvPr id="206" name="Step 1">
            <a:extLst>
              <a:ext uri="{FF2B5EF4-FFF2-40B4-BE49-F238E27FC236}">
                <a16:creationId xmlns:a16="http://schemas.microsoft.com/office/drawing/2014/main" id="{447908D1-951A-4220-9CB8-B2D8039ED469}"/>
              </a:ext>
            </a:extLst>
          </p:cNvPr>
          <p:cNvSpPr/>
          <p:nvPr/>
        </p:nvSpPr>
        <p:spPr bwMode="auto">
          <a:xfrm>
            <a:off x="6906206" y="61438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 </a:t>
            </a:r>
          </a:p>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1</a:t>
            </a:r>
          </a:p>
        </p:txBody>
      </p:sp>
      <p:cxnSp>
        <p:nvCxnSpPr>
          <p:cNvPr id="202" name="Straight Arrow Connector 201">
            <a:extLst>
              <a:ext uri="{FF2B5EF4-FFF2-40B4-BE49-F238E27FC236}">
                <a16:creationId xmlns:a16="http://schemas.microsoft.com/office/drawing/2014/main" id="{55D0B3AC-5F27-4036-A8BC-571F9FA7F46A}"/>
              </a:ext>
            </a:extLst>
          </p:cNvPr>
          <p:cNvCxnSpPr>
            <a:cxnSpLocks/>
            <a:stCxn id="280" idx="1"/>
            <a:endCxn id="252" idx="3"/>
          </p:cNvCxnSpPr>
          <p:nvPr/>
        </p:nvCxnSpPr>
        <p:spPr>
          <a:xfrm flipH="1">
            <a:off x="10057323" y="4264554"/>
            <a:ext cx="1065946"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D4025372-1ABE-44E5-8F8D-078390C46B7A}"/>
              </a:ext>
            </a:extLst>
          </p:cNvPr>
          <p:cNvGrpSpPr/>
          <p:nvPr/>
        </p:nvGrpSpPr>
        <p:grpSpPr>
          <a:xfrm>
            <a:off x="11242141" y="4109106"/>
            <a:ext cx="310896" cy="310896"/>
            <a:chOff x="10983929" y="4910964"/>
            <a:chExt cx="310896" cy="310896"/>
          </a:xfrm>
        </p:grpSpPr>
        <p:sp>
          <p:nvSpPr>
            <p:cNvPr id="203" name="Rectangle: Rounded Corners 202">
              <a:extLst>
                <a:ext uri="{FF2B5EF4-FFF2-40B4-BE49-F238E27FC236}">
                  <a16:creationId xmlns:a16="http://schemas.microsoft.com/office/drawing/2014/main" id="{AA8E4DC9-711F-45D9-91C0-7D351AC00209}"/>
                </a:ext>
              </a:extLst>
            </p:cNvPr>
            <p:cNvSpPr/>
            <p:nvPr/>
          </p:nvSpPr>
          <p:spPr bwMode="auto">
            <a:xfrm>
              <a:off x="10983929" y="491096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204" name="Trackers_EADF" title="Icon of a clipboard with a checklist on it">
              <a:extLst>
                <a:ext uri="{FF2B5EF4-FFF2-40B4-BE49-F238E27FC236}">
                  <a16:creationId xmlns:a16="http://schemas.microsoft.com/office/drawing/2014/main" id="{BC97A915-F821-4BA6-A293-B20B4324FB05}"/>
                </a:ext>
              </a:extLst>
            </p:cNvPr>
            <p:cNvSpPr>
              <a:spLocks noChangeAspect="1" noEditPoints="1"/>
            </p:cNvSpPr>
            <p:nvPr/>
          </p:nvSpPr>
          <p:spPr bwMode="auto">
            <a:xfrm>
              <a:off x="11062357" y="4961392"/>
              <a:ext cx="154040" cy="2100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4303395C-2472-4175-8B1B-8A8CF607A7A3}"/>
              </a:ext>
            </a:extLst>
          </p:cNvPr>
          <p:cNvGrpSpPr/>
          <p:nvPr/>
        </p:nvGrpSpPr>
        <p:grpSpPr>
          <a:xfrm>
            <a:off x="6645602" y="5582525"/>
            <a:ext cx="832104" cy="906544"/>
            <a:chOff x="6645602" y="5582525"/>
            <a:chExt cx="832104" cy="906544"/>
          </a:xfrm>
        </p:grpSpPr>
        <p:sp>
          <p:nvSpPr>
            <p:cNvPr id="106" name="Rectangle: Rounded Corners 105">
              <a:extLst>
                <a:ext uri="{FF2B5EF4-FFF2-40B4-BE49-F238E27FC236}">
                  <a16:creationId xmlns:a16="http://schemas.microsoft.com/office/drawing/2014/main" id="{72459D4C-0105-48A4-B5EC-ABC2C3019D9B}"/>
                </a:ext>
              </a:extLst>
            </p:cNvPr>
            <p:cNvSpPr/>
            <p:nvPr/>
          </p:nvSpPr>
          <p:spPr bwMode="auto">
            <a:xfrm>
              <a:off x="6787334" y="5940429"/>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7" name="Freeform: Shape 106">
              <a:extLst>
                <a:ext uri="{FF2B5EF4-FFF2-40B4-BE49-F238E27FC236}">
                  <a16:creationId xmlns:a16="http://schemas.microsoft.com/office/drawing/2014/main" id="{A955FD34-781C-4583-94CB-090A440B7C36}"/>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7" name="Title 1">
              <a:extLst>
                <a:ext uri="{FF2B5EF4-FFF2-40B4-BE49-F238E27FC236}">
                  <a16:creationId xmlns:a16="http://schemas.microsoft.com/office/drawing/2014/main" id="{FC9996DB-2F59-4229-A79E-90F07E8FF6D5}"/>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chemeClr val="bg1">
                      <a:lumMod val="85000"/>
                    </a:schemeClr>
                  </a:solidFill>
                </a:rPr>
                <a:t>Azure Pipelines</a:t>
              </a:r>
            </a:p>
          </p:txBody>
        </p:sp>
      </p:grpSp>
      <p:cxnSp>
        <p:nvCxnSpPr>
          <p:cNvPr id="184" name="Connector: Elbow 183">
            <a:extLst>
              <a:ext uri="{FF2B5EF4-FFF2-40B4-BE49-F238E27FC236}">
                <a16:creationId xmlns:a16="http://schemas.microsoft.com/office/drawing/2014/main" id="{E56EA88D-CA70-4D55-A3A0-8C352F7A367D}"/>
              </a:ext>
            </a:extLst>
          </p:cNvPr>
          <p:cNvCxnSpPr/>
          <p:nvPr/>
        </p:nvCxnSpPr>
        <p:spPr>
          <a:xfrm rot="16200000" flipH="1">
            <a:off x="5705707" y="5133122"/>
            <a:ext cx="1530524" cy="632729"/>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6900255-7EAB-4500-B8FB-5782A20280E4}"/>
              </a:ext>
            </a:extLst>
          </p:cNvPr>
          <p:cNvGrpSpPr/>
          <p:nvPr/>
        </p:nvGrpSpPr>
        <p:grpSpPr>
          <a:xfrm>
            <a:off x="6645602" y="5582525"/>
            <a:ext cx="832104" cy="906544"/>
            <a:chOff x="6645602" y="5582525"/>
            <a:chExt cx="832104" cy="906544"/>
          </a:xfrm>
        </p:grpSpPr>
        <p:sp>
          <p:nvSpPr>
            <p:cNvPr id="190" name="Title 1">
              <a:extLst>
                <a:ext uri="{FF2B5EF4-FFF2-40B4-BE49-F238E27FC236}">
                  <a16:creationId xmlns:a16="http://schemas.microsoft.com/office/drawing/2014/main" id="{45BD1150-982E-4CA6-8680-C4485FCF2863}"/>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dirty="0">
                  <a:solidFill>
                    <a:srgbClr val="000000"/>
                  </a:solidFill>
                </a:rPr>
                <a:t>CI/CD Pipelines</a:t>
              </a:r>
            </a:p>
          </p:txBody>
        </p:sp>
        <p:sp>
          <p:nvSpPr>
            <p:cNvPr id="192" name="Rectangle: Rounded Corners 191">
              <a:extLst>
                <a:ext uri="{FF2B5EF4-FFF2-40B4-BE49-F238E27FC236}">
                  <a16:creationId xmlns:a16="http://schemas.microsoft.com/office/drawing/2014/main" id="{ACD82220-7741-4869-AB9A-89EB93F9B74F}"/>
                </a:ext>
              </a:extLst>
            </p:cNvPr>
            <p:cNvSpPr/>
            <p:nvPr/>
          </p:nvSpPr>
          <p:spPr bwMode="auto">
            <a:xfrm>
              <a:off x="6787334" y="594042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3" name="Freeform: Shape 192">
              <a:extLst>
                <a:ext uri="{FF2B5EF4-FFF2-40B4-BE49-F238E27FC236}">
                  <a16:creationId xmlns:a16="http://schemas.microsoft.com/office/drawing/2014/main" id="{130CEB35-4E17-4DA0-ADC0-193C1F778718}"/>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cxnSp>
        <p:nvCxnSpPr>
          <p:cNvPr id="258" name="Straight Arrow Connector 257">
            <a:extLst>
              <a:ext uri="{FF2B5EF4-FFF2-40B4-BE49-F238E27FC236}">
                <a16:creationId xmlns:a16="http://schemas.microsoft.com/office/drawing/2014/main" id="{90C68A91-C812-40D4-B3E5-6C05725894ED}"/>
              </a:ext>
            </a:extLst>
          </p:cNvPr>
          <p:cNvCxnSpPr>
            <a:cxnSpLocks/>
            <a:stCxn id="108" idx="2"/>
          </p:cNvCxnSpPr>
          <p:nvPr/>
        </p:nvCxnSpPr>
        <p:spPr>
          <a:xfrm>
            <a:off x="6154604" y="2761681"/>
            <a:ext cx="0" cy="624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Rounded Corners 144">
            <a:extLst>
              <a:ext uri="{FF2B5EF4-FFF2-40B4-BE49-F238E27FC236}">
                <a16:creationId xmlns:a16="http://schemas.microsoft.com/office/drawing/2014/main" id="{5E0CD8DD-8B27-40ED-AC80-A7AF311958ED}"/>
              </a:ext>
            </a:extLst>
          </p:cNvPr>
          <p:cNvSpPr/>
          <p:nvPr/>
        </p:nvSpPr>
        <p:spPr bwMode="auto">
          <a:xfrm>
            <a:off x="6000957" y="2343150"/>
            <a:ext cx="310896" cy="310896"/>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800" b="1">
                <a:solidFill>
                  <a:srgbClr val="505050"/>
                </a:solidFill>
                <a:latin typeface="Segoe UI"/>
                <a:cs typeface="Segoe UI" pitchFamily="34" charset="0"/>
              </a:rPr>
              <a:t>&lt;/&gt;</a:t>
            </a:r>
          </a:p>
        </p:txBody>
      </p:sp>
      <p:sp>
        <p:nvSpPr>
          <p:cNvPr id="4" name="Title 3"/>
          <p:cNvSpPr>
            <a:spLocks noGrp="1"/>
          </p:cNvSpPr>
          <p:nvPr>
            <p:ph type="title"/>
          </p:nvPr>
        </p:nvSpPr>
        <p:spPr>
          <a:xfrm>
            <a:off x="465137" y="1745299"/>
            <a:ext cx="2477257" cy="820738"/>
          </a:xfrm>
        </p:spPr>
        <p:txBody>
          <a:bodyPr/>
          <a:lstStyle/>
          <a:p>
            <a:r>
              <a:rPr lang="en-US"/>
              <a:t>Secure DevOps</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660374"/>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8" y="3077466"/>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a:defRPr/>
            </a:pPr>
            <a:r>
              <a:rPr lang="en-US" sz="1000" b="0" spc="0">
                <a:solidFill>
                  <a:srgbClr val="000000"/>
                </a:solidFill>
                <a:latin typeface="Segoe UI" panose="020B0502040204020203" pitchFamily="34" charset="0"/>
              </a:rPr>
              <a:t>Developers rapidly iterate, test, and debug different parts of an application together in the same Kubernetes cluster</a:t>
            </a:r>
          </a:p>
        </p:txBody>
      </p:sp>
      <p:sp>
        <p:nvSpPr>
          <p:cNvPr id="283" name="Title 16">
            <a:extLst>
              <a:ext uri="{FF2B5EF4-FFF2-40B4-BE49-F238E27FC236}">
                <a16:creationId xmlns:a16="http://schemas.microsoft.com/office/drawing/2014/main" id="{48E2AED5-F7FE-4F88-B2E9-0F8C207318FA}"/>
              </a:ext>
            </a:extLst>
          </p:cNvPr>
          <p:cNvSpPr txBox="1">
            <a:spLocks/>
          </p:cNvSpPr>
          <p:nvPr/>
        </p:nvSpPr>
        <p:spPr>
          <a:xfrm>
            <a:off x="465138" y="3495493"/>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2"/>
              <a:defRPr/>
            </a:pPr>
            <a:r>
              <a:rPr lang="en-US" sz="1000" b="0" spc="0">
                <a:solidFill>
                  <a:srgbClr val="000000"/>
                </a:solidFill>
                <a:latin typeface="Segoe UI" panose="020B0502040204020203" pitchFamily="34" charset="0"/>
              </a:rPr>
              <a:t>Code is merged into a </a:t>
            </a:r>
            <a:r>
              <a:rPr lang="en-US" sz="1000" b="0" spc="0">
                <a:solidFill>
                  <a:srgbClr val="0078D4"/>
                </a:solidFill>
                <a:latin typeface="Segoe UI Semibold" panose="020B0702040204020203" pitchFamily="34" charset="0"/>
                <a:cs typeface="Segoe UI Semibold" panose="020B0702040204020203" pitchFamily="34" charset="0"/>
              </a:rPr>
              <a:t>GitHub</a:t>
            </a:r>
            <a:r>
              <a:rPr lang="en-US" sz="1000" b="0" spc="0">
                <a:solidFill>
                  <a:srgbClr val="000000"/>
                </a:solidFill>
                <a:latin typeface="Segoe UI" panose="020B0502040204020203" pitchFamily="34" charset="0"/>
              </a:rPr>
              <a:t> repository, after which automated builds and tests are run by </a:t>
            </a:r>
            <a:r>
              <a:rPr lang="en-US" sz="1000" b="0" spc="0">
                <a:solidFill>
                  <a:srgbClr val="0078D4"/>
                </a:solidFill>
                <a:latin typeface="Segoe UI Semibold" panose="020B0702040204020203" pitchFamily="34" charset="0"/>
                <a:cs typeface="Segoe UI Semibold" panose="020B0702040204020203" pitchFamily="34" charset="0"/>
              </a:rPr>
              <a:t>Azure Pipelines</a:t>
            </a:r>
            <a:endParaRPr lang="en-US" sz="1000" b="0" spc="0">
              <a:solidFill>
                <a:srgbClr val="000000"/>
              </a:solidFill>
              <a:latin typeface="Segoe UI" panose="020B0502040204020203" pitchFamily="34" charset="0"/>
            </a:endParaRPr>
          </a:p>
        </p:txBody>
      </p:sp>
      <p:sp>
        <p:nvSpPr>
          <p:cNvPr id="284" name="Title 16">
            <a:extLst>
              <a:ext uri="{FF2B5EF4-FFF2-40B4-BE49-F238E27FC236}">
                <a16:creationId xmlns:a16="http://schemas.microsoft.com/office/drawing/2014/main" id="{E845BC83-4486-4C3F-8CCC-5C6D8E893F3B}"/>
              </a:ext>
            </a:extLst>
          </p:cNvPr>
          <p:cNvSpPr txBox="1">
            <a:spLocks/>
          </p:cNvSpPr>
          <p:nvPr/>
        </p:nvSpPr>
        <p:spPr>
          <a:xfrm>
            <a:off x="465138" y="3913520"/>
            <a:ext cx="3527314"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3"/>
              <a:defRPr/>
            </a:pPr>
            <a:r>
              <a:rPr lang="en-US" sz="1000" b="0" spc="0">
                <a:solidFill>
                  <a:srgbClr val="000000"/>
                </a:solidFill>
                <a:latin typeface="Segoe UI" panose="020B0502040204020203" pitchFamily="34" charset="0"/>
              </a:rPr>
              <a:t>Container image is pushed to Azure Container Registry</a:t>
            </a:r>
          </a:p>
        </p:txBody>
      </p:sp>
      <p:sp>
        <p:nvSpPr>
          <p:cNvPr id="289" name="Title 16">
            <a:extLst>
              <a:ext uri="{FF2B5EF4-FFF2-40B4-BE49-F238E27FC236}">
                <a16:creationId xmlns:a16="http://schemas.microsoft.com/office/drawing/2014/main" id="{B73A9864-FA08-4C86-BA41-59FEEC347CB0}"/>
              </a:ext>
            </a:extLst>
          </p:cNvPr>
          <p:cNvSpPr txBox="1">
            <a:spLocks/>
          </p:cNvSpPr>
          <p:nvPr/>
        </p:nvSpPr>
        <p:spPr>
          <a:xfrm>
            <a:off x="465138" y="5991782"/>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8"/>
              <a:defRPr/>
            </a:pPr>
            <a:r>
              <a:rPr lang="en-US" sz="1000" b="0" spc="0">
                <a:solidFill>
                  <a:srgbClr val="000000"/>
                </a:solidFill>
                <a:latin typeface="Segoe UI" panose="020B0502040204020203" pitchFamily="34" charset="0"/>
              </a:rPr>
              <a:t>App telemetry, container health monitoring, and real-time log analytics are obtained using </a:t>
            </a:r>
            <a:r>
              <a:rPr lang="en-US" sz="1000" b="0" spc="0">
                <a:solidFill>
                  <a:srgbClr val="0078D4"/>
                </a:solidFill>
                <a:latin typeface="Segoe UI Semibold" panose="020B0702040204020203" pitchFamily="34" charset="0"/>
                <a:cs typeface="Segoe UI Semibold" panose="020B0702040204020203" pitchFamily="34" charset="0"/>
              </a:rPr>
              <a:t>Azure Monitor</a:t>
            </a:r>
          </a:p>
        </p:txBody>
      </p:sp>
      <p:sp>
        <p:nvSpPr>
          <p:cNvPr id="290" name="Title 16">
            <a:extLst>
              <a:ext uri="{FF2B5EF4-FFF2-40B4-BE49-F238E27FC236}">
                <a16:creationId xmlns:a16="http://schemas.microsoft.com/office/drawing/2014/main" id="{B7289BF8-F5C7-4BE9-81DD-2718F929D11F}"/>
              </a:ext>
            </a:extLst>
          </p:cNvPr>
          <p:cNvSpPr txBox="1">
            <a:spLocks/>
          </p:cNvSpPr>
          <p:nvPr/>
        </p:nvSpPr>
        <p:spPr>
          <a:xfrm>
            <a:off x="465137" y="6409811"/>
            <a:ext cx="3681859"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9"/>
              <a:defRPr/>
            </a:pPr>
            <a:r>
              <a:rPr lang="en-US" sz="1000" b="0" spc="0">
                <a:solidFill>
                  <a:srgbClr val="000000"/>
                </a:solidFill>
                <a:latin typeface="Segoe UI" panose="020B0502040204020203" pitchFamily="34" charset="0"/>
              </a:rPr>
              <a:t>Insights used to address issues and fed into next sprint plans</a:t>
            </a:r>
          </a:p>
        </p:txBody>
      </p:sp>
      <p:sp>
        <p:nvSpPr>
          <p:cNvPr id="285" name="Title 16">
            <a:extLst>
              <a:ext uri="{FF2B5EF4-FFF2-40B4-BE49-F238E27FC236}">
                <a16:creationId xmlns:a16="http://schemas.microsoft.com/office/drawing/2014/main" id="{636CBD78-6137-4EEB-AAB0-ACB62B5BFD10}"/>
              </a:ext>
            </a:extLst>
          </p:cNvPr>
          <p:cNvSpPr txBox="1">
            <a:spLocks/>
          </p:cNvSpPr>
          <p:nvPr/>
        </p:nvSpPr>
        <p:spPr>
          <a:xfrm>
            <a:off x="465137" y="4176800"/>
            <a:ext cx="3681859" cy="46166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4"/>
              <a:defRPr/>
            </a:pPr>
            <a:r>
              <a:rPr lang="en-US" sz="1000" b="0" spc="0">
                <a:solidFill>
                  <a:srgbClr val="000000"/>
                </a:solidFill>
                <a:latin typeface="Segoe UI" panose="020B0502040204020203" pitchFamily="34" charset="0"/>
              </a:rPr>
              <a:t>Kubernetes clusters are provisioned using tools like Terraform; Helm charts, installed by Terraform, define the desired state of app resources and configurations</a:t>
            </a:r>
          </a:p>
        </p:txBody>
      </p:sp>
      <p:sp>
        <p:nvSpPr>
          <p:cNvPr id="286" name="Title 16">
            <a:extLst>
              <a:ext uri="{FF2B5EF4-FFF2-40B4-BE49-F238E27FC236}">
                <a16:creationId xmlns:a16="http://schemas.microsoft.com/office/drawing/2014/main" id="{D9A8CCA2-A7D5-4AD8-B53D-B906D4446A43}"/>
              </a:ext>
            </a:extLst>
          </p:cNvPr>
          <p:cNvSpPr txBox="1">
            <a:spLocks/>
          </p:cNvSpPr>
          <p:nvPr/>
        </p:nvSpPr>
        <p:spPr>
          <a:xfrm>
            <a:off x="465138" y="4737701"/>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5"/>
              <a:defRPr/>
            </a:pPr>
            <a:r>
              <a:rPr lang="en-US" sz="1000" b="0" spc="0">
                <a:solidFill>
                  <a:srgbClr val="000000"/>
                </a:solidFill>
                <a:latin typeface="Segoe UI" panose="020B0502040204020203" pitchFamily="34" charset="0"/>
              </a:rPr>
              <a:t>Operators enforce policies to govern deployments to the AKS cluster</a:t>
            </a:r>
          </a:p>
        </p:txBody>
      </p:sp>
      <p:sp>
        <p:nvSpPr>
          <p:cNvPr id="287" name="Title 16">
            <a:extLst>
              <a:ext uri="{FF2B5EF4-FFF2-40B4-BE49-F238E27FC236}">
                <a16:creationId xmlns:a16="http://schemas.microsoft.com/office/drawing/2014/main" id="{5E281743-AA5E-4AEA-96B7-5DD5432F9B9D}"/>
              </a:ext>
            </a:extLst>
          </p:cNvPr>
          <p:cNvSpPr txBox="1">
            <a:spLocks/>
          </p:cNvSpPr>
          <p:nvPr/>
        </p:nvSpPr>
        <p:spPr>
          <a:xfrm>
            <a:off x="465138" y="5155728"/>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6"/>
              <a:defRPr/>
            </a:pPr>
            <a:r>
              <a:rPr lang="en-US" sz="1000" b="0" spc="0">
                <a:solidFill>
                  <a:srgbClr val="000000"/>
                </a:solidFill>
                <a:latin typeface="Segoe UI" panose="020B0502040204020203" pitchFamily="34" charset="0"/>
              </a:rPr>
              <a:t>Release pipeline automatically executes pre-defined deployment strategy with each code change</a:t>
            </a:r>
          </a:p>
        </p:txBody>
      </p:sp>
      <p:sp>
        <p:nvSpPr>
          <p:cNvPr id="288" name="Title 16">
            <a:extLst>
              <a:ext uri="{FF2B5EF4-FFF2-40B4-BE49-F238E27FC236}">
                <a16:creationId xmlns:a16="http://schemas.microsoft.com/office/drawing/2014/main" id="{93033542-4068-4111-8631-B6BA77F0DCEF}"/>
              </a:ext>
            </a:extLst>
          </p:cNvPr>
          <p:cNvSpPr txBox="1">
            <a:spLocks/>
          </p:cNvSpPr>
          <p:nvPr/>
        </p:nvSpPr>
        <p:spPr>
          <a:xfrm>
            <a:off x="465138" y="5573755"/>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7"/>
              <a:defRPr/>
            </a:pPr>
            <a:r>
              <a:rPr lang="en-US" sz="1000" b="0" spc="0">
                <a:solidFill>
                  <a:srgbClr val="000000"/>
                </a:solidFill>
                <a:latin typeface="Segoe UI" panose="020B0502040204020203" pitchFamily="34" charset="0"/>
              </a:rPr>
              <a:t>Policy enforcement and auditing is added to CI/CD pipeline using </a:t>
            </a:r>
            <a:r>
              <a:rPr lang="en-US" sz="1000" b="0" spc="0">
                <a:solidFill>
                  <a:srgbClr val="0078D4"/>
                </a:solidFill>
                <a:latin typeface="Segoe UI Semibold" panose="020B0702040204020203" pitchFamily="34" charset="0"/>
                <a:cs typeface="Segoe UI Semibold" panose="020B0702040204020203" pitchFamily="34" charset="0"/>
              </a:rPr>
              <a:t>Azure Policy</a:t>
            </a:r>
          </a:p>
        </p:txBody>
      </p:sp>
      <p:sp>
        <p:nvSpPr>
          <p:cNvPr id="108" name="Rectangle: Rounded Corners 107">
            <a:extLst>
              <a:ext uri="{FF2B5EF4-FFF2-40B4-BE49-F238E27FC236}">
                <a16:creationId xmlns:a16="http://schemas.microsoft.com/office/drawing/2014/main" id="{21C91FBA-7833-4DD6-8959-81A46911124C}"/>
              </a:ext>
            </a:extLst>
          </p:cNvPr>
          <p:cNvSpPr/>
          <p:nvPr/>
        </p:nvSpPr>
        <p:spPr bwMode="auto">
          <a:xfrm>
            <a:off x="5159542" y="1683813"/>
            <a:ext cx="1990124" cy="107786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9" name="Title 1">
            <a:extLst>
              <a:ext uri="{FF2B5EF4-FFF2-40B4-BE49-F238E27FC236}">
                <a16:creationId xmlns:a16="http://schemas.microsoft.com/office/drawing/2014/main" id="{52ADE8D9-53A4-4803-8E04-BC5AEBEF1774}"/>
              </a:ext>
            </a:extLst>
          </p:cNvPr>
          <p:cNvSpPr txBox="1">
            <a:spLocks/>
          </p:cNvSpPr>
          <p:nvPr/>
        </p:nvSpPr>
        <p:spPr>
          <a:xfrm>
            <a:off x="5159542" y="1481101"/>
            <a:ext cx="76081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Inner loop</a:t>
            </a:r>
          </a:p>
        </p:txBody>
      </p:sp>
      <p:sp>
        <p:nvSpPr>
          <p:cNvPr id="233" name="Title 1">
            <a:extLst>
              <a:ext uri="{FF2B5EF4-FFF2-40B4-BE49-F238E27FC236}">
                <a16:creationId xmlns:a16="http://schemas.microsoft.com/office/drawing/2014/main" id="{89102F29-E55E-47FA-9BD8-B90FBE6976EA}"/>
              </a:ext>
            </a:extLst>
          </p:cNvPr>
          <p:cNvSpPr txBox="1">
            <a:spLocks/>
          </p:cNvSpPr>
          <p:nvPr/>
        </p:nvSpPr>
        <p:spPr>
          <a:xfrm>
            <a:off x="7580993" y="33346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Container Registry</a:t>
            </a:r>
          </a:p>
        </p:txBody>
      </p:sp>
      <p:sp>
        <p:nvSpPr>
          <p:cNvPr id="235" name="Rectangle: Rounded Corners 234">
            <a:extLst>
              <a:ext uri="{FF2B5EF4-FFF2-40B4-BE49-F238E27FC236}">
                <a16:creationId xmlns:a16="http://schemas.microsoft.com/office/drawing/2014/main" id="{B1B80EE1-CF3A-4583-99B4-7A7DA64870CD}"/>
              </a:ext>
            </a:extLst>
          </p:cNvPr>
          <p:cNvSpPr/>
          <p:nvPr/>
        </p:nvSpPr>
        <p:spPr bwMode="auto">
          <a:xfrm>
            <a:off x="7508258" y="3844884"/>
            <a:ext cx="839343" cy="8393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29" name="Group 28">
            <a:extLst>
              <a:ext uri="{FF2B5EF4-FFF2-40B4-BE49-F238E27FC236}">
                <a16:creationId xmlns:a16="http://schemas.microsoft.com/office/drawing/2014/main" id="{87DE6EB4-B262-4BDE-9D70-81188064E90E}"/>
              </a:ext>
            </a:extLst>
          </p:cNvPr>
          <p:cNvGrpSpPr/>
          <p:nvPr/>
        </p:nvGrpSpPr>
        <p:grpSpPr>
          <a:xfrm>
            <a:off x="8149553" y="5733657"/>
            <a:ext cx="827321" cy="755412"/>
            <a:chOff x="8149553" y="5733657"/>
            <a:chExt cx="827321" cy="755412"/>
          </a:xfrm>
        </p:grpSpPr>
        <p:sp>
          <p:nvSpPr>
            <p:cNvPr id="238" name="Title 1">
              <a:extLst>
                <a:ext uri="{FF2B5EF4-FFF2-40B4-BE49-F238E27FC236}">
                  <a16:creationId xmlns:a16="http://schemas.microsoft.com/office/drawing/2014/main" id="{64DE725F-567D-4F56-B3C4-348E9F71E554}"/>
                </a:ext>
              </a:extLst>
            </p:cNvPr>
            <p:cNvSpPr txBox="1">
              <a:spLocks/>
            </p:cNvSpPr>
            <p:nvPr/>
          </p:nvSpPr>
          <p:spPr>
            <a:xfrm>
              <a:off x="8149553" y="5733657"/>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grpSp>
          <p:nvGrpSpPr>
            <p:cNvPr id="239" name="Group 238">
              <a:extLst>
                <a:ext uri="{FF2B5EF4-FFF2-40B4-BE49-F238E27FC236}">
                  <a16:creationId xmlns:a16="http://schemas.microsoft.com/office/drawing/2014/main" id="{DA9663B2-3FF4-49A5-8E7E-9C7E7DBBA221}"/>
                </a:ext>
              </a:extLst>
            </p:cNvPr>
            <p:cNvGrpSpPr/>
            <p:nvPr/>
          </p:nvGrpSpPr>
          <p:grpSpPr>
            <a:xfrm>
              <a:off x="8288893" y="5940429"/>
              <a:ext cx="548640" cy="548640"/>
              <a:chOff x="2544050" y="5011012"/>
              <a:chExt cx="548640" cy="548640"/>
            </a:xfrm>
          </p:grpSpPr>
          <p:sp>
            <p:nvSpPr>
              <p:cNvPr id="240" name="Rectangle: Rounded Corners 239">
                <a:extLst>
                  <a:ext uri="{FF2B5EF4-FFF2-40B4-BE49-F238E27FC236}">
                    <a16:creationId xmlns:a16="http://schemas.microsoft.com/office/drawing/2014/main" id="{6BBE475B-2AC5-4BC0-80EF-B61D1D438B71}"/>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241" name="CRMArticles_EFF5" title="Icon of two documents stacked together with writing on them">
                <a:extLst>
                  <a:ext uri="{FF2B5EF4-FFF2-40B4-BE49-F238E27FC236}">
                    <a16:creationId xmlns:a16="http://schemas.microsoft.com/office/drawing/2014/main" id="{F0CE5E23-6E3A-45A1-898D-7B040DD5F0C0}"/>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cxnSp>
        <p:nvCxnSpPr>
          <p:cNvPr id="242" name="Connector: Elbow 241">
            <a:extLst>
              <a:ext uri="{FF2B5EF4-FFF2-40B4-BE49-F238E27FC236}">
                <a16:creationId xmlns:a16="http://schemas.microsoft.com/office/drawing/2014/main" id="{BA623B99-DE64-4520-89DD-8CC2610A2181}"/>
              </a:ext>
            </a:extLst>
          </p:cNvPr>
          <p:cNvCxnSpPr>
            <a:cxnSpLocks/>
          </p:cNvCxnSpPr>
          <p:nvPr/>
        </p:nvCxnSpPr>
        <p:spPr>
          <a:xfrm rot="5400000" flipH="1" flipV="1">
            <a:off x="6681452" y="4742258"/>
            <a:ext cx="1207008" cy="4466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99E429A-7AEA-48E8-8A18-9E483FF1FDF0}"/>
              </a:ext>
            </a:extLst>
          </p:cNvPr>
          <p:cNvCxnSpPr>
            <a:cxnSpLocks/>
          </p:cNvCxnSpPr>
          <p:nvPr/>
        </p:nvCxnSpPr>
        <p:spPr>
          <a:xfrm flipH="1">
            <a:off x="7335974" y="6214749"/>
            <a:ext cx="95291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E6263432-CD28-45E1-BC89-E4CA5F58D0D3}"/>
              </a:ext>
            </a:extLst>
          </p:cNvPr>
          <p:cNvCxnSpPr>
            <a:cxnSpLocks/>
          </p:cNvCxnSpPr>
          <p:nvPr/>
        </p:nvCxnSpPr>
        <p:spPr>
          <a:xfrm rot="16200000" flipV="1">
            <a:off x="7769608" y="4940050"/>
            <a:ext cx="1371600" cy="21561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6" name="Title 1">
            <a:extLst>
              <a:ext uri="{FF2B5EF4-FFF2-40B4-BE49-F238E27FC236}">
                <a16:creationId xmlns:a16="http://schemas.microsoft.com/office/drawing/2014/main" id="{D583C7C9-7B24-48C1-B856-4176FB6CC839}"/>
              </a:ext>
            </a:extLst>
          </p:cNvPr>
          <p:cNvSpPr txBox="1">
            <a:spLocks/>
          </p:cNvSpPr>
          <p:nvPr/>
        </p:nvSpPr>
        <p:spPr>
          <a:xfrm>
            <a:off x="6645602" y="4462178"/>
            <a:ext cx="832104" cy="400110"/>
          </a:xfrm>
          <a:prstGeom prst="rect">
            <a:avLst/>
          </a:prstGeom>
          <a:solidFill>
            <a:schemeClr val="bg1"/>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Container image</a:t>
            </a:r>
          </a:p>
        </p:txBody>
      </p:sp>
      <p:grpSp>
        <p:nvGrpSpPr>
          <p:cNvPr id="20" name="Group 19">
            <a:extLst>
              <a:ext uri="{FF2B5EF4-FFF2-40B4-BE49-F238E27FC236}">
                <a16:creationId xmlns:a16="http://schemas.microsoft.com/office/drawing/2014/main" id="{D9A48079-3B66-4E08-8592-A8E964E134E8}"/>
              </a:ext>
            </a:extLst>
          </p:cNvPr>
          <p:cNvGrpSpPr/>
          <p:nvPr/>
        </p:nvGrpSpPr>
        <p:grpSpPr>
          <a:xfrm>
            <a:off x="6787334" y="4822169"/>
            <a:ext cx="548640" cy="548640"/>
            <a:chOff x="6787334" y="4822169"/>
            <a:chExt cx="548640" cy="548640"/>
          </a:xfrm>
        </p:grpSpPr>
        <p:sp>
          <p:nvSpPr>
            <p:cNvPr id="247" name="Rectangle: Rounded Corners 246">
              <a:extLst>
                <a:ext uri="{FF2B5EF4-FFF2-40B4-BE49-F238E27FC236}">
                  <a16:creationId xmlns:a16="http://schemas.microsoft.com/office/drawing/2014/main" id="{61933650-CA03-4FFA-9C48-50BB02B12AA1}"/>
                </a:ext>
              </a:extLst>
            </p:cNvPr>
            <p:cNvSpPr/>
            <p:nvPr/>
          </p:nvSpPr>
          <p:spPr bwMode="auto">
            <a:xfrm>
              <a:off x="6787334" y="482216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8" name="Freeform: Shape 247">
              <a:extLst>
                <a:ext uri="{FF2B5EF4-FFF2-40B4-BE49-F238E27FC236}">
                  <a16:creationId xmlns:a16="http://schemas.microsoft.com/office/drawing/2014/main" id="{077BB636-37AF-4802-BDE4-E684BA14357D}"/>
                </a:ext>
              </a:extLst>
            </p:cNvPr>
            <p:cNvSpPr/>
            <p:nvPr/>
          </p:nvSpPr>
          <p:spPr>
            <a:xfrm>
              <a:off x="6862481" y="4955263"/>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cxnSp>
        <p:nvCxnSpPr>
          <p:cNvPr id="249" name="Connector: Elbow 248">
            <a:extLst>
              <a:ext uri="{FF2B5EF4-FFF2-40B4-BE49-F238E27FC236}">
                <a16:creationId xmlns:a16="http://schemas.microsoft.com/office/drawing/2014/main" id="{75B5FD13-74F4-4633-B809-08634043EF90}"/>
              </a:ext>
            </a:extLst>
          </p:cNvPr>
          <p:cNvCxnSpPr/>
          <p:nvPr/>
        </p:nvCxnSpPr>
        <p:spPr>
          <a:xfrm rot="16200000" flipH="1">
            <a:off x="5705707" y="5133122"/>
            <a:ext cx="1530524" cy="63272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4054AFFE-A018-44F8-967D-09EDA654DE9B}"/>
              </a:ext>
            </a:extLst>
          </p:cNvPr>
          <p:cNvCxnSpPr>
            <a:cxnSpLocks/>
          </p:cNvCxnSpPr>
          <p:nvPr/>
        </p:nvCxnSpPr>
        <p:spPr>
          <a:xfrm>
            <a:off x="8347601" y="4226057"/>
            <a:ext cx="870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289A8D6-70EB-42B1-99FD-C0B4E7548ABF}"/>
              </a:ext>
            </a:extLst>
          </p:cNvPr>
          <p:cNvGrpSpPr/>
          <p:nvPr/>
        </p:nvGrpSpPr>
        <p:grpSpPr>
          <a:xfrm>
            <a:off x="9223991" y="1589457"/>
            <a:ext cx="827321" cy="907610"/>
            <a:chOff x="9223991" y="1589457"/>
            <a:chExt cx="827321" cy="907610"/>
          </a:xfrm>
        </p:grpSpPr>
        <p:sp>
          <p:nvSpPr>
            <p:cNvPr id="269" name="Title 1">
              <a:extLst>
                <a:ext uri="{FF2B5EF4-FFF2-40B4-BE49-F238E27FC236}">
                  <a16:creationId xmlns:a16="http://schemas.microsoft.com/office/drawing/2014/main" id="{1A4094FC-9BA5-4F42-A15E-5EE306F0C22C}"/>
                </a:ext>
              </a:extLst>
            </p:cNvPr>
            <p:cNvSpPr txBox="1">
              <a:spLocks/>
            </p:cNvSpPr>
            <p:nvPr/>
          </p:nvSpPr>
          <p:spPr>
            <a:xfrm>
              <a:off x="9223991" y="1589457"/>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Monitor</a:t>
              </a:r>
            </a:p>
          </p:txBody>
        </p:sp>
        <p:grpSp>
          <p:nvGrpSpPr>
            <p:cNvPr id="228" name="Group 227">
              <a:extLst>
                <a:ext uri="{FF2B5EF4-FFF2-40B4-BE49-F238E27FC236}">
                  <a16:creationId xmlns:a16="http://schemas.microsoft.com/office/drawing/2014/main" id="{F16B8944-38FA-497E-AFD1-E261C355D88C}"/>
                </a:ext>
              </a:extLst>
            </p:cNvPr>
            <p:cNvGrpSpPr/>
            <p:nvPr/>
          </p:nvGrpSpPr>
          <p:grpSpPr>
            <a:xfrm>
              <a:off x="9363331" y="1948427"/>
              <a:ext cx="548640" cy="548640"/>
              <a:chOff x="9363331" y="1924918"/>
              <a:chExt cx="548640" cy="548640"/>
            </a:xfrm>
          </p:grpSpPr>
          <p:sp>
            <p:nvSpPr>
              <p:cNvPr id="270" name="Rectangle: Rounded Corners 269">
                <a:extLst>
                  <a:ext uri="{FF2B5EF4-FFF2-40B4-BE49-F238E27FC236}">
                    <a16:creationId xmlns:a16="http://schemas.microsoft.com/office/drawing/2014/main" id="{8F2A0FA4-F191-4681-978A-375C0B3F9F60}"/>
                  </a:ext>
                </a:extLst>
              </p:cNvPr>
              <p:cNvSpPr/>
              <p:nvPr/>
            </p:nvSpPr>
            <p:spPr bwMode="auto">
              <a:xfrm>
                <a:off x="9363331" y="1924918"/>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71" name="Graphic 270">
                <a:extLst>
                  <a:ext uri="{FF2B5EF4-FFF2-40B4-BE49-F238E27FC236}">
                    <a16:creationId xmlns:a16="http://schemas.microsoft.com/office/drawing/2014/main" id="{15686144-000A-47BD-B876-43E93C8135C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8742" y="2010329"/>
                <a:ext cx="377819" cy="377819"/>
              </a:xfrm>
              <a:prstGeom prst="rect">
                <a:avLst/>
              </a:prstGeom>
            </p:spPr>
          </p:pic>
        </p:grpSp>
      </p:grpSp>
      <p:cxnSp>
        <p:nvCxnSpPr>
          <p:cNvPr id="272" name="Straight Arrow Connector 271">
            <a:extLst>
              <a:ext uri="{FF2B5EF4-FFF2-40B4-BE49-F238E27FC236}">
                <a16:creationId xmlns:a16="http://schemas.microsoft.com/office/drawing/2014/main" id="{717AB3A5-CD86-479A-B607-0D2E99A3204A}"/>
              </a:ext>
            </a:extLst>
          </p:cNvPr>
          <p:cNvCxnSpPr>
            <a:cxnSpLocks/>
          </p:cNvCxnSpPr>
          <p:nvPr/>
        </p:nvCxnSpPr>
        <p:spPr>
          <a:xfrm flipH="1">
            <a:off x="9631640" y="2497067"/>
            <a:ext cx="6011" cy="83753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1FCC3432-057D-474E-BA9C-4CFE9ED4950D}"/>
              </a:ext>
            </a:extLst>
          </p:cNvPr>
          <p:cNvGrpSpPr/>
          <p:nvPr/>
        </p:nvGrpSpPr>
        <p:grpSpPr>
          <a:xfrm>
            <a:off x="10983929" y="3629541"/>
            <a:ext cx="827321" cy="909333"/>
            <a:chOff x="10983929" y="3629541"/>
            <a:chExt cx="827321" cy="909333"/>
          </a:xfrm>
        </p:grpSpPr>
        <p:grpSp>
          <p:nvGrpSpPr>
            <p:cNvPr id="30" name="Group 29">
              <a:extLst>
                <a:ext uri="{FF2B5EF4-FFF2-40B4-BE49-F238E27FC236}">
                  <a16:creationId xmlns:a16="http://schemas.microsoft.com/office/drawing/2014/main" id="{AA0F1CEE-81E4-4CB2-B5D4-77E90CFC4482}"/>
                </a:ext>
              </a:extLst>
            </p:cNvPr>
            <p:cNvGrpSpPr/>
            <p:nvPr/>
          </p:nvGrpSpPr>
          <p:grpSpPr>
            <a:xfrm>
              <a:off x="11123269" y="3990234"/>
              <a:ext cx="548640" cy="548640"/>
              <a:chOff x="10850431" y="5071134"/>
              <a:chExt cx="548640" cy="548640"/>
            </a:xfrm>
          </p:grpSpPr>
          <p:sp>
            <p:nvSpPr>
              <p:cNvPr id="280" name="Rectangle: Rounded Corners 279">
                <a:extLst>
                  <a:ext uri="{FF2B5EF4-FFF2-40B4-BE49-F238E27FC236}">
                    <a16:creationId xmlns:a16="http://schemas.microsoft.com/office/drawing/2014/main" id="{B474132A-4B38-4F74-85FE-7963A1A1C851}"/>
                  </a:ext>
                </a:extLst>
              </p:cNvPr>
              <p:cNvSpPr/>
              <p:nvPr/>
            </p:nvSpPr>
            <p:spPr bwMode="auto">
              <a:xfrm>
                <a:off x="10850431" y="507113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77" name="Picture 276">
                <a:extLst>
                  <a:ext uri="{FF2B5EF4-FFF2-40B4-BE49-F238E27FC236}">
                    <a16:creationId xmlns:a16="http://schemas.microsoft.com/office/drawing/2014/main" id="{C13E86EC-6F81-4333-A347-2861B7B7A799}"/>
                  </a:ext>
                </a:extLst>
              </p:cNvPr>
              <p:cNvPicPr>
                <a:picLocks noChangeAspect="1"/>
              </p:cNvPicPr>
              <p:nvPr/>
            </p:nvPicPr>
            <p:blipFill>
              <a:blip r:embed="rId5"/>
              <a:stretch>
                <a:fillRect/>
              </a:stretch>
            </p:blipFill>
            <p:spPr>
              <a:xfrm>
                <a:off x="10951924" y="5171347"/>
                <a:ext cx="345654" cy="348214"/>
              </a:xfrm>
              <a:prstGeom prst="rect">
                <a:avLst/>
              </a:prstGeom>
            </p:spPr>
          </p:pic>
        </p:grpSp>
        <p:sp>
          <p:nvSpPr>
            <p:cNvPr id="279" name="Title 1">
              <a:extLst>
                <a:ext uri="{FF2B5EF4-FFF2-40B4-BE49-F238E27FC236}">
                  <a16:creationId xmlns:a16="http://schemas.microsoft.com/office/drawing/2014/main" id="{62DA270D-A282-42D4-8920-47F6785D1A80}"/>
                </a:ext>
              </a:extLst>
            </p:cNvPr>
            <p:cNvSpPr txBox="1">
              <a:spLocks/>
            </p:cNvSpPr>
            <p:nvPr/>
          </p:nvSpPr>
          <p:spPr>
            <a:xfrm>
              <a:off x="10983929" y="3629541"/>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Policy</a:t>
              </a:r>
            </a:p>
          </p:txBody>
        </p:sp>
      </p:grpSp>
      <p:sp>
        <p:nvSpPr>
          <p:cNvPr id="292" name="Oval 291">
            <a:extLst>
              <a:ext uri="{FF2B5EF4-FFF2-40B4-BE49-F238E27FC236}">
                <a16:creationId xmlns:a16="http://schemas.microsoft.com/office/drawing/2014/main" id="{D91CFA68-1346-4397-B9B8-7688116ECAFE}"/>
              </a:ext>
            </a:extLst>
          </p:cNvPr>
          <p:cNvSpPr/>
          <p:nvPr/>
        </p:nvSpPr>
        <p:spPr bwMode="auto">
          <a:xfrm>
            <a:off x="6357300" y="330772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3" name="Oval 292">
            <a:extLst>
              <a:ext uri="{FF2B5EF4-FFF2-40B4-BE49-F238E27FC236}">
                <a16:creationId xmlns:a16="http://schemas.microsoft.com/office/drawing/2014/main" id="{9D9131BF-E1D7-4944-ABD1-0713E22A901E}"/>
              </a:ext>
            </a:extLst>
          </p:cNvPr>
          <p:cNvSpPr/>
          <p:nvPr/>
        </p:nvSpPr>
        <p:spPr bwMode="auto">
          <a:xfrm>
            <a:off x="7819385" y="308234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6" name="Oval 295">
            <a:extLst>
              <a:ext uri="{FF2B5EF4-FFF2-40B4-BE49-F238E27FC236}">
                <a16:creationId xmlns:a16="http://schemas.microsoft.com/office/drawing/2014/main" id="{917B38E9-E7F0-45DB-9CC5-1FA659F54D85}"/>
              </a:ext>
            </a:extLst>
          </p:cNvPr>
          <p:cNvSpPr/>
          <p:nvPr/>
        </p:nvSpPr>
        <p:spPr bwMode="auto">
          <a:xfrm>
            <a:off x="6673847" y="637393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297" name="Oval 296">
            <a:extLst>
              <a:ext uri="{FF2B5EF4-FFF2-40B4-BE49-F238E27FC236}">
                <a16:creationId xmlns:a16="http://schemas.microsoft.com/office/drawing/2014/main" id="{F4A72364-5934-44F3-B3B1-2A1F10708661}"/>
              </a:ext>
            </a:extLst>
          </p:cNvPr>
          <p:cNvSpPr/>
          <p:nvPr/>
        </p:nvSpPr>
        <p:spPr bwMode="auto">
          <a:xfrm>
            <a:off x="9796950" y="5522977"/>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7</a:t>
            </a:r>
          </a:p>
        </p:txBody>
      </p:sp>
      <p:sp>
        <p:nvSpPr>
          <p:cNvPr id="298" name="Oval 297">
            <a:extLst>
              <a:ext uri="{FF2B5EF4-FFF2-40B4-BE49-F238E27FC236}">
                <a16:creationId xmlns:a16="http://schemas.microsoft.com/office/drawing/2014/main" id="{102BA5F9-B539-4C0C-92EC-FAC8467D9D47}"/>
              </a:ext>
            </a:extLst>
          </p:cNvPr>
          <p:cNvSpPr/>
          <p:nvPr/>
        </p:nvSpPr>
        <p:spPr bwMode="auto">
          <a:xfrm>
            <a:off x="9529107" y="280729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8</a:t>
            </a:r>
          </a:p>
        </p:txBody>
      </p:sp>
      <p:sp>
        <p:nvSpPr>
          <p:cNvPr id="131" name="Oval 130">
            <a:extLst>
              <a:ext uri="{FF2B5EF4-FFF2-40B4-BE49-F238E27FC236}">
                <a16:creationId xmlns:a16="http://schemas.microsoft.com/office/drawing/2014/main" id="{F9B32753-455A-42FA-9F80-6BDF8D97CE02}"/>
              </a:ext>
            </a:extLst>
          </p:cNvPr>
          <p:cNvSpPr/>
          <p:nvPr/>
        </p:nvSpPr>
        <p:spPr bwMode="auto">
          <a:xfrm>
            <a:off x="11289044" y="339242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15" name="Group 14">
            <a:extLst>
              <a:ext uri="{FF2B5EF4-FFF2-40B4-BE49-F238E27FC236}">
                <a16:creationId xmlns:a16="http://schemas.microsoft.com/office/drawing/2014/main" id="{511949D6-AA8A-4773-A522-386D33AA9CBE}"/>
              </a:ext>
            </a:extLst>
          </p:cNvPr>
          <p:cNvGrpSpPr/>
          <p:nvPr/>
        </p:nvGrpSpPr>
        <p:grpSpPr>
          <a:xfrm>
            <a:off x="5734933" y="3488490"/>
            <a:ext cx="839344" cy="1195735"/>
            <a:chOff x="5734933" y="3488490"/>
            <a:chExt cx="839344" cy="1195735"/>
          </a:xfrm>
        </p:grpSpPr>
        <p:sp>
          <p:nvSpPr>
            <p:cNvPr id="185" name="Rectangle: Rounded Corners 184">
              <a:extLst>
                <a:ext uri="{FF2B5EF4-FFF2-40B4-BE49-F238E27FC236}">
                  <a16:creationId xmlns:a16="http://schemas.microsoft.com/office/drawing/2014/main" id="{7715CCEF-D0F8-4CFB-9BE3-5BCD0DF2C770}"/>
                </a:ext>
              </a:extLst>
            </p:cNvPr>
            <p:cNvSpPr/>
            <p:nvPr/>
          </p:nvSpPr>
          <p:spPr bwMode="auto">
            <a:xfrm>
              <a:off x="5734933" y="3844882"/>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31" name="Title 1">
              <a:extLst>
                <a:ext uri="{FF2B5EF4-FFF2-40B4-BE49-F238E27FC236}">
                  <a16:creationId xmlns:a16="http://schemas.microsoft.com/office/drawing/2014/main" id="{0490B30F-EBF9-4B87-A0BE-28FCE13FBD53}"/>
                </a:ext>
              </a:extLst>
            </p:cNvPr>
            <p:cNvSpPr txBox="1">
              <a:spLocks/>
            </p:cNvSpPr>
            <p:nvPr/>
          </p:nvSpPr>
          <p:spPr>
            <a:xfrm>
              <a:off x="5734933" y="3488490"/>
              <a:ext cx="8393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pic>
          <p:nvPicPr>
            <p:cNvPr id="130" name="Picture 129">
              <a:extLst>
                <a:ext uri="{FF2B5EF4-FFF2-40B4-BE49-F238E27FC236}">
                  <a16:creationId xmlns:a16="http://schemas.microsoft.com/office/drawing/2014/main" id="{D76E81B3-B844-4882-9FC6-85297EF7F3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2159" y="3992108"/>
              <a:ext cx="544890" cy="544890"/>
            </a:xfrm>
            <a:prstGeom prst="rect">
              <a:avLst/>
            </a:prstGeom>
          </p:spPr>
        </p:pic>
      </p:grpSp>
      <p:sp>
        <p:nvSpPr>
          <p:cNvPr id="134" name="Title 1">
            <a:extLst>
              <a:ext uri="{FF2B5EF4-FFF2-40B4-BE49-F238E27FC236}">
                <a16:creationId xmlns:a16="http://schemas.microsoft.com/office/drawing/2014/main" id="{E6901ADE-DD34-44B7-9F65-B1EC445D69DB}"/>
              </a:ext>
            </a:extLst>
          </p:cNvPr>
          <p:cNvSpPr txBox="1">
            <a:spLocks/>
          </p:cNvSpPr>
          <p:nvPr/>
        </p:nvSpPr>
        <p:spPr>
          <a:xfrm>
            <a:off x="6044292" y="1853415"/>
            <a:ext cx="1099457" cy="738664"/>
          </a:xfrm>
          <a:prstGeom prst="rect">
            <a:avLst/>
          </a:prstGeom>
        </p:spPr>
        <p:txBody>
          <a:bodyPr vert="horz" wrap="square" lIns="0" tIns="0" rIns="0" bIns="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32384">
              <a:defRPr/>
            </a:pPr>
            <a:r>
              <a:rPr lang="en-US" sz="800">
                <a:solidFill>
                  <a:srgbClr val="000000"/>
                </a:solidFill>
                <a:latin typeface="Segoe UI" panose="020B0502040204020203" pitchFamily="34" charset="0"/>
                <a:cs typeface="Segoe UI" panose="020B0502040204020203" pitchFamily="34" charset="0"/>
              </a:rPr>
              <a:t>sample code {</a:t>
            </a:r>
          </a:p>
          <a:p>
            <a:pPr marL="182880" algn="l" defTabSz="932384">
              <a:defRPr/>
            </a:pPr>
            <a:r>
              <a:rPr lang="en-US" sz="800" err="1">
                <a:solidFill>
                  <a:srgbClr val="000000"/>
                </a:solidFill>
                <a:latin typeface="Segoe UI" panose="020B0502040204020203" pitchFamily="34" charset="0"/>
                <a:cs typeface="Segoe UI" panose="020B0502040204020203" pitchFamily="34" charset="0"/>
              </a:rPr>
              <a:t>iterating.</a:t>
            </a:r>
            <a:r>
              <a:rPr lang="en-US" sz="800" i="1" err="1">
                <a:solidFill>
                  <a:srgbClr val="000000"/>
                </a:solidFill>
                <a:latin typeface="Segoe UI" panose="020B0502040204020203" pitchFamily="34" charset="0"/>
                <a:cs typeface="Segoe UI" panose="020B0502040204020203" pitchFamily="34" charset="0"/>
              </a:rPr>
              <a:t>with</a:t>
            </a:r>
            <a:r>
              <a:rPr lang="en-US" sz="800" err="1">
                <a:solidFill>
                  <a:srgbClr val="000000"/>
                </a:solidFill>
                <a:latin typeface="Segoe UI" panose="020B0502040204020203" pitchFamily="34" charset="0"/>
                <a:cs typeface="Segoe UI" panose="020B0502040204020203" pitchFamily="34" charset="0"/>
              </a:rPr>
              <a:t>.</a:t>
            </a:r>
            <a:r>
              <a:rPr lang="en-US" sz="800" i="1" err="1">
                <a:solidFill>
                  <a:srgbClr val="000000"/>
                </a:solidFill>
                <a:latin typeface="Segoe UI" panose="020B0502040204020203" pitchFamily="34" charset="0"/>
                <a:cs typeface="Segoe UI" panose="020B0502040204020203" pitchFamily="34" charset="0"/>
              </a:rPr>
              <a:t>team</a:t>
            </a:r>
            <a:endParaRPr lang="en-US" sz="800" i="1">
              <a:solidFill>
                <a:srgbClr val="000000"/>
              </a:solidFill>
              <a:latin typeface="Segoe UI" panose="020B0502040204020203" pitchFamily="34" charset="0"/>
              <a:cs typeface="Segoe UI" panose="020B0502040204020203" pitchFamily="34" charset="0"/>
            </a:endParaRPr>
          </a:p>
          <a:p>
            <a:pPr marL="182880" algn="l" defTabSz="932384">
              <a:defRPr/>
            </a:pPr>
            <a:r>
              <a:rPr lang="en-US" sz="800">
                <a:solidFill>
                  <a:srgbClr val="000000"/>
                </a:solidFill>
                <a:latin typeface="Segoe UI" panose="020B0502040204020203" pitchFamily="34" charset="0"/>
                <a:cs typeface="Segoe UI" panose="020B0502040204020203" pitchFamily="34" charset="0"/>
              </a:rPr>
              <a:t>// in one</a:t>
            </a:r>
          </a:p>
          <a:p>
            <a:pPr marL="182880" algn="l" defTabSz="932384">
              <a:defRPr/>
            </a:pPr>
            <a:r>
              <a:rPr lang="en-US" sz="800">
                <a:solidFill>
                  <a:srgbClr val="000000"/>
                </a:solidFill>
                <a:latin typeface="Segoe UI" panose="020B0502040204020203" pitchFamily="34" charset="0"/>
                <a:cs typeface="Segoe UI" panose="020B0502040204020203" pitchFamily="34" charset="0"/>
              </a:rPr>
              <a:t>// isolated</a:t>
            </a:r>
          </a:p>
          <a:p>
            <a:pPr algn="l" defTabSz="932384">
              <a:defRPr/>
            </a:pPr>
            <a:r>
              <a:rPr lang="en-US" sz="800">
                <a:solidFill>
                  <a:srgbClr val="000000"/>
                </a:solidFill>
                <a:latin typeface="Segoe UI" panose="020B0502040204020203" pitchFamily="34" charset="0"/>
                <a:cs typeface="Segoe UI" panose="020B0502040204020203" pitchFamily="34" charset="0"/>
              </a:rPr>
              <a:t>environment</a:t>
            </a:r>
          </a:p>
          <a:p>
            <a:pPr algn="l" defTabSz="932384">
              <a:defRPr/>
            </a:pPr>
            <a:r>
              <a:rPr lang="en-US" sz="800">
                <a:solidFill>
                  <a:srgbClr val="000000"/>
                </a:solidFill>
                <a:latin typeface="Segoe UI" panose="020B0502040204020203" pitchFamily="34" charset="0"/>
                <a:cs typeface="Segoe UI" panose="020B0502040204020203" pitchFamily="34" charset="0"/>
              </a:rPr>
              <a:t>}</a:t>
            </a:r>
          </a:p>
        </p:txBody>
      </p:sp>
      <p:grpSp>
        <p:nvGrpSpPr>
          <p:cNvPr id="8" name="Group 7">
            <a:extLst>
              <a:ext uri="{FF2B5EF4-FFF2-40B4-BE49-F238E27FC236}">
                <a16:creationId xmlns:a16="http://schemas.microsoft.com/office/drawing/2014/main" id="{EA10E12D-8E59-436E-B291-3136A82C6907}"/>
              </a:ext>
            </a:extLst>
          </p:cNvPr>
          <p:cNvGrpSpPr/>
          <p:nvPr/>
        </p:nvGrpSpPr>
        <p:grpSpPr>
          <a:xfrm>
            <a:off x="5398405" y="1809534"/>
            <a:ext cx="407326" cy="407326"/>
            <a:chOff x="4098486" y="1970206"/>
            <a:chExt cx="544212" cy="544212"/>
          </a:xfrm>
        </p:grpSpPr>
        <p:sp>
          <p:nvSpPr>
            <p:cNvPr id="132" name="Rectangle: Rounded Corners 131">
              <a:extLst>
                <a:ext uri="{FF2B5EF4-FFF2-40B4-BE49-F238E27FC236}">
                  <a16:creationId xmlns:a16="http://schemas.microsoft.com/office/drawing/2014/main" id="{989AD043-1307-4F97-AA01-6E0BB05FD125}"/>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3" name="people_4" title="Icon of a person">
              <a:extLst>
                <a:ext uri="{FF2B5EF4-FFF2-40B4-BE49-F238E27FC236}">
                  <a16:creationId xmlns:a16="http://schemas.microsoft.com/office/drawing/2014/main" id="{1E261144-4539-4D62-A3BA-BC043BD626AE}"/>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1678DD39-CCCC-499A-A2B7-B50337DCA1C2}"/>
              </a:ext>
            </a:extLst>
          </p:cNvPr>
          <p:cNvGrpSpPr/>
          <p:nvPr/>
        </p:nvGrpSpPr>
        <p:grpSpPr>
          <a:xfrm>
            <a:off x="5635186" y="2314846"/>
            <a:ext cx="314764" cy="314764"/>
            <a:chOff x="4098486" y="1970206"/>
            <a:chExt cx="544212" cy="544212"/>
          </a:xfrm>
        </p:grpSpPr>
        <p:sp>
          <p:nvSpPr>
            <p:cNvPr id="136" name="Rectangle: Rounded Corners 135">
              <a:extLst>
                <a:ext uri="{FF2B5EF4-FFF2-40B4-BE49-F238E27FC236}">
                  <a16:creationId xmlns:a16="http://schemas.microsoft.com/office/drawing/2014/main" id="{F3AB749B-CED3-41D5-96F4-32063D42967F}"/>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7" name="people_4" title="Icon of a person">
              <a:extLst>
                <a:ext uri="{FF2B5EF4-FFF2-40B4-BE49-F238E27FC236}">
                  <a16:creationId xmlns:a16="http://schemas.microsoft.com/office/drawing/2014/main" id="{C7F955C9-7964-4391-9F88-9AB8405D030F}"/>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DBCF92FB-5A5B-4577-845C-4301660E79F9}"/>
              </a:ext>
            </a:extLst>
          </p:cNvPr>
          <p:cNvGrpSpPr/>
          <p:nvPr/>
        </p:nvGrpSpPr>
        <p:grpSpPr>
          <a:xfrm>
            <a:off x="5254186" y="2321196"/>
            <a:ext cx="314764" cy="314764"/>
            <a:chOff x="4098486" y="1970206"/>
            <a:chExt cx="544212" cy="544212"/>
          </a:xfrm>
        </p:grpSpPr>
        <p:sp>
          <p:nvSpPr>
            <p:cNvPr id="142" name="Rectangle: Rounded Corners 141">
              <a:extLst>
                <a:ext uri="{FF2B5EF4-FFF2-40B4-BE49-F238E27FC236}">
                  <a16:creationId xmlns:a16="http://schemas.microsoft.com/office/drawing/2014/main" id="{D29C4B55-8D69-4CD0-A24D-C999B6CF3971}"/>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people_4" title="Icon of a person">
              <a:extLst>
                <a:ext uri="{FF2B5EF4-FFF2-40B4-BE49-F238E27FC236}">
                  <a16:creationId xmlns:a16="http://schemas.microsoft.com/office/drawing/2014/main" id="{9B104D96-7B18-4159-A6A3-4C86D9C11FF1}"/>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a:extLst>
              <a:ext uri="{FF2B5EF4-FFF2-40B4-BE49-F238E27FC236}">
                <a16:creationId xmlns:a16="http://schemas.microsoft.com/office/drawing/2014/main" id="{64D95760-6DAB-4C00-AEB1-ACF920A8575F}"/>
              </a:ext>
            </a:extLst>
          </p:cNvPr>
          <p:cNvSpPr/>
          <p:nvPr/>
        </p:nvSpPr>
        <p:spPr bwMode="auto">
          <a:xfrm>
            <a:off x="5219700" y="1761067"/>
            <a:ext cx="1879600" cy="927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a:extLst>
              <a:ext uri="{FF2B5EF4-FFF2-40B4-BE49-F238E27FC236}">
                <a16:creationId xmlns:a16="http://schemas.microsoft.com/office/drawing/2014/main" id="{9F3E30A8-D0BF-42AC-A516-746CC4F1EFB4}"/>
              </a:ext>
            </a:extLst>
          </p:cNvPr>
          <p:cNvSpPr/>
          <p:nvPr/>
        </p:nvSpPr>
        <p:spPr bwMode="auto">
          <a:xfrm>
            <a:off x="6046060" y="1570836"/>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cxnSp>
        <p:nvCxnSpPr>
          <p:cNvPr id="182" name="Straight Arrow Connector 181">
            <a:extLst>
              <a:ext uri="{FF2B5EF4-FFF2-40B4-BE49-F238E27FC236}">
                <a16:creationId xmlns:a16="http://schemas.microsoft.com/office/drawing/2014/main" id="{B1D66498-16AA-4EC2-B82F-3065DFDB9BD7}"/>
              </a:ext>
            </a:extLst>
          </p:cNvPr>
          <p:cNvCxnSpPr>
            <a:cxnSpLocks/>
          </p:cNvCxnSpPr>
          <p:nvPr/>
        </p:nvCxnSpPr>
        <p:spPr>
          <a:xfrm>
            <a:off x="5903237" y="2201286"/>
            <a:ext cx="53231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8FB14CF-6D15-4862-B13B-68988D5B210B}"/>
              </a:ext>
            </a:extLst>
          </p:cNvPr>
          <p:cNvCxnSpPr>
            <a:cxnSpLocks/>
          </p:cNvCxnSpPr>
          <p:nvPr/>
        </p:nvCxnSpPr>
        <p:spPr>
          <a:xfrm flipH="1">
            <a:off x="5909518" y="2367974"/>
            <a:ext cx="53231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Title 1">
            <a:extLst>
              <a:ext uri="{FF2B5EF4-FFF2-40B4-BE49-F238E27FC236}">
                <a16:creationId xmlns:a16="http://schemas.microsoft.com/office/drawing/2014/main" id="{DBC56427-867D-4B9A-9B45-7E80E8E48FE3}"/>
              </a:ext>
            </a:extLst>
          </p:cNvPr>
          <p:cNvSpPr txBox="1">
            <a:spLocks/>
          </p:cNvSpPr>
          <p:nvPr/>
        </p:nvSpPr>
        <p:spPr>
          <a:xfrm>
            <a:off x="5947400" y="1987648"/>
            <a:ext cx="449310" cy="156949"/>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Test</a:t>
            </a:r>
          </a:p>
        </p:txBody>
      </p:sp>
      <p:sp>
        <p:nvSpPr>
          <p:cNvPr id="163" name="Title 1">
            <a:extLst>
              <a:ext uri="{FF2B5EF4-FFF2-40B4-BE49-F238E27FC236}">
                <a16:creationId xmlns:a16="http://schemas.microsoft.com/office/drawing/2014/main" id="{38BD8B71-834E-4EC6-BF4E-9C68AD1190CE}"/>
              </a:ext>
            </a:extLst>
          </p:cNvPr>
          <p:cNvSpPr txBox="1">
            <a:spLocks/>
          </p:cNvSpPr>
          <p:nvPr/>
        </p:nvSpPr>
        <p:spPr>
          <a:xfrm>
            <a:off x="5947400" y="2431424"/>
            <a:ext cx="449310" cy="156949"/>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Debug</a:t>
            </a:r>
          </a:p>
        </p:txBody>
      </p:sp>
      <p:grpSp>
        <p:nvGrpSpPr>
          <p:cNvPr id="11" name="Group 10">
            <a:extLst>
              <a:ext uri="{FF2B5EF4-FFF2-40B4-BE49-F238E27FC236}">
                <a16:creationId xmlns:a16="http://schemas.microsoft.com/office/drawing/2014/main" id="{0528DACB-7960-4FE8-A5DC-957D17EF2463}"/>
              </a:ext>
            </a:extLst>
          </p:cNvPr>
          <p:cNvGrpSpPr/>
          <p:nvPr/>
        </p:nvGrpSpPr>
        <p:grpSpPr>
          <a:xfrm>
            <a:off x="5320885" y="1793003"/>
            <a:ext cx="613461" cy="837832"/>
            <a:chOff x="5320885" y="2222686"/>
            <a:chExt cx="613461" cy="837832"/>
          </a:xfrm>
        </p:grpSpPr>
        <p:sp>
          <p:nvSpPr>
            <p:cNvPr id="164" name="Title 1">
              <a:extLst>
                <a:ext uri="{FF2B5EF4-FFF2-40B4-BE49-F238E27FC236}">
                  <a16:creationId xmlns:a16="http://schemas.microsoft.com/office/drawing/2014/main" id="{4432F9E3-2DB0-4085-AB12-026FD9732265}"/>
                </a:ext>
              </a:extLst>
            </p:cNvPr>
            <p:cNvSpPr txBox="1">
              <a:spLocks/>
            </p:cNvSpPr>
            <p:nvPr/>
          </p:nvSpPr>
          <p:spPr>
            <a:xfrm>
              <a:off x="5320885" y="2222686"/>
              <a:ext cx="61346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Azure </a:t>
              </a:r>
              <a:r>
                <a:rPr lang="en-US" sz="800" spc="0" err="1">
                  <a:solidFill>
                    <a:srgbClr val="000000"/>
                  </a:solidFill>
                  <a:latin typeface="Segoe UI Semibold" panose="020B0702040204020203" pitchFamily="34" charset="0"/>
                  <a:cs typeface="Segoe UI Semibold" panose="020B0702040204020203" pitchFamily="34" charset="0"/>
                </a:rPr>
                <a:t>DevSpaces</a:t>
              </a:r>
              <a:endParaRPr lang="en-US" sz="800" spc="0">
                <a:solidFill>
                  <a:srgbClr val="000000"/>
                </a:solidFill>
                <a:latin typeface="Segoe UI Semibold" panose="020B0702040204020203" pitchFamily="34" charset="0"/>
                <a:cs typeface="Segoe UI Semibold" panose="020B0702040204020203" pitchFamily="34" charset="0"/>
              </a:endParaRPr>
            </a:p>
          </p:txBody>
        </p:sp>
        <p:grpSp>
          <p:nvGrpSpPr>
            <p:cNvPr id="166" name="Group 165">
              <a:extLst>
                <a:ext uri="{FF2B5EF4-FFF2-40B4-BE49-F238E27FC236}">
                  <a16:creationId xmlns:a16="http://schemas.microsoft.com/office/drawing/2014/main" id="{012BF8B8-8547-4C6A-AE2E-574C7926C163}"/>
                </a:ext>
              </a:extLst>
            </p:cNvPr>
            <p:cNvGrpSpPr/>
            <p:nvPr/>
          </p:nvGrpSpPr>
          <p:grpSpPr>
            <a:xfrm>
              <a:off x="5355786" y="2516306"/>
              <a:ext cx="544212" cy="544212"/>
              <a:chOff x="1054184" y="3372344"/>
              <a:chExt cx="533589" cy="533589"/>
            </a:xfrm>
          </p:grpSpPr>
          <p:sp>
            <p:nvSpPr>
              <p:cNvPr id="180" name="Rectangle: Rounded Corners 179">
                <a:extLst>
                  <a:ext uri="{FF2B5EF4-FFF2-40B4-BE49-F238E27FC236}">
                    <a16:creationId xmlns:a16="http://schemas.microsoft.com/office/drawing/2014/main" id="{31DB13A4-EB23-47CF-8E8D-0F862B685FA3}"/>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1" name="Graphic 180">
                <a:extLst>
                  <a:ext uri="{FF2B5EF4-FFF2-40B4-BE49-F238E27FC236}">
                    <a16:creationId xmlns:a16="http://schemas.microsoft.com/office/drawing/2014/main" id="{94B6B261-F580-463F-A4BE-F3135AA72EE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1814" y="3469974"/>
                <a:ext cx="338328" cy="338328"/>
              </a:xfrm>
              <a:prstGeom prst="rect">
                <a:avLst/>
              </a:prstGeom>
            </p:spPr>
          </p:pic>
        </p:grpSp>
      </p:grpSp>
      <p:sp>
        <p:nvSpPr>
          <p:cNvPr id="149" name="Oval 148">
            <a:extLst>
              <a:ext uri="{FF2B5EF4-FFF2-40B4-BE49-F238E27FC236}">
                <a16:creationId xmlns:a16="http://schemas.microsoft.com/office/drawing/2014/main" id="{6AA9F6AE-E447-43EE-A823-1D115FD5EBE6}"/>
              </a:ext>
            </a:extLst>
          </p:cNvPr>
          <p:cNvSpPr/>
          <p:nvPr/>
        </p:nvSpPr>
        <p:spPr bwMode="auto">
          <a:xfrm>
            <a:off x="5964105" y="4618989"/>
            <a:ext cx="381000" cy="381000"/>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120000"/>
              </a:lnSpc>
              <a:spcBef>
                <a:spcPct val="0"/>
              </a:spcBef>
              <a:spcAft>
                <a:spcPct val="0"/>
              </a:spcAft>
            </a:pPr>
            <a:r>
              <a:rPr lang="en-US" sz="2000" b="1">
                <a:solidFill>
                  <a:srgbClr val="000000"/>
                </a:solidFill>
                <a:latin typeface="Segoe UI"/>
                <a:cs typeface="Segoe UI" pitchFamily="34" charset="0"/>
                <a:sym typeface="Wingdings 2" panose="05020102010507070707" pitchFamily="18" charset="2"/>
              </a:rPr>
              <a:t></a:t>
            </a:r>
            <a:endParaRPr lang="en-US" sz="2000" b="1">
              <a:solidFill>
                <a:srgbClr val="000000"/>
              </a:solidFill>
              <a:latin typeface="Segoe UI"/>
              <a:cs typeface="Segoe UI" pitchFamily="34" charset="0"/>
            </a:endParaRPr>
          </a:p>
        </p:txBody>
      </p:sp>
      <p:sp>
        <p:nvSpPr>
          <p:cNvPr id="195" name="Freeform: Shape 194">
            <a:extLst>
              <a:ext uri="{FF2B5EF4-FFF2-40B4-BE49-F238E27FC236}">
                <a16:creationId xmlns:a16="http://schemas.microsoft.com/office/drawing/2014/main" id="{54914FC4-6D0F-4A22-AC57-B44A09E9BBE2}"/>
              </a:ext>
            </a:extLst>
          </p:cNvPr>
          <p:cNvSpPr/>
          <p:nvPr/>
        </p:nvSpPr>
        <p:spPr>
          <a:xfrm>
            <a:off x="7728756" y="4123329"/>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sp>
        <p:nvSpPr>
          <p:cNvPr id="196" name="Oval 195">
            <a:extLst>
              <a:ext uri="{FF2B5EF4-FFF2-40B4-BE49-F238E27FC236}">
                <a16:creationId xmlns:a16="http://schemas.microsoft.com/office/drawing/2014/main" id="{6B57495D-815F-4E5E-AA6D-81D045716F79}"/>
              </a:ext>
            </a:extLst>
          </p:cNvPr>
          <p:cNvSpPr/>
          <p:nvPr/>
        </p:nvSpPr>
        <p:spPr bwMode="auto">
          <a:xfrm>
            <a:off x="7737429" y="4071481"/>
            <a:ext cx="384048" cy="384048"/>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120000"/>
              </a:lnSpc>
              <a:spcBef>
                <a:spcPct val="0"/>
              </a:spcBef>
              <a:spcAft>
                <a:spcPct val="0"/>
              </a:spcAft>
            </a:pPr>
            <a:r>
              <a:rPr lang="en-US" sz="2000" b="1">
                <a:solidFill>
                  <a:srgbClr val="000000"/>
                </a:solidFill>
                <a:latin typeface="Segoe UI"/>
                <a:cs typeface="Segoe UI" pitchFamily="34" charset="0"/>
                <a:sym typeface="Wingdings 2" panose="05020102010507070707" pitchFamily="18" charset="2"/>
              </a:rPr>
              <a:t></a:t>
            </a:r>
            <a:endParaRPr lang="en-US" sz="2000" b="1">
              <a:solidFill>
                <a:srgbClr val="000000"/>
              </a:solidFill>
              <a:latin typeface="Segoe UI"/>
              <a:cs typeface="Segoe UI" pitchFamily="34" charset="0"/>
            </a:endParaRPr>
          </a:p>
        </p:txBody>
      </p:sp>
      <p:sp>
        <p:nvSpPr>
          <p:cNvPr id="21" name="Rectangle 20">
            <a:extLst>
              <a:ext uri="{FF2B5EF4-FFF2-40B4-BE49-F238E27FC236}">
                <a16:creationId xmlns:a16="http://schemas.microsoft.com/office/drawing/2014/main" id="{B535AD0E-8617-4EFE-A3F9-B338795763E5}"/>
              </a:ext>
            </a:extLst>
          </p:cNvPr>
          <p:cNvSpPr/>
          <p:nvPr/>
        </p:nvSpPr>
        <p:spPr bwMode="auto">
          <a:xfrm>
            <a:off x="7612519" y="3954920"/>
            <a:ext cx="633909" cy="5946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6" name="Graphic 235">
            <a:extLst>
              <a:ext uri="{FF2B5EF4-FFF2-40B4-BE49-F238E27FC236}">
                <a16:creationId xmlns:a16="http://schemas.microsoft.com/office/drawing/2014/main" id="{695E256F-8012-49A1-80FF-F15D10AEC45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5893" y="3952519"/>
            <a:ext cx="624074" cy="624073"/>
          </a:xfrm>
          <a:prstGeom prst="rect">
            <a:avLst/>
          </a:prstGeom>
        </p:spPr>
      </p:pic>
      <p:grpSp>
        <p:nvGrpSpPr>
          <p:cNvPr id="23" name="Group 22">
            <a:extLst>
              <a:ext uri="{FF2B5EF4-FFF2-40B4-BE49-F238E27FC236}">
                <a16:creationId xmlns:a16="http://schemas.microsoft.com/office/drawing/2014/main" id="{F04653D8-0658-40F3-A46B-67FE454B8BAD}"/>
              </a:ext>
            </a:extLst>
          </p:cNvPr>
          <p:cNvGrpSpPr/>
          <p:nvPr/>
        </p:nvGrpSpPr>
        <p:grpSpPr>
          <a:xfrm>
            <a:off x="9015451" y="5736735"/>
            <a:ext cx="827321" cy="752334"/>
            <a:chOff x="9015451" y="5736735"/>
            <a:chExt cx="827321" cy="752334"/>
          </a:xfrm>
        </p:grpSpPr>
        <p:sp>
          <p:nvSpPr>
            <p:cNvPr id="260" name="Title 1">
              <a:extLst>
                <a:ext uri="{FF2B5EF4-FFF2-40B4-BE49-F238E27FC236}">
                  <a16:creationId xmlns:a16="http://schemas.microsoft.com/office/drawing/2014/main" id="{7C376D99-72BE-4686-9B5E-94E1210C990D}"/>
                </a:ext>
              </a:extLst>
            </p:cNvPr>
            <p:cNvSpPr txBox="1">
              <a:spLocks/>
            </p:cNvSpPr>
            <p:nvPr/>
          </p:nvSpPr>
          <p:spPr>
            <a:xfrm>
              <a:off x="9015451" y="5736735"/>
              <a:ext cx="8273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Terraform</a:t>
              </a:r>
            </a:p>
          </p:txBody>
        </p:sp>
        <p:sp>
          <p:nvSpPr>
            <p:cNvPr id="262" name="Rectangle: Rounded Corners 261">
              <a:extLst>
                <a:ext uri="{FF2B5EF4-FFF2-40B4-BE49-F238E27FC236}">
                  <a16:creationId xmlns:a16="http://schemas.microsoft.com/office/drawing/2014/main" id="{59B898FA-4407-40C7-ACB7-0741738107A9}"/>
                </a:ext>
              </a:extLst>
            </p:cNvPr>
            <p:cNvSpPr/>
            <p:nvPr/>
          </p:nvSpPr>
          <p:spPr bwMode="auto">
            <a:xfrm>
              <a:off x="9154791" y="5940429"/>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198">
                <a:solidFill>
                  <a:srgbClr val="505050"/>
                </a:solidFill>
                <a:latin typeface="Segoe UI"/>
                <a:cs typeface="Segoe UI" pitchFamily="34" charset="0"/>
              </a:endParaRPr>
            </a:p>
          </p:txBody>
        </p:sp>
        <p:pic>
          <p:nvPicPr>
            <p:cNvPr id="138" name="Picture 2" descr="Image result for terraform logo black png">
              <a:extLst>
                <a:ext uri="{FF2B5EF4-FFF2-40B4-BE49-F238E27FC236}">
                  <a16:creationId xmlns:a16="http://schemas.microsoft.com/office/drawing/2014/main" id="{75ED73A2-6956-4EA2-AE58-0957425F3C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62840" y="6028197"/>
              <a:ext cx="332542" cy="373104"/>
            </a:xfrm>
            <a:prstGeom prst="rect">
              <a:avLst/>
            </a:prstGeom>
            <a:noFill/>
            <a:extLst>
              <a:ext uri="{909E8E84-426E-40DD-AFC4-6F175D3DCCD1}">
                <a14:hiddenFill xmlns:a14="http://schemas.microsoft.com/office/drawing/2010/main">
                  <a:solidFill>
                    <a:srgbClr val="FFFFFF"/>
                  </a:solidFill>
                </a14:hiddenFill>
              </a:ext>
            </a:extLst>
          </p:spPr>
        </p:pic>
      </p:grpSp>
      <p:sp>
        <p:nvSpPr>
          <p:cNvPr id="251" name="Title 1">
            <a:extLst>
              <a:ext uri="{FF2B5EF4-FFF2-40B4-BE49-F238E27FC236}">
                <a16:creationId xmlns:a16="http://schemas.microsoft.com/office/drawing/2014/main" id="{2FC1071E-D434-4EFC-9326-ECE583648448}"/>
              </a:ext>
            </a:extLst>
          </p:cNvPr>
          <p:cNvSpPr txBox="1">
            <a:spLocks/>
          </p:cNvSpPr>
          <p:nvPr/>
        </p:nvSpPr>
        <p:spPr>
          <a:xfrm>
            <a:off x="9217980" y="3334606"/>
            <a:ext cx="82732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 production cluster</a:t>
            </a:r>
          </a:p>
        </p:txBody>
      </p:sp>
      <p:sp>
        <p:nvSpPr>
          <p:cNvPr id="252" name="Rectangle: Rounded Corners 251">
            <a:extLst>
              <a:ext uri="{FF2B5EF4-FFF2-40B4-BE49-F238E27FC236}">
                <a16:creationId xmlns:a16="http://schemas.microsoft.com/office/drawing/2014/main" id="{193A167D-4980-4274-9A52-ECD5E8C96D75}"/>
              </a:ext>
            </a:extLst>
          </p:cNvPr>
          <p:cNvSpPr/>
          <p:nvPr/>
        </p:nvSpPr>
        <p:spPr bwMode="auto">
          <a:xfrm>
            <a:off x="9217980" y="3844883"/>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cxnSp>
        <p:nvCxnSpPr>
          <p:cNvPr id="264" name="Straight Arrow Connector 263">
            <a:extLst>
              <a:ext uri="{FF2B5EF4-FFF2-40B4-BE49-F238E27FC236}">
                <a16:creationId xmlns:a16="http://schemas.microsoft.com/office/drawing/2014/main" id="{778AE9BA-734B-4D03-8526-1D00AE544FA3}"/>
              </a:ext>
            </a:extLst>
          </p:cNvPr>
          <p:cNvCxnSpPr>
            <a:cxnSpLocks/>
            <a:stCxn id="262" idx="1"/>
            <a:endCxn id="240" idx="3"/>
          </p:cNvCxnSpPr>
          <p:nvPr/>
        </p:nvCxnSpPr>
        <p:spPr>
          <a:xfrm flipH="1">
            <a:off x="8837533" y="6214749"/>
            <a:ext cx="31725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84F6AA5-EF1A-424B-9B6D-5593446ABCF6}"/>
              </a:ext>
            </a:extLst>
          </p:cNvPr>
          <p:cNvCxnSpPr/>
          <p:nvPr/>
        </p:nvCxnSpPr>
        <p:spPr>
          <a:xfrm flipH="1" flipV="1">
            <a:off x="9424894" y="4684226"/>
            <a:ext cx="4218" cy="10452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42F9B0B4-1124-4087-A31A-18D5CB9085CD}"/>
              </a:ext>
            </a:extLst>
          </p:cNvPr>
          <p:cNvSpPr/>
          <p:nvPr/>
        </p:nvSpPr>
        <p:spPr bwMode="auto">
          <a:xfrm>
            <a:off x="9316265" y="502499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9" name="Rectangle 8">
            <a:extLst>
              <a:ext uri="{FF2B5EF4-FFF2-40B4-BE49-F238E27FC236}">
                <a16:creationId xmlns:a16="http://schemas.microsoft.com/office/drawing/2014/main" id="{281AF00B-6D94-41D4-9940-B6CCEBB9D745}"/>
              </a:ext>
            </a:extLst>
          </p:cNvPr>
          <p:cNvSpPr/>
          <p:nvPr/>
        </p:nvSpPr>
        <p:spPr bwMode="auto">
          <a:xfrm>
            <a:off x="9404465" y="409281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C3C41F46-C57B-4A83-9E19-AFBF5ED40D21}"/>
              </a:ext>
            </a:extLst>
          </p:cNvPr>
          <p:cNvSpPr/>
          <p:nvPr/>
        </p:nvSpPr>
        <p:spPr bwMode="auto">
          <a:xfrm>
            <a:off x="9506822" y="4456754"/>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9FC8626-3350-4B05-9282-DF8B00F5069F}"/>
              </a:ext>
            </a:extLst>
          </p:cNvPr>
          <p:cNvSpPr/>
          <p:nvPr/>
        </p:nvSpPr>
        <p:spPr bwMode="auto">
          <a:xfrm>
            <a:off x="9668321" y="4456754"/>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0F8592CD-ACF5-4EE7-8CDA-B7AF52797040}"/>
              </a:ext>
            </a:extLst>
          </p:cNvPr>
          <p:cNvSpPr/>
          <p:nvPr/>
        </p:nvSpPr>
        <p:spPr bwMode="auto">
          <a:xfrm>
            <a:off x="9534117" y="4113287"/>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AE6B96A1-798A-4E06-9C3B-C68D02C4CB25}"/>
              </a:ext>
            </a:extLst>
          </p:cNvPr>
          <p:cNvSpPr/>
          <p:nvPr/>
        </p:nvSpPr>
        <p:spPr bwMode="auto">
          <a:xfrm>
            <a:off x="9594396" y="4001830"/>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0F10C327-985A-4D8D-BECE-3A2642BE4638}"/>
              </a:ext>
            </a:extLst>
          </p:cNvPr>
          <p:cNvSpPr/>
          <p:nvPr/>
        </p:nvSpPr>
        <p:spPr bwMode="auto">
          <a:xfrm>
            <a:off x="9779777" y="409281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4A7EFA-9DF1-4875-93EE-AD0BC2E85EEE}"/>
              </a:ext>
            </a:extLst>
          </p:cNvPr>
          <p:cNvSpPr/>
          <p:nvPr/>
        </p:nvSpPr>
        <p:spPr bwMode="auto">
          <a:xfrm>
            <a:off x="9813895" y="428388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1981C033-D6D7-4DB0-B93A-E1CCD10F05A2}"/>
              </a:ext>
            </a:extLst>
          </p:cNvPr>
          <p:cNvSpPr/>
          <p:nvPr/>
        </p:nvSpPr>
        <p:spPr bwMode="auto">
          <a:xfrm>
            <a:off x="9358971" y="4283882"/>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F20846A-8604-4560-A99F-013E6DA34AEE}"/>
              </a:ext>
            </a:extLst>
          </p:cNvPr>
          <p:cNvSpPr/>
          <p:nvPr/>
        </p:nvSpPr>
        <p:spPr bwMode="auto">
          <a:xfrm>
            <a:off x="9472702" y="4238391"/>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153033C8-37C3-4764-B2A8-2D1BC8BE6768}"/>
              </a:ext>
            </a:extLst>
          </p:cNvPr>
          <p:cNvSpPr/>
          <p:nvPr/>
        </p:nvSpPr>
        <p:spPr bwMode="auto">
          <a:xfrm>
            <a:off x="9570512" y="4336201"/>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4E735575-704C-454E-9A5B-74816146CA7C}"/>
              </a:ext>
            </a:extLst>
          </p:cNvPr>
          <p:cNvSpPr/>
          <p:nvPr/>
        </p:nvSpPr>
        <p:spPr bwMode="auto">
          <a:xfrm>
            <a:off x="9659223" y="4147407"/>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552A195D-6FC4-46F8-A197-A3E7DD19202F}"/>
              </a:ext>
            </a:extLst>
          </p:cNvPr>
          <p:cNvSpPr/>
          <p:nvPr/>
        </p:nvSpPr>
        <p:spPr bwMode="auto">
          <a:xfrm>
            <a:off x="9688791" y="4272510"/>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B27826B1-2D0E-429E-920B-F2A39A41EAAA}"/>
              </a:ext>
            </a:extLst>
          </p:cNvPr>
          <p:cNvSpPr/>
          <p:nvPr/>
        </p:nvSpPr>
        <p:spPr bwMode="auto">
          <a:xfrm rot="18457396">
            <a:off x="9919011" y="4185518"/>
            <a:ext cx="787437" cy="1251606"/>
          </a:xfrm>
          <a:custGeom>
            <a:avLst/>
            <a:gdLst>
              <a:gd name="connsiteX0" fmla="*/ 397902 w 787437"/>
              <a:gd name="connsiteY0" fmla="*/ 0 h 1251606"/>
              <a:gd name="connsiteX1" fmla="*/ 600568 w 787437"/>
              <a:gd name="connsiteY1" fmla="*/ 524259 h 1251606"/>
              <a:gd name="connsiteX2" fmla="*/ 650773 w 787437"/>
              <a:gd name="connsiteY2" fmla="*/ 559585 h 1251606"/>
              <a:gd name="connsiteX3" fmla="*/ 705545 w 787437"/>
              <a:gd name="connsiteY3" fmla="*/ 617546 h 1251606"/>
              <a:gd name="connsiteX4" fmla="*/ 634059 w 787437"/>
              <a:gd name="connsiteY4" fmla="*/ 1169714 h 1251606"/>
              <a:gd name="connsiteX5" fmla="*/ 81892 w 787437"/>
              <a:gd name="connsiteY5" fmla="*/ 1098228 h 1251606"/>
              <a:gd name="connsiteX6" fmla="*/ 153378 w 787437"/>
              <a:gd name="connsiteY6" fmla="*/ 546060 h 1251606"/>
              <a:gd name="connsiteX7" fmla="*/ 197383 w 787437"/>
              <a:gd name="connsiteY7" fmla="*/ 518704 h 12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437" h="1251606">
                <a:moveTo>
                  <a:pt x="397902" y="0"/>
                </a:moveTo>
                <a:lnTo>
                  <a:pt x="600568" y="524259"/>
                </a:lnTo>
                <a:lnTo>
                  <a:pt x="650773" y="559585"/>
                </a:lnTo>
                <a:cubicBezTo>
                  <a:pt x="670573" y="576683"/>
                  <a:pt x="688953" y="596019"/>
                  <a:pt x="705545" y="617546"/>
                </a:cubicBezTo>
                <a:cubicBezTo>
                  <a:pt x="838282" y="789764"/>
                  <a:pt x="806277" y="1036977"/>
                  <a:pt x="634059" y="1169714"/>
                </a:cubicBezTo>
                <a:cubicBezTo>
                  <a:pt x="461842" y="1302451"/>
                  <a:pt x="214628" y="1270445"/>
                  <a:pt x="81892" y="1098228"/>
                </a:cubicBezTo>
                <a:cubicBezTo>
                  <a:pt x="-50845" y="926010"/>
                  <a:pt x="-18840" y="678797"/>
                  <a:pt x="153378" y="546060"/>
                </a:cubicBezTo>
                <a:lnTo>
                  <a:pt x="197383" y="518704"/>
                </a:lnTo>
                <a:close/>
              </a:path>
            </a:pathLst>
          </a:custGeom>
          <a:solidFill>
            <a:schemeClr val="bg1">
              <a:lumMod val="9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D747F1-60A1-4F8F-874F-76374E9B4DE1}"/>
              </a:ext>
            </a:extLst>
          </p:cNvPr>
          <p:cNvGrpSpPr/>
          <p:nvPr/>
        </p:nvGrpSpPr>
        <p:grpSpPr>
          <a:xfrm>
            <a:off x="9328089" y="3959754"/>
            <a:ext cx="619125" cy="609600"/>
            <a:chOff x="3199601" y="578763"/>
            <a:chExt cx="5778767" cy="5689854"/>
          </a:xfrm>
        </p:grpSpPr>
        <p:sp>
          <p:nvSpPr>
            <p:cNvPr id="254" name="Freeform: Shape 253">
              <a:extLst>
                <a:ext uri="{FF2B5EF4-FFF2-40B4-BE49-F238E27FC236}">
                  <a16:creationId xmlns:a16="http://schemas.microsoft.com/office/drawing/2014/main" id="{0DF2014B-2A24-4E23-8C9F-3241E5E02604}"/>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55" name="Freeform: Shape 254">
              <a:extLst>
                <a:ext uri="{FF2B5EF4-FFF2-40B4-BE49-F238E27FC236}">
                  <a16:creationId xmlns:a16="http://schemas.microsoft.com/office/drawing/2014/main" id="{4EFE6DD2-F4F1-4DD8-92DC-2F6440105944}"/>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56" name="Freeform: Shape 255">
              <a:extLst>
                <a:ext uri="{FF2B5EF4-FFF2-40B4-BE49-F238E27FC236}">
                  <a16:creationId xmlns:a16="http://schemas.microsoft.com/office/drawing/2014/main" id="{595390C3-E1E2-416F-918E-7D741EF6A826}"/>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57" name="Freeform: Shape 256">
              <a:extLst>
                <a:ext uri="{FF2B5EF4-FFF2-40B4-BE49-F238E27FC236}">
                  <a16:creationId xmlns:a16="http://schemas.microsoft.com/office/drawing/2014/main" id="{C375B422-B86B-4D91-B170-27E721CD1609}"/>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nvGrpSpPr>
          <p:cNvPr id="227" name="Group 226">
            <a:extLst>
              <a:ext uri="{FF2B5EF4-FFF2-40B4-BE49-F238E27FC236}">
                <a16:creationId xmlns:a16="http://schemas.microsoft.com/office/drawing/2014/main" id="{6CBACC2E-F341-4384-9356-BBFA91343F79}"/>
              </a:ext>
            </a:extLst>
          </p:cNvPr>
          <p:cNvGrpSpPr/>
          <p:nvPr/>
        </p:nvGrpSpPr>
        <p:grpSpPr>
          <a:xfrm>
            <a:off x="10433050" y="4678537"/>
            <a:ext cx="365760" cy="285750"/>
            <a:chOff x="10420350" y="4678537"/>
            <a:chExt cx="365760" cy="285750"/>
          </a:xfrm>
        </p:grpSpPr>
        <p:sp>
          <p:nvSpPr>
            <p:cNvPr id="31" name="Oval 30">
              <a:extLst>
                <a:ext uri="{FF2B5EF4-FFF2-40B4-BE49-F238E27FC236}">
                  <a16:creationId xmlns:a16="http://schemas.microsoft.com/office/drawing/2014/main" id="{0F00AB79-7DF4-4636-93D7-F061BE092F69}"/>
                </a:ext>
              </a:extLst>
            </p:cNvPr>
            <p:cNvSpPr/>
            <p:nvPr/>
          </p:nvSpPr>
          <p:spPr bwMode="auto">
            <a:xfrm rot="2313435">
              <a:off x="10461735" y="4678537"/>
              <a:ext cx="285750" cy="2857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B0162439-986D-4A4D-BE81-C65CD85360C4}"/>
                </a:ext>
              </a:extLst>
            </p:cNvPr>
            <p:cNvSpPr txBox="1"/>
            <p:nvPr/>
          </p:nvSpPr>
          <p:spPr>
            <a:xfrm>
              <a:off x="10420350" y="4749800"/>
              <a:ext cx="365760" cy="138499"/>
            </a:xfrm>
            <a:prstGeom prst="rect">
              <a:avLst/>
            </a:prstGeom>
            <a:noFill/>
          </p:spPr>
          <p:txBody>
            <a:bodyPr wrap="square" lIns="0" tIns="0" rIns="0" bIns="0" rtlCol="0">
              <a:spAutoFit/>
            </a:bodyPr>
            <a:lstStyle/>
            <a:p>
              <a:pPr algn="ctr">
                <a:lnSpc>
                  <a:spcPct val="90000"/>
                </a:lnSpc>
                <a:spcAft>
                  <a:spcPts val="600"/>
                </a:spcAft>
              </a:pPr>
              <a:r>
                <a:rPr lang="en-US" sz="1000">
                  <a:solidFill>
                    <a:schemeClr val="bg1"/>
                  </a:solidFill>
                  <a:latin typeface="+mj-lt"/>
                </a:rPr>
                <a:t>v1</a:t>
              </a:r>
            </a:p>
          </p:txBody>
        </p:sp>
      </p:grpSp>
      <p:grpSp>
        <p:nvGrpSpPr>
          <p:cNvPr id="226" name="Group 225">
            <a:extLst>
              <a:ext uri="{FF2B5EF4-FFF2-40B4-BE49-F238E27FC236}">
                <a16:creationId xmlns:a16="http://schemas.microsoft.com/office/drawing/2014/main" id="{385205BA-960C-433E-8FA1-7C9D266ED723}"/>
              </a:ext>
            </a:extLst>
          </p:cNvPr>
          <p:cNvGrpSpPr/>
          <p:nvPr/>
        </p:nvGrpSpPr>
        <p:grpSpPr>
          <a:xfrm>
            <a:off x="10223500" y="4954415"/>
            <a:ext cx="365760" cy="285750"/>
            <a:chOff x="10217150" y="4941715"/>
            <a:chExt cx="365760" cy="285750"/>
          </a:xfrm>
        </p:grpSpPr>
        <p:sp>
          <p:nvSpPr>
            <p:cNvPr id="223" name="Oval 222">
              <a:extLst>
                <a:ext uri="{FF2B5EF4-FFF2-40B4-BE49-F238E27FC236}">
                  <a16:creationId xmlns:a16="http://schemas.microsoft.com/office/drawing/2014/main" id="{0B57AA1F-70A3-4616-88A1-679120F324C6}"/>
                </a:ext>
              </a:extLst>
            </p:cNvPr>
            <p:cNvSpPr/>
            <p:nvPr/>
          </p:nvSpPr>
          <p:spPr bwMode="auto">
            <a:xfrm rot="2313435">
              <a:off x="10251965" y="4941715"/>
              <a:ext cx="285750" cy="28575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TextBox 224">
              <a:extLst>
                <a:ext uri="{FF2B5EF4-FFF2-40B4-BE49-F238E27FC236}">
                  <a16:creationId xmlns:a16="http://schemas.microsoft.com/office/drawing/2014/main" id="{E1B953DB-94D7-43BE-BFE2-1FC292287821}"/>
                </a:ext>
              </a:extLst>
            </p:cNvPr>
            <p:cNvSpPr txBox="1"/>
            <p:nvPr/>
          </p:nvSpPr>
          <p:spPr>
            <a:xfrm>
              <a:off x="10217150" y="5010150"/>
              <a:ext cx="365760" cy="138499"/>
            </a:xfrm>
            <a:prstGeom prst="rect">
              <a:avLst/>
            </a:prstGeom>
            <a:noFill/>
          </p:spPr>
          <p:txBody>
            <a:bodyPr wrap="square" lIns="0" tIns="0" rIns="0" bIns="0" rtlCol="0">
              <a:spAutoFit/>
            </a:bodyPr>
            <a:lstStyle/>
            <a:p>
              <a:pPr algn="ctr">
                <a:lnSpc>
                  <a:spcPct val="90000"/>
                </a:lnSpc>
                <a:spcAft>
                  <a:spcPts val="600"/>
                </a:spcAft>
              </a:pPr>
              <a:r>
                <a:rPr lang="en-US" sz="1000">
                  <a:solidFill>
                    <a:schemeClr val="bg1"/>
                  </a:solidFill>
                  <a:latin typeface="+mj-lt"/>
                </a:rPr>
                <a:t>v2</a:t>
              </a:r>
            </a:p>
          </p:txBody>
        </p:sp>
      </p:grpSp>
      <p:cxnSp>
        <p:nvCxnSpPr>
          <p:cNvPr id="14" name="Straight Connector 13">
            <a:extLst>
              <a:ext uri="{FF2B5EF4-FFF2-40B4-BE49-F238E27FC236}">
                <a16:creationId xmlns:a16="http://schemas.microsoft.com/office/drawing/2014/main" id="{6A04EA63-D6D3-4A1A-A816-1D4486B4DCD8}"/>
              </a:ext>
            </a:extLst>
          </p:cNvPr>
          <p:cNvCxnSpPr>
            <a:cxnSpLocks/>
            <a:stCxn id="298" idx="6"/>
            <a:endCxn id="303" idx="2"/>
          </p:cNvCxnSpPr>
          <p:nvPr/>
        </p:nvCxnSpPr>
        <p:spPr>
          <a:xfrm flipV="1">
            <a:off x="9746196" y="2915836"/>
            <a:ext cx="1899560" cy="1"/>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3" name="Group 312">
            <a:extLst>
              <a:ext uri="{FF2B5EF4-FFF2-40B4-BE49-F238E27FC236}">
                <a16:creationId xmlns:a16="http://schemas.microsoft.com/office/drawing/2014/main" id="{8C15D564-6187-4FB2-B2DC-7659EEB6D63A}"/>
              </a:ext>
            </a:extLst>
          </p:cNvPr>
          <p:cNvGrpSpPr/>
          <p:nvPr/>
        </p:nvGrpSpPr>
        <p:grpSpPr>
          <a:xfrm>
            <a:off x="10019397" y="2374211"/>
            <a:ext cx="693874" cy="732125"/>
            <a:chOff x="10019397" y="2374211"/>
            <a:chExt cx="693874" cy="732125"/>
          </a:xfrm>
        </p:grpSpPr>
        <p:sp>
          <p:nvSpPr>
            <p:cNvPr id="224" name="Title 1">
              <a:extLst>
                <a:ext uri="{FF2B5EF4-FFF2-40B4-BE49-F238E27FC236}">
                  <a16:creationId xmlns:a16="http://schemas.microsoft.com/office/drawing/2014/main" id="{7A5805A8-73BA-45F0-BC34-44CFF681A67F}"/>
                </a:ext>
              </a:extLst>
            </p:cNvPr>
            <p:cNvSpPr txBox="1">
              <a:spLocks/>
            </p:cNvSpPr>
            <p:nvPr/>
          </p:nvSpPr>
          <p:spPr>
            <a:xfrm>
              <a:off x="10019397"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App telemetry</a:t>
              </a:r>
            </a:p>
          </p:txBody>
        </p:sp>
        <p:grpSp>
          <p:nvGrpSpPr>
            <p:cNvPr id="27" name="Group 26">
              <a:extLst>
                <a:ext uri="{FF2B5EF4-FFF2-40B4-BE49-F238E27FC236}">
                  <a16:creationId xmlns:a16="http://schemas.microsoft.com/office/drawing/2014/main" id="{D7D28082-8A06-4A0C-93EE-7140570E9069}"/>
                </a:ext>
              </a:extLst>
            </p:cNvPr>
            <p:cNvGrpSpPr/>
            <p:nvPr/>
          </p:nvGrpSpPr>
          <p:grpSpPr>
            <a:xfrm>
              <a:off x="10175834" y="2725336"/>
              <a:ext cx="381000" cy="381000"/>
              <a:chOff x="10175834" y="2727756"/>
              <a:chExt cx="381000" cy="381000"/>
            </a:xfrm>
          </p:grpSpPr>
          <p:sp>
            <p:nvSpPr>
              <p:cNvPr id="232" name="Oval 231">
                <a:extLst>
                  <a:ext uri="{FF2B5EF4-FFF2-40B4-BE49-F238E27FC236}">
                    <a16:creationId xmlns:a16="http://schemas.microsoft.com/office/drawing/2014/main" id="{ACE55AC2-FC95-4CEE-AB5A-5C6621525D3C}"/>
                  </a:ext>
                </a:extLst>
              </p:cNvPr>
              <p:cNvSpPr/>
              <p:nvPr/>
            </p:nvSpPr>
            <p:spPr bwMode="auto">
              <a:xfrm>
                <a:off x="10175834" y="2727756"/>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5" name="binary" title="Icon of binary code, ones and zeros">
                <a:extLst>
                  <a:ext uri="{FF2B5EF4-FFF2-40B4-BE49-F238E27FC236}">
                    <a16:creationId xmlns:a16="http://schemas.microsoft.com/office/drawing/2014/main" id="{C41CA4C4-1F10-41E8-976B-708EA5B8A437}"/>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4" name="Group 313">
            <a:extLst>
              <a:ext uri="{FF2B5EF4-FFF2-40B4-BE49-F238E27FC236}">
                <a16:creationId xmlns:a16="http://schemas.microsoft.com/office/drawing/2014/main" id="{FAE5E6EC-DA47-45EC-9A74-80AE2EEC1973}"/>
              </a:ext>
            </a:extLst>
          </p:cNvPr>
          <p:cNvGrpSpPr/>
          <p:nvPr/>
        </p:nvGrpSpPr>
        <p:grpSpPr>
          <a:xfrm>
            <a:off x="10754358" y="2374211"/>
            <a:ext cx="693874" cy="732125"/>
            <a:chOff x="10754358" y="2374211"/>
            <a:chExt cx="693874" cy="732125"/>
          </a:xfrm>
        </p:grpSpPr>
        <p:sp>
          <p:nvSpPr>
            <p:cNvPr id="278" name="Title 1">
              <a:extLst>
                <a:ext uri="{FF2B5EF4-FFF2-40B4-BE49-F238E27FC236}">
                  <a16:creationId xmlns:a16="http://schemas.microsoft.com/office/drawing/2014/main" id="{47DE8857-F9AD-4F79-A92E-B2A7BC6BB3FF}"/>
                </a:ext>
              </a:extLst>
            </p:cNvPr>
            <p:cNvSpPr txBox="1">
              <a:spLocks/>
            </p:cNvSpPr>
            <p:nvPr/>
          </p:nvSpPr>
          <p:spPr>
            <a:xfrm>
              <a:off x="10754358"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Container health</a:t>
              </a:r>
            </a:p>
          </p:txBody>
        </p:sp>
        <p:grpSp>
          <p:nvGrpSpPr>
            <p:cNvPr id="26" name="Group 25">
              <a:extLst>
                <a:ext uri="{FF2B5EF4-FFF2-40B4-BE49-F238E27FC236}">
                  <a16:creationId xmlns:a16="http://schemas.microsoft.com/office/drawing/2014/main" id="{18966044-7235-4A3C-BB8F-D4C6B1C10CA9}"/>
                </a:ext>
              </a:extLst>
            </p:cNvPr>
            <p:cNvGrpSpPr/>
            <p:nvPr/>
          </p:nvGrpSpPr>
          <p:grpSpPr>
            <a:xfrm>
              <a:off x="10910795" y="2725336"/>
              <a:ext cx="381000" cy="381000"/>
              <a:chOff x="10910795" y="2706862"/>
              <a:chExt cx="381000" cy="381000"/>
            </a:xfrm>
          </p:grpSpPr>
          <p:sp>
            <p:nvSpPr>
              <p:cNvPr id="282" name="Oval 281">
                <a:extLst>
                  <a:ext uri="{FF2B5EF4-FFF2-40B4-BE49-F238E27FC236}">
                    <a16:creationId xmlns:a16="http://schemas.microsoft.com/office/drawing/2014/main" id="{1DA181B5-E43A-45E9-9245-F8AE105B1689}"/>
                  </a:ext>
                </a:extLst>
              </p:cNvPr>
              <p:cNvSpPr/>
              <p:nvPr/>
            </p:nvSpPr>
            <p:spPr bwMode="auto">
              <a:xfrm>
                <a:off x="10910795" y="2706862"/>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6" name="Freeform 9" title="Icon of a heart with a heartbeat monitor line through the middle">
                <a:extLst>
                  <a:ext uri="{FF2B5EF4-FFF2-40B4-BE49-F238E27FC236}">
                    <a16:creationId xmlns:a16="http://schemas.microsoft.com/office/drawing/2014/main" id="{031965EF-68FA-4500-808B-1B3776305602}"/>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315" name="Group 314">
            <a:extLst>
              <a:ext uri="{FF2B5EF4-FFF2-40B4-BE49-F238E27FC236}">
                <a16:creationId xmlns:a16="http://schemas.microsoft.com/office/drawing/2014/main" id="{18C4183D-0911-411D-BA93-4E3A303FE33B}"/>
              </a:ext>
            </a:extLst>
          </p:cNvPr>
          <p:cNvGrpSpPr/>
          <p:nvPr/>
        </p:nvGrpSpPr>
        <p:grpSpPr>
          <a:xfrm>
            <a:off x="11489319" y="2374211"/>
            <a:ext cx="693874" cy="732125"/>
            <a:chOff x="11489319" y="2374211"/>
            <a:chExt cx="693874" cy="732125"/>
          </a:xfrm>
        </p:grpSpPr>
        <p:sp>
          <p:nvSpPr>
            <p:cNvPr id="301" name="Title 1">
              <a:extLst>
                <a:ext uri="{FF2B5EF4-FFF2-40B4-BE49-F238E27FC236}">
                  <a16:creationId xmlns:a16="http://schemas.microsoft.com/office/drawing/2014/main" id="{02A76EE5-5676-4508-89CB-9FB4D42D313E}"/>
                </a:ext>
              </a:extLst>
            </p:cNvPr>
            <p:cNvSpPr txBox="1">
              <a:spLocks/>
            </p:cNvSpPr>
            <p:nvPr/>
          </p:nvSpPr>
          <p:spPr>
            <a:xfrm>
              <a:off x="11489319"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Real-time log analytics</a:t>
              </a:r>
            </a:p>
          </p:txBody>
        </p:sp>
        <p:grpSp>
          <p:nvGrpSpPr>
            <p:cNvPr id="25" name="Group 24">
              <a:extLst>
                <a:ext uri="{FF2B5EF4-FFF2-40B4-BE49-F238E27FC236}">
                  <a16:creationId xmlns:a16="http://schemas.microsoft.com/office/drawing/2014/main" id="{89AB97C5-131F-49FA-B969-02F6223FFCEA}"/>
                </a:ext>
              </a:extLst>
            </p:cNvPr>
            <p:cNvGrpSpPr/>
            <p:nvPr/>
          </p:nvGrpSpPr>
          <p:grpSpPr>
            <a:xfrm>
              <a:off x="11645756" y="2725336"/>
              <a:ext cx="381000" cy="381000"/>
              <a:chOff x="11645756" y="2685969"/>
              <a:chExt cx="381000" cy="381000"/>
            </a:xfrm>
          </p:grpSpPr>
          <p:sp>
            <p:nvSpPr>
              <p:cNvPr id="303" name="Oval 302">
                <a:extLst>
                  <a:ext uri="{FF2B5EF4-FFF2-40B4-BE49-F238E27FC236}">
                    <a16:creationId xmlns:a16="http://schemas.microsoft.com/office/drawing/2014/main" id="{7966BD68-43DB-441A-AF19-FE7AD466B588}"/>
                  </a:ext>
                </a:extLst>
              </p:cNvPr>
              <p:cNvSpPr/>
              <p:nvPr/>
            </p:nvSpPr>
            <p:spPr bwMode="auto">
              <a:xfrm>
                <a:off x="11645756" y="2685969"/>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7" name="graph_9" title="Icon of a line chart with connected circles at varying points">
                <a:extLst>
                  <a:ext uri="{FF2B5EF4-FFF2-40B4-BE49-F238E27FC236}">
                    <a16:creationId xmlns:a16="http://schemas.microsoft.com/office/drawing/2014/main" id="{1579395F-27FE-4418-A98E-C1CDE21E5FCA}"/>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340" name="Isosceles Triangle 339">
            <a:extLst>
              <a:ext uri="{FF2B5EF4-FFF2-40B4-BE49-F238E27FC236}">
                <a16:creationId xmlns:a16="http://schemas.microsoft.com/office/drawing/2014/main" id="{029F6772-5365-48A9-B573-3E37170B067C}"/>
              </a:ext>
            </a:extLst>
          </p:cNvPr>
          <p:cNvSpPr/>
          <p:nvPr/>
        </p:nvSpPr>
        <p:spPr bwMode="auto">
          <a:xfrm rot="10800000">
            <a:off x="5049745"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1" name="Group 340">
            <a:extLst>
              <a:ext uri="{FF2B5EF4-FFF2-40B4-BE49-F238E27FC236}">
                <a16:creationId xmlns:a16="http://schemas.microsoft.com/office/drawing/2014/main" id="{86D39EE7-607E-436A-B197-C98E24056AAA}"/>
              </a:ext>
            </a:extLst>
          </p:cNvPr>
          <p:cNvGrpSpPr/>
          <p:nvPr/>
        </p:nvGrpSpPr>
        <p:grpSpPr>
          <a:xfrm>
            <a:off x="6565177" y="129839"/>
            <a:ext cx="1371600" cy="1036869"/>
            <a:chOff x="3850740" y="151509"/>
            <a:chExt cx="1371600" cy="1036869"/>
          </a:xfrm>
        </p:grpSpPr>
        <p:sp>
          <p:nvSpPr>
            <p:cNvPr id="342" name="Rectangle 341">
              <a:extLst>
                <a:ext uri="{FF2B5EF4-FFF2-40B4-BE49-F238E27FC236}">
                  <a16:creationId xmlns:a16="http://schemas.microsoft.com/office/drawing/2014/main" id="{12789DA5-C39E-441E-BFFB-CAAB3FC325B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343" name="Brain_3" title="Icon of a brain">
              <a:extLst>
                <a:ext uri="{FF2B5EF4-FFF2-40B4-BE49-F238E27FC236}">
                  <a16:creationId xmlns:a16="http://schemas.microsoft.com/office/drawing/2014/main" id="{46D258BE-2794-46DD-BA79-2FB964054358}"/>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10AA1E6E-D8BA-4576-B056-7D388E822A5D}"/>
              </a:ext>
            </a:extLst>
          </p:cNvPr>
          <p:cNvGrpSpPr/>
          <p:nvPr/>
        </p:nvGrpSpPr>
        <p:grpSpPr>
          <a:xfrm>
            <a:off x="4487935" y="128409"/>
            <a:ext cx="1371600" cy="1038299"/>
            <a:chOff x="4487935" y="128409"/>
            <a:chExt cx="1371600" cy="1038299"/>
          </a:xfrm>
        </p:grpSpPr>
        <p:sp>
          <p:nvSpPr>
            <p:cNvPr id="345" name="Rectangle 344">
              <a:extLst>
                <a:ext uri="{FF2B5EF4-FFF2-40B4-BE49-F238E27FC236}">
                  <a16:creationId xmlns:a16="http://schemas.microsoft.com/office/drawing/2014/main" id="{CF54A08C-917E-415C-B446-E6DCB7220BBD}"/>
                </a:ext>
              </a:extLst>
            </p:cNvPr>
            <p:cNvSpPr/>
            <p:nvPr/>
          </p:nvSpPr>
          <p:spPr>
            <a:xfrm>
              <a:off x="4487935" y="766598"/>
              <a:ext cx="1371600" cy="400110"/>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Secure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DevOps</a:t>
              </a:r>
            </a:p>
          </p:txBody>
        </p:sp>
        <p:grpSp>
          <p:nvGrpSpPr>
            <p:cNvPr id="346" name="Group 345">
              <a:extLst>
                <a:ext uri="{FF2B5EF4-FFF2-40B4-BE49-F238E27FC236}">
                  <a16:creationId xmlns:a16="http://schemas.microsoft.com/office/drawing/2014/main" id="{A2768973-E47F-4823-A436-5441B3A399CB}"/>
                </a:ext>
              </a:extLst>
            </p:cNvPr>
            <p:cNvGrpSpPr>
              <a:grpSpLocks noChangeAspect="1"/>
            </p:cNvGrpSpPr>
            <p:nvPr/>
          </p:nvGrpSpPr>
          <p:grpSpPr>
            <a:xfrm>
              <a:off x="4903194" y="128409"/>
              <a:ext cx="541082" cy="576072"/>
              <a:chOff x="6526200" y="1216702"/>
              <a:chExt cx="1273056" cy="1355381"/>
            </a:xfrm>
          </p:grpSpPr>
          <p:sp>
            <p:nvSpPr>
              <p:cNvPr id="347" name="Shield_EA18" title="Icon of a shield">
                <a:extLst>
                  <a:ext uri="{FF2B5EF4-FFF2-40B4-BE49-F238E27FC236}">
                    <a16:creationId xmlns:a16="http://schemas.microsoft.com/office/drawing/2014/main" id="{E9A2628F-9344-484A-B5AB-E801A1054C7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DeveloperTools_EC7A" title="Icon of a wrench and a screwdriver">
                <a:extLst>
                  <a:ext uri="{FF2B5EF4-FFF2-40B4-BE49-F238E27FC236}">
                    <a16:creationId xmlns:a16="http://schemas.microsoft.com/office/drawing/2014/main" id="{854CB85A-602A-4765-A4B7-675E9D9A4C7B}"/>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9" name="Group 348">
            <a:extLst>
              <a:ext uri="{FF2B5EF4-FFF2-40B4-BE49-F238E27FC236}">
                <a16:creationId xmlns:a16="http://schemas.microsoft.com/office/drawing/2014/main" id="{F84717AF-447B-4C62-A785-BA19B7409452}"/>
              </a:ext>
            </a:extLst>
          </p:cNvPr>
          <p:cNvGrpSpPr/>
          <p:nvPr/>
        </p:nvGrpSpPr>
        <p:grpSpPr>
          <a:xfrm>
            <a:off x="8642419" y="155995"/>
            <a:ext cx="1371600" cy="856824"/>
            <a:chOff x="5583735" y="177665"/>
            <a:chExt cx="1371600" cy="856824"/>
          </a:xfrm>
        </p:grpSpPr>
        <p:sp>
          <p:nvSpPr>
            <p:cNvPr id="350" name="Rectangle 349">
              <a:extLst>
                <a:ext uri="{FF2B5EF4-FFF2-40B4-BE49-F238E27FC236}">
                  <a16:creationId xmlns:a16="http://schemas.microsoft.com/office/drawing/2014/main" id="{1788BFFB-BDB8-441A-8999-11383D0C0A74}"/>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351" name="IoT" title="Icon of five circles that all connect to a center circle">
              <a:extLst>
                <a:ext uri="{FF2B5EF4-FFF2-40B4-BE49-F238E27FC236}">
                  <a16:creationId xmlns:a16="http://schemas.microsoft.com/office/drawing/2014/main" id="{9083712F-BA77-486E-842A-19ADDA1B8069}"/>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55" name="Group 354">
            <a:extLst>
              <a:ext uri="{FF2B5EF4-FFF2-40B4-BE49-F238E27FC236}">
                <a16:creationId xmlns:a16="http://schemas.microsoft.com/office/drawing/2014/main" id="{0FFA03C8-D9BF-4B26-A747-90BE51BF0093}"/>
              </a:ext>
            </a:extLst>
          </p:cNvPr>
          <p:cNvGrpSpPr/>
          <p:nvPr/>
        </p:nvGrpSpPr>
        <p:grpSpPr>
          <a:xfrm>
            <a:off x="10719662" y="207569"/>
            <a:ext cx="1371600" cy="959139"/>
            <a:chOff x="7316730" y="229239"/>
            <a:chExt cx="1371600" cy="959139"/>
          </a:xfrm>
        </p:grpSpPr>
        <p:grpSp>
          <p:nvGrpSpPr>
            <p:cNvPr id="356" name="Group 355">
              <a:extLst>
                <a:ext uri="{FF2B5EF4-FFF2-40B4-BE49-F238E27FC236}">
                  <a16:creationId xmlns:a16="http://schemas.microsoft.com/office/drawing/2014/main" id="{77334A01-7671-4F25-978D-DCA14FC87ABD}"/>
                </a:ext>
              </a:extLst>
            </p:cNvPr>
            <p:cNvGrpSpPr/>
            <p:nvPr/>
          </p:nvGrpSpPr>
          <p:grpSpPr>
            <a:xfrm>
              <a:off x="7493178" y="229239"/>
              <a:ext cx="927104" cy="417753"/>
              <a:chOff x="7493178" y="228509"/>
              <a:chExt cx="927104" cy="417753"/>
            </a:xfrm>
          </p:grpSpPr>
          <p:sp>
            <p:nvSpPr>
              <p:cNvPr id="358" name="binary" title="Icon of binary code, ones and zeros">
                <a:extLst>
                  <a:ext uri="{FF2B5EF4-FFF2-40B4-BE49-F238E27FC236}">
                    <a16:creationId xmlns:a16="http://schemas.microsoft.com/office/drawing/2014/main" id="{95717577-D1A4-4AEC-8F27-0F75400F9E64}"/>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59" name="Group 358">
                <a:extLst>
                  <a:ext uri="{FF2B5EF4-FFF2-40B4-BE49-F238E27FC236}">
                    <a16:creationId xmlns:a16="http://schemas.microsoft.com/office/drawing/2014/main" id="{57CCF490-FF93-4798-B7A9-F4BC456136DA}"/>
                  </a:ext>
                </a:extLst>
              </p:cNvPr>
              <p:cNvGrpSpPr/>
              <p:nvPr/>
            </p:nvGrpSpPr>
            <p:grpSpPr>
              <a:xfrm>
                <a:off x="7493178" y="342339"/>
                <a:ext cx="338404" cy="190091"/>
                <a:chOff x="8802877" y="1279923"/>
                <a:chExt cx="255843" cy="143714"/>
              </a:xfrm>
            </p:grpSpPr>
            <p:cxnSp>
              <p:nvCxnSpPr>
                <p:cNvPr id="360" name="Straight Connector 359">
                  <a:extLst>
                    <a:ext uri="{FF2B5EF4-FFF2-40B4-BE49-F238E27FC236}">
                      <a16:creationId xmlns:a16="http://schemas.microsoft.com/office/drawing/2014/main" id="{C061E2A5-8328-4CA3-9EDE-6979870AC6A2}"/>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1" name="Straight Connector 360">
                  <a:extLst>
                    <a:ext uri="{FF2B5EF4-FFF2-40B4-BE49-F238E27FC236}">
                      <a16:creationId xmlns:a16="http://schemas.microsoft.com/office/drawing/2014/main" id="{D04804F1-1647-4CEA-A3E2-E1F1B756B654}"/>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2" name="Straight Connector 361">
                  <a:extLst>
                    <a:ext uri="{FF2B5EF4-FFF2-40B4-BE49-F238E27FC236}">
                      <a16:creationId xmlns:a16="http://schemas.microsoft.com/office/drawing/2014/main" id="{BBBFA033-DECE-4C65-805D-A12623584E4F}"/>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57" name="Rectangle 356">
              <a:extLst>
                <a:ext uri="{FF2B5EF4-FFF2-40B4-BE49-F238E27FC236}">
                  <a16:creationId xmlns:a16="http://schemas.microsoft.com/office/drawing/2014/main" id="{E58CD07C-252C-448C-A2E4-F02472B0BAE2}"/>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363" name="Group 362">
            <a:extLst>
              <a:ext uri="{FF2B5EF4-FFF2-40B4-BE49-F238E27FC236}">
                <a16:creationId xmlns:a16="http://schemas.microsoft.com/office/drawing/2014/main" id="{96641E01-66D7-4687-B256-6909A4C0637A}"/>
              </a:ext>
            </a:extLst>
          </p:cNvPr>
          <p:cNvGrpSpPr/>
          <p:nvPr/>
        </p:nvGrpSpPr>
        <p:grpSpPr>
          <a:xfrm>
            <a:off x="333451" y="161074"/>
            <a:ext cx="1371600" cy="1005634"/>
            <a:chOff x="384750" y="182744"/>
            <a:chExt cx="1371600" cy="1005634"/>
          </a:xfrm>
        </p:grpSpPr>
        <p:sp>
          <p:nvSpPr>
            <p:cNvPr id="364" name="Rectangle 363">
              <a:extLst>
                <a:ext uri="{FF2B5EF4-FFF2-40B4-BE49-F238E27FC236}">
                  <a16:creationId xmlns:a16="http://schemas.microsoft.com/office/drawing/2014/main" id="{D6122F2A-8EEE-4F11-B93D-D67BC943E7FF}"/>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365" name="Group 364">
              <a:extLst>
                <a:ext uri="{FF2B5EF4-FFF2-40B4-BE49-F238E27FC236}">
                  <a16:creationId xmlns:a16="http://schemas.microsoft.com/office/drawing/2014/main" id="{74D7FC86-24C3-479B-88CB-87BD2E9C33D4}"/>
                </a:ext>
              </a:extLst>
            </p:cNvPr>
            <p:cNvGrpSpPr/>
            <p:nvPr/>
          </p:nvGrpSpPr>
          <p:grpSpPr>
            <a:xfrm>
              <a:off x="661971" y="182744"/>
              <a:ext cx="817153" cy="510741"/>
              <a:chOff x="2473324" y="3092343"/>
              <a:chExt cx="1138048" cy="711307"/>
            </a:xfrm>
          </p:grpSpPr>
          <p:grpSp>
            <p:nvGrpSpPr>
              <p:cNvPr id="366" name="Group 365">
                <a:extLst>
                  <a:ext uri="{FF2B5EF4-FFF2-40B4-BE49-F238E27FC236}">
                    <a16:creationId xmlns:a16="http://schemas.microsoft.com/office/drawing/2014/main" id="{351D8200-981F-40B1-A4B4-583DA5C2CC55}"/>
                  </a:ext>
                </a:extLst>
              </p:cNvPr>
              <p:cNvGrpSpPr/>
              <p:nvPr/>
            </p:nvGrpSpPr>
            <p:grpSpPr>
              <a:xfrm>
                <a:off x="2688643" y="3092343"/>
                <a:ext cx="922729" cy="200438"/>
                <a:chOff x="2688643" y="3092343"/>
                <a:chExt cx="922729" cy="200438"/>
              </a:xfrm>
            </p:grpSpPr>
            <p:sp>
              <p:nvSpPr>
                <p:cNvPr id="374" name="Freeform: Shape 373">
                  <a:extLst>
                    <a:ext uri="{FF2B5EF4-FFF2-40B4-BE49-F238E27FC236}">
                      <a16:creationId xmlns:a16="http://schemas.microsoft.com/office/drawing/2014/main" id="{86E5935A-34CB-4A59-B6EB-741DF4ADDD3B}"/>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5" name="Freeform: Shape 374">
                  <a:extLst>
                    <a:ext uri="{FF2B5EF4-FFF2-40B4-BE49-F238E27FC236}">
                      <a16:creationId xmlns:a16="http://schemas.microsoft.com/office/drawing/2014/main" id="{5DC588BE-7AB7-488D-ADD6-350717FCEE9C}"/>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6" name="Freeform: Shape 375">
                  <a:extLst>
                    <a:ext uri="{FF2B5EF4-FFF2-40B4-BE49-F238E27FC236}">
                      <a16:creationId xmlns:a16="http://schemas.microsoft.com/office/drawing/2014/main" id="{23C06C4C-42BB-45D7-9A2B-FD15D181240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7" name="Freeform: Shape 376">
                  <a:extLst>
                    <a:ext uri="{FF2B5EF4-FFF2-40B4-BE49-F238E27FC236}">
                      <a16:creationId xmlns:a16="http://schemas.microsoft.com/office/drawing/2014/main" id="{E1FE2242-8AD2-4947-AA68-04DA674F38F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367" name="Freeform: Shape 366">
                <a:extLst>
                  <a:ext uri="{FF2B5EF4-FFF2-40B4-BE49-F238E27FC236}">
                    <a16:creationId xmlns:a16="http://schemas.microsoft.com/office/drawing/2014/main" id="{A9092EFA-5C63-4971-98BE-0068A844881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368" name="Group 367">
                <a:extLst>
                  <a:ext uri="{FF2B5EF4-FFF2-40B4-BE49-F238E27FC236}">
                    <a16:creationId xmlns:a16="http://schemas.microsoft.com/office/drawing/2014/main" id="{A6933922-FF8F-4C6A-ACFA-6734F9FE7403}"/>
                  </a:ext>
                </a:extLst>
              </p:cNvPr>
              <p:cNvGrpSpPr/>
              <p:nvPr/>
            </p:nvGrpSpPr>
            <p:grpSpPr>
              <a:xfrm>
                <a:off x="3062706" y="3298775"/>
                <a:ext cx="426743" cy="200438"/>
                <a:chOff x="3062706" y="3308474"/>
                <a:chExt cx="426743" cy="200438"/>
              </a:xfrm>
            </p:grpSpPr>
            <p:sp>
              <p:nvSpPr>
                <p:cNvPr id="372" name="Freeform: Shape 371">
                  <a:extLst>
                    <a:ext uri="{FF2B5EF4-FFF2-40B4-BE49-F238E27FC236}">
                      <a16:creationId xmlns:a16="http://schemas.microsoft.com/office/drawing/2014/main" id="{6B66EB4F-8299-4647-B12E-A16633719999}"/>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3" name="Freeform: Shape 372">
                  <a:extLst>
                    <a:ext uri="{FF2B5EF4-FFF2-40B4-BE49-F238E27FC236}">
                      <a16:creationId xmlns:a16="http://schemas.microsoft.com/office/drawing/2014/main" id="{E0249113-770A-4AF8-8C80-F99AF0D5CC03}"/>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369" name="Freeform: Shape 368">
                <a:extLst>
                  <a:ext uri="{FF2B5EF4-FFF2-40B4-BE49-F238E27FC236}">
                    <a16:creationId xmlns:a16="http://schemas.microsoft.com/office/drawing/2014/main" id="{89AA4910-A725-454A-A600-0E023A8D7AC4}"/>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370" name="Rectangle 369">
                <a:extLst>
                  <a:ext uri="{FF2B5EF4-FFF2-40B4-BE49-F238E27FC236}">
                    <a16:creationId xmlns:a16="http://schemas.microsoft.com/office/drawing/2014/main" id="{94C61E5F-6652-41F7-B37D-ED902525B1B3}"/>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371" name="Straight Arrow Connector 370">
                <a:extLst>
                  <a:ext uri="{FF2B5EF4-FFF2-40B4-BE49-F238E27FC236}">
                    <a16:creationId xmlns:a16="http://schemas.microsoft.com/office/drawing/2014/main" id="{51E23578-2BDC-4B34-88B8-81F95878B09A}"/>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78" name="Group 377">
            <a:extLst>
              <a:ext uri="{FF2B5EF4-FFF2-40B4-BE49-F238E27FC236}">
                <a16:creationId xmlns:a16="http://schemas.microsoft.com/office/drawing/2014/main" id="{6242D4C6-E1DA-4F19-A663-160EB1D8173F}"/>
              </a:ext>
            </a:extLst>
          </p:cNvPr>
          <p:cNvGrpSpPr/>
          <p:nvPr/>
        </p:nvGrpSpPr>
        <p:grpSpPr>
          <a:xfrm>
            <a:off x="2410693" y="140186"/>
            <a:ext cx="1371600" cy="872633"/>
            <a:chOff x="2117745" y="161856"/>
            <a:chExt cx="1371600" cy="872633"/>
          </a:xfrm>
        </p:grpSpPr>
        <p:sp>
          <p:nvSpPr>
            <p:cNvPr id="379" name="Rectangle 378">
              <a:extLst>
                <a:ext uri="{FF2B5EF4-FFF2-40B4-BE49-F238E27FC236}">
                  <a16:creationId xmlns:a16="http://schemas.microsoft.com/office/drawing/2014/main" id="{9B0BD27D-464E-4E68-B285-3ECE5AB843ED}"/>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380" name="Relationship_F003" title="Icon of three boxes connected by lines">
              <a:extLst>
                <a:ext uri="{FF2B5EF4-FFF2-40B4-BE49-F238E27FC236}">
                  <a16:creationId xmlns:a16="http://schemas.microsoft.com/office/drawing/2014/main" id="{E54DA89A-65FD-4AC3-8C60-1555E0B466F3}"/>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DAB5E37-2688-4EE8-8A43-7D3D0C59615F}"/>
              </a:ext>
            </a:extLst>
          </p:cNvPr>
          <p:cNvGrpSpPr/>
          <p:nvPr/>
        </p:nvGrpSpPr>
        <p:grpSpPr>
          <a:xfrm>
            <a:off x="6444111" y="1793003"/>
            <a:ext cx="544212" cy="837832"/>
            <a:chOff x="6444111" y="1793003"/>
            <a:chExt cx="544212" cy="837832"/>
          </a:xfrm>
        </p:grpSpPr>
        <p:sp>
          <p:nvSpPr>
            <p:cNvPr id="165" name="Title 1">
              <a:extLst>
                <a:ext uri="{FF2B5EF4-FFF2-40B4-BE49-F238E27FC236}">
                  <a16:creationId xmlns:a16="http://schemas.microsoft.com/office/drawing/2014/main" id="{B6961674-5433-403C-858B-EFD546D199DE}"/>
                </a:ext>
              </a:extLst>
            </p:cNvPr>
            <p:cNvSpPr txBox="1">
              <a:spLocks/>
            </p:cNvSpPr>
            <p:nvPr/>
          </p:nvSpPr>
          <p:spPr>
            <a:xfrm>
              <a:off x="6444111" y="1793003"/>
              <a:ext cx="54421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sp>
          <p:nvSpPr>
            <p:cNvPr id="168" name="Rectangle: Rounded Corners 167">
              <a:extLst>
                <a:ext uri="{FF2B5EF4-FFF2-40B4-BE49-F238E27FC236}">
                  <a16:creationId xmlns:a16="http://schemas.microsoft.com/office/drawing/2014/main" id="{A2C28613-AA16-422D-BE85-96BF280005F0}"/>
                </a:ext>
              </a:extLst>
            </p:cNvPr>
            <p:cNvSpPr/>
            <p:nvPr/>
          </p:nvSpPr>
          <p:spPr bwMode="auto">
            <a:xfrm>
              <a:off x="6444111" y="2086623"/>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381" name="Group 380">
              <a:extLst>
                <a:ext uri="{FF2B5EF4-FFF2-40B4-BE49-F238E27FC236}">
                  <a16:creationId xmlns:a16="http://schemas.microsoft.com/office/drawing/2014/main" id="{6CFC3A10-D412-4FDB-8F1A-B845114368D4}"/>
                </a:ext>
              </a:extLst>
            </p:cNvPr>
            <p:cNvGrpSpPr/>
            <p:nvPr/>
          </p:nvGrpSpPr>
          <p:grpSpPr>
            <a:xfrm>
              <a:off x="6522233" y="2188134"/>
              <a:ext cx="387969" cy="341190"/>
              <a:chOff x="6123276" y="1476345"/>
              <a:chExt cx="1434665" cy="1261681"/>
            </a:xfrm>
          </p:grpSpPr>
          <p:sp>
            <p:nvSpPr>
              <p:cNvPr id="382" name="Freeform: Shape 381">
                <a:extLst>
                  <a:ext uri="{FF2B5EF4-FFF2-40B4-BE49-F238E27FC236}">
                    <a16:creationId xmlns:a16="http://schemas.microsoft.com/office/drawing/2014/main" id="{EA7D978D-C867-44D8-A66E-B818424649C7}"/>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C948C1-A4C1-462E-9A96-43AB1C46F448}"/>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3C81A08-599C-46F8-A4D3-F9528C893CFA}"/>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EAE16B2-E8DF-48C8-8F3C-BE308D834B7F}"/>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FEC28326-4AA1-49D9-8FD4-D3DCA88317F9}"/>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AD9FE7D0-D294-467C-9FB9-46F9413A18DA}"/>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784D78C4-B634-4175-993C-AECD34738375}"/>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DB30C095-2792-4B7F-B277-870698659794}"/>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D48CED50-BEC2-491B-BC5F-F1B06FC7FA48}"/>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8C6E490-D1DC-48F9-845A-6F6343D505AD}"/>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04B84340-CDA0-4C49-939F-89AC9698B1B9}"/>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7292810-6FCF-42DD-A066-9E05E3ED5A1C}"/>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BEAF1FBA-0A0C-461A-8CEE-25697035C09B}"/>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625BD4A8-63C2-400D-8F91-732395AD1F4F}"/>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865EDEC3-32A6-4A11-AD71-C08AFA61D7CD}"/>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52A18EE6-41F9-44BC-9924-680A4BF61C38}"/>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485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1000"/>
                                        <p:tgtEl>
                                          <p:spTgt spid="10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 calcmode="lin" valueType="num">
                                      <p:cBhvr>
                                        <p:cTn id="13" dur="500" fill="hold"/>
                                        <p:tgtEl>
                                          <p:spTgt spid="108"/>
                                        </p:tgtEl>
                                        <p:attrNameLst>
                                          <p:attrName>ppt_w</p:attrName>
                                        </p:attrNameLst>
                                      </p:cBhvr>
                                      <p:tavLst>
                                        <p:tav tm="0">
                                          <p:val>
                                            <p:fltVal val="0"/>
                                          </p:val>
                                        </p:tav>
                                        <p:tav tm="100000">
                                          <p:val>
                                            <p:strVal val="#ppt_w"/>
                                          </p:val>
                                        </p:tav>
                                      </p:tavLst>
                                    </p:anim>
                                    <p:anim calcmode="lin" valueType="num">
                                      <p:cBhvr>
                                        <p:cTn id="14" dur="500" fill="hold"/>
                                        <p:tgtEl>
                                          <p:spTgt spid="108"/>
                                        </p:tgtEl>
                                        <p:attrNameLst>
                                          <p:attrName>ppt_h</p:attrName>
                                        </p:attrNameLst>
                                      </p:cBhvr>
                                      <p:tavLst>
                                        <p:tav tm="0">
                                          <p:val>
                                            <p:fltVal val="0"/>
                                          </p:val>
                                        </p:tav>
                                        <p:tav tm="100000">
                                          <p:val>
                                            <p:strVal val="#ppt_h"/>
                                          </p:val>
                                        </p:tav>
                                      </p:tavLst>
                                    </p:anim>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500"/>
                                        <p:tgtEl>
                                          <p:spTgt spid="291"/>
                                        </p:tgtEl>
                                      </p:cBhvr>
                                    </p:animEffect>
                                  </p:childTnLst>
                                </p:cTn>
                              </p:par>
                            </p:childTnLst>
                          </p:cTn>
                        </p:par>
                        <p:par>
                          <p:cTn id="19" fill="hold">
                            <p:stCondLst>
                              <p:cond delay="1000"/>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134"/>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nodeType="withEffect">
                                  <p:stCondLst>
                                    <p:cond delay="1000"/>
                                  </p:stCondLst>
                                  <p:childTnLst>
                                    <p:set>
                                      <p:cBhvr>
                                        <p:cTn id="28" dur="1" fill="hold">
                                          <p:stCondLst>
                                            <p:cond delay="0"/>
                                          </p:stCondLst>
                                        </p:cTn>
                                        <p:tgtEl>
                                          <p:spTgt spid="139"/>
                                        </p:tgtEl>
                                        <p:attrNameLst>
                                          <p:attrName>style.visibility</p:attrName>
                                        </p:attrNameLst>
                                      </p:cBhvr>
                                      <p:to>
                                        <p:strVal val="visible"/>
                                      </p:to>
                                    </p:set>
                                    <p:anim calcmode="lin" valueType="num">
                                      <p:cBhvr>
                                        <p:cTn id="29" dur="500" fill="hold"/>
                                        <p:tgtEl>
                                          <p:spTgt spid="139"/>
                                        </p:tgtEl>
                                        <p:attrNameLst>
                                          <p:attrName>ppt_w</p:attrName>
                                        </p:attrNameLst>
                                      </p:cBhvr>
                                      <p:tavLst>
                                        <p:tav tm="0">
                                          <p:val>
                                            <p:fltVal val="0"/>
                                          </p:val>
                                        </p:tav>
                                        <p:tav tm="100000">
                                          <p:val>
                                            <p:strVal val="#ppt_w"/>
                                          </p:val>
                                        </p:tav>
                                      </p:tavLst>
                                    </p:anim>
                                    <p:anim calcmode="lin" valueType="num">
                                      <p:cBhvr>
                                        <p:cTn id="30" dur="500" fill="hold"/>
                                        <p:tgtEl>
                                          <p:spTgt spid="139"/>
                                        </p:tgtEl>
                                        <p:attrNameLst>
                                          <p:attrName>ppt_h</p:attrName>
                                        </p:attrNameLst>
                                      </p:cBhvr>
                                      <p:tavLst>
                                        <p:tav tm="0">
                                          <p:val>
                                            <p:fltVal val="0"/>
                                          </p:val>
                                        </p:tav>
                                        <p:tav tm="100000">
                                          <p:val>
                                            <p:strVal val="#ppt_h"/>
                                          </p:val>
                                        </p:tav>
                                      </p:tavLst>
                                    </p:anim>
                                    <p:animEffect transition="in" filter="fade">
                                      <p:cBhvr>
                                        <p:cTn id="31" dur="500"/>
                                        <p:tgtEl>
                                          <p:spTgt spid="139"/>
                                        </p:tgtEl>
                                      </p:cBhvr>
                                    </p:animEffect>
                                  </p:childTnLst>
                                </p:cTn>
                              </p:par>
                              <p:par>
                                <p:cTn id="32" presetID="53" presetClass="entr" presetSubtype="16" fill="hold" nodeType="withEffect">
                                  <p:stCondLst>
                                    <p:cond delay="2000"/>
                                  </p:stCondLst>
                                  <p:childTnLst>
                                    <p:set>
                                      <p:cBhvr>
                                        <p:cTn id="33" dur="1" fill="hold">
                                          <p:stCondLst>
                                            <p:cond delay="0"/>
                                          </p:stCondLst>
                                        </p:cTn>
                                        <p:tgtEl>
                                          <p:spTgt spid="135"/>
                                        </p:tgtEl>
                                        <p:attrNameLst>
                                          <p:attrName>style.visibility</p:attrName>
                                        </p:attrNameLst>
                                      </p:cBhvr>
                                      <p:to>
                                        <p:strVal val="visible"/>
                                      </p:to>
                                    </p:set>
                                    <p:anim calcmode="lin" valueType="num">
                                      <p:cBhvr>
                                        <p:cTn id="34" dur="500" fill="hold"/>
                                        <p:tgtEl>
                                          <p:spTgt spid="135"/>
                                        </p:tgtEl>
                                        <p:attrNameLst>
                                          <p:attrName>ppt_w</p:attrName>
                                        </p:attrNameLst>
                                      </p:cBhvr>
                                      <p:tavLst>
                                        <p:tav tm="0">
                                          <p:val>
                                            <p:fltVal val="0"/>
                                          </p:val>
                                        </p:tav>
                                        <p:tav tm="100000">
                                          <p:val>
                                            <p:strVal val="#ppt_w"/>
                                          </p:val>
                                        </p:tav>
                                      </p:tavLst>
                                    </p:anim>
                                    <p:anim calcmode="lin" valueType="num">
                                      <p:cBhvr>
                                        <p:cTn id="35" dur="500" fill="hold"/>
                                        <p:tgtEl>
                                          <p:spTgt spid="135"/>
                                        </p:tgtEl>
                                        <p:attrNameLst>
                                          <p:attrName>ppt_h</p:attrName>
                                        </p:attrNameLst>
                                      </p:cBhvr>
                                      <p:tavLst>
                                        <p:tav tm="0">
                                          <p:val>
                                            <p:fltVal val="0"/>
                                          </p:val>
                                        </p:tav>
                                        <p:tav tm="100000">
                                          <p:val>
                                            <p:strVal val="#ppt_h"/>
                                          </p:val>
                                        </p:tav>
                                      </p:tavLst>
                                    </p:anim>
                                    <p:animEffect transition="in" filter="fade">
                                      <p:cBhvr>
                                        <p:cTn id="36" dur="500"/>
                                        <p:tgtEl>
                                          <p:spTgt spid="135"/>
                                        </p:tgtEl>
                                      </p:cBhvr>
                                    </p:animEffect>
                                  </p:childTnLst>
                                </p:cTn>
                              </p:par>
                            </p:childTnLst>
                          </p:cTn>
                        </p:par>
                        <p:par>
                          <p:cTn id="37" fill="hold">
                            <p:stCondLst>
                              <p:cond delay="6801"/>
                            </p:stCondLst>
                            <p:childTnLst>
                              <p:par>
                                <p:cTn id="38" presetID="10" presetClass="entr" presetSubtype="0" fill="hold" grpId="0"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5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7801"/>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8301"/>
                            </p:stCondLst>
                            <p:childTnLst>
                              <p:par>
                                <p:cTn id="49" presetID="22" presetClass="entr" presetSubtype="8" fill="hold" nodeType="after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wipe(left)">
                                      <p:cBhvr>
                                        <p:cTn id="51" dur="500"/>
                                        <p:tgtEl>
                                          <p:spTgt spid="1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childTnLst>
                          </p:cTn>
                        </p:par>
                        <p:par>
                          <p:cTn id="55" fill="hold">
                            <p:stCondLst>
                              <p:cond delay="8801"/>
                            </p:stCondLst>
                            <p:childTnLst>
                              <p:par>
                                <p:cTn id="56" presetID="22" presetClass="entr" presetSubtype="2" fill="hold" nodeType="after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wipe(right)">
                                      <p:cBhvr>
                                        <p:cTn id="58" dur="500"/>
                                        <p:tgtEl>
                                          <p:spTgt spid="1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83"/>
                                        </p:tgtEl>
                                        <p:attrNameLst>
                                          <p:attrName>style.visibility</p:attrName>
                                        </p:attrNameLst>
                                      </p:cBhvr>
                                      <p:to>
                                        <p:strVal val="visible"/>
                                      </p:to>
                                    </p:set>
                                    <p:animEffect transition="in" filter="fade">
                                      <p:cBhvr>
                                        <p:cTn id="66" dur="500"/>
                                        <p:tgtEl>
                                          <p:spTgt spid="283"/>
                                        </p:tgtEl>
                                      </p:cBhvr>
                                    </p:animEffect>
                                  </p:childTnLst>
                                </p:cTn>
                              </p:par>
                              <p:par>
                                <p:cTn id="67" presetID="22" presetClass="entr" presetSubtype="1" fill="hold" nodeType="withEffect">
                                  <p:stCondLst>
                                    <p:cond delay="0"/>
                                  </p:stCondLst>
                                  <p:childTnLst>
                                    <p:set>
                                      <p:cBhvr>
                                        <p:cTn id="68" dur="1" fill="hold">
                                          <p:stCondLst>
                                            <p:cond delay="0"/>
                                          </p:stCondLst>
                                        </p:cTn>
                                        <p:tgtEl>
                                          <p:spTgt spid="258"/>
                                        </p:tgtEl>
                                        <p:attrNameLst>
                                          <p:attrName>style.visibility</p:attrName>
                                        </p:attrNameLst>
                                      </p:cBhvr>
                                      <p:to>
                                        <p:strVal val="visible"/>
                                      </p:to>
                                    </p:set>
                                    <p:animEffect transition="in" filter="wipe(up)">
                                      <p:cBhvr>
                                        <p:cTn id="69" dur="500"/>
                                        <p:tgtEl>
                                          <p:spTgt spid="258"/>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92"/>
                                        </p:tgtEl>
                                        <p:attrNameLst>
                                          <p:attrName>style.visibility</p:attrName>
                                        </p:attrNameLst>
                                      </p:cBhvr>
                                      <p:to>
                                        <p:strVal val="visible"/>
                                      </p:to>
                                    </p:set>
                                    <p:animEffect transition="in" filter="fade">
                                      <p:cBhvr>
                                        <p:cTn id="73" dur="500"/>
                                        <p:tgtEl>
                                          <p:spTgt spid="292"/>
                                        </p:tgtEl>
                                      </p:cBhvr>
                                    </p:animEffect>
                                  </p:childTnLst>
                                </p:cTn>
                              </p:par>
                            </p:childTnLst>
                          </p:cTn>
                        </p:par>
                        <p:par>
                          <p:cTn id="74" fill="hold">
                            <p:stCondLst>
                              <p:cond delay="1000"/>
                            </p:stCondLst>
                            <p:childTnLst>
                              <p:par>
                                <p:cTn id="75" presetID="1" presetClass="entr" presetSubtype="0" fill="hold" grpId="1" nodeType="afterEffect">
                                  <p:stCondLst>
                                    <p:cond delay="0"/>
                                  </p:stCondLst>
                                  <p:childTnLst>
                                    <p:set>
                                      <p:cBhvr>
                                        <p:cTn id="76" dur="1" fill="hold">
                                          <p:stCondLst>
                                            <p:cond delay="0"/>
                                          </p:stCondLst>
                                        </p:cTn>
                                        <p:tgtEl>
                                          <p:spTgt spid="145"/>
                                        </p:tgtEl>
                                        <p:attrNameLst>
                                          <p:attrName>style.visibility</p:attrName>
                                        </p:attrNameLst>
                                      </p:cBhvr>
                                      <p:to>
                                        <p:strVal val="visible"/>
                                      </p:to>
                                    </p:set>
                                  </p:childTnLst>
                                </p:cTn>
                              </p:par>
                              <p:par>
                                <p:cTn id="77" presetID="42" presetClass="path" presetSubtype="0" decel="50000" fill="hold" grpId="0" nodeType="withEffect">
                                  <p:stCondLst>
                                    <p:cond delay="0"/>
                                  </p:stCondLst>
                                  <p:childTnLst>
                                    <p:animMotion origin="layout" path="M 0 0 L 0 0.25 E" pathEditMode="relative" ptsTypes="">
                                      <p:cBhvr>
                                        <p:cTn id="78" dur="2000" fill="hold"/>
                                        <p:tgtEl>
                                          <p:spTgt spid="145"/>
                                        </p:tgtEl>
                                        <p:attrNameLst>
                                          <p:attrName>ppt_x</p:attrName>
                                          <p:attrName>ppt_y</p:attrName>
                                        </p:attrNameLst>
                                      </p:cBhvr>
                                    </p:animMotion>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fade">
                                      <p:cBhvr>
                                        <p:cTn id="85" dur="500"/>
                                        <p:tgtEl>
                                          <p:spTgt spid="184"/>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par>
                          <p:cTn id="89" fill="hold">
                            <p:stCondLst>
                              <p:cond delay="3500"/>
                            </p:stCondLst>
                            <p:childTnLst>
                              <p:par>
                                <p:cTn id="90" presetID="53" presetClass="entr" presetSubtype="16" fill="hold" grpId="0" nodeType="afterEffect">
                                  <p:stCondLst>
                                    <p:cond delay="500"/>
                                  </p:stCondLst>
                                  <p:childTnLst>
                                    <p:set>
                                      <p:cBhvr>
                                        <p:cTn id="91" dur="1" fill="hold">
                                          <p:stCondLst>
                                            <p:cond delay="0"/>
                                          </p:stCondLst>
                                        </p:cTn>
                                        <p:tgtEl>
                                          <p:spTgt spid="149"/>
                                        </p:tgtEl>
                                        <p:attrNameLst>
                                          <p:attrName>style.visibility</p:attrName>
                                        </p:attrNameLst>
                                      </p:cBhvr>
                                      <p:to>
                                        <p:strVal val="visible"/>
                                      </p:to>
                                    </p:set>
                                    <p:anim calcmode="lin" valueType="num">
                                      <p:cBhvr>
                                        <p:cTn id="92" dur="500" fill="hold"/>
                                        <p:tgtEl>
                                          <p:spTgt spid="149"/>
                                        </p:tgtEl>
                                        <p:attrNameLst>
                                          <p:attrName>ppt_w</p:attrName>
                                        </p:attrNameLst>
                                      </p:cBhvr>
                                      <p:tavLst>
                                        <p:tav tm="0">
                                          <p:val>
                                            <p:fltVal val="0"/>
                                          </p:val>
                                        </p:tav>
                                        <p:tav tm="100000">
                                          <p:val>
                                            <p:strVal val="#ppt_w"/>
                                          </p:val>
                                        </p:tav>
                                      </p:tavLst>
                                    </p:anim>
                                    <p:anim calcmode="lin" valueType="num">
                                      <p:cBhvr>
                                        <p:cTn id="93" dur="500" fill="hold"/>
                                        <p:tgtEl>
                                          <p:spTgt spid="149"/>
                                        </p:tgtEl>
                                        <p:attrNameLst>
                                          <p:attrName>ppt_h</p:attrName>
                                        </p:attrNameLst>
                                      </p:cBhvr>
                                      <p:tavLst>
                                        <p:tav tm="0">
                                          <p:val>
                                            <p:fltVal val="0"/>
                                          </p:val>
                                        </p:tav>
                                        <p:tav tm="100000">
                                          <p:val>
                                            <p:strVal val="#ppt_h"/>
                                          </p:val>
                                        </p:tav>
                                      </p:tavLst>
                                    </p:anim>
                                    <p:animEffect transition="in" filter="fade">
                                      <p:cBhvr>
                                        <p:cTn id="94" dur="500"/>
                                        <p:tgtEl>
                                          <p:spTgt spid="149"/>
                                        </p:tgtEl>
                                      </p:cBhvr>
                                    </p:animEffect>
                                  </p:childTnLst>
                                </p:cTn>
                              </p:par>
                            </p:childTnLst>
                          </p:cTn>
                        </p:par>
                        <p:par>
                          <p:cTn id="95" fill="hold">
                            <p:stCondLst>
                              <p:cond delay="4500"/>
                            </p:stCondLst>
                            <p:childTnLst>
                              <p:par>
                                <p:cTn id="96" presetID="10" presetClass="entr" presetSubtype="0" fill="hold" nodeType="afterEffect">
                                  <p:stCondLst>
                                    <p:cond delay="0"/>
                                  </p:stCondLst>
                                  <p:childTnLst>
                                    <p:set>
                                      <p:cBhvr>
                                        <p:cTn id="97" dur="1" fill="hold">
                                          <p:stCondLst>
                                            <p:cond delay="0"/>
                                          </p:stCondLst>
                                        </p:cTn>
                                        <p:tgtEl>
                                          <p:spTgt spid="249"/>
                                        </p:tgtEl>
                                        <p:attrNameLst>
                                          <p:attrName>style.visibility</p:attrName>
                                        </p:attrNameLst>
                                      </p:cBhvr>
                                      <p:to>
                                        <p:strVal val="visible"/>
                                      </p:to>
                                    </p:set>
                                    <p:animEffect transition="in" filter="fade">
                                      <p:cBhvr>
                                        <p:cTn id="98" dur="500"/>
                                        <p:tgtEl>
                                          <p:spTgt spid="249"/>
                                        </p:tgtEl>
                                      </p:cBhvr>
                                    </p:animEffect>
                                  </p:childTnLst>
                                </p:cTn>
                              </p:par>
                            </p:childTnLst>
                          </p:cTn>
                        </p:par>
                        <p:par>
                          <p:cTn id="99" fill="hold">
                            <p:stCondLst>
                              <p:cond delay="5000"/>
                            </p:stCondLst>
                            <p:childTnLst>
                              <p:par>
                                <p:cTn id="100" presetID="10" presetClass="entr" presetSubtype="0"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4"/>
                                        </p:tgtEl>
                                        <p:attrNameLst>
                                          <p:attrName>style.visibility</p:attrName>
                                        </p:attrNameLst>
                                      </p:cBhvr>
                                      <p:to>
                                        <p:strVal val="visible"/>
                                      </p:to>
                                    </p:set>
                                    <p:animEffect transition="in" filter="fade">
                                      <p:cBhvr>
                                        <p:cTn id="107" dur="500"/>
                                        <p:tgtEl>
                                          <p:spTgt spid="284"/>
                                        </p:tgtEl>
                                      </p:cBhvr>
                                    </p:animEffect>
                                  </p:childTnLst>
                                </p:cTn>
                              </p:par>
                              <p:par>
                                <p:cTn id="108" presetID="10" presetClass="entr" presetSubtype="0" fill="hold" nodeType="withEffect">
                                  <p:stCondLst>
                                    <p:cond delay="0"/>
                                  </p:stCondLst>
                                  <p:childTnLst>
                                    <p:set>
                                      <p:cBhvr>
                                        <p:cTn id="109" dur="1" fill="hold">
                                          <p:stCondLst>
                                            <p:cond delay="0"/>
                                          </p:stCondLst>
                                        </p:cTn>
                                        <p:tgtEl>
                                          <p:spTgt spid="242"/>
                                        </p:tgtEl>
                                        <p:attrNameLst>
                                          <p:attrName>style.visibility</p:attrName>
                                        </p:attrNameLst>
                                      </p:cBhvr>
                                      <p:to>
                                        <p:strVal val="visible"/>
                                      </p:to>
                                    </p:set>
                                    <p:animEffect transition="in" filter="fade">
                                      <p:cBhvr>
                                        <p:cTn id="110" dur="500"/>
                                        <p:tgtEl>
                                          <p:spTgt spid="242"/>
                                        </p:tgtEl>
                                      </p:cBhvr>
                                    </p:animEffect>
                                  </p:childTnLst>
                                </p:cTn>
                              </p:par>
                              <p:par>
                                <p:cTn id="111" presetID="5" presetClass="entr" presetSubtype="10" fill="hold" nodeType="withEffect">
                                  <p:stCondLst>
                                    <p:cond delay="250"/>
                                  </p:stCondLst>
                                  <p:childTnLst>
                                    <p:set>
                                      <p:cBhvr>
                                        <p:cTn id="112" dur="1" fill="hold">
                                          <p:stCondLst>
                                            <p:cond delay="0"/>
                                          </p:stCondLst>
                                        </p:cTn>
                                        <p:tgtEl>
                                          <p:spTgt spid="20"/>
                                        </p:tgtEl>
                                        <p:attrNameLst>
                                          <p:attrName>style.visibility</p:attrName>
                                        </p:attrNameLst>
                                      </p:cBhvr>
                                      <p:to>
                                        <p:strVal val="visible"/>
                                      </p:to>
                                    </p:set>
                                    <p:animEffect transition="in" filter="checkerboard(across)">
                                      <p:cBhvr>
                                        <p:cTn id="113" dur="500"/>
                                        <p:tgtEl>
                                          <p:spTgt spid="20"/>
                                        </p:tgtEl>
                                      </p:cBhvr>
                                    </p:animEffect>
                                  </p:childTnLst>
                                </p:cTn>
                              </p:par>
                              <p:par>
                                <p:cTn id="114" presetID="10" presetClass="entr" presetSubtype="0" fill="hold" grpId="0" nodeType="withEffect">
                                  <p:stCondLst>
                                    <p:cond delay="250"/>
                                  </p:stCondLst>
                                  <p:childTnLst>
                                    <p:set>
                                      <p:cBhvr>
                                        <p:cTn id="115" dur="1" fill="hold">
                                          <p:stCondLst>
                                            <p:cond delay="0"/>
                                          </p:stCondLst>
                                        </p:cTn>
                                        <p:tgtEl>
                                          <p:spTgt spid="246"/>
                                        </p:tgtEl>
                                        <p:attrNameLst>
                                          <p:attrName>style.visibility</p:attrName>
                                        </p:attrNameLst>
                                      </p:cBhvr>
                                      <p:to>
                                        <p:strVal val="visible"/>
                                      </p:to>
                                    </p:set>
                                    <p:animEffect transition="in" filter="fade">
                                      <p:cBhvr>
                                        <p:cTn id="116" dur="500"/>
                                        <p:tgtEl>
                                          <p:spTgt spid="246"/>
                                        </p:tgtEl>
                                      </p:cBhvr>
                                    </p:animEffect>
                                  </p:childTnLst>
                                </p:cTn>
                              </p:par>
                            </p:childTnLst>
                          </p:cTn>
                        </p:par>
                        <p:par>
                          <p:cTn id="117" fill="hold">
                            <p:stCondLst>
                              <p:cond delay="750"/>
                            </p:stCondLst>
                            <p:childTnLst>
                              <p:par>
                                <p:cTn id="118" presetID="10" presetClass="entr" presetSubtype="0" fill="hold" grpId="0" nodeType="afterEffect">
                                  <p:stCondLst>
                                    <p:cond delay="0"/>
                                  </p:stCondLst>
                                  <p:childTnLst>
                                    <p:set>
                                      <p:cBhvr>
                                        <p:cTn id="119" dur="1" fill="hold">
                                          <p:stCondLst>
                                            <p:cond delay="0"/>
                                          </p:stCondLst>
                                        </p:cTn>
                                        <p:tgtEl>
                                          <p:spTgt spid="235"/>
                                        </p:tgtEl>
                                        <p:attrNameLst>
                                          <p:attrName>style.visibility</p:attrName>
                                        </p:attrNameLst>
                                      </p:cBhvr>
                                      <p:to>
                                        <p:strVal val="visible"/>
                                      </p:to>
                                    </p:set>
                                    <p:animEffect transition="in" filter="fade">
                                      <p:cBhvr>
                                        <p:cTn id="120" dur="500"/>
                                        <p:tgtEl>
                                          <p:spTgt spid="23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33"/>
                                        </p:tgtEl>
                                        <p:attrNameLst>
                                          <p:attrName>style.visibility</p:attrName>
                                        </p:attrNameLst>
                                      </p:cBhvr>
                                      <p:to>
                                        <p:strVal val="visible"/>
                                      </p:to>
                                    </p:set>
                                    <p:animEffect transition="in" filter="fade">
                                      <p:cBhvr>
                                        <p:cTn id="123" dur="500"/>
                                        <p:tgtEl>
                                          <p:spTgt spid="23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3"/>
                                        </p:tgtEl>
                                        <p:attrNameLst>
                                          <p:attrName>style.visibility</p:attrName>
                                        </p:attrNameLst>
                                      </p:cBhvr>
                                      <p:to>
                                        <p:strVal val="visible"/>
                                      </p:to>
                                    </p:set>
                                    <p:animEffect transition="in" filter="fade">
                                      <p:cBhvr>
                                        <p:cTn id="126" dur="500"/>
                                        <p:tgtEl>
                                          <p:spTgt spid="293"/>
                                        </p:tgtEl>
                                      </p:cBhvr>
                                    </p:animEffect>
                                  </p:childTnLst>
                                </p:cTn>
                              </p:par>
                            </p:childTnLst>
                          </p:cTn>
                        </p:par>
                        <p:par>
                          <p:cTn id="127" fill="hold">
                            <p:stCondLst>
                              <p:cond delay="1250"/>
                            </p:stCondLst>
                            <p:childTnLst>
                              <p:par>
                                <p:cTn id="128" presetID="53" presetClass="entr" presetSubtype="16" fill="hold" grpId="0" nodeType="afterEffect">
                                  <p:stCondLst>
                                    <p:cond delay="0"/>
                                  </p:stCondLst>
                                  <p:childTnLst>
                                    <p:set>
                                      <p:cBhvr>
                                        <p:cTn id="129" dur="1" fill="hold">
                                          <p:stCondLst>
                                            <p:cond delay="0"/>
                                          </p:stCondLst>
                                        </p:cTn>
                                        <p:tgtEl>
                                          <p:spTgt spid="195"/>
                                        </p:tgtEl>
                                        <p:attrNameLst>
                                          <p:attrName>style.visibility</p:attrName>
                                        </p:attrNameLst>
                                      </p:cBhvr>
                                      <p:to>
                                        <p:strVal val="visible"/>
                                      </p:to>
                                    </p:set>
                                    <p:anim calcmode="lin" valueType="num">
                                      <p:cBhvr>
                                        <p:cTn id="130" dur="500" fill="hold"/>
                                        <p:tgtEl>
                                          <p:spTgt spid="195"/>
                                        </p:tgtEl>
                                        <p:attrNameLst>
                                          <p:attrName>ppt_w</p:attrName>
                                        </p:attrNameLst>
                                      </p:cBhvr>
                                      <p:tavLst>
                                        <p:tav tm="0">
                                          <p:val>
                                            <p:fltVal val="0"/>
                                          </p:val>
                                        </p:tav>
                                        <p:tav tm="100000">
                                          <p:val>
                                            <p:strVal val="#ppt_w"/>
                                          </p:val>
                                        </p:tav>
                                      </p:tavLst>
                                    </p:anim>
                                    <p:anim calcmode="lin" valueType="num">
                                      <p:cBhvr>
                                        <p:cTn id="131" dur="500" fill="hold"/>
                                        <p:tgtEl>
                                          <p:spTgt spid="195"/>
                                        </p:tgtEl>
                                        <p:attrNameLst>
                                          <p:attrName>ppt_h</p:attrName>
                                        </p:attrNameLst>
                                      </p:cBhvr>
                                      <p:tavLst>
                                        <p:tav tm="0">
                                          <p:val>
                                            <p:fltVal val="0"/>
                                          </p:val>
                                        </p:tav>
                                        <p:tav tm="100000">
                                          <p:val>
                                            <p:strVal val="#ppt_h"/>
                                          </p:val>
                                        </p:tav>
                                      </p:tavLst>
                                    </p:anim>
                                    <p:animEffect transition="in" filter="fade">
                                      <p:cBhvr>
                                        <p:cTn id="132" dur="500"/>
                                        <p:tgtEl>
                                          <p:spTgt spid="195"/>
                                        </p:tgtEl>
                                      </p:cBhvr>
                                    </p:animEffect>
                                  </p:childTnLst>
                                </p:cTn>
                              </p:par>
                            </p:childTnLst>
                          </p:cTn>
                        </p:par>
                        <p:par>
                          <p:cTn id="133" fill="hold">
                            <p:stCondLst>
                              <p:cond delay="1750"/>
                            </p:stCondLst>
                            <p:childTnLst>
                              <p:par>
                                <p:cTn id="134" presetID="53" presetClass="entr" presetSubtype="16" fill="hold" grpId="0" nodeType="afterEffect">
                                  <p:stCondLst>
                                    <p:cond delay="500"/>
                                  </p:stCondLst>
                                  <p:childTnLst>
                                    <p:set>
                                      <p:cBhvr>
                                        <p:cTn id="135" dur="1" fill="hold">
                                          <p:stCondLst>
                                            <p:cond delay="0"/>
                                          </p:stCondLst>
                                        </p:cTn>
                                        <p:tgtEl>
                                          <p:spTgt spid="196"/>
                                        </p:tgtEl>
                                        <p:attrNameLst>
                                          <p:attrName>style.visibility</p:attrName>
                                        </p:attrNameLst>
                                      </p:cBhvr>
                                      <p:to>
                                        <p:strVal val="visible"/>
                                      </p:to>
                                    </p:set>
                                    <p:anim calcmode="lin" valueType="num">
                                      <p:cBhvr>
                                        <p:cTn id="136" dur="500" fill="hold"/>
                                        <p:tgtEl>
                                          <p:spTgt spid="196"/>
                                        </p:tgtEl>
                                        <p:attrNameLst>
                                          <p:attrName>ppt_w</p:attrName>
                                        </p:attrNameLst>
                                      </p:cBhvr>
                                      <p:tavLst>
                                        <p:tav tm="0">
                                          <p:val>
                                            <p:fltVal val="0"/>
                                          </p:val>
                                        </p:tav>
                                        <p:tav tm="100000">
                                          <p:val>
                                            <p:strVal val="#ppt_w"/>
                                          </p:val>
                                        </p:tav>
                                      </p:tavLst>
                                    </p:anim>
                                    <p:anim calcmode="lin" valueType="num">
                                      <p:cBhvr>
                                        <p:cTn id="137" dur="500" fill="hold"/>
                                        <p:tgtEl>
                                          <p:spTgt spid="196"/>
                                        </p:tgtEl>
                                        <p:attrNameLst>
                                          <p:attrName>ppt_h</p:attrName>
                                        </p:attrNameLst>
                                      </p:cBhvr>
                                      <p:tavLst>
                                        <p:tav tm="0">
                                          <p:val>
                                            <p:fltVal val="0"/>
                                          </p:val>
                                        </p:tav>
                                        <p:tav tm="100000">
                                          <p:val>
                                            <p:strVal val="#ppt_h"/>
                                          </p:val>
                                        </p:tav>
                                      </p:tavLst>
                                    </p:anim>
                                    <p:animEffect transition="in" filter="fade">
                                      <p:cBhvr>
                                        <p:cTn id="138" dur="500"/>
                                        <p:tgtEl>
                                          <p:spTgt spid="196"/>
                                        </p:tgtEl>
                                      </p:cBhvr>
                                    </p:animEffect>
                                  </p:childTnLst>
                                </p:cTn>
                              </p:par>
                            </p:childTnLst>
                          </p:cTn>
                        </p:par>
                        <p:par>
                          <p:cTn id="139" fill="hold">
                            <p:stCondLst>
                              <p:cond delay="2750"/>
                            </p:stCondLst>
                            <p:childTnLst>
                              <p:par>
                                <p:cTn id="140" presetID="10" presetClass="entr" presetSubtype="0" fill="hold" grpId="0" nodeType="afterEffect">
                                  <p:stCondLst>
                                    <p:cond delay="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500"/>
                                        <p:tgtEl>
                                          <p:spTgt spid="21"/>
                                        </p:tgtEl>
                                      </p:cBhvr>
                                    </p:animEffect>
                                  </p:childTnLst>
                                </p:cTn>
                              </p:par>
                              <p:par>
                                <p:cTn id="143" presetID="10" presetClass="entr" presetSubtype="0" fill="hold" nodeType="withEffect">
                                  <p:stCondLst>
                                    <p:cond delay="750"/>
                                  </p:stCondLst>
                                  <p:childTnLst>
                                    <p:set>
                                      <p:cBhvr>
                                        <p:cTn id="144" dur="1" fill="hold">
                                          <p:stCondLst>
                                            <p:cond delay="0"/>
                                          </p:stCondLst>
                                        </p:cTn>
                                        <p:tgtEl>
                                          <p:spTgt spid="236"/>
                                        </p:tgtEl>
                                        <p:attrNameLst>
                                          <p:attrName>style.visibility</p:attrName>
                                        </p:attrNameLst>
                                      </p:cBhvr>
                                      <p:to>
                                        <p:strVal val="visible"/>
                                      </p:to>
                                    </p:set>
                                    <p:animEffect transition="in" filter="fade">
                                      <p:cBhvr>
                                        <p:cTn id="145" dur="500"/>
                                        <p:tgtEl>
                                          <p:spTgt spid="23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85"/>
                                        </p:tgtEl>
                                        <p:attrNameLst>
                                          <p:attrName>style.visibility</p:attrName>
                                        </p:attrNameLst>
                                      </p:cBhvr>
                                      <p:to>
                                        <p:strVal val="visible"/>
                                      </p:to>
                                    </p:set>
                                    <p:animEffect transition="in" filter="fade">
                                      <p:cBhvr>
                                        <p:cTn id="150" dur="500"/>
                                        <p:tgtEl>
                                          <p:spTgt spid="285"/>
                                        </p:tgtEl>
                                      </p:cBhvr>
                                    </p:animEffect>
                                  </p:childTnLst>
                                </p:cTn>
                              </p:par>
                              <p:par>
                                <p:cTn id="151" presetID="10" presetClass="entr" presetSubtype="0" fill="hold" nodeType="withEffect">
                                  <p:stCondLst>
                                    <p:cond delay="0"/>
                                  </p:stCondLst>
                                  <p:childTnLst>
                                    <p:set>
                                      <p:cBhvr>
                                        <p:cTn id="152" dur="1" fill="hold">
                                          <p:stCondLst>
                                            <p:cond delay="0"/>
                                          </p:stCondLst>
                                        </p:cTn>
                                        <p:tgtEl>
                                          <p:spTgt spid="23"/>
                                        </p:tgtEl>
                                        <p:attrNameLst>
                                          <p:attrName>style.visibility</p:attrName>
                                        </p:attrNameLst>
                                      </p:cBhvr>
                                      <p:to>
                                        <p:strVal val="visible"/>
                                      </p:to>
                                    </p:set>
                                    <p:animEffect transition="in" filter="fade">
                                      <p:cBhvr>
                                        <p:cTn id="153" dur="500"/>
                                        <p:tgtEl>
                                          <p:spTgt spid="23"/>
                                        </p:tgtEl>
                                      </p:cBhvr>
                                    </p:animEffect>
                                  </p:childTnLst>
                                </p:cTn>
                              </p:par>
                            </p:childTnLst>
                          </p:cTn>
                        </p:par>
                        <p:par>
                          <p:cTn id="154" fill="hold">
                            <p:stCondLst>
                              <p:cond delay="500"/>
                            </p:stCondLst>
                            <p:childTnLst>
                              <p:par>
                                <p:cTn id="155" presetID="22" presetClass="entr" presetSubtype="4" fill="hold" nodeType="after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wipe(down)">
                                      <p:cBhvr>
                                        <p:cTn id="157" dur="500"/>
                                        <p:tgtEl>
                                          <p:spTgt spid="7"/>
                                        </p:tgtEl>
                                      </p:cBhvr>
                                    </p:animEffect>
                                  </p:childTnLst>
                                </p:cTn>
                              </p:par>
                              <p:par>
                                <p:cTn id="158" presetID="10" presetClass="entr" presetSubtype="0" fill="hold" grpId="0" nodeType="withEffect">
                                  <p:stCondLst>
                                    <p:cond delay="250"/>
                                  </p:stCondLst>
                                  <p:childTnLst>
                                    <p:set>
                                      <p:cBhvr>
                                        <p:cTn id="159" dur="1" fill="hold">
                                          <p:stCondLst>
                                            <p:cond delay="0"/>
                                          </p:stCondLst>
                                        </p:cTn>
                                        <p:tgtEl>
                                          <p:spTgt spid="294"/>
                                        </p:tgtEl>
                                        <p:attrNameLst>
                                          <p:attrName>style.visibility</p:attrName>
                                        </p:attrNameLst>
                                      </p:cBhvr>
                                      <p:to>
                                        <p:strVal val="visible"/>
                                      </p:to>
                                    </p:set>
                                    <p:animEffect transition="in" filter="fade">
                                      <p:cBhvr>
                                        <p:cTn id="160" dur="500"/>
                                        <p:tgtEl>
                                          <p:spTgt spid="294"/>
                                        </p:tgtEl>
                                      </p:cBhvr>
                                    </p:animEffect>
                                  </p:childTnLst>
                                </p:cTn>
                              </p:par>
                            </p:childTnLst>
                          </p:cTn>
                        </p:par>
                        <p:par>
                          <p:cTn id="161" fill="hold">
                            <p:stCondLst>
                              <p:cond delay="1250"/>
                            </p:stCondLst>
                            <p:childTnLst>
                              <p:par>
                                <p:cTn id="162" presetID="10" presetClass="entr" presetSubtype="0" fill="hold" grpId="0" nodeType="afterEffect">
                                  <p:stCondLst>
                                    <p:cond delay="0"/>
                                  </p:stCondLst>
                                  <p:childTnLst>
                                    <p:set>
                                      <p:cBhvr>
                                        <p:cTn id="163" dur="1" fill="hold">
                                          <p:stCondLst>
                                            <p:cond delay="0"/>
                                          </p:stCondLst>
                                        </p:cTn>
                                        <p:tgtEl>
                                          <p:spTgt spid="252"/>
                                        </p:tgtEl>
                                        <p:attrNameLst>
                                          <p:attrName>style.visibility</p:attrName>
                                        </p:attrNameLst>
                                      </p:cBhvr>
                                      <p:to>
                                        <p:strVal val="visible"/>
                                      </p:to>
                                    </p:set>
                                    <p:animEffect transition="in" filter="fade">
                                      <p:cBhvr>
                                        <p:cTn id="164" dur="500"/>
                                        <p:tgtEl>
                                          <p:spTgt spid="25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51"/>
                                        </p:tgtEl>
                                        <p:attrNameLst>
                                          <p:attrName>style.visibility</p:attrName>
                                        </p:attrNameLst>
                                      </p:cBhvr>
                                      <p:to>
                                        <p:strVal val="visible"/>
                                      </p:to>
                                    </p:set>
                                    <p:animEffect transition="in" filter="fade">
                                      <p:cBhvr>
                                        <p:cTn id="167" dur="500"/>
                                        <p:tgtEl>
                                          <p:spTgt spid="251"/>
                                        </p:tgtEl>
                                      </p:cBhvr>
                                    </p:animEffect>
                                  </p:childTnLst>
                                </p:cTn>
                              </p:par>
                            </p:childTnLst>
                          </p:cTn>
                        </p:par>
                        <p:par>
                          <p:cTn id="168" fill="hold">
                            <p:stCondLst>
                              <p:cond delay="1750"/>
                            </p:stCondLst>
                            <p:childTnLst>
                              <p:par>
                                <p:cTn id="169" presetID="53" presetClass="entr" presetSubtype="16" fill="hold" grpId="0" nodeType="afterEffect">
                                  <p:stCondLst>
                                    <p:cond delay="0"/>
                                  </p:stCondLst>
                                  <p:childTnLst>
                                    <p:set>
                                      <p:cBhvr>
                                        <p:cTn id="170" dur="1" fill="hold">
                                          <p:stCondLst>
                                            <p:cond delay="0"/>
                                          </p:stCondLst>
                                        </p:cTn>
                                        <p:tgtEl>
                                          <p:spTgt spid="194"/>
                                        </p:tgtEl>
                                        <p:attrNameLst>
                                          <p:attrName>style.visibility</p:attrName>
                                        </p:attrNameLst>
                                      </p:cBhvr>
                                      <p:to>
                                        <p:strVal val="visible"/>
                                      </p:to>
                                    </p:set>
                                    <p:anim calcmode="lin" valueType="num">
                                      <p:cBhvr>
                                        <p:cTn id="171" dur="250" fill="hold"/>
                                        <p:tgtEl>
                                          <p:spTgt spid="194"/>
                                        </p:tgtEl>
                                        <p:attrNameLst>
                                          <p:attrName>ppt_w</p:attrName>
                                        </p:attrNameLst>
                                      </p:cBhvr>
                                      <p:tavLst>
                                        <p:tav tm="0">
                                          <p:val>
                                            <p:fltVal val="0"/>
                                          </p:val>
                                        </p:tav>
                                        <p:tav tm="100000">
                                          <p:val>
                                            <p:strVal val="#ppt_w"/>
                                          </p:val>
                                        </p:tav>
                                      </p:tavLst>
                                    </p:anim>
                                    <p:anim calcmode="lin" valueType="num">
                                      <p:cBhvr>
                                        <p:cTn id="172" dur="250" fill="hold"/>
                                        <p:tgtEl>
                                          <p:spTgt spid="194"/>
                                        </p:tgtEl>
                                        <p:attrNameLst>
                                          <p:attrName>ppt_h</p:attrName>
                                        </p:attrNameLst>
                                      </p:cBhvr>
                                      <p:tavLst>
                                        <p:tav tm="0">
                                          <p:val>
                                            <p:fltVal val="0"/>
                                          </p:val>
                                        </p:tav>
                                        <p:tav tm="100000">
                                          <p:val>
                                            <p:strVal val="#ppt_h"/>
                                          </p:val>
                                        </p:tav>
                                      </p:tavLst>
                                    </p:anim>
                                    <p:animEffect transition="in" filter="fade">
                                      <p:cBhvr>
                                        <p:cTn id="173" dur="250"/>
                                        <p:tgtEl>
                                          <p:spTgt spid="194"/>
                                        </p:tgtEl>
                                      </p:cBhvr>
                                    </p:animEffect>
                                  </p:childTnLst>
                                </p:cTn>
                              </p:par>
                            </p:childTnLst>
                          </p:cTn>
                        </p:par>
                        <p:par>
                          <p:cTn id="174" fill="hold">
                            <p:stCondLst>
                              <p:cond delay="2000"/>
                            </p:stCondLst>
                            <p:childTnLst>
                              <p:par>
                                <p:cTn id="175" presetID="53" presetClass="entr" presetSubtype="16" fill="hold" grpId="0" nodeType="afterEffect">
                                  <p:stCondLst>
                                    <p:cond delay="0"/>
                                  </p:stCondLst>
                                  <p:childTnLst>
                                    <p:set>
                                      <p:cBhvr>
                                        <p:cTn id="176" dur="1" fill="hold">
                                          <p:stCondLst>
                                            <p:cond delay="0"/>
                                          </p:stCondLst>
                                        </p:cTn>
                                        <p:tgtEl>
                                          <p:spTgt spid="211"/>
                                        </p:tgtEl>
                                        <p:attrNameLst>
                                          <p:attrName>style.visibility</p:attrName>
                                        </p:attrNameLst>
                                      </p:cBhvr>
                                      <p:to>
                                        <p:strVal val="visible"/>
                                      </p:to>
                                    </p:set>
                                    <p:anim calcmode="lin" valueType="num">
                                      <p:cBhvr>
                                        <p:cTn id="177" dur="250" fill="hold"/>
                                        <p:tgtEl>
                                          <p:spTgt spid="211"/>
                                        </p:tgtEl>
                                        <p:attrNameLst>
                                          <p:attrName>ppt_w</p:attrName>
                                        </p:attrNameLst>
                                      </p:cBhvr>
                                      <p:tavLst>
                                        <p:tav tm="0">
                                          <p:val>
                                            <p:fltVal val="0"/>
                                          </p:val>
                                        </p:tav>
                                        <p:tav tm="100000">
                                          <p:val>
                                            <p:strVal val="#ppt_w"/>
                                          </p:val>
                                        </p:tav>
                                      </p:tavLst>
                                    </p:anim>
                                    <p:anim calcmode="lin" valueType="num">
                                      <p:cBhvr>
                                        <p:cTn id="178" dur="250" fill="hold"/>
                                        <p:tgtEl>
                                          <p:spTgt spid="211"/>
                                        </p:tgtEl>
                                        <p:attrNameLst>
                                          <p:attrName>ppt_h</p:attrName>
                                        </p:attrNameLst>
                                      </p:cBhvr>
                                      <p:tavLst>
                                        <p:tav tm="0">
                                          <p:val>
                                            <p:fltVal val="0"/>
                                          </p:val>
                                        </p:tav>
                                        <p:tav tm="100000">
                                          <p:val>
                                            <p:strVal val="#ppt_h"/>
                                          </p:val>
                                        </p:tav>
                                      </p:tavLst>
                                    </p:anim>
                                    <p:animEffect transition="in" filter="fade">
                                      <p:cBhvr>
                                        <p:cTn id="179" dur="250"/>
                                        <p:tgtEl>
                                          <p:spTgt spid="211"/>
                                        </p:tgtEl>
                                      </p:cBhvr>
                                    </p:animEffect>
                                  </p:childTnLst>
                                </p:cTn>
                              </p:par>
                            </p:childTnLst>
                          </p:cTn>
                        </p:par>
                        <p:par>
                          <p:cTn id="180" fill="hold">
                            <p:stCondLst>
                              <p:cond delay="2250"/>
                            </p:stCondLst>
                            <p:childTnLst>
                              <p:par>
                                <p:cTn id="181" presetID="53" presetClass="entr" presetSubtype="16" fill="hold" grpId="0" nodeType="afterEffect">
                                  <p:stCondLst>
                                    <p:cond delay="0"/>
                                  </p:stCondLst>
                                  <p:childTnLst>
                                    <p:set>
                                      <p:cBhvr>
                                        <p:cTn id="182" dur="1" fill="hold">
                                          <p:stCondLst>
                                            <p:cond delay="0"/>
                                          </p:stCondLst>
                                        </p:cTn>
                                        <p:tgtEl>
                                          <p:spTgt spid="205"/>
                                        </p:tgtEl>
                                        <p:attrNameLst>
                                          <p:attrName>style.visibility</p:attrName>
                                        </p:attrNameLst>
                                      </p:cBhvr>
                                      <p:to>
                                        <p:strVal val="visible"/>
                                      </p:to>
                                    </p:set>
                                    <p:anim calcmode="lin" valueType="num">
                                      <p:cBhvr>
                                        <p:cTn id="183" dur="250" fill="hold"/>
                                        <p:tgtEl>
                                          <p:spTgt spid="205"/>
                                        </p:tgtEl>
                                        <p:attrNameLst>
                                          <p:attrName>ppt_w</p:attrName>
                                        </p:attrNameLst>
                                      </p:cBhvr>
                                      <p:tavLst>
                                        <p:tav tm="0">
                                          <p:val>
                                            <p:fltVal val="0"/>
                                          </p:val>
                                        </p:tav>
                                        <p:tav tm="100000">
                                          <p:val>
                                            <p:strVal val="#ppt_w"/>
                                          </p:val>
                                        </p:tav>
                                      </p:tavLst>
                                    </p:anim>
                                    <p:anim calcmode="lin" valueType="num">
                                      <p:cBhvr>
                                        <p:cTn id="184" dur="250" fill="hold"/>
                                        <p:tgtEl>
                                          <p:spTgt spid="205"/>
                                        </p:tgtEl>
                                        <p:attrNameLst>
                                          <p:attrName>ppt_h</p:attrName>
                                        </p:attrNameLst>
                                      </p:cBhvr>
                                      <p:tavLst>
                                        <p:tav tm="0">
                                          <p:val>
                                            <p:fltVal val="0"/>
                                          </p:val>
                                        </p:tav>
                                        <p:tav tm="100000">
                                          <p:val>
                                            <p:strVal val="#ppt_h"/>
                                          </p:val>
                                        </p:tav>
                                      </p:tavLst>
                                    </p:anim>
                                    <p:animEffect transition="in" filter="fade">
                                      <p:cBhvr>
                                        <p:cTn id="185" dur="250"/>
                                        <p:tgtEl>
                                          <p:spTgt spid="205"/>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218"/>
                                        </p:tgtEl>
                                        <p:attrNameLst>
                                          <p:attrName>style.visibility</p:attrName>
                                        </p:attrNameLst>
                                      </p:cBhvr>
                                      <p:to>
                                        <p:strVal val="visible"/>
                                      </p:to>
                                    </p:set>
                                    <p:anim calcmode="lin" valueType="num">
                                      <p:cBhvr>
                                        <p:cTn id="188" dur="250" fill="hold"/>
                                        <p:tgtEl>
                                          <p:spTgt spid="218"/>
                                        </p:tgtEl>
                                        <p:attrNameLst>
                                          <p:attrName>ppt_w</p:attrName>
                                        </p:attrNameLst>
                                      </p:cBhvr>
                                      <p:tavLst>
                                        <p:tav tm="0">
                                          <p:val>
                                            <p:fltVal val="0"/>
                                          </p:val>
                                        </p:tav>
                                        <p:tav tm="100000">
                                          <p:val>
                                            <p:strVal val="#ppt_w"/>
                                          </p:val>
                                        </p:tav>
                                      </p:tavLst>
                                    </p:anim>
                                    <p:anim calcmode="lin" valueType="num">
                                      <p:cBhvr>
                                        <p:cTn id="189" dur="250" fill="hold"/>
                                        <p:tgtEl>
                                          <p:spTgt spid="218"/>
                                        </p:tgtEl>
                                        <p:attrNameLst>
                                          <p:attrName>ppt_h</p:attrName>
                                        </p:attrNameLst>
                                      </p:cBhvr>
                                      <p:tavLst>
                                        <p:tav tm="0">
                                          <p:val>
                                            <p:fltVal val="0"/>
                                          </p:val>
                                        </p:tav>
                                        <p:tav tm="100000">
                                          <p:val>
                                            <p:strVal val="#ppt_h"/>
                                          </p:val>
                                        </p:tav>
                                      </p:tavLst>
                                    </p:anim>
                                    <p:animEffect transition="in" filter="fade">
                                      <p:cBhvr>
                                        <p:cTn id="190" dur="250"/>
                                        <p:tgtEl>
                                          <p:spTgt spid="218"/>
                                        </p:tgtEl>
                                      </p:cBhvr>
                                    </p:animEffect>
                                  </p:childTnLst>
                                </p:cTn>
                              </p:par>
                            </p:childTnLst>
                          </p:cTn>
                        </p:par>
                        <p:par>
                          <p:cTn id="191" fill="hold">
                            <p:stCondLst>
                              <p:cond delay="2500"/>
                            </p:stCondLst>
                            <p:childTnLst>
                              <p:par>
                                <p:cTn id="192" presetID="53" presetClass="entr" presetSubtype="16" fill="hold" grpId="0" nodeType="afterEffect">
                                  <p:stCondLst>
                                    <p:cond delay="0"/>
                                  </p:stCondLst>
                                  <p:childTnLst>
                                    <p:set>
                                      <p:cBhvr>
                                        <p:cTn id="193" dur="1" fill="hold">
                                          <p:stCondLst>
                                            <p:cond delay="0"/>
                                          </p:stCondLst>
                                        </p:cTn>
                                        <p:tgtEl>
                                          <p:spTgt spid="191"/>
                                        </p:tgtEl>
                                        <p:attrNameLst>
                                          <p:attrName>style.visibility</p:attrName>
                                        </p:attrNameLst>
                                      </p:cBhvr>
                                      <p:to>
                                        <p:strVal val="visible"/>
                                      </p:to>
                                    </p:set>
                                    <p:anim calcmode="lin" valueType="num">
                                      <p:cBhvr>
                                        <p:cTn id="194" dur="250" fill="hold"/>
                                        <p:tgtEl>
                                          <p:spTgt spid="191"/>
                                        </p:tgtEl>
                                        <p:attrNameLst>
                                          <p:attrName>ppt_w</p:attrName>
                                        </p:attrNameLst>
                                      </p:cBhvr>
                                      <p:tavLst>
                                        <p:tav tm="0">
                                          <p:val>
                                            <p:fltVal val="0"/>
                                          </p:val>
                                        </p:tav>
                                        <p:tav tm="100000">
                                          <p:val>
                                            <p:strVal val="#ppt_w"/>
                                          </p:val>
                                        </p:tav>
                                      </p:tavLst>
                                    </p:anim>
                                    <p:anim calcmode="lin" valueType="num">
                                      <p:cBhvr>
                                        <p:cTn id="195" dur="250" fill="hold"/>
                                        <p:tgtEl>
                                          <p:spTgt spid="191"/>
                                        </p:tgtEl>
                                        <p:attrNameLst>
                                          <p:attrName>ppt_h</p:attrName>
                                        </p:attrNameLst>
                                      </p:cBhvr>
                                      <p:tavLst>
                                        <p:tav tm="0">
                                          <p:val>
                                            <p:fltVal val="0"/>
                                          </p:val>
                                        </p:tav>
                                        <p:tav tm="100000">
                                          <p:val>
                                            <p:strVal val="#ppt_h"/>
                                          </p:val>
                                        </p:tav>
                                      </p:tavLst>
                                    </p:anim>
                                    <p:animEffect transition="in" filter="fade">
                                      <p:cBhvr>
                                        <p:cTn id="196" dur="250"/>
                                        <p:tgtEl>
                                          <p:spTgt spid="191"/>
                                        </p:tgtEl>
                                      </p:cBhvr>
                                    </p:animEffect>
                                  </p:childTnLst>
                                </p:cTn>
                              </p:par>
                            </p:childTnLst>
                          </p:cTn>
                        </p:par>
                        <p:par>
                          <p:cTn id="197" fill="hold">
                            <p:stCondLst>
                              <p:cond delay="2750"/>
                            </p:stCondLst>
                            <p:childTnLst>
                              <p:par>
                                <p:cTn id="198" presetID="53" presetClass="entr" presetSubtype="16" fill="hold" grpId="0" nodeType="afterEffect">
                                  <p:stCondLst>
                                    <p:cond delay="0"/>
                                  </p:stCondLst>
                                  <p:childTnLst>
                                    <p:set>
                                      <p:cBhvr>
                                        <p:cTn id="199" dur="1" fill="hold">
                                          <p:stCondLst>
                                            <p:cond delay="0"/>
                                          </p:stCondLst>
                                        </p:cTn>
                                        <p:tgtEl>
                                          <p:spTgt spid="9"/>
                                        </p:tgtEl>
                                        <p:attrNameLst>
                                          <p:attrName>style.visibility</p:attrName>
                                        </p:attrNameLst>
                                      </p:cBhvr>
                                      <p:to>
                                        <p:strVal val="visible"/>
                                      </p:to>
                                    </p:set>
                                    <p:anim calcmode="lin" valueType="num">
                                      <p:cBhvr>
                                        <p:cTn id="200" dur="250" fill="hold"/>
                                        <p:tgtEl>
                                          <p:spTgt spid="9"/>
                                        </p:tgtEl>
                                        <p:attrNameLst>
                                          <p:attrName>ppt_w</p:attrName>
                                        </p:attrNameLst>
                                      </p:cBhvr>
                                      <p:tavLst>
                                        <p:tav tm="0">
                                          <p:val>
                                            <p:fltVal val="0"/>
                                          </p:val>
                                        </p:tav>
                                        <p:tav tm="100000">
                                          <p:val>
                                            <p:strVal val="#ppt_w"/>
                                          </p:val>
                                        </p:tav>
                                      </p:tavLst>
                                    </p:anim>
                                    <p:anim calcmode="lin" valueType="num">
                                      <p:cBhvr>
                                        <p:cTn id="201" dur="250" fill="hold"/>
                                        <p:tgtEl>
                                          <p:spTgt spid="9"/>
                                        </p:tgtEl>
                                        <p:attrNameLst>
                                          <p:attrName>ppt_h</p:attrName>
                                        </p:attrNameLst>
                                      </p:cBhvr>
                                      <p:tavLst>
                                        <p:tav tm="0">
                                          <p:val>
                                            <p:fltVal val="0"/>
                                          </p:val>
                                        </p:tav>
                                        <p:tav tm="100000">
                                          <p:val>
                                            <p:strVal val="#ppt_h"/>
                                          </p:val>
                                        </p:tav>
                                      </p:tavLst>
                                    </p:anim>
                                    <p:animEffect transition="in" filter="fade">
                                      <p:cBhvr>
                                        <p:cTn id="202" dur="250"/>
                                        <p:tgtEl>
                                          <p:spTgt spid="9"/>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188"/>
                                        </p:tgtEl>
                                        <p:attrNameLst>
                                          <p:attrName>style.visibility</p:attrName>
                                        </p:attrNameLst>
                                      </p:cBhvr>
                                      <p:to>
                                        <p:strVal val="visible"/>
                                      </p:to>
                                    </p:set>
                                    <p:anim calcmode="lin" valueType="num">
                                      <p:cBhvr>
                                        <p:cTn id="205" dur="250" fill="hold"/>
                                        <p:tgtEl>
                                          <p:spTgt spid="188"/>
                                        </p:tgtEl>
                                        <p:attrNameLst>
                                          <p:attrName>ppt_w</p:attrName>
                                        </p:attrNameLst>
                                      </p:cBhvr>
                                      <p:tavLst>
                                        <p:tav tm="0">
                                          <p:val>
                                            <p:fltVal val="0"/>
                                          </p:val>
                                        </p:tav>
                                        <p:tav tm="100000">
                                          <p:val>
                                            <p:strVal val="#ppt_w"/>
                                          </p:val>
                                        </p:tav>
                                      </p:tavLst>
                                    </p:anim>
                                    <p:anim calcmode="lin" valueType="num">
                                      <p:cBhvr>
                                        <p:cTn id="206" dur="250" fill="hold"/>
                                        <p:tgtEl>
                                          <p:spTgt spid="188"/>
                                        </p:tgtEl>
                                        <p:attrNameLst>
                                          <p:attrName>ppt_h</p:attrName>
                                        </p:attrNameLst>
                                      </p:cBhvr>
                                      <p:tavLst>
                                        <p:tav tm="0">
                                          <p:val>
                                            <p:fltVal val="0"/>
                                          </p:val>
                                        </p:tav>
                                        <p:tav tm="100000">
                                          <p:val>
                                            <p:strVal val="#ppt_h"/>
                                          </p:val>
                                        </p:tav>
                                      </p:tavLst>
                                    </p:anim>
                                    <p:animEffect transition="in" filter="fade">
                                      <p:cBhvr>
                                        <p:cTn id="207" dur="250"/>
                                        <p:tgtEl>
                                          <p:spTgt spid="188"/>
                                        </p:tgtEl>
                                      </p:cBhvr>
                                    </p:animEffect>
                                  </p:childTnLst>
                                </p:cTn>
                              </p:par>
                            </p:childTnLst>
                          </p:cTn>
                        </p:par>
                        <p:par>
                          <p:cTn id="208" fill="hold">
                            <p:stCondLst>
                              <p:cond delay="3000"/>
                            </p:stCondLst>
                            <p:childTnLst>
                              <p:par>
                                <p:cTn id="209" presetID="53" presetClass="entr" presetSubtype="16" fill="hold" grpId="0" nodeType="afterEffect">
                                  <p:stCondLst>
                                    <p:cond delay="0"/>
                                  </p:stCondLst>
                                  <p:childTnLst>
                                    <p:set>
                                      <p:cBhvr>
                                        <p:cTn id="210" dur="1" fill="hold">
                                          <p:stCondLst>
                                            <p:cond delay="0"/>
                                          </p:stCondLst>
                                        </p:cTn>
                                        <p:tgtEl>
                                          <p:spTgt spid="215"/>
                                        </p:tgtEl>
                                        <p:attrNameLst>
                                          <p:attrName>style.visibility</p:attrName>
                                        </p:attrNameLst>
                                      </p:cBhvr>
                                      <p:to>
                                        <p:strVal val="visible"/>
                                      </p:to>
                                    </p:set>
                                    <p:anim calcmode="lin" valueType="num">
                                      <p:cBhvr>
                                        <p:cTn id="211" dur="250" fill="hold"/>
                                        <p:tgtEl>
                                          <p:spTgt spid="215"/>
                                        </p:tgtEl>
                                        <p:attrNameLst>
                                          <p:attrName>ppt_w</p:attrName>
                                        </p:attrNameLst>
                                      </p:cBhvr>
                                      <p:tavLst>
                                        <p:tav tm="0">
                                          <p:val>
                                            <p:fltVal val="0"/>
                                          </p:val>
                                        </p:tav>
                                        <p:tav tm="100000">
                                          <p:val>
                                            <p:strVal val="#ppt_w"/>
                                          </p:val>
                                        </p:tav>
                                      </p:tavLst>
                                    </p:anim>
                                    <p:anim calcmode="lin" valueType="num">
                                      <p:cBhvr>
                                        <p:cTn id="212" dur="250" fill="hold"/>
                                        <p:tgtEl>
                                          <p:spTgt spid="215"/>
                                        </p:tgtEl>
                                        <p:attrNameLst>
                                          <p:attrName>ppt_h</p:attrName>
                                        </p:attrNameLst>
                                      </p:cBhvr>
                                      <p:tavLst>
                                        <p:tav tm="0">
                                          <p:val>
                                            <p:fltVal val="0"/>
                                          </p:val>
                                        </p:tav>
                                        <p:tav tm="100000">
                                          <p:val>
                                            <p:strVal val="#ppt_h"/>
                                          </p:val>
                                        </p:tav>
                                      </p:tavLst>
                                    </p:anim>
                                    <p:animEffect transition="in" filter="fade">
                                      <p:cBhvr>
                                        <p:cTn id="213" dur="250"/>
                                        <p:tgtEl>
                                          <p:spTgt spid="215"/>
                                        </p:tgtEl>
                                      </p:cBhvr>
                                    </p:animEffect>
                                  </p:childTnLst>
                                </p:cTn>
                              </p:par>
                            </p:childTnLst>
                          </p:cTn>
                        </p:par>
                        <p:par>
                          <p:cTn id="214" fill="hold">
                            <p:stCondLst>
                              <p:cond delay="3250"/>
                            </p:stCondLst>
                            <p:childTnLst>
                              <p:par>
                                <p:cTn id="215" presetID="53" presetClass="entr" presetSubtype="16" fill="hold" grpId="0" nodeType="afterEffect">
                                  <p:stCondLst>
                                    <p:cond delay="0"/>
                                  </p:stCondLst>
                                  <p:childTnLst>
                                    <p:set>
                                      <p:cBhvr>
                                        <p:cTn id="216" dur="1" fill="hold">
                                          <p:stCondLst>
                                            <p:cond delay="0"/>
                                          </p:stCondLst>
                                        </p:cTn>
                                        <p:tgtEl>
                                          <p:spTgt spid="213"/>
                                        </p:tgtEl>
                                        <p:attrNameLst>
                                          <p:attrName>style.visibility</p:attrName>
                                        </p:attrNameLst>
                                      </p:cBhvr>
                                      <p:to>
                                        <p:strVal val="visible"/>
                                      </p:to>
                                    </p:set>
                                    <p:anim calcmode="lin" valueType="num">
                                      <p:cBhvr>
                                        <p:cTn id="217" dur="250" fill="hold"/>
                                        <p:tgtEl>
                                          <p:spTgt spid="213"/>
                                        </p:tgtEl>
                                        <p:attrNameLst>
                                          <p:attrName>ppt_w</p:attrName>
                                        </p:attrNameLst>
                                      </p:cBhvr>
                                      <p:tavLst>
                                        <p:tav tm="0">
                                          <p:val>
                                            <p:fltVal val="0"/>
                                          </p:val>
                                        </p:tav>
                                        <p:tav tm="100000">
                                          <p:val>
                                            <p:strVal val="#ppt_w"/>
                                          </p:val>
                                        </p:tav>
                                      </p:tavLst>
                                    </p:anim>
                                    <p:anim calcmode="lin" valueType="num">
                                      <p:cBhvr>
                                        <p:cTn id="218" dur="250" fill="hold"/>
                                        <p:tgtEl>
                                          <p:spTgt spid="213"/>
                                        </p:tgtEl>
                                        <p:attrNameLst>
                                          <p:attrName>ppt_h</p:attrName>
                                        </p:attrNameLst>
                                      </p:cBhvr>
                                      <p:tavLst>
                                        <p:tav tm="0">
                                          <p:val>
                                            <p:fltVal val="0"/>
                                          </p:val>
                                        </p:tav>
                                        <p:tav tm="100000">
                                          <p:val>
                                            <p:strVal val="#ppt_h"/>
                                          </p:val>
                                        </p:tav>
                                      </p:tavLst>
                                    </p:anim>
                                    <p:animEffect transition="in" filter="fade">
                                      <p:cBhvr>
                                        <p:cTn id="219" dur="250"/>
                                        <p:tgtEl>
                                          <p:spTgt spid="213"/>
                                        </p:tgtEl>
                                      </p:cBhvr>
                                    </p:animEffect>
                                  </p:childTnLst>
                                </p:cTn>
                              </p:par>
                            </p:childTnLst>
                          </p:cTn>
                        </p:par>
                        <p:par>
                          <p:cTn id="220" fill="hold">
                            <p:stCondLst>
                              <p:cond delay="3500"/>
                            </p:stCondLst>
                            <p:childTnLst>
                              <p:par>
                                <p:cTn id="221" presetID="53" presetClass="entr" presetSubtype="16" fill="hold" grpId="0" nodeType="afterEffect">
                                  <p:stCondLst>
                                    <p:cond delay="0"/>
                                  </p:stCondLst>
                                  <p:childTnLst>
                                    <p:set>
                                      <p:cBhvr>
                                        <p:cTn id="222" dur="1" fill="hold">
                                          <p:stCondLst>
                                            <p:cond delay="0"/>
                                          </p:stCondLst>
                                        </p:cTn>
                                        <p:tgtEl>
                                          <p:spTgt spid="189"/>
                                        </p:tgtEl>
                                        <p:attrNameLst>
                                          <p:attrName>style.visibility</p:attrName>
                                        </p:attrNameLst>
                                      </p:cBhvr>
                                      <p:to>
                                        <p:strVal val="visible"/>
                                      </p:to>
                                    </p:set>
                                    <p:anim calcmode="lin" valueType="num">
                                      <p:cBhvr>
                                        <p:cTn id="223" dur="250" fill="hold"/>
                                        <p:tgtEl>
                                          <p:spTgt spid="189"/>
                                        </p:tgtEl>
                                        <p:attrNameLst>
                                          <p:attrName>ppt_w</p:attrName>
                                        </p:attrNameLst>
                                      </p:cBhvr>
                                      <p:tavLst>
                                        <p:tav tm="0">
                                          <p:val>
                                            <p:fltVal val="0"/>
                                          </p:val>
                                        </p:tav>
                                        <p:tav tm="100000">
                                          <p:val>
                                            <p:strVal val="#ppt_w"/>
                                          </p:val>
                                        </p:tav>
                                      </p:tavLst>
                                    </p:anim>
                                    <p:anim calcmode="lin" valueType="num">
                                      <p:cBhvr>
                                        <p:cTn id="224" dur="250" fill="hold"/>
                                        <p:tgtEl>
                                          <p:spTgt spid="189"/>
                                        </p:tgtEl>
                                        <p:attrNameLst>
                                          <p:attrName>ppt_h</p:attrName>
                                        </p:attrNameLst>
                                      </p:cBhvr>
                                      <p:tavLst>
                                        <p:tav tm="0">
                                          <p:val>
                                            <p:fltVal val="0"/>
                                          </p:val>
                                        </p:tav>
                                        <p:tav tm="100000">
                                          <p:val>
                                            <p:strVal val="#ppt_h"/>
                                          </p:val>
                                        </p:tav>
                                      </p:tavLst>
                                    </p:anim>
                                    <p:animEffect transition="in" filter="fade">
                                      <p:cBhvr>
                                        <p:cTn id="225" dur="250"/>
                                        <p:tgtEl>
                                          <p:spTgt spid="189"/>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219"/>
                                        </p:tgtEl>
                                        <p:attrNameLst>
                                          <p:attrName>style.visibility</p:attrName>
                                        </p:attrNameLst>
                                      </p:cBhvr>
                                      <p:to>
                                        <p:strVal val="visible"/>
                                      </p:to>
                                    </p:set>
                                    <p:anim calcmode="lin" valueType="num">
                                      <p:cBhvr>
                                        <p:cTn id="228" dur="250" fill="hold"/>
                                        <p:tgtEl>
                                          <p:spTgt spid="219"/>
                                        </p:tgtEl>
                                        <p:attrNameLst>
                                          <p:attrName>ppt_w</p:attrName>
                                        </p:attrNameLst>
                                      </p:cBhvr>
                                      <p:tavLst>
                                        <p:tav tm="0">
                                          <p:val>
                                            <p:fltVal val="0"/>
                                          </p:val>
                                        </p:tav>
                                        <p:tav tm="100000">
                                          <p:val>
                                            <p:strVal val="#ppt_w"/>
                                          </p:val>
                                        </p:tav>
                                      </p:tavLst>
                                    </p:anim>
                                    <p:anim calcmode="lin" valueType="num">
                                      <p:cBhvr>
                                        <p:cTn id="229" dur="250" fill="hold"/>
                                        <p:tgtEl>
                                          <p:spTgt spid="219"/>
                                        </p:tgtEl>
                                        <p:attrNameLst>
                                          <p:attrName>ppt_h</p:attrName>
                                        </p:attrNameLst>
                                      </p:cBhvr>
                                      <p:tavLst>
                                        <p:tav tm="0">
                                          <p:val>
                                            <p:fltVal val="0"/>
                                          </p:val>
                                        </p:tav>
                                        <p:tav tm="100000">
                                          <p:val>
                                            <p:strVal val="#ppt_h"/>
                                          </p:val>
                                        </p:tav>
                                      </p:tavLst>
                                    </p:anim>
                                    <p:animEffect transition="in" filter="fade">
                                      <p:cBhvr>
                                        <p:cTn id="230" dur="250"/>
                                        <p:tgtEl>
                                          <p:spTgt spid="219"/>
                                        </p:tgtEl>
                                      </p:cBhvr>
                                    </p:animEffect>
                                  </p:childTnLst>
                                </p:cTn>
                              </p:par>
                            </p:childTnLst>
                          </p:cTn>
                        </p:par>
                        <p:par>
                          <p:cTn id="231" fill="hold">
                            <p:stCondLst>
                              <p:cond delay="3750"/>
                            </p:stCondLst>
                            <p:childTnLst>
                              <p:par>
                                <p:cTn id="232" presetID="53" presetClass="entr" presetSubtype="16" fill="hold" nodeType="afterEffect">
                                  <p:stCondLst>
                                    <p:cond delay="0"/>
                                  </p:stCondLst>
                                  <p:childTnLst>
                                    <p:set>
                                      <p:cBhvr>
                                        <p:cTn id="233" dur="1" fill="hold">
                                          <p:stCondLst>
                                            <p:cond delay="0"/>
                                          </p:stCondLst>
                                        </p:cTn>
                                        <p:tgtEl>
                                          <p:spTgt spid="253"/>
                                        </p:tgtEl>
                                        <p:attrNameLst>
                                          <p:attrName>style.visibility</p:attrName>
                                        </p:attrNameLst>
                                      </p:cBhvr>
                                      <p:to>
                                        <p:strVal val="visible"/>
                                      </p:to>
                                    </p:set>
                                    <p:anim calcmode="lin" valueType="num">
                                      <p:cBhvr>
                                        <p:cTn id="234" dur="1000" fill="hold"/>
                                        <p:tgtEl>
                                          <p:spTgt spid="253"/>
                                        </p:tgtEl>
                                        <p:attrNameLst>
                                          <p:attrName>ppt_w</p:attrName>
                                        </p:attrNameLst>
                                      </p:cBhvr>
                                      <p:tavLst>
                                        <p:tav tm="0">
                                          <p:val>
                                            <p:fltVal val="0"/>
                                          </p:val>
                                        </p:tav>
                                        <p:tav tm="100000">
                                          <p:val>
                                            <p:strVal val="#ppt_w"/>
                                          </p:val>
                                        </p:tav>
                                      </p:tavLst>
                                    </p:anim>
                                    <p:anim calcmode="lin" valueType="num">
                                      <p:cBhvr>
                                        <p:cTn id="235" dur="1000" fill="hold"/>
                                        <p:tgtEl>
                                          <p:spTgt spid="253"/>
                                        </p:tgtEl>
                                        <p:attrNameLst>
                                          <p:attrName>ppt_h</p:attrName>
                                        </p:attrNameLst>
                                      </p:cBhvr>
                                      <p:tavLst>
                                        <p:tav tm="0">
                                          <p:val>
                                            <p:fltVal val="0"/>
                                          </p:val>
                                        </p:tav>
                                        <p:tav tm="100000">
                                          <p:val>
                                            <p:strVal val="#ppt_h"/>
                                          </p:val>
                                        </p:tav>
                                      </p:tavLst>
                                    </p:anim>
                                    <p:animEffect transition="in" filter="fade">
                                      <p:cBhvr>
                                        <p:cTn id="236" dur="1000"/>
                                        <p:tgtEl>
                                          <p:spTgt spid="253"/>
                                        </p:tgtEl>
                                      </p:cBhvr>
                                    </p:animEffect>
                                  </p:childTnLst>
                                </p:cTn>
                              </p:par>
                            </p:childTnLst>
                          </p:cTn>
                        </p:par>
                        <p:par>
                          <p:cTn id="237" fill="hold">
                            <p:stCondLst>
                              <p:cond delay="4750"/>
                            </p:stCondLst>
                            <p:childTnLst>
                              <p:par>
                                <p:cTn id="238" presetID="22" presetClass="entr" presetSubtype="2" fill="hold" nodeType="afterEffect">
                                  <p:stCondLst>
                                    <p:cond delay="0"/>
                                  </p:stCondLst>
                                  <p:childTnLst>
                                    <p:set>
                                      <p:cBhvr>
                                        <p:cTn id="239" dur="1" fill="hold">
                                          <p:stCondLst>
                                            <p:cond delay="0"/>
                                          </p:stCondLst>
                                        </p:cTn>
                                        <p:tgtEl>
                                          <p:spTgt spid="264"/>
                                        </p:tgtEl>
                                        <p:attrNameLst>
                                          <p:attrName>style.visibility</p:attrName>
                                        </p:attrNameLst>
                                      </p:cBhvr>
                                      <p:to>
                                        <p:strVal val="visible"/>
                                      </p:to>
                                    </p:set>
                                    <p:animEffect transition="in" filter="wipe(right)">
                                      <p:cBhvr>
                                        <p:cTn id="240" dur="500"/>
                                        <p:tgtEl>
                                          <p:spTgt spid="264"/>
                                        </p:tgtEl>
                                      </p:cBhvr>
                                    </p:animEffect>
                                  </p:childTnLst>
                                </p:cTn>
                              </p:par>
                            </p:childTnLst>
                          </p:cTn>
                        </p:par>
                        <p:par>
                          <p:cTn id="241" fill="hold">
                            <p:stCondLst>
                              <p:cond delay="5250"/>
                            </p:stCondLst>
                            <p:childTnLst>
                              <p:par>
                                <p:cTn id="242" presetID="53" presetClass="entr" presetSubtype="16" fill="hold" grpId="0" nodeType="afterEffect">
                                  <p:stCondLst>
                                    <p:cond delay="0"/>
                                  </p:stCondLst>
                                  <p:childTnLst>
                                    <p:set>
                                      <p:cBhvr>
                                        <p:cTn id="243" dur="1" fill="hold">
                                          <p:stCondLst>
                                            <p:cond delay="0"/>
                                          </p:stCondLst>
                                        </p:cTn>
                                        <p:tgtEl>
                                          <p:spTgt spid="220"/>
                                        </p:tgtEl>
                                        <p:attrNameLst>
                                          <p:attrName>style.visibility</p:attrName>
                                        </p:attrNameLst>
                                      </p:cBhvr>
                                      <p:to>
                                        <p:strVal val="visible"/>
                                      </p:to>
                                    </p:set>
                                    <p:anim calcmode="lin" valueType="num">
                                      <p:cBhvr>
                                        <p:cTn id="244" dur="500" fill="hold"/>
                                        <p:tgtEl>
                                          <p:spTgt spid="220"/>
                                        </p:tgtEl>
                                        <p:attrNameLst>
                                          <p:attrName>ppt_w</p:attrName>
                                        </p:attrNameLst>
                                      </p:cBhvr>
                                      <p:tavLst>
                                        <p:tav tm="0">
                                          <p:val>
                                            <p:fltVal val="0"/>
                                          </p:val>
                                        </p:tav>
                                        <p:tav tm="100000">
                                          <p:val>
                                            <p:strVal val="#ppt_w"/>
                                          </p:val>
                                        </p:tav>
                                      </p:tavLst>
                                    </p:anim>
                                    <p:anim calcmode="lin" valueType="num">
                                      <p:cBhvr>
                                        <p:cTn id="245" dur="500" fill="hold"/>
                                        <p:tgtEl>
                                          <p:spTgt spid="220"/>
                                        </p:tgtEl>
                                        <p:attrNameLst>
                                          <p:attrName>ppt_h</p:attrName>
                                        </p:attrNameLst>
                                      </p:cBhvr>
                                      <p:tavLst>
                                        <p:tav tm="0">
                                          <p:val>
                                            <p:fltVal val="0"/>
                                          </p:val>
                                        </p:tav>
                                        <p:tav tm="100000">
                                          <p:val>
                                            <p:strVal val="#ppt_h"/>
                                          </p:val>
                                        </p:tav>
                                      </p:tavLst>
                                    </p:anim>
                                    <p:animEffect transition="in" filter="fade">
                                      <p:cBhvr>
                                        <p:cTn id="246" dur="500"/>
                                        <p:tgtEl>
                                          <p:spTgt spid="220"/>
                                        </p:tgtEl>
                                      </p:cBhvr>
                                    </p:animEffect>
                                  </p:childTnLst>
                                </p:cTn>
                              </p:par>
                            </p:childTnLst>
                          </p:cTn>
                        </p:par>
                        <p:par>
                          <p:cTn id="247" fill="hold">
                            <p:stCondLst>
                              <p:cond delay="5750"/>
                            </p:stCondLst>
                            <p:childTnLst>
                              <p:par>
                                <p:cTn id="248" presetID="10" presetClass="entr" presetSubtype="0" fill="hold" nodeType="afterEffect">
                                  <p:stCondLst>
                                    <p:cond delay="0"/>
                                  </p:stCondLst>
                                  <p:childTnLst>
                                    <p:set>
                                      <p:cBhvr>
                                        <p:cTn id="249" dur="1" fill="hold">
                                          <p:stCondLst>
                                            <p:cond delay="0"/>
                                          </p:stCondLst>
                                        </p:cTn>
                                        <p:tgtEl>
                                          <p:spTgt spid="29"/>
                                        </p:tgtEl>
                                        <p:attrNameLst>
                                          <p:attrName>style.visibility</p:attrName>
                                        </p:attrNameLst>
                                      </p:cBhvr>
                                      <p:to>
                                        <p:strVal val="visible"/>
                                      </p:to>
                                    </p:set>
                                    <p:animEffect transition="in" filter="fade">
                                      <p:cBhvr>
                                        <p:cTn id="250" dur="500"/>
                                        <p:tgtEl>
                                          <p:spTgt spid="29"/>
                                        </p:tgtEl>
                                      </p:cBhvr>
                                    </p:animEffect>
                                  </p:childTnLst>
                                </p:cTn>
                              </p:par>
                            </p:childTnLst>
                          </p:cTn>
                        </p:par>
                        <p:par>
                          <p:cTn id="251" fill="hold">
                            <p:stCondLst>
                              <p:cond delay="6250"/>
                            </p:stCondLst>
                            <p:childTnLst>
                              <p:par>
                                <p:cTn id="252" presetID="22" presetClass="entr" presetSubtype="2" fill="hold" nodeType="afterEffect">
                                  <p:stCondLst>
                                    <p:cond delay="0"/>
                                  </p:stCondLst>
                                  <p:childTnLst>
                                    <p:set>
                                      <p:cBhvr>
                                        <p:cTn id="253" dur="1" fill="hold">
                                          <p:stCondLst>
                                            <p:cond delay="0"/>
                                          </p:stCondLst>
                                        </p:cTn>
                                        <p:tgtEl>
                                          <p:spTgt spid="243"/>
                                        </p:tgtEl>
                                        <p:attrNameLst>
                                          <p:attrName>style.visibility</p:attrName>
                                        </p:attrNameLst>
                                      </p:cBhvr>
                                      <p:to>
                                        <p:strVal val="visible"/>
                                      </p:to>
                                    </p:set>
                                    <p:animEffect transition="in" filter="wipe(right)">
                                      <p:cBhvr>
                                        <p:cTn id="254" dur="500"/>
                                        <p:tgtEl>
                                          <p:spTgt spid="243"/>
                                        </p:tgtEl>
                                      </p:cBhvr>
                                    </p:animEffect>
                                  </p:childTnLst>
                                </p:cTn>
                              </p:par>
                            </p:childTnLst>
                          </p:cTn>
                        </p:par>
                        <p:par>
                          <p:cTn id="255" fill="hold">
                            <p:stCondLst>
                              <p:cond delay="6750"/>
                            </p:stCondLst>
                            <p:childTnLst>
                              <p:par>
                                <p:cTn id="256" presetID="22" presetClass="entr" presetSubtype="4" fill="hold" nodeType="afterEffect">
                                  <p:stCondLst>
                                    <p:cond delay="0"/>
                                  </p:stCondLst>
                                  <p:childTnLst>
                                    <p:set>
                                      <p:cBhvr>
                                        <p:cTn id="257" dur="1" fill="hold">
                                          <p:stCondLst>
                                            <p:cond delay="0"/>
                                          </p:stCondLst>
                                        </p:cTn>
                                        <p:tgtEl>
                                          <p:spTgt spid="244"/>
                                        </p:tgtEl>
                                        <p:attrNameLst>
                                          <p:attrName>style.visibility</p:attrName>
                                        </p:attrNameLst>
                                      </p:cBhvr>
                                      <p:to>
                                        <p:strVal val="visible"/>
                                      </p:to>
                                    </p:set>
                                    <p:animEffect transition="in" filter="wipe(down)">
                                      <p:cBhvr>
                                        <p:cTn id="258" dur="500"/>
                                        <p:tgtEl>
                                          <p:spTgt spid="244"/>
                                        </p:tgtEl>
                                      </p:cBhvr>
                                    </p:animEffect>
                                  </p:childTnLst>
                                </p:cTn>
                              </p:par>
                            </p:childTnLst>
                          </p:cTn>
                        </p:par>
                        <p:par>
                          <p:cTn id="259" fill="hold">
                            <p:stCondLst>
                              <p:cond delay="7250"/>
                            </p:stCondLst>
                            <p:childTnLst>
                              <p:par>
                                <p:cTn id="260" presetID="22" presetClass="entr" presetSubtype="8" fill="hold" nodeType="afterEffect">
                                  <p:stCondLst>
                                    <p:cond delay="0"/>
                                  </p:stCondLst>
                                  <p:childTnLst>
                                    <p:set>
                                      <p:cBhvr>
                                        <p:cTn id="261" dur="1" fill="hold">
                                          <p:stCondLst>
                                            <p:cond delay="0"/>
                                          </p:stCondLst>
                                        </p:cTn>
                                        <p:tgtEl>
                                          <p:spTgt spid="266"/>
                                        </p:tgtEl>
                                        <p:attrNameLst>
                                          <p:attrName>style.visibility</p:attrName>
                                        </p:attrNameLst>
                                      </p:cBhvr>
                                      <p:to>
                                        <p:strVal val="visible"/>
                                      </p:to>
                                    </p:set>
                                    <p:animEffect transition="in" filter="wipe(left)">
                                      <p:cBhvr>
                                        <p:cTn id="262" dur="500"/>
                                        <p:tgtEl>
                                          <p:spTgt spid="266"/>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286"/>
                                        </p:tgtEl>
                                        <p:attrNameLst>
                                          <p:attrName>style.visibility</p:attrName>
                                        </p:attrNameLst>
                                      </p:cBhvr>
                                      <p:to>
                                        <p:strVal val="visible"/>
                                      </p:to>
                                    </p:set>
                                    <p:animEffect transition="in" filter="fade">
                                      <p:cBhvr>
                                        <p:cTn id="267" dur="500"/>
                                        <p:tgtEl>
                                          <p:spTgt spid="286"/>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31"/>
                                        </p:tgtEl>
                                        <p:attrNameLst>
                                          <p:attrName>style.visibility</p:attrName>
                                        </p:attrNameLst>
                                      </p:cBhvr>
                                      <p:to>
                                        <p:strVal val="visible"/>
                                      </p:to>
                                    </p:set>
                                    <p:animEffect transition="in" filter="fade">
                                      <p:cBhvr>
                                        <p:cTn id="270" dur="500"/>
                                        <p:tgtEl>
                                          <p:spTgt spid="131"/>
                                        </p:tgtEl>
                                      </p:cBhvr>
                                    </p:animEffect>
                                  </p:childTnLst>
                                </p:cTn>
                              </p:par>
                              <p:par>
                                <p:cTn id="271" presetID="10" presetClass="entr" presetSubtype="0" fill="hold" nodeType="withEffect">
                                  <p:stCondLst>
                                    <p:cond delay="0"/>
                                  </p:stCondLst>
                                  <p:childTnLst>
                                    <p:set>
                                      <p:cBhvr>
                                        <p:cTn id="272" dur="1" fill="hold">
                                          <p:stCondLst>
                                            <p:cond delay="0"/>
                                          </p:stCondLst>
                                        </p:cTn>
                                        <p:tgtEl>
                                          <p:spTgt spid="263"/>
                                        </p:tgtEl>
                                        <p:attrNameLst>
                                          <p:attrName>style.visibility</p:attrName>
                                        </p:attrNameLst>
                                      </p:cBhvr>
                                      <p:to>
                                        <p:strVal val="visible"/>
                                      </p:to>
                                    </p:set>
                                    <p:animEffect transition="in" filter="fade">
                                      <p:cBhvr>
                                        <p:cTn id="273" dur="500"/>
                                        <p:tgtEl>
                                          <p:spTgt spid="263"/>
                                        </p:tgtEl>
                                      </p:cBhvr>
                                    </p:animEffect>
                                  </p:childTnLst>
                                </p:cTn>
                              </p:par>
                              <p:par>
                                <p:cTn id="274" presetID="1" presetClass="entr" presetSubtype="0" fill="hold" nodeType="withEffect">
                                  <p:stCondLst>
                                    <p:cond delay="500"/>
                                  </p:stCondLst>
                                  <p:childTnLst>
                                    <p:set>
                                      <p:cBhvr>
                                        <p:cTn id="275" dur="1" fill="hold">
                                          <p:stCondLst>
                                            <p:cond delay="0"/>
                                          </p:stCondLst>
                                        </p:cTn>
                                        <p:tgtEl>
                                          <p:spTgt spid="261"/>
                                        </p:tgtEl>
                                        <p:attrNameLst>
                                          <p:attrName>style.visibility</p:attrName>
                                        </p:attrNameLst>
                                      </p:cBhvr>
                                      <p:to>
                                        <p:strVal val="visible"/>
                                      </p:to>
                                    </p:set>
                                  </p:childTnLst>
                                </p:cTn>
                              </p:par>
                            </p:childTnLst>
                          </p:cTn>
                        </p:par>
                        <p:par>
                          <p:cTn id="276" fill="hold">
                            <p:stCondLst>
                              <p:cond delay="500"/>
                            </p:stCondLst>
                            <p:childTnLst>
                              <p:par>
                                <p:cTn id="277" presetID="22" presetClass="entr" presetSubtype="2" fill="hold" nodeType="afterEffect">
                                  <p:stCondLst>
                                    <p:cond delay="0"/>
                                  </p:stCondLst>
                                  <p:childTnLst>
                                    <p:set>
                                      <p:cBhvr>
                                        <p:cTn id="278" dur="1" fill="hold">
                                          <p:stCondLst>
                                            <p:cond delay="0"/>
                                          </p:stCondLst>
                                        </p:cTn>
                                        <p:tgtEl>
                                          <p:spTgt spid="202"/>
                                        </p:tgtEl>
                                        <p:attrNameLst>
                                          <p:attrName>style.visibility</p:attrName>
                                        </p:attrNameLst>
                                      </p:cBhvr>
                                      <p:to>
                                        <p:strVal val="visible"/>
                                      </p:to>
                                    </p:set>
                                    <p:animEffect transition="in" filter="wipe(right)">
                                      <p:cBhvr>
                                        <p:cTn id="279" dur="500"/>
                                        <p:tgtEl>
                                          <p:spTgt spid="202"/>
                                        </p:tgtEl>
                                      </p:cBhvr>
                                    </p:animEffect>
                                  </p:childTnLst>
                                </p:cTn>
                              </p:par>
                            </p:childTnLst>
                          </p:cTn>
                        </p:par>
                        <p:par>
                          <p:cTn id="280" fill="hold">
                            <p:stCondLst>
                              <p:cond delay="1000"/>
                            </p:stCondLst>
                            <p:childTnLst>
                              <p:par>
                                <p:cTn id="281" presetID="35" presetClass="path" presetSubtype="0" fill="hold" nodeType="afterEffect">
                                  <p:stCondLst>
                                    <p:cond delay="0"/>
                                  </p:stCondLst>
                                  <p:childTnLst>
                                    <p:animMotion origin="layout" path="M 2.25683E-6 -3.24103E-6 L -0.14156 -3.24103E-6 " pathEditMode="relative" rAng="0" ptsTypes="AA">
                                      <p:cBhvr>
                                        <p:cTn id="282" dur="1500" fill="hold"/>
                                        <p:tgtEl>
                                          <p:spTgt spid="261"/>
                                        </p:tgtEl>
                                        <p:attrNameLst>
                                          <p:attrName>ppt_x</p:attrName>
                                          <p:attrName>ppt_y</p:attrName>
                                        </p:attrNameLst>
                                      </p:cBhvr>
                                      <p:rCtr x="-7085" y="0"/>
                                    </p:animMotion>
                                  </p:childTnLst>
                                </p:cTn>
                              </p:par>
                            </p:childTnLst>
                          </p:cTn>
                        </p:par>
                        <p:par>
                          <p:cTn id="283" fill="hold">
                            <p:stCondLst>
                              <p:cond delay="2500"/>
                            </p:stCondLst>
                            <p:childTnLst>
                              <p:par>
                                <p:cTn id="284" presetID="7" presetClass="emph" presetSubtype="2" fill="hold" nodeType="afterEffect">
                                  <p:stCondLst>
                                    <p:cond delay="0"/>
                                  </p:stCondLst>
                                  <p:childTnLst>
                                    <p:animClr clrSpc="rgb" dir="cw">
                                      <p:cBhvr>
                                        <p:cTn id="285" dur="1000" fill="hold"/>
                                        <p:tgtEl>
                                          <p:spTgt spid="252"/>
                                        </p:tgtEl>
                                        <p:attrNameLst>
                                          <p:attrName>stroke.color</p:attrName>
                                        </p:attrNameLst>
                                      </p:cBhvr>
                                      <p:to>
                                        <a:srgbClr val="00B050"/>
                                      </p:to>
                                    </p:animClr>
                                    <p:set>
                                      <p:cBhvr>
                                        <p:cTn id="286" dur="1000" fill="hold"/>
                                        <p:tgtEl>
                                          <p:spTgt spid="252"/>
                                        </p:tgtEl>
                                        <p:attrNameLst>
                                          <p:attrName>stroke.on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267"/>
                                        </p:tgtEl>
                                        <p:attrNameLst>
                                          <p:attrName>style.visibility</p:attrName>
                                        </p:attrNameLst>
                                      </p:cBhvr>
                                      <p:to>
                                        <p:strVal val="visible"/>
                                      </p:to>
                                    </p:set>
                                    <p:animEffect transition="in" filter="fade">
                                      <p:cBhvr>
                                        <p:cTn id="291" dur="500"/>
                                        <p:tgtEl>
                                          <p:spTgt spid="267"/>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296"/>
                                        </p:tgtEl>
                                        <p:attrNameLst>
                                          <p:attrName>style.visibility</p:attrName>
                                        </p:attrNameLst>
                                      </p:cBhvr>
                                      <p:to>
                                        <p:strVal val="visible"/>
                                      </p:to>
                                    </p:set>
                                    <p:animEffect transition="in" filter="fade">
                                      <p:cBhvr>
                                        <p:cTn id="294" dur="500"/>
                                        <p:tgtEl>
                                          <p:spTgt spid="296"/>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287"/>
                                        </p:tgtEl>
                                        <p:attrNameLst>
                                          <p:attrName>style.visibility</p:attrName>
                                        </p:attrNameLst>
                                      </p:cBhvr>
                                      <p:to>
                                        <p:strVal val="visible"/>
                                      </p:to>
                                    </p:set>
                                    <p:animEffect transition="in" filter="fade">
                                      <p:cBhvr>
                                        <p:cTn id="297" dur="500"/>
                                        <p:tgtEl>
                                          <p:spTgt spid="287"/>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221"/>
                                        </p:tgtEl>
                                        <p:attrNameLst>
                                          <p:attrName>style.visibility</p:attrName>
                                        </p:attrNameLst>
                                      </p:cBhvr>
                                      <p:to>
                                        <p:strVal val="visible"/>
                                      </p:to>
                                    </p:set>
                                    <p:animEffect transition="in" filter="fade">
                                      <p:cBhvr>
                                        <p:cTn id="300" dur="500"/>
                                        <p:tgtEl>
                                          <p:spTgt spid="221"/>
                                        </p:tgtEl>
                                      </p:cBhvr>
                                    </p:animEffect>
                                  </p:childTnLst>
                                </p:cTn>
                              </p:par>
                              <p:par>
                                <p:cTn id="301" presetID="10" presetClass="entr" presetSubtype="0" fill="hold" nodeType="withEffect">
                                  <p:stCondLst>
                                    <p:cond delay="0"/>
                                  </p:stCondLst>
                                  <p:childTnLst>
                                    <p:set>
                                      <p:cBhvr>
                                        <p:cTn id="302" dur="1" fill="hold">
                                          <p:stCondLst>
                                            <p:cond delay="0"/>
                                          </p:stCondLst>
                                        </p:cTn>
                                        <p:tgtEl>
                                          <p:spTgt spid="226"/>
                                        </p:tgtEl>
                                        <p:attrNameLst>
                                          <p:attrName>style.visibility</p:attrName>
                                        </p:attrNameLst>
                                      </p:cBhvr>
                                      <p:to>
                                        <p:strVal val="visible"/>
                                      </p:to>
                                    </p:set>
                                    <p:animEffect transition="in" filter="fade">
                                      <p:cBhvr>
                                        <p:cTn id="303" dur="500"/>
                                        <p:tgtEl>
                                          <p:spTgt spid="226"/>
                                        </p:tgtEl>
                                      </p:cBhvr>
                                    </p:animEffect>
                                  </p:childTnLst>
                                </p:cTn>
                              </p:par>
                              <p:par>
                                <p:cTn id="304" presetID="10" presetClass="entr" presetSubtype="0" fill="hold" nodeType="withEffect">
                                  <p:stCondLst>
                                    <p:cond delay="0"/>
                                  </p:stCondLst>
                                  <p:childTnLst>
                                    <p:set>
                                      <p:cBhvr>
                                        <p:cTn id="305" dur="1" fill="hold">
                                          <p:stCondLst>
                                            <p:cond delay="0"/>
                                          </p:stCondLst>
                                        </p:cTn>
                                        <p:tgtEl>
                                          <p:spTgt spid="227"/>
                                        </p:tgtEl>
                                        <p:attrNameLst>
                                          <p:attrName>style.visibility</p:attrName>
                                        </p:attrNameLst>
                                      </p:cBhvr>
                                      <p:to>
                                        <p:strVal val="visible"/>
                                      </p:to>
                                    </p:set>
                                    <p:animEffect transition="in" filter="fade">
                                      <p:cBhvr>
                                        <p:cTn id="306" dur="500"/>
                                        <p:tgtEl>
                                          <p:spTgt spid="227"/>
                                        </p:tgtEl>
                                      </p:cBhvr>
                                    </p:animEffect>
                                  </p:childTnLst>
                                </p:cTn>
                              </p:par>
                              <p:par>
                                <p:cTn id="307" presetID="1" presetClass="entr" presetSubtype="0" fill="hold" grpId="1"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grpId="1"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grpId="1"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grpId="1"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grpId="1" nodeType="withEffect">
                                  <p:stCondLst>
                                    <p:cond delay="0"/>
                                  </p:stCondLst>
                                  <p:childTnLst>
                                    <p:set>
                                      <p:cBhvr>
                                        <p:cTn id="316" dur="1" fill="hold">
                                          <p:stCondLst>
                                            <p:cond delay="0"/>
                                          </p:stCondLst>
                                        </p:cTn>
                                        <p:tgtEl>
                                          <p:spTgt spid="212"/>
                                        </p:tgtEl>
                                        <p:attrNameLst>
                                          <p:attrName>style.visibility</p:attrName>
                                        </p:attrNameLst>
                                      </p:cBhvr>
                                      <p:to>
                                        <p:strVal val="visible"/>
                                      </p:to>
                                    </p:set>
                                  </p:childTnLst>
                                </p:cTn>
                              </p:par>
                            </p:childTnLst>
                          </p:cTn>
                        </p:par>
                        <p:par>
                          <p:cTn id="317" fill="hold">
                            <p:stCondLst>
                              <p:cond delay="500"/>
                            </p:stCondLst>
                            <p:childTnLst>
                              <p:par>
                                <p:cTn id="318" presetID="0" presetClass="path" presetSubtype="0" accel="50000" decel="50000" fill="hold" grpId="0" nodeType="afterEffect">
                                  <p:stCondLst>
                                    <p:cond delay="0"/>
                                  </p:stCondLst>
                                  <p:childTnLst>
                                    <p:animMotion origin="layout" path="M 0.00026 0.00091 L 0.00026 0.00091 L 0.00026 0.05992 L 0.22798 0.05992 L 0.22798 -0.27167 " pathEditMode="relative" ptsTypes="AAAAA">
                                      <p:cBhvr>
                                        <p:cTn id="319" dur="3000" fill="hold"/>
                                        <p:tgtEl>
                                          <p:spTgt spid="206"/>
                                        </p:tgtEl>
                                        <p:attrNameLst>
                                          <p:attrName>ppt_x</p:attrName>
                                          <p:attrName>ppt_y</p:attrName>
                                        </p:attrNameLst>
                                      </p:cBhvr>
                                    </p:animMotion>
                                  </p:childTnLst>
                                </p:cTn>
                              </p:par>
                              <p:par>
                                <p:cTn id="320" presetID="26" presetClass="emph" presetSubtype="0" repeatCount="2000" fill="hold" nodeType="withEffect">
                                  <p:stCondLst>
                                    <p:cond delay="2500"/>
                                  </p:stCondLst>
                                  <p:childTnLst>
                                    <p:animEffect transition="out" filter="fade">
                                      <p:cBhvr>
                                        <p:cTn id="321" dur="500" tmFilter="0, 0; .2, .5; .8, .5; 1, 0"/>
                                        <p:tgtEl>
                                          <p:spTgt spid="226"/>
                                        </p:tgtEl>
                                      </p:cBhvr>
                                    </p:animEffect>
                                    <p:animScale>
                                      <p:cBhvr>
                                        <p:cTn id="322" dur="250" autoRev="1" fill="hold"/>
                                        <p:tgtEl>
                                          <p:spTgt spid="226"/>
                                        </p:tgtEl>
                                      </p:cBhvr>
                                      <p:by x="105000" y="105000"/>
                                    </p:animScale>
                                  </p:childTnLst>
                                </p:cTn>
                              </p:par>
                              <p:par>
                                <p:cTn id="323" presetID="0" presetClass="path" presetSubtype="0" accel="50000" decel="50000" fill="hold" grpId="0" nodeType="withEffect">
                                  <p:stCondLst>
                                    <p:cond delay="2000"/>
                                  </p:stCondLst>
                                  <p:childTnLst>
                                    <p:animMotion origin="layout" path="M 0.00026 0.00091 L 0.00026 0.00091 L 0.00026 0.05992 L 0.22798 0.05992 L 0.22798 -0.27167 " pathEditMode="relative" ptsTypes="AAAAA">
                                      <p:cBhvr>
                                        <p:cTn id="324" dur="3000" fill="hold"/>
                                        <p:tgtEl>
                                          <p:spTgt spid="207"/>
                                        </p:tgtEl>
                                        <p:attrNameLst>
                                          <p:attrName>ppt_x</p:attrName>
                                          <p:attrName>ppt_y</p:attrName>
                                        </p:attrNameLst>
                                      </p:cBhvr>
                                    </p:animMotion>
                                  </p:childTnLst>
                                </p:cTn>
                              </p:par>
                              <p:par>
                                <p:cTn id="325" presetID="26" presetClass="emph" presetSubtype="0" repeatCount="2000" fill="hold" nodeType="withEffect">
                                  <p:stCondLst>
                                    <p:cond delay="4500"/>
                                  </p:stCondLst>
                                  <p:childTnLst>
                                    <p:animEffect transition="out" filter="fade">
                                      <p:cBhvr>
                                        <p:cTn id="326" dur="500" tmFilter="0, 0; .2, .5; .8, .5; 1, 0"/>
                                        <p:tgtEl>
                                          <p:spTgt spid="226"/>
                                        </p:tgtEl>
                                      </p:cBhvr>
                                    </p:animEffect>
                                    <p:animScale>
                                      <p:cBhvr>
                                        <p:cTn id="327" dur="250" autoRev="1" fill="hold"/>
                                        <p:tgtEl>
                                          <p:spTgt spid="226"/>
                                        </p:tgtEl>
                                      </p:cBhvr>
                                      <p:by x="105000" y="105000"/>
                                    </p:animScale>
                                  </p:childTnLst>
                                </p:cTn>
                              </p:par>
                              <p:par>
                                <p:cTn id="328" presetID="0" presetClass="path" presetSubtype="0" accel="50000" decel="50000" fill="hold" grpId="0" nodeType="withEffect">
                                  <p:stCondLst>
                                    <p:cond delay="4000"/>
                                  </p:stCondLst>
                                  <p:childTnLst>
                                    <p:animMotion origin="layout" path="M 0.00026 0.00091 L 0.00026 0.00091 L 0.00026 0.05992 L 0.22798 0.05992 L 0.22798 -0.27167 " pathEditMode="relative" ptsTypes="AAAAA">
                                      <p:cBhvr>
                                        <p:cTn id="329" dur="3000" fill="hold"/>
                                        <p:tgtEl>
                                          <p:spTgt spid="208"/>
                                        </p:tgtEl>
                                        <p:attrNameLst>
                                          <p:attrName>ppt_x</p:attrName>
                                          <p:attrName>ppt_y</p:attrName>
                                        </p:attrNameLst>
                                      </p:cBhvr>
                                    </p:animMotion>
                                  </p:childTnLst>
                                </p:cTn>
                              </p:par>
                              <p:par>
                                <p:cTn id="330" presetID="26" presetClass="emph" presetSubtype="0" repeatCount="2000" fill="hold" nodeType="withEffect">
                                  <p:stCondLst>
                                    <p:cond delay="6500"/>
                                  </p:stCondLst>
                                  <p:childTnLst>
                                    <p:animEffect transition="out" filter="fade">
                                      <p:cBhvr>
                                        <p:cTn id="331" dur="500" tmFilter="0, 0; .2, .5; .8, .5; 1, 0"/>
                                        <p:tgtEl>
                                          <p:spTgt spid="227"/>
                                        </p:tgtEl>
                                      </p:cBhvr>
                                    </p:animEffect>
                                    <p:animScale>
                                      <p:cBhvr>
                                        <p:cTn id="332" dur="250" autoRev="1" fill="hold"/>
                                        <p:tgtEl>
                                          <p:spTgt spid="227"/>
                                        </p:tgtEl>
                                      </p:cBhvr>
                                      <p:by x="105000" y="105000"/>
                                    </p:animScale>
                                  </p:childTnLst>
                                </p:cTn>
                              </p:par>
                            </p:childTnLst>
                          </p:cTn>
                        </p:par>
                        <p:par>
                          <p:cTn id="333" fill="hold">
                            <p:stCondLst>
                              <p:cond delay="8000"/>
                            </p:stCondLst>
                            <p:childTnLst>
                              <p:par>
                                <p:cTn id="334" presetID="0" presetClass="path" presetSubtype="0" accel="50000" decel="50000" fill="hold" nodeType="afterEffect">
                                  <p:stCondLst>
                                    <p:cond delay="0"/>
                                  </p:stCondLst>
                                  <p:childTnLst>
                                    <p:animMotion origin="layout" path="M -2.65765E-6 -0.0025 L -2.65765E-6 0.32569 L -0.22823 0.32569 L -0.22823 0.24602 " pathEditMode="relative" ptsTypes="AAAA">
                                      <p:cBhvr>
                                        <p:cTn id="335" dur="3000" fill="hold"/>
                                        <p:tgtEl>
                                          <p:spTgt spid="273"/>
                                        </p:tgtEl>
                                        <p:attrNameLst>
                                          <p:attrName>ppt_x</p:attrName>
                                          <p:attrName>ppt_y</p:attrName>
                                        </p:attrNameLst>
                                      </p:cBhvr>
                                    </p:animMotion>
                                  </p:childTnLst>
                                </p:cTn>
                              </p:par>
                              <p:par>
                                <p:cTn id="336" presetID="0" presetClass="path" presetSubtype="0" accel="50000" decel="50000" fill="hold" grpId="0" nodeType="withEffect">
                                  <p:stCondLst>
                                    <p:cond delay="3500"/>
                                  </p:stCondLst>
                                  <p:childTnLst>
                                    <p:animMotion origin="layout" path="M 0.00026 0.00091 L 0.00026 0.00113 L 0.00026 0.05992 L 0.22798 0.05992 L 0.22798 -0.27167 " pathEditMode="relative" rAng="0" ptsTypes="AAAAA">
                                      <p:cBhvr>
                                        <p:cTn id="337" dur="3000" fill="hold"/>
                                        <p:tgtEl>
                                          <p:spTgt spid="212"/>
                                        </p:tgtEl>
                                        <p:attrNameLst>
                                          <p:attrName>ppt_x</p:attrName>
                                          <p:attrName>ppt_y</p:attrName>
                                        </p:attrNameLst>
                                      </p:cBhvr>
                                      <p:rCtr x="11386" y="-10690"/>
                                    </p:animMotion>
                                  </p:childTnLst>
                                </p:cTn>
                              </p:par>
                              <p:par>
                                <p:cTn id="338" presetID="26" presetClass="emph" presetSubtype="0" repeatCount="2000" fill="hold" nodeType="withEffect">
                                  <p:stCondLst>
                                    <p:cond delay="6000"/>
                                  </p:stCondLst>
                                  <p:childTnLst>
                                    <p:animEffect transition="out" filter="fade">
                                      <p:cBhvr>
                                        <p:cTn id="339" dur="500" tmFilter="0, 0; .2, .5; .8, .5; 1, 0"/>
                                        <p:tgtEl>
                                          <p:spTgt spid="226"/>
                                        </p:tgtEl>
                                      </p:cBhvr>
                                    </p:animEffect>
                                    <p:animScale>
                                      <p:cBhvr>
                                        <p:cTn id="340" dur="250" autoRev="1" fill="hold"/>
                                        <p:tgtEl>
                                          <p:spTgt spid="226"/>
                                        </p:tgtEl>
                                      </p:cBhvr>
                                      <p:by x="105000" y="105000"/>
                                    </p:animScale>
                                  </p:childTnLst>
                                </p:cTn>
                              </p:par>
                              <p:par>
                                <p:cTn id="341" presetID="0" presetClass="path" presetSubtype="0" accel="50000" decel="50000" fill="hold" grpId="0" nodeType="withEffect">
                                  <p:stCondLst>
                                    <p:cond delay="5750"/>
                                  </p:stCondLst>
                                  <p:childTnLst>
                                    <p:animMotion origin="layout" path="M 0.00026 0.00091 L 0.00026 0.00091 L 0.00026 0.05992 L 0.22798 0.05992 L 0.22798 -0.27167 " pathEditMode="relative" ptsTypes="AAAAA">
                                      <p:cBhvr>
                                        <p:cTn id="342" dur="3000" fill="hold"/>
                                        <p:tgtEl>
                                          <p:spTgt spid="209"/>
                                        </p:tgtEl>
                                        <p:attrNameLst>
                                          <p:attrName>ppt_x</p:attrName>
                                          <p:attrName>ppt_y</p:attrName>
                                        </p:attrNameLst>
                                      </p:cBhvr>
                                    </p:animMotion>
                                  </p:childTnLst>
                                </p:cTn>
                              </p:par>
                              <p:par>
                                <p:cTn id="343" presetID="26" presetClass="emph" presetSubtype="0" repeatCount="2000" fill="hold" nodeType="withEffect">
                                  <p:stCondLst>
                                    <p:cond delay="8250"/>
                                  </p:stCondLst>
                                  <p:childTnLst>
                                    <p:animEffect transition="out" filter="fade">
                                      <p:cBhvr>
                                        <p:cTn id="344" dur="500" tmFilter="0, 0; .2, .5; .8, .5; 1, 0"/>
                                        <p:tgtEl>
                                          <p:spTgt spid="226"/>
                                        </p:tgtEl>
                                      </p:cBhvr>
                                    </p:animEffect>
                                    <p:animScale>
                                      <p:cBhvr>
                                        <p:cTn id="345" dur="250" autoRev="1" fill="hold"/>
                                        <p:tgtEl>
                                          <p:spTgt spid="226"/>
                                        </p:tgtEl>
                                      </p:cBhvr>
                                      <p:by x="105000" y="105000"/>
                                    </p:animScale>
                                  </p:childTnLst>
                                </p:cTn>
                              </p:par>
                            </p:childTnLst>
                          </p:cTn>
                        </p:par>
                      </p:childTnLst>
                    </p:cTn>
                  </p:par>
                  <p:par>
                    <p:cTn id="346" fill="hold">
                      <p:stCondLst>
                        <p:cond delay="indefinite"/>
                      </p:stCondLst>
                      <p:childTnLst>
                        <p:par>
                          <p:cTn id="347" fill="hold">
                            <p:stCondLst>
                              <p:cond delay="0"/>
                            </p:stCondLst>
                            <p:childTnLst>
                              <p:par>
                                <p:cTn id="348" presetID="10" presetClass="entr" presetSubtype="0" fill="hold" grpId="0" nodeType="clickEffect">
                                  <p:stCondLst>
                                    <p:cond delay="0"/>
                                  </p:stCondLst>
                                  <p:childTnLst>
                                    <p:set>
                                      <p:cBhvr>
                                        <p:cTn id="349" dur="1" fill="hold">
                                          <p:stCondLst>
                                            <p:cond delay="0"/>
                                          </p:stCondLst>
                                        </p:cTn>
                                        <p:tgtEl>
                                          <p:spTgt spid="288"/>
                                        </p:tgtEl>
                                        <p:attrNameLst>
                                          <p:attrName>style.visibility</p:attrName>
                                        </p:attrNameLst>
                                      </p:cBhvr>
                                      <p:to>
                                        <p:strVal val="visible"/>
                                      </p:to>
                                    </p:set>
                                    <p:animEffect transition="in" filter="fade">
                                      <p:cBhvr>
                                        <p:cTn id="350" dur="500"/>
                                        <p:tgtEl>
                                          <p:spTgt spid="288"/>
                                        </p:tgtEl>
                                      </p:cBhvr>
                                    </p:animEffect>
                                  </p:childTnLst>
                                </p:cTn>
                              </p:par>
                            </p:childTnLst>
                          </p:cTn>
                        </p:par>
                        <p:par>
                          <p:cTn id="351" fill="hold">
                            <p:stCondLst>
                              <p:cond delay="500"/>
                            </p:stCondLst>
                            <p:childTnLst>
                              <p:par>
                                <p:cTn id="352" presetID="10" presetClass="entr" presetSubtype="0" fill="hold" nodeType="afterEffect">
                                  <p:stCondLst>
                                    <p:cond delay="0"/>
                                  </p:stCondLst>
                                  <p:childTnLst>
                                    <p:set>
                                      <p:cBhvr>
                                        <p:cTn id="353" dur="1" fill="hold">
                                          <p:stCondLst>
                                            <p:cond delay="0"/>
                                          </p:stCondLst>
                                        </p:cTn>
                                        <p:tgtEl>
                                          <p:spTgt spid="276"/>
                                        </p:tgtEl>
                                        <p:attrNameLst>
                                          <p:attrName>style.visibility</p:attrName>
                                        </p:attrNameLst>
                                      </p:cBhvr>
                                      <p:to>
                                        <p:strVal val="visible"/>
                                      </p:to>
                                    </p:set>
                                    <p:animEffect transition="in" filter="fade">
                                      <p:cBhvr>
                                        <p:cTn id="354" dur="500"/>
                                        <p:tgtEl>
                                          <p:spTgt spid="276"/>
                                        </p:tgtEl>
                                      </p:cBhvr>
                                    </p:animEffect>
                                  </p:childTnLst>
                                </p:cTn>
                              </p:par>
                            </p:childTnLst>
                          </p:cTn>
                        </p:par>
                        <p:par>
                          <p:cTn id="355" fill="hold">
                            <p:stCondLst>
                              <p:cond delay="1000"/>
                            </p:stCondLst>
                            <p:childTnLst>
                              <p:par>
                                <p:cTn id="356" presetID="10" presetClass="entr" presetSubtype="0" fill="hold" grpId="0" nodeType="afterEffect">
                                  <p:stCondLst>
                                    <p:cond delay="0"/>
                                  </p:stCondLst>
                                  <p:childTnLst>
                                    <p:set>
                                      <p:cBhvr>
                                        <p:cTn id="357" dur="1" fill="hold">
                                          <p:stCondLst>
                                            <p:cond delay="0"/>
                                          </p:stCondLst>
                                        </p:cTn>
                                        <p:tgtEl>
                                          <p:spTgt spid="297"/>
                                        </p:tgtEl>
                                        <p:attrNameLst>
                                          <p:attrName>style.visibility</p:attrName>
                                        </p:attrNameLst>
                                      </p:cBhvr>
                                      <p:to>
                                        <p:strVal val="visible"/>
                                      </p:to>
                                    </p:set>
                                    <p:animEffect transition="in" filter="fade">
                                      <p:cBhvr>
                                        <p:cTn id="358" dur="500"/>
                                        <p:tgtEl>
                                          <p:spTgt spid="297"/>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3"/>
                                        </p:tgtEl>
                                        <p:attrNameLst>
                                          <p:attrName>style.visibility</p:attrName>
                                        </p:attrNameLst>
                                      </p:cBhvr>
                                      <p:to>
                                        <p:strVal val="visible"/>
                                      </p:to>
                                    </p:set>
                                    <p:animEffect transition="in" filter="fade">
                                      <p:cBhvr>
                                        <p:cTn id="361" dur="500"/>
                                        <p:tgtEl>
                                          <p:spTgt spid="3"/>
                                        </p:tgtEl>
                                      </p:cBhvr>
                                    </p:animEffect>
                                  </p:childTnLst>
                                </p:cTn>
                              </p:par>
                            </p:childTnLst>
                          </p:cTn>
                        </p:par>
                        <p:par>
                          <p:cTn id="362" fill="hold">
                            <p:stCondLst>
                              <p:cond delay="1500"/>
                            </p:stCondLst>
                            <p:childTnLst>
                              <p:par>
                                <p:cTn id="363" presetID="0" presetClass="path" presetSubtype="0" accel="50000" decel="50000" fill="hold" nodeType="afterEffect">
                                  <p:stCondLst>
                                    <p:cond delay="0"/>
                                  </p:stCondLst>
                                  <p:childTnLst>
                                    <p:animMotion origin="layout" path="M 2.25683E-6 -3.24103E-6 L 2.25683E-6 0.19519 L -0.11923 0.19519 " pathEditMode="relative" rAng="0" ptsTypes="AAA">
                                      <p:cBhvr>
                                        <p:cTn id="364" dur="2500" fill="hold"/>
                                        <p:tgtEl>
                                          <p:spTgt spid="261"/>
                                        </p:tgtEl>
                                        <p:attrNameLst>
                                          <p:attrName>ppt_x</p:attrName>
                                          <p:attrName>ppt_y</p:attrName>
                                        </p:attrNameLst>
                                      </p:cBhvr>
                                      <p:rCtr x="-5961" y="9759"/>
                                    </p:animMotion>
                                  </p:childTnLst>
                                </p:cTn>
                              </p:par>
                              <p:par>
                                <p:cTn id="365" presetID="53" presetClass="exit" presetSubtype="32" fill="hold" nodeType="withEffect">
                                  <p:stCondLst>
                                    <p:cond delay="2000"/>
                                  </p:stCondLst>
                                  <p:childTnLst>
                                    <p:anim calcmode="lin" valueType="num">
                                      <p:cBhvr>
                                        <p:cTn id="366" dur="500"/>
                                        <p:tgtEl>
                                          <p:spTgt spid="261"/>
                                        </p:tgtEl>
                                        <p:attrNameLst>
                                          <p:attrName>ppt_w</p:attrName>
                                        </p:attrNameLst>
                                      </p:cBhvr>
                                      <p:tavLst>
                                        <p:tav tm="0">
                                          <p:val>
                                            <p:strVal val="ppt_w"/>
                                          </p:val>
                                        </p:tav>
                                        <p:tav tm="100000">
                                          <p:val>
                                            <p:fltVal val="0"/>
                                          </p:val>
                                        </p:tav>
                                      </p:tavLst>
                                    </p:anim>
                                    <p:anim calcmode="lin" valueType="num">
                                      <p:cBhvr>
                                        <p:cTn id="367" dur="500"/>
                                        <p:tgtEl>
                                          <p:spTgt spid="261"/>
                                        </p:tgtEl>
                                        <p:attrNameLst>
                                          <p:attrName>ppt_h</p:attrName>
                                        </p:attrNameLst>
                                      </p:cBhvr>
                                      <p:tavLst>
                                        <p:tav tm="0">
                                          <p:val>
                                            <p:strVal val="ppt_h"/>
                                          </p:val>
                                        </p:tav>
                                        <p:tav tm="100000">
                                          <p:val>
                                            <p:fltVal val="0"/>
                                          </p:val>
                                        </p:tav>
                                      </p:tavLst>
                                    </p:anim>
                                    <p:animEffect transition="out" filter="fade">
                                      <p:cBhvr>
                                        <p:cTn id="368" dur="500"/>
                                        <p:tgtEl>
                                          <p:spTgt spid="261"/>
                                        </p:tgtEl>
                                      </p:cBhvr>
                                    </p:animEffect>
                                    <p:set>
                                      <p:cBhvr>
                                        <p:cTn id="369" dur="1" fill="hold">
                                          <p:stCondLst>
                                            <p:cond delay="499"/>
                                          </p:stCondLst>
                                        </p:cTn>
                                        <p:tgtEl>
                                          <p:spTgt spid="261"/>
                                        </p:tgtEl>
                                        <p:attrNameLst>
                                          <p:attrName>style.visibility</p:attrName>
                                        </p:attrNameLst>
                                      </p:cBhvr>
                                      <p:to>
                                        <p:strVal val="hidden"/>
                                      </p:to>
                                    </p:set>
                                  </p:childTnLst>
                                </p:cTn>
                              </p:par>
                            </p:childTnLst>
                          </p:cTn>
                        </p:par>
                        <p:par>
                          <p:cTn id="370" fill="hold">
                            <p:stCondLst>
                              <p:cond delay="4000"/>
                            </p:stCondLst>
                            <p:childTnLst>
                              <p:par>
                                <p:cTn id="371" presetID="53" presetClass="entr" presetSubtype="16" fill="hold" grpId="0" nodeType="afterEffect">
                                  <p:stCondLst>
                                    <p:cond delay="0"/>
                                  </p:stCondLst>
                                  <p:childTnLst>
                                    <p:set>
                                      <p:cBhvr>
                                        <p:cTn id="372" dur="1" fill="hold">
                                          <p:stCondLst>
                                            <p:cond delay="0"/>
                                          </p:stCondLst>
                                        </p:cTn>
                                        <p:tgtEl>
                                          <p:spTgt spid="200"/>
                                        </p:tgtEl>
                                        <p:attrNameLst>
                                          <p:attrName>style.visibility</p:attrName>
                                        </p:attrNameLst>
                                      </p:cBhvr>
                                      <p:to>
                                        <p:strVal val="visible"/>
                                      </p:to>
                                    </p:set>
                                    <p:anim calcmode="lin" valueType="num">
                                      <p:cBhvr>
                                        <p:cTn id="373" dur="750" fill="hold"/>
                                        <p:tgtEl>
                                          <p:spTgt spid="200"/>
                                        </p:tgtEl>
                                        <p:attrNameLst>
                                          <p:attrName>ppt_w</p:attrName>
                                        </p:attrNameLst>
                                      </p:cBhvr>
                                      <p:tavLst>
                                        <p:tav tm="0">
                                          <p:val>
                                            <p:fltVal val="0"/>
                                          </p:val>
                                        </p:tav>
                                        <p:tav tm="100000">
                                          <p:val>
                                            <p:strVal val="#ppt_w"/>
                                          </p:val>
                                        </p:tav>
                                      </p:tavLst>
                                    </p:anim>
                                    <p:anim calcmode="lin" valueType="num">
                                      <p:cBhvr>
                                        <p:cTn id="374" dur="750" fill="hold"/>
                                        <p:tgtEl>
                                          <p:spTgt spid="200"/>
                                        </p:tgtEl>
                                        <p:attrNameLst>
                                          <p:attrName>ppt_h</p:attrName>
                                        </p:attrNameLst>
                                      </p:cBhvr>
                                      <p:tavLst>
                                        <p:tav tm="0">
                                          <p:val>
                                            <p:fltVal val="0"/>
                                          </p:val>
                                        </p:tav>
                                        <p:tav tm="100000">
                                          <p:val>
                                            <p:strVal val="#ppt_h"/>
                                          </p:val>
                                        </p:tav>
                                      </p:tavLst>
                                    </p:anim>
                                    <p:animEffect transition="in" filter="fade">
                                      <p:cBhvr>
                                        <p:cTn id="375" dur="750"/>
                                        <p:tgtEl>
                                          <p:spTgt spid="200"/>
                                        </p:tgtEl>
                                      </p:cBhvr>
                                    </p:animEffect>
                                  </p:childTnLst>
                                </p:cTn>
                              </p:par>
                              <p:par>
                                <p:cTn id="376" presetID="64" presetClass="path" presetSubtype="0" accel="50000" decel="50000" fill="hold" grpId="1" nodeType="withEffect">
                                  <p:stCondLst>
                                    <p:cond delay="0"/>
                                  </p:stCondLst>
                                  <p:childTnLst>
                                    <p:animMotion origin="layout" path="M 2.88486E-7 4.45302E-6 L 0.00038 -0.17294 " pathEditMode="relative" rAng="0" ptsTypes="AA">
                                      <p:cBhvr>
                                        <p:cTn id="377" dur="2000" fill="hold"/>
                                        <p:tgtEl>
                                          <p:spTgt spid="200"/>
                                        </p:tgtEl>
                                        <p:attrNameLst>
                                          <p:attrName>ppt_x</p:attrName>
                                          <p:attrName>ppt_y</p:attrName>
                                        </p:attrNameLst>
                                      </p:cBhvr>
                                      <p:rCtr x="0" y="-8557"/>
                                    </p:animMotion>
                                  </p:childTnLst>
                                </p:cTn>
                              </p:par>
                              <p:par>
                                <p:cTn id="378" presetID="53" presetClass="exit" presetSubtype="32" fill="hold" grpId="2" nodeType="withEffect">
                                  <p:stCondLst>
                                    <p:cond delay="1000"/>
                                  </p:stCondLst>
                                  <p:childTnLst>
                                    <p:anim calcmode="lin" valueType="num">
                                      <p:cBhvr>
                                        <p:cTn id="379" dur="750"/>
                                        <p:tgtEl>
                                          <p:spTgt spid="200"/>
                                        </p:tgtEl>
                                        <p:attrNameLst>
                                          <p:attrName>ppt_w</p:attrName>
                                        </p:attrNameLst>
                                      </p:cBhvr>
                                      <p:tavLst>
                                        <p:tav tm="0">
                                          <p:val>
                                            <p:strVal val="ppt_w"/>
                                          </p:val>
                                        </p:tav>
                                        <p:tav tm="100000">
                                          <p:val>
                                            <p:fltVal val="0"/>
                                          </p:val>
                                        </p:tav>
                                      </p:tavLst>
                                    </p:anim>
                                    <p:anim calcmode="lin" valueType="num">
                                      <p:cBhvr>
                                        <p:cTn id="380" dur="750"/>
                                        <p:tgtEl>
                                          <p:spTgt spid="200"/>
                                        </p:tgtEl>
                                        <p:attrNameLst>
                                          <p:attrName>ppt_h</p:attrName>
                                        </p:attrNameLst>
                                      </p:cBhvr>
                                      <p:tavLst>
                                        <p:tav tm="0">
                                          <p:val>
                                            <p:strVal val="ppt_h"/>
                                          </p:val>
                                        </p:tav>
                                        <p:tav tm="100000">
                                          <p:val>
                                            <p:fltVal val="0"/>
                                          </p:val>
                                        </p:tav>
                                      </p:tavLst>
                                    </p:anim>
                                    <p:animEffect transition="out" filter="fade">
                                      <p:cBhvr>
                                        <p:cTn id="381" dur="750"/>
                                        <p:tgtEl>
                                          <p:spTgt spid="200"/>
                                        </p:tgtEl>
                                      </p:cBhvr>
                                    </p:animEffect>
                                    <p:set>
                                      <p:cBhvr>
                                        <p:cTn id="382" dur="1" fill="hold">
                                          <p:stCondLst>
                                            <p:cond delay="749"/>
                                          </p:stCondLst>
                                        </p:cTn>
                                        <p:tgtEl>
                                          <p:spTgt spid="200"/>
                                        </p:tgtEl>
                                        <p:attrNameLst>
                                          <p:attrName>style.visibility</p:attrName>
                                        </p:attrNameLst>
                                      </p:cBhvr>
                                      <p:to>
                                        <p:strVal val="hidden"/>
                                      </p:to>
                                    </p:set>
                                  </p:childTnLst>
                                </p:cTn>
                              </p:par>
                            </p:childTnLst>
                          </p:cTn>
                        </p:par>
                        <p:par>
                          <p:cTn id="383" fill="hold">
                            <p:stCondLst>
                              <p:cond delay="6000"/>
                            </p:stCondLst>
                            <p:childTnLst>
                              <p:par>
                                <p:cTn id="384" presetID="53" presetClass="entr" presetSubtype="16" fill="hold" grpId="0" nodeType="afterEffect">
                                  <p:stCondLst>
                                    <p:cond delay="0"/>
                                  </p:stCondLst>
                                  <p:childTnLst>
                                    <p:set>
                                      <p:cBhvr>
                                        <p:cTn id="385" dur="1" fill="hold">
                                          <p:stCondLst>
                                            <p:cond delay="0"/>
                                          </p:stCondLst>
                                        </p:cTn>
                                        <p:tgtEl>
                                          <p:spTgt spid="222"/>
                                        </p:tgtEl>
                                        <p:attrNameLst>
                                          <p:attrName>style.visibility</p:attrName>
                                        </p:attrNameLst>
                                      </p:cBhvr>
                                      <p:to>
                                        <p:strVal val="visible"/>
                                      </p:to>
                                    </p:set>
                                    <p:anim calcmode="lin" valueType="num">
                                      <p:cBhvr>
                                        <p:cTn id="386" dur="750" fill="hold"/>
                                        <p:tgtEl>
                                          <p:spTgt spid="222"/>
                                        </p:tgtEl>
                                        <p:attrNameLst>
                                          <p:attrName>ppt_w</p:attrName>
                                        </p:attrNameLst>
                                      </p:cBhvr>
                                      <p:tavLst>
                                        <p:tav tm="0">
                                          <p:val>
                                            <p:fltVal val="0"/>
                                          </p:val>
                                        </p:tav>
                                        <p:tav tm="100000">
                                          <p:val>
                                            <p:strVal val="#ppt_w"/>
                                          </p:val>
                                        </p:tav>
                                      </p:tavLst>
                                    </p:anim>
                                    <p:anim calcmode="lin" valueType="num">
                                      <p:cBhvr>
                                        <p:cTn id="387" dur="750" fill="hold"/>
                                        <p:tgtEl>
                                          <p:spTgt spid="222"/>
                                        </p:tgtEl>
                                        <p:attrNameLst>
                                          <p:attrName>ppt_h</p:attrName>
                                        </p:attrNameLst>
                                      </p:cBhvr>
                                      <p:tavLst>
                                        <p:tav tm="0">
                                          <p:val>
                                            <p:fltVal val="0"/>
                                          </p:val>
                                        </p:tav>
                                        <p:tav tm="100000">
                                          <p:val>
                                            <p:strVal val="#ppt_h"/>
                                          </p:val>
                                        </p:tav>
                                      </p:tavLst>
                                    </p:anim>
                                    <p:animEffect transition="in" filter="fade">
                                      <p:cBhvr>
                                        <p:cTn id="388" dur="750"/>
                                        <p:tgtEl>
                                          <p:spTgt spid="222"/>
                                        </p:tgtEl>
                                      </p:cBhvr>
                                    </p:animEffect>
                                  </p:childTnLst>
                                </p:cTn>
                              </p:par>
                              <p:par>
                                <p:cTn id="389" presetID="64" presetClass="path" presetSubtype="0" accel="50000" decel="50000" fill="hold" grpId="1" nodeType="withEffect">
                                  <p:stCondLst>
                                    <p:cond delay="0"/>
                                  </p:stCondLst>
                                  <p:childTnLst>
                                    <p:animMotion origin="layout" path="M 2.88486E-7 4.45302E-6 L 0.00038 -0.17294 " pathEditMode="relative" rAng="0" ptsTypes="AA">
                                      <p:cBhvr>
                                        <p:cTn id="390" dur="2000" fill="hold"/>
                                        <p:tgtEl>
                                          <p:spTgt spid="222"/>
                                        </p:tgtEl>
                                        <p:attrNameLst>
                                          <p:attrName>ppt_x</p:attrName>
                                          <p:attrName>ppt_y</p:attrName>
                                        </p:attrNameLst>
                                      </p:cBhvr>
                                      <p:rCtr x="0" y="-8557"/>
                                    </p:animMotion>
                                  </p:childTnLst>
                                </p:cTn>
                              </p:par>
                              <p:par>
                                <p:cTn id="391" presetID="53" presetClass="exit" presetSubtype="32" fill="hold" grpId="2" nodeType="withEffect">
                                  <p:stCondLst>
                                    <p:cond delay="1000"/>
                                  </p:stCondLst>
                                  <p:childTnLst>
                                    <p:anim calcmode="lin" valueType="num">
                                      <p:cBhvr>
                                        <p:cTn id="392" dur="750"/>
                                        <p:tgtEl>
                                          <p:spTgt spid="222"/>
                                        </p:tgtEl>
                                        <p:attrNameLst>
                                          <p:attrName>ppt_w</p:attrName>
                                        </p:attrNameLst>
                                      </p:cBhvr>
                                      <p:tavLst>
                                        <p:tav tm="0">
                                          <p:val>
                                            <p:strVal val="ppt_w"/>
                                          </p:val>
                                        </p:tav>
                                        <p:tav tm="100000">
                                          <p:val>
                                            <p:fltVal val="0"/>
                                          </p:val>
                                        </p:tav>
                                      </p:tavLst>
                                    </p:anim>
                                    <p:anim calcmode="lin" valueType="num">
                                      <p:cBhvr>
                                        <p:cTn id="393" dur="750"/>
                                        <p:tgtEl>
                                          <p:spTgt spid="222"/>
                                        </p:tgtEl>
                                        <p:attrNameLst>
                                          <p:attrName>ppt_h</p:attrName>
                                        </p:attrNameLst>
                                      </p:cBhvr>
                                      <p:tavLst>
                                        <p:tav tm="0">
                                          <p:val>
                                            <p:strVal val="ppt_h"/>
                                          </p:val>
                                        </p:tav>
                                        <p:tav tm="100000">
                                          <p:val>
                                            <p:fltVal val="0"/>
                                          </p:val>
                                        </p:tav>
                                      </p:tavLst>
                                    </p:anim>
                                    <p:animEffect transition="out" filter="fade">
                                      <p:cBhvr>
                                        <p:cTn id="394" dur="750"/>
                                        <p:tgtEl>
                                          <p:spTgt spid="222"/>
                                        </p:tgtEl>
                                      </p:cBhvr>
                                    </p:animEffect>
                                    <p:set>
                                      <p:cBhvr>
                                        <p:cTn id="395" dur="1" fill="hold">
                                          <p:stCondLst>
                                            <p:cond delay="749"/>
                                          </p:stCondLst>
                                        </p:cTn>
                                        <p:tgtEl>
                                          <p:spTgt spid="222"/>
                                        </p:tgtEl>
                                        <p:attrNameLst>
                                          <p:attrName>style.visibility</p:attrName>
                                        </p:attrNameLst>
                                      </p:cBhvr>
                                      <p:to>
                                        <p:strVal val="hidden"/>
                                      </p:to>
                                    </p:set>
                                  </p:childTnLst>
                                </p:cTn>
                              </p:par>
                            </p:childTnLst>
                          </p:cTn>
                        </p:par>
                      </p:childTnLst>
                    </p:cTn>
                  </p:par>
                  <p:par>
                    <p:cTn id="396" fill="hold">
                      <p:stCondLst>
                        <p:cond delay="indefinite"/>
                      </p:stCondLst>
                      <p:childTnLst>
                        <p:par>
                          <p:cTn id="397" fill="hold">
                            <p:stCondLst>
                              <p:cond delay="0"/>
                            </p:stCondLst>
                            <p:childTnLst>
                              <p:par>
                                <p:cTn id="398" presetID="10" presetClass="entr" presetSubtype="0" fill="hold" grpId="0" nodeType="clickEffect">
                                  <p:stCondLst>
                                    <p:cond delay="0"/>
                                  </p:stCondLst>
                                  <p:childTnLst>
                                    <p:set>
                                      <p:cBhvr>
                                        <p:cTn id="399" dur="1" fill="hold">
                                          <p:stCondLst>
                                            <p:cond delay="0"/>
                                          </p:stCondLst>
                                        </p:cTn>
                                        <p:tgtEl>
                                          <p:spTgt spid="289"/>
                                        </p:tgtEl>
                                        <p:attrNameLst>
                                          <p:attrName>style.visibility</p:attrName>
                                        </p:attrNameLst>
                                      </p:cBhvr>
                                      <p:to>
                                        <p:strVal val="visible"/>
                                      </p:to>
                                    </p:set>
                                    <p:animEffect transition="in" filter="fade">
                                      <p:cBhvr>
                                        <p:cTn id="400" dur="500"/>
                                        <p:tgtEl>
                                          <p:spTgt spid="289"/>
                                        </p:tgtEl>
                                      </p:cBhvr>
                                    </p:animEffect>
                                  </p:childTnLst>
                                </p:cTn>
                              </p:par>
                              <p:par>
                                <p:cTn id="401" presetID="10" presetClass="entr" presetSubtype="0" fill="hold" nodeType="withEffect">
                                  <p:stCondLst>
                                    <p:cond delay="0"/>
                                  </p:stCondLst>
                                  <p:childTnLst>
                                    <p:set>
                                      <p:cBhvr>
                                        <p:cTn id="402" dur="1" fill="hold">
                                          <p:stCondLst>
                                            <p:cond delay="0"/>
                                          </p:stCondLst>
                                        </p:cTn>
                                        <p:tgtEl>
                                          <p:spTgt spid="65"/>
                                        </p:tgtEl>
                                        <p:attrNameLst>
                                          <p:attrName>style.visibility</p:attrName>
                                        </p:attrNameLst>
                                      </p:cBhvr>
                                      <p:to>
                                        <p:strVal val="visible"/>
                                      </p:to>
                                    </p:set>
                                    <p:animEffect transition="in" filter="fade">
                                      <p:cBhvr>
                                        <p:cTn id="403" dur="500"/>
                                        <p:tgtEl>
                                          <p:spTgt spid="65"/>
                                        </p:tgtEl>
                                      </p:cBhvr>
                                    </p:animEffect>
                                  </p:childTnLst>
                                </p:cTn>
                              </p:par>
                            </p:childTnLst>
                          </p:cTn>
                        </p:par>
                        <p:par>
                          <p:cTn id="404" fill="hold">
                            <p:stCondLst>
                              <p:cond delay="500"/>
                            </p:stCondLst>
                            <p:childTnLst>
                              <p:par>
                                <p:cTn id="405" presetID="22" presetClass="entr" presetSubtype="1" fill="hold" nodeType="afterEffect">
                                  <p:stCondLst>
                                    <p:cond delay="0"/>
                                  </p:stCondLst>
                                  <p:childTnLst>
                                    <p:set>
                                      <p:cBhvr>
                                        <p:cTn id="406" dur="1" fill="hold">
                                          <p:stCondLst>
                                            <p:cond delay="0"/>
                                          </p:stCondLst>
                                        </p:cTn>
                                        <p:tgtEl>
                                          <p:spTgt spid="272"/>
                                        </p:tgtEl>
                                        <p:attrNameLst>
                                          <p:attrName>style.visibility</p:attrName>
                                        </p:attrNameLst>
                                      </p:cBhvr>
                                      <p:to>
                                        <p:strVal val="visible"/>
                                      </p:to>
                                    </p:set>
                                    <p:animEffect transition="in" filter="wipe(up)">
                                      <p:cBhvr>
                                        <p:cTn id="407" dur="500"/>
                                        <p:tgtEl>
                                          <p:spTgt spid="272"/>
                                        </p:tgtEl>
                                      </p:cBhvr>
                                    </p:animEffect>
                                  </p:childTnLst>
                                </p:cTn>
                              </p:par>
                              <p:par>
                                <p:cTn id="408" presetID="10" presetClass="entr" presetSubtype="0" fill="hold" grpId="0" nodeType="withEffect">
                                  <p:stCondLst>
                                    <p:cond delay="250"/>
                                  </p:stCondLst>
                                  <p:childTnLst>
                                    <p:set>
                                      <p:cBhvr>
                                        <p:cTn id="409" dur="1" fill="hold">
                                          <p:stCondLst>
                                            <p:cond delay="0"/>
                                          </p:stCondLst>
                                        </p:cTn>
                                        <p:tgtEl>
                                          <p:spTgt spid="298"/>
                                        </p:tgtEl>
                                        <p:attrNameLst>
                                          <p:attrName>style.visibility</p:attrName>
                                        </p:attrNameLst>
                                      </p:cBhvr>
                                      <p:to>
                                        <p:strVal val="visible"/>
                                      </p:to>
                                    </p:set>
                                    <p:animEffect transition="in" filter="fade">
                                      <p:cBhvr>
                                        <p:cTn id="410" dur="500"/>
                                        <p:tgtEl>
                                          <p:spTgt spid="298"/>
                                        </p:tgtEl>
                                      </p:cBhvr>
                                    </p:animEffect>
                                  </p:childTnLst>
                                </p:cTn>
                              </p:par>
                              <p:par>
                                <p:cTn id="411" presetID="22" presetClass="entr" presetSubtype="8" fill="hold" nodeType="withEffect">
                                  <p:stCondLst>
                                    <p:cond delay="250"/>
                                  </p:stCondLst>
                                  <p:childTnLst>
                                    <p:set>
                                      <p:cBhvr>
                                        <p:cTn id="412" dur="1" fill="hold">
                                          <p:stCondLst>
                                            <p:cond delay="0"/>
                                          </p:stCondLst>
                                        </p:cTn>
                                        <p:tgtEl>
                                          <p:spTgt spid="14"/>
                                        </p:tgtEl>
                                        <p:attrNameLst>
                                          <p:attrName>style.visibility</p:attrName>
                                        </p:attrNameLst>
                                      </p:cBhvr>
                                      <p:to>
                                        <p:strVal val="visible"/>
                                      </p:to>
                                    </p:set>
                                    <p:animEffect transition="in" filter="wipe(left)">
                                      <p:cBhvr>
                                        <p:cTn id="413" dur="1500"/>
                                        <p:tgtEl>
                                          <p:spTgt spid="14"/>
                                        </p:tgtEl>
                                      </p:cBhvr>
                                    </p:animEffect>
                                  </p:childTnLst>
                                </p:cTn>
                              </p:par>
                              <p:par>
                                <p:cTn id="414" presetID="10" presetClass="entr" presetSubtype="0" fill="hold" nodeType="withEffect">
                                  <p:stCondLst>
                                    <p:cond delay="500"/>
                                  </p:stCondLst>
                                  <p:childTnLst>
                                    <p:set>
                                      <p:cBhvr>
                                        <p:cTn id="415" dur="1" fill="hold">
                                          <p:stCondLst>
                                            <p:cond delay="0"/>
                                          </p:stCondLst>
                                        </p:cTn>
                                        <p:tgtEl>
                                          <p:spTgt spid="313"/>
                                        </p:tgtEl>
                                        <p:attrNameLst>
                                          <p:attrName>style.visibility</p:attrName>
                                        </p:attrNameLst>
                                      </p:cBhvr>
                                      <p:to>
                                        <p:strVal val="visible"/>
                                      </p:to>
                                    </p:set>
                                    <p:animEffect transition="in" filter="fade">
                                      <p:cBhvr>
                                        <p:cTn id="416" dur="500"/>
                                        <p:tgtEl>
                                          <p:spTgt spid="313"/>
                                        </p:tgtEl>
                                      </p:cBhvr>
                                    </p:animEffect>
                                  </p:childTnLst>
                                </p:cTn>
                              </p:par>
                              <p:par>
                                <p:cTn id="417" presetID="10" presetClass="entr" presetSubtype="0" fill="hold" nodeType="withEffect">
                                  <p:stCondLst>
                                    <p:cond delay="1000"/>
                                  </p:stCondLst>
                                  <p:childTnLst>
                                    <p:set>
                                      <p:cBhvr>
                                        <p:cTn id="418" dur="1" fill="hold">
                                          <p:stCondLst>
                                            <p:cond delay="0"/>
                                          </p:stCondLst>
                                        </p:cTn>
                                        <p:tgtEl>
                                          <p:spTgt spid="314"/>
                                        </p:tgtEl>
                                        <p:attrNameLst>
                                          <p:attrName>style.visibility</p:attrName>
                                        </p:attrNameLst>
                                      </p:cBhvr>
                                      <p:to>
                                        <p:strVal val="visible"/>
                                      </p:to>
                                    </p:set>
                                    <p:animEffect transition="in" filter="fade">
                                      <p:cBhvr>
                                        <p:cTn id="419" dur="500"/>
                                        <p:tgtEl>
                                          <p:spTgt spid="314"/>
                                        </p:tgtEl>
                                      </p:cBhvr>
                                    </p:animEffect>
                                  </p:childTnLst>
                                </p:cTn>
                              </p:par>
                              <p:par>
                                <p:cTn id="420" presetID="10" presetClass="entr" presetSubtype="0" fill="hold" nodeType="withEffect">
                                  <p:stCondLst>
                                    <p:cond delay="1500"/>
                                  </p:stCondLst>
                                  <p:childTnLst>
                                    <p:set>
                                      <p:cBhvr>
                                        <p:cTn id="421" dur="1" fill="hold">
                                          <p:stCondLst>
                                            <p:cond delay="0"/>
                                          </p:stCondLst>
                                        </p:cTn>
                                        <p:tgtEl>
                                          <p:spTgt spid="315"/>
                                        </p:tgtEl>
                                        <p:attrNameLst>
                                          <p:attrName>style.visibility</p:attrName>
                                        </p:attrNameLst>
                                      </p:cBhvr>
                                      <p:to>
                                        <p:strVal val="visible"/>
                                      </p:to>
                                    </p:set>
                                    <p:animEffect transition="in" filter="fade">
                                      <p:cBhvr>
                                        <p:cTn id="422" dur="500"/>
                                        <p:tgtEl>
                                          <p:spTgt spid="315"/>
                                        </p:tgtEl>
                                      </p:cBhvr>
                                    </p:animEffec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grpId="0" nodeType="clickEffect">
                                  <p:stCondLst>
                                    <p:cond delay="0"/>
                                  </p:stCondLst>
                                  <p:childTnLst>
                                    <p:set>
                                      <p:cBhvr>
                                        <p:cTn id="426" dur="1" fill="hold">
                                          <p:stCondLst>
                                            <p:cond delay="0"/>
                                          </p:stCondLst>
                                        </p:cTn>
                                        <p:tgtEl>
                                          <p:spTgt spid="290"/>
                                        </p:tgtEl>
                                        <p:attrNameLst>
                                          <p:attrName>style.visibility</p:attrName>
                                        </p:attrNameLst>
                                      </p:cBhvr>
                                      <p:to>
                                        <p:strVal val="visible"/>
                                      </p:to>
                                    </p:set>
                                    <p:animEffect transition="in" filter="fade">
                                      <p:cBhvr>
                                        <p:cTn id="427" dur="500"/>
                                        <p:tgtEl>
                                          <p:spTgt spid="290"/>
                                        </p:tgtEl>
                                      </p:cBhvr>
                                    </p:animEffect>
                                  </p:childTnLst>
                                </p:cTn>
                              </p:par>
                              <p:par>
                                <p:cTn id="428" presetID="1" presetClass="entr" presetSubtype="0" fill="hold" nodeType="withEffect">
                                  <p:stCondLst>
                                    <p:cond delay="0"/>
                                  </p:stCondLst>
                                  <p:childTnLst>
                                    <p:set>
                                      <p:cBhvr>
                                        <p:cTn id="429" dur="1" fill="hold">
                                          <p:stCondLst>
                                            <p:cond delay="0"/>
                                          </p:stCondLst>
                                        </p:cTn>
                                        <p:tgtEl>
                                          <p:spTgt spid="66"/>
                                        </p:tgtEl>
                                        <p:attrNameLst>
                                          <p:attrName>style.visibility</p:attrName>
                                        </p:attrNameLst>
                                      </p:cBhvr>
                                      <p:to>
                                        <p:strVal val="visible"/>
                                      </p:to>
                                    </p:set>
                                  </p:childTnLst>
                                </p:cTn>
                              </p:par>
                            </p:childTnLst>
                          </p:cTn>
                        </p:par>
                        <p:par>
                          <p:cTn id="430" fill="hold">
                            <p:stCondLst>
                              <p:cond delay="500"/>
                            </p:stCondLst>
                            <p:childTnLst>
                              <p:par>
                                <p:cTn id="431" presetID="22" presetClass="entr" presetSubtype="2" fill="hold" nodeType="afterEffect">
                                  <p:stCondLst>
                                    <p:cond delay="0"/>
                                  </p:stCondLst>
                                  <p:childTnLst>
                                    <p:set>
                                      <p:cBhvr>
                                        <p:cTn id="432" dur="1" fill="hold">
                                          <p:stCondLst>
                                            <p:cond delay="0"/>
                                          </p:stCondLst>
                                        </p:cTn>
                                        <p:tgtEl>
                                          <p:spTgt spid="201"/>
                                        </p:tgtEl>
                                        <p:attrNameLst>
                                          <p:attrName>style.visibility</p:attrName>
                                        </p:attrNameLst>
                                      </p:cBhvr>
                                      <p:to>
                                        <p:strVal val="visible"/>
                                      </p:to>
                                    </p:set>
                                    <p:animEffect transition="in" filter="wipe(right)">
                                      <p:cBhvr>
                                        <p:cTn id="433" dur="500"/>
                                        <p:tgtEl>
                                          <p:spTgt spid="201"/>
                                        </p:tgtEl>
                                      </p:cBhvr>
                                    </p:animEffect>
                                  </p:childTnLst>
                                </p:cTn>
                              </p:par>
                              <p:par>
                                <p:cTn id="434" presetID="10" presetClass="entr" presetSubtype="0" fill="hold" grpId="0" nodeType="withEffect">
                                  <p:stCondLst>
                                    <p:cond delay="250"/>
                                  </p:stCondLst>
                                  <p:childTnLst>
                                    <p:set>
                                      <p:cBhvr>
                                        <p:cTn id="435" dur="1" fill="hold">
                                          <p:stCondLst>
                                            <p:cond delay="0"/>
                                          </p:stCondLst>
                                        </p:cTn>
                                        <p:tgtEl>
                                          <p:spTgt spid="299"/>
                                        </p:tgtEl>
                                        <p:attrNameLst>
                                          <p:attrName>style.visibility</p:attrName>
                                        </p:attrNameLst>
                                      </p:cBhvr>
                                      <p:to>
                                        <p:strVal val="visible"/>
                                      </p:to>
                                    </p:set>
                                    <p:animEffect transition="in" filter="fade">
                                      <p:cBhvr>
                                        <p:cTn id="436" dur="500"/>
                                        <p:tgtEl>
                                          <p:spTgt spid="299"/>
                                        </p:tgtEl>
                                      </p:cBhvr>
                                    </p:animEffect>
                                  </p:childTnLst>
                                </p:cTn>
                              </p:par>
                            </p:childTnLst>
                          </p:cTn>
                        </p:par>
                        <p:par>
                          <p:cTn id="437" fill="hold">
                            <p:stCondLst>
                              <p:cond delay="1250"/>
                            </p:stCondLst>
                            <p:childTnLst>
                              <p:par>
                                <p:cTn id="438" presetID="35" presetClass="path" presetSubtype="0" accel="50000" decel="50000" fill="hold" nodeType="afterEffect">
                                  <p:stCondLst>
                                    <p:cond delay="0"/>
                                  </p:stCondLst>
                                  <p:childTnLst>
                                    <p:animMotion origin="layout" path="M 1.73092E-6 -0.00182 L -0.22492 -0.00182 " pathEditMode="relative" rAng="0" ptsTypes="AA">
                                      <p:cBhvr>
                                        <p:cTn id="439" dur="2000" fill="hold"/>
                                        <p:tgtEl>
                                          <p:spTgt spid="66"/>
                                        </p:tgtEl>
                                        <p:attrNameLst>
                                          <p:attrName>ppt_x</p:attrName>
                                          <p:attrName>ppt_y</p:attrName>
                                        </p:attrNameLst>
                                      </p:cBhvr>
                                      <p:rCtr x="-112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0" grpId="1" animBg="1"/>
      <p:bldP spid="200" grpId="2" animBg="1"/>
      <p:bldP spid="222" grpId="0" animBg="1"/>
      <p:bldP spid="222" grpId="1" animBg="1"/>
      <p:bldP spid="222" grpId="2" animBg="1"/>
      <p:bldP spid="3" grpId="0" animBg="1"/>
      <p:bldP spid="299" grpId="0" animBg="1"/>
      <p:bldP spid="212" grpId="0" animBg="1"/>
      <p:bldP spid="212" grpId="1" animBg="1"/>
      <p:bldP spid="209" grpId="0" animBg="1"/>
      <p:bldP spid="209" grpId="1" animBg="1"/>
      <p:bldP spid="208" grpId="0" animBg="1"/>
      <p:bldP spid="208" grpId="1" animBg="1"/>
      <p:bldP spid="207" grpId="0" animBg="1"/>
      <p:bldP spid="207" grpId="1" animBg="1"/>
      <p:bldP spid="206" grpId="0" animBg="1"/>
      <p:bldP spid="206" grpId="1" animBg="1"/>
      <p:bldP spid="145" grpId="0" animBg="1"/>
      <p:bldP spid="145" grpId="1" animBg="1"/>
      <p:bldP spid="230" grpId="0"/>
      <p:bldP spid="283" grpId="0"/>
      <p:bldP spid="284" grpId="0"/>
      <p:bldP spid="289" grpId="0"/>
      <p:bldP spid="290" grpId="0"/>
      <p:bldP spid="285" grpId="0"/>
      <p:bldP spid="286" grpId="0"/>
      <p:bldP spid="287" grpId="0"/>
      <p:bldP spid="288" grpId="0"/>
      <p:bldP spid="108" grpId="0" animBg="1"/>
      <p:bldP spid="109" grpId="0"/>
      <p:bldP spid="233" grpId="0"/>
      <p:bldP spid="235" grpId="0" animBg="1"/>
      <p:bldP spid="246" grpId="0" animBg="1"/>
      <p:bldP spid="292" grpId="0" animBg="1"/>
      <p:bldP spid="293" grpId="0" animBg="1"/>
      <p:bldP spid="296" grpId="0" animBg="1"/>
      <p:bldP spid="297" grpId="0" animBg="1"/>
      <p:bldP spid="298" grpId="0" animBg="1"/>
      <p:bldP spid="131" grpId="0" animBg="1"/>
      <p:bldP spid="134" grpId="0"/>
      <p:bldP spid="10" grpId="0" animBg="1"/>
      <p:bldP spid="291" grpId="0" animBg="1"/>
      <p:bldP spid="162" grpId="0"/>
      <p:bldP spid="163" grpId="0"/>
      <p:bldP spid="149" grpId="0" animBg="1"/>
      <p:bldP spid="195" grpId="0" animBg="1"/>
      <p:bldP spid="196" grpId="0" animBg="1"/>
      <p:bldP spid="21" grpId="0" animBg="1"/>
      <p:bldP spid="251" grpId="0"/>
      <p:bldP spid="252" grpId="0" animBg="1"/>
      <p:bldP spid="294" grpId="0" animBg="1"/>
      <p:bldP spid="9" grpId="0" animBg="1"/>
      <p:bldP spid="188" grpId="0" animBg="1"/>
      <p:bldP spid="189" grpId="0" animBg="1"/>
      <p:bldP spid="191" grpId="0" animBg="1"/>
      <p:bldP spid="194" grpId="0" animBg="1"/>
      <p:bldP spid="205" grpId="0" animBg="1"/>
      <p:bldP spid="211" grpId="0" animBg="1"/>
      <p:bldP spid="213" grpId="0" animBg="1"/>
      <p:bldP spid="215" grpId="0" animBg="1"/>
      <p:bldP spid="218" grpId="0" animBg="1"/>
      <p:bldP spid="219" grpId="0" animBg="1"/>
      <p:bldP spid="220" grpId="0" animBg="1"/>
      <p:bldP spid="2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A59B95-5DC8-421D-AF41-653D3B623FE0}"/>
              </a:ext>
            </a:extLst>
          </p:cNvPr>
          <p:cNvSpPr txBox="1"/>
          <p:nvPr/>
        </p:nvSpPr>
        <p:spPr>
          <a:xfrm>
            <a:off x="7144527" y="6697252"/>
            <a:ext cx="5135515" cy="153888"/>
          </a:xfrm>
          <a:prstGeom prst="rect">
            <a:avLst/>
          </a:prstGeom>
          <a:noFill/>
        </p:spPr>
        <p:txBody>
          <a:bodyPr wrap="square" lIns="0" tIns="0" rIns="0" bIns="0" rtlCol="0" anchor="t">
            <a:spAutoFit/>
          </a:bodyPr>
          <a:lstStyle/>
          <a:p>
            <a:pPr algn="r" defTabSz="932509">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Gartner.</a:t>
            </a:r>
          </a:p>
        </p:txBody>
      </p:sp>
      <p:grpSp>
        <p:nvGrpSpPr>
          <p:cNvPr id="7" name="Group 6">
            <a:extLst>
              <a:ext uri="{FF2B5EF4-FFF2-40B4-BE49-F238E27FC236}">
                <a16:creationId xmlns:a16="http://schemas.microsoft.com/office/drawing/2014/main" id="{D1EB7F1C-3358-42FD-AB4D-9566CF02CAA4}"/>
              </a:ext>
            </a:extLst>
          </p:cNvPr>
          <p:cNvGrpSpPr/>
          <p:nvPr/>
        </p:nvGrpSpPr>
        <p:grpSpPr>
          <a:xfrm>
            <a:off x="3383938" y="694626"/>
            <a:ext cx="5668598" cy="5605272"/>
            <a:chOff x="3350236" y="1031732"/>
            <a:chExt cx="5668598" cy="5605272"/>
          </a:xfrm>
        </p:grpSpPr>
        <p:grpSp>
          <p:nvGrpSpPr>
            <p:cNvPr id="23" name="Group 22">
              <a:extLst>
                <a:ext uri="{FF2B5EF4-FFF2-40B4-BE49-F238E27FC236}">
                  <a16:creationId xmlns:a16="http://schemas.microsoft.com/office/drawing/2014/main" id="{113FC9D3-9A56-4130-AEE5-ED85FCEA9C05}"/>
                </a:ext>
              </a:extLst>
            </p:cNvPr>
            <p:cNvGrpSpPr/>
            <p:nvPr/>
          </p:nvGrpSpPr>
          <p:grpSpPr>
            <a:xfrm>
              <a:off x="4227884" y="2074100"/>
              <a:ext cx="3849976" cy="2992821"/>
              <a:chOff x="255984" y="1813149"/>
              <a:chExt cx="3850522" cy="2993246"/>
            </a:xfrm>
          </p:grpSpPr>
          <p:sp>
            <p:nvSpPr>
              <p:cNvPr id="8" name="Rectangle 7">
                <a:extLst>
                  <a:ext uri="{FF2B5EF4-FFF2-40B4-BE49-F238E27FC236}">
                    <a16:creationId xmlns:a16="http://schemas.microsoft.com/office/drawing/2014/main" id="{248D7835-EC5C-4C04-A80E-FCE56DECF21B}"/>
                  </a:ext>
                </a:extLst>
              </p:cNvPr>
              <p:cNvSpPr/>
              <p:nvPr/>
            </p:nvSpPr>
            <p:spPr>
              <a:xfrm>
                <a:off x="424984" y="3770366"/>
                <a:ext cx="3512523" cy="1036029"/>
              </a:xfrm>
              <a:prstGeom prst="rect">
                <a:avLst/>
              </a:prstGeom>
            </p:spPr>
            <p:txBody>
              <a:bodyPr wrap="square">
                <a:spAutoFit/>
              </a:bodyPr>
              <a:lstStyle/>
              <a:p>
                <a:pPr algn="ctr" defTabSz="914224">
                  <a:defRPr/>
                </a:pPr>
                <a:r>
                  <a:rPr lang="en-US" sz="2000">
                    <a:solidFill>
                      <a:prstClr val="black"/>
                    </a:solidFill>
                    <a:latin typeface="Segoe UI" panose="020B0502040204020203" pitchFamily="34" charset="0"/>
                    <a:cs typeface="Segoe UI" panose="020B0502040204020203" pitchFamily="34" charset="0"/>
                  </a:rPr>
                  <a:t>of global organizations will be </a:t>
                </a:r>
                <a:r>
                  <a:rPr lang="en-US" sz="2000">
                    <a:solidFill>
                      <a:srgbClr val="0078D3"/>
                    </a:solidFill>
                    <a:latin typeface="Segoe UI Semibold" panose="020B0702040204020203" pitchFamily="34" charset="0"/>
                    <a:cs typeface="Segoe UI Semibold" panose="020B0702040204020203" pitchFamily="34" charset="0"/>
                  </a:rPr>
                  <a:t>running containerized applications</a:t>
                </a:r>
                <a:r>
                  <a:rPr lang="en-US" sz="2000">
                    <a:solidFill>
                      <a:prstClr val="black"/>
                    </a:solidFill>
                    <a:latin typeface="Segoe UI" panose="020B0502040204020203" pitchFamily="34" charset="0"/>
                    <a:cs typeface="Segoe UI" panose="020B0502040204020203" pitchFamily="34" charset="0"/>
                  </a:rPr>
                  <a:t> in production</a:t>
                </a:r>
                <a:r>
                  <a:rPr lang="en-US" sz="2000" baseline="3000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255984" y="1813149"/>
                <a:ext cx="3850522" cy="189892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914224">
                    <a:defRPr/>
                  </a:pPr>
                  <a:r>
                    <a:rPr lang="en-US" sz="11497">
                      <a:solidFill>
                        <a:srgbClr val="0078D3"/>
                      </a:solidFill>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914224">
                    <a:defRPr/>
                  </a:pPr>
                  <a:r>
                    <a:rPr lang="en-US" sz="7998">
                      <a:solidFill>
                        <a:srgbClr val="0078D3"/>
                      </a:solidFill>
                      <a:latin typeface="Segoe UI Semibold" panose="020B0702040204020203" pitchFamily="34" charset="0"/>
                      <a:cs typeface="Segoe UI Semibold" panose="020B0702040204020203" pitchFamily="34" charset="0"/>
                    </a:rPr>
                    <a:t>%</a:t>
                  </a:r>
                  <a:endParaRPr lang="en-US" sz="11497">
                    <a:solidFill>
                      <a:srgbClr val="0078D3"/>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914224">
                    <a:defRPr/>
                  </a:pPr>
                  <a:r>
                    <a:rPr lang="en-US" sz="7998">
                      <a:solidFill>
                        <a:srgbClr val="0078D3"/>
                      </a:solidFill>
                      <a:latin typeface="Segoe UI Semibold" panose="020B0702040204020203" pitchFamily="34" charset="0"/>
                      <a:cs typeface="Segoe UI Semibold" panose="020B0702040204020203" pitchFamily="34" charset="0"/>
                    </a:rPr>
                    <a:t>&gt;</a:t>
                  </a:r>
                  <a:endParaRPr lang="en-US" sz="11497">
                    <a:solidFill>
                      <a:srgbClr val="0078D3"/>
                    </a:solidFill>
                    <a:latin typeface="Segoe UI Semibold" panose="020B0702040204020203" pitchFamily="34" charset="0"/>
                    <a:cs typeface="Segoe UI Semibold" panose="020B0702040204020203" pitchFamily="34" charset="0"/>
                  </a:endParaRPr>
                </a:p>
              </p:txBody>
            </p:sp>
          </p:gr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37710" y="1388713"/>
              <a:ext cx="1381124" cy="572383"/>
            </a:xfrm>
            <a:prstGeom prst="rect">
              <a:avLst/>
            </a:prstGeom>
            <a:solidFill>
              <a:schemeClr val="bg1"/>
            </a:solidFill>
          </p:spPr>
          <p:txBody>
            <a:bodyPr wrap="squar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6" name="Group 5">
              <a:extLst>
                <a:ext uri="{FF2B5EF4-FFF2-40B4-BE49-F238E27FC236}">
                  <a16:creationId xmlns:a16="http://schemas.microsoft.com/office/drawing/2014/main" id="{1BF5647B-4F32-49C7-8697-2F92DB0648E2}"/>
                </a:ext>
              </a:extLst>
            </p:cNvPr>
            <p:cNvGrpSpPr/>
            <p:nvPr/>
          </p:nvGrpSpPr>
          <p:grpSpPr>
            <a:xfrm>
              <a:off x="3350236" y="1031732"/>
              <a:ext cx="5605272" cy="5605272"/>
              <a:chOff x="4715012" y="567708"/>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4715012" y="567708"/>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4715012" y="567708"/>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3171229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Data scientist in a box</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Quick deployment and high availability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Low latency data processing</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Consistent environment across test, control and production</a:t>
            </a:r>
          </a:p>
        </p:txBody>
      </p:sp>
      <p:grpSp>
        <p:nvGrpSpPr>
          <p:cNvPr id="371" name="Group 370">
            <a:extLst>
              <a:ext uri="{FF2B5EF4-FFF2-40B4-BE49-F238E27FC236}">
                <a16:creationId xmlns:a16="http://schemas.microsoft.com/office/drawing/2014/main" id="{8040D303-ABD8-4B02-9BE4-2BF43368C79E}"/>
              </a:ext>
            </a:extLst>
          </p:cNvPr>
          <p:cNvGrpSpPr/>
          <p:nvPr/>
        </p:nvGrpSpPr>
        <p:grpSpPr>
          <a:xfrm>
            <a:off x="6376537" y="5025324"/>
            <a:ext cx="822960" cy="1024512"/>
            <a:chOff x="6453643" y="4409338"/>
            <a:chExt cx="822960" cy="1024512"/>
          </a:xfrm>
        </p:grpSpPr>
        <p:sp>
          <p:nvSpPr>
            <p:cNvPr id="372" name="Title 1">
              <a:extLst>
                <a:ext uri="{FF2B5EF4-FFF2-40B4-BE49-F238E27FC236}">
                  <a16:creationId xmlns:a16="http://schemas.microsoft.com/office/drawing/2014/main" id="{F6FABCCC-DD7D-411D-9517-5D63CB10E118}"/>
                </a:ext>
              </a:extLst>
            </p:cNvPr>
            <p:cNvSpPr txBox="1">
              <a:spLocks/>
            </p:cNvSpPr>
            <p:nvPr/>
          </p:nvSpPr>
          <p:spPr>
            <a:xfrm>
              <a:off x="6524958" y="440933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Compute</a:t>
              </a:r>
            </a:p>
          </p:txBody>
        </p:sp>
        <p:sp>
          <p:nvSpPr>
            <p:cNvPr id="373" name="Rectangle: Rounded Corners 372">
              <a:extLst>
                <a:ext uri="{FF2B5EF4-FFF2-40B4-BE49-F238E27FC236}">
                  <a16:creationId xmlns:a16="http://schemas.microsoft.com/office/drawing/2014/main" id="{566E7C9C-AF20-4AFD-9747-03641F317F9D}"/>
                </a:ext>
              </a:extLst>
            </p:cNvPr>
            <p:cNvSpPr/>
            <p:nvPr/>
          </p:nvSpPr>
          <p:spPr bwMode="auto">
            <a:xfrm>
              <a:off x="6453643" y="461089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74" name="Graphic 13">
              <a:extLst>
                <a:ext uri="{FF2B5EF4-FFF2-40B4-BE49-F238E27FC236}">
                  <a16:creationId xmlns:a16="http://schemas.microsoft.com/office/drawing/2014/main" id="{9BB634B0-7C95-411F-A4E0-30FE3DB0559D}"/>
                </a:ext>
              </a:extLst>
            </p:cNvPr>
            <p:cNvGrpSpPr/>
            <p:nvPr/>
          </p:nvGrpSpPr>
          <p:grpSpPr>
            <a:xfrm>
              <a:off x="6594616" y="4756041"/>
              <a:ext cx="541014" cy="532658"/>
              <a:chOff x="4862512" y="2214562"/>
              <a:chExt cx="2466975" cy="2428875"/>
            </a:xfrm>
          </p:grpSpPr>
          <p:sp>
            <p:nvSpPr>
              <p:cNvPr id="375" name="Freeform: Shape 374">
                <a:extLst>
                  <a:ext uri="{FF2B5EF4-FFF2-40B4-BE49-F238E27FC236}">
                    <a16:creationId xmlns:a16="http://schemas.microsoft.com/office/drawing/2014/main" id="{AE24A90A-A856-47E6-B288-AB76DA99916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6" name="Freeform: Shape 375">
                <a:extLst>
                  <a:ext uri="{FF2B5EF4-FFF2-40B4-BE49-F238E27FC236}">
                    <a16:creationId xmlns:a16="http://schemas.microsoft.com/office/drawing/2014/main" id="{19875311-E405-4C36-B37A-CD90F8348371}"/>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A48D26AB-85DD-4A81-8999-9DFA2D8DB86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2DF51271-BF67-4E35-AFDD-23A4235F5E56}"/>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79" name="Group 378">
            <a:extLst>
              <a:ext uri="{FF2B5EF4-FFF2-40B4-BE49-F238E27FC236}">
                <a16:creationId xmlns:a16="http://schemas.microsoft.com/office/drawing/2014/main" id="{70455696-CA98-4973-B59E-A5964584982B}"/>
              </a:ext>
            </a:extLst>
          </p:cNvPr>
          <p:cNvGrpSpPr/>
          <p:nvPr/>
        </p:nvGrpSpPr>
        <p:grpSpPr>
          <a:xfrm>
            <a:off x="6376537" y="3600056"/>
            <a:ext cx="822960" cy="1178401"/>
            <a:chOff x="4706612" y="4255449"/>
            <a:chExt cx="822960" cy="1178401"/>
          </a:xfrm>
        </p:grpSpPr>
        <p:sp>
          <p:nvSpPr>
            <p:cNvPr id="380" name="Rectangle: Rounded Corners 379">
              <a:extLst>
                <a:ext uri="{FF2B5EF4-FFF2-40B4-BE49-F238E27FC236}">
                  <a16:creationId xmlns:a16="http://schemas.microsoft.com/office/drawing/2014/main" id="{A1408A73-73DD-4AC3-B164-18DDA4B86B03}"/>
                </a:ext>
              </a:extLst>
            </p:cNvPr>
            <p:cNvSpPr/>
            <p:nvPr/>
          </p:nvSpPr>
          <p:spPr bwMode="auto">
            <a:xfrm>
              <a:off x="4706612" y="4610890"/>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81" name="Title 1">
              <a:extLst>
                <a:ext uri="{FF2B5EF4-FFF2-40B4-BE49-F238E27FC236}">
                  <a16:creationId xmlns:a16="http://schemas.microsoft.com/office/drawing/2014/main" id="{2B1123CC-FAC4-42A1-8767-98A2111B3661}"/>
                </a:ext>
              </a:extLst>
            </p:cNvPr>
            <p:cNvSpPr txBox="1">
              <a:spLocks/>
            </p:cNvSpPr>
            <p:nvPr/>
          </p:nvSpPr>
          <p:spPr>
            <a:xfrm>
              <a:off x="4777927" y="4255449"/>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Training data</a:t>
              </a:r>
            </a:p>
          </p:txBody>
        </p:sp>
        <p:sp>
          <p:nvSpPr>
            <p:cNvPr id="382" name="binary" title="Icon of binary code, ones and zeros">
              <a:extLst>
                <a:ext uri="{FF2B5EF4-FFF2-40B4-BE49-F238E27FC236}">
                  <a16:creationId xmlns:a16="http://schemas.microsoft.com/office/drawing/2014/main" id="{C28B3B35-1BDE-454C-9C27-9B905E5F8655}"/>
                </a:ext>
              </a:extLst>
            </p:cNvPr>
            <p:cNvSpPr>
              <a:spLocks noChangeAspect="1" noEditPoints="1"/>
            </p:cNvSpPr>
            <p:nvPr/>
          </p:nvSpPr>
          <p:spPr bwMode="auto">
            <a:xfrm>
              <a:off x="4885490" y="4821518"/>
              <a:ext cx="465205" cy="344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3" name="Group 382">
            <a:extLst>
              <a:ext uri="{FF2B5EF4-FFF2-40B4-BE49-F238E27FC236}">
                <a16:creationId xmlns:a16="http://schemas.microsoft.com/office/drawing/2014/main" id="{2617DA90-AAA8-41D8-BD1F-A8D9CE8B1F72}"/>
              </a:ext>
            </a:extLst>
          </p:cNvPr>
          <p:cNvGrpSpPr/>
          <p:nvPr/>
        </p:nvGrpSpPr>
        <p:grpSpPr>
          <a:xfrm>
            <a:off x="6376537" y="2328677"/>
            <a:ext cx="822960" cy="1024512"/>
            <a:chOff x="5580127" y="2971221"/>
            <a:chExt cx="822960" cy="1024512"/>
          </a:xfrm>
        </p:grpSpPr>
        <p:sp>
          <p:nvSpPr>
            <p:cNvPr id="384" name="Title 1">
              <a:extLst>
                <a:ext uri="{FF2B5EF4-FFF2-40B4-BE49-F238E27FC236}">
                  <a16:creationId xmlns:a16="http://schemas.microsoft.com/office/drawing/2014/main" id="{293651A2-EF24-4F2B-8AB7-BAF040D397C9}"/>
                </a:ext>
              </a:extLst>
            </p:cNvPr>
            <p:cNvSpPr txBox="1">
              <a:spLocks/>
            </p:cNvSpPr>
            <p:nvPr/>
          </p:nvSpPr>
          <p:spPr>
            <a:xfrm>
              <a:off x="5651442" y="297122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Algorithm</a:t>
              </a:r>
            </a:p>
          </p:txBody>
        </p:sp>
        <p:sp>
          <p:nvSpPr>
            <p:cNvPr id="385" name="Rectangle: Rounded Corners 384">
              <a:extLst>
                <a:ext uri="{FF2B5EF4-FFF2-40B4-BE49-F238E27FC236}">
                  <a16:creationId xmlns:a16="http://schemas.microsoft.com/office/drawing/2014/main" id="{503B384A-ABB3-4036-A44E-CAE24AF3A1FD}"/>
                </a:ext>
              </a:extLst>
            </p:cNvPr>
            <p:cNvSpPr/>
            <p:nvPr/>
          </p:nvSpPr>
          <p:spPr bwMode="auto">
            <a:xfrm>
              <a:off x="5580127" y="3172773"/>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86" name="Data &amp; AI" title="Icon of several circles connected to eachother by lines">
              <a:extLst>
                <a:ext uri="{FF2B5EF4-FFF2-40B4-BE49-F238E27FC236}">
                  <a16:creationId xmlns:a16="http://schemas.microsoft.com/office/drawing/2014/main" id="{E393C15B-2BB3-4732-82EF-C05B9115CCA3}"/>
                </a:ext>
              </a:extLst>
            </p:cNvPr>
            <p:cNvSpPr>
              <a:spLocks noChangeAspect="1" noEditPoints="1"/>
            </p:cNvSpPr>
            <p:nvPr/>
          </p:nvSpPr>
          <p:spPr bwMode="auto">
            <a:xfrm>
              <a:off x="5688839" y="3342157"/>
              <a:ext cx="605537" cy="48419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7" name="Group 386">
            <a:extLst>
              <a:ext uri="{FF2B5EF4-FFF2-40B4-BE49-F238E27FC236}">
                <a16:creationId xmlns:a16="http://schemas.microsoft.com/office/drawing/2014/main" id="{8202FBAE-05FF-4D2A-AE4F-F6A6384127CD}"/>
              </a:ext>
            </a:extLst>
          </p:cNvPr>
          <p:cNvGrpSpPr/>
          <p:nvPr/>
        </p:nvGrpSpPr>
        <p:grpSpPr>
          <a:xfrm>
            <a:off x="7836534" y="3126086"/>
            <a:ext cx="3682049" cy="2126341"/>
            <a:chOff x="7679222" y="3131340"/>
            <a:chExt cx="3682049" cy="2126341"/>
          </a:xfrm>
        </p:grpSpPr>
        <p:sp>
          <p:nvSpPr>
            <p:cNvPr id="388" name="Rectangle: Rounded Corners 387">
              <a:extLst>
                <a:ext uri="{FF2B5EF4-FFF2-40B4-BE49-F238E27FC236}">
                  <a16:creationId xmlns:a16="http://schemas.microsoft.com/office/drawing/2014/main" id="{BE58A002-0475-455B-A4D2-591A5DBD40FD}"/>
                </a:ext>
              </a:extLst>
            </p:cNvPr>
            <p:cNvSpPr/>
            <p:nvPr/>
          </p:nvSpPr>
          <p:spPr bwMode="auto">
            <a:xfrm>
              <a:off x="7679222" y="3337395"/>
              <a:ext cx="3682049" cy="19202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89" name="Title 1">
              <a:extLst>
                <a:ext uri="{FF2B5EF4-FFF2-40B4-BE49-F238E27FC236}">
                  <a16:creationId xmlns:a16="http://schemas.microsoft.com/office/drawing/2014/main" id="{5C462E24-14CF-490A-A928-AB4F61FC5F2A}"/>
                </a:ext>
              </a:extLst>
            </p:cNvPr>
            <p:cNvSpPr txBox="1">
              <a:spLocks/>
            </p:cNvSpPr>
            <p:nvPr/>
          </p:nvSpPr>
          <p:spPr>
            <a:xfrm>
              <a:off x="7679223" y="313134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GPU-enabled VMs</a:t>
              </a:r>
            </a:p>
          </p:txBody>
        </p:sp>
      </p:grpSp>
      <p:grpSp>
        <p:nvGrpSpPr>
          <p:cNvPr id="390" name="Group 389">
            <a:extLst>
              <a:ext uri="{FF2B5EF4-FFF2-40B4-BE49-F238E27FC236}">
                <a16:creationId xmlns:a16="http://schemas.microsoft.com/office/drawing/2014/main" id="{25583875-CB28-4534-B090-5804BBD4A9B1}"/>
              </a:ext>
            </a:extLst>
          </p:cNvPr>
          <p:cNvGrpSpPr/>
          <p:nvPr/>
        </p:nvGrpSpPr>
        <p:grpSpPr>
          <a:xfrm>
            <a:off x="8169577" y="3554470"/>
            <a:ext cx="1115047" cy="1475628"/>
            <a:chOff x="8012265" y="3254923"/>
            <a:chExt cx="1115047" cy="1475628"/>
          </a:xfrm>
        </p:grpSpPr>
        <p:sp>
          <p:nvSpPr>
            <p:cNvPr id="391" name="Rectangle: Rounded Corners 390">
              <a:extLst>
                <a:ext uri="{FF2B5EF4-FFF2-40B4-BE49-F238E27FC236}">
                  <a16:creationId xmlns:a16="http://schemas.microsoft.com/office/drawing/2014/main" id="{7B94AA84-C98B-4F2A-B543-0D6B2CB12BFD}"/>
                </a:ext>
              </a:extLst>
            </p:cNvPr>
            <p:cNvSpPr/>
            <p:nvPr/>
          </p:nvSpPr>
          <p:spPr bwMode="auto">
            <a:xfrm>
              <a:off x="8012265" y="3614983"/>
              <a:ext cx="1115047" cy="111556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2" name="Title 1">
              <a:extLst>
                <a:ext uri="{FF2B5EF4-FFF2-40B4-BE49-F238E27FC236}">
                  <a16:creationId xmlns:a16="http://schemas.microsoft.com/office/drawing/2014/main" id="{7E0C509A-952F-4935-9763-A8AD51D6CD20}"/>
                </a:ext>
              </a:extLst>
            </p:cNvPr>
            <p:cNvSpPr txBox="1">
              <a:spLocks/>
            </p:cNvSpPr>
            <p:nvPr/>
          </p:nvSpPr>
          <p:spPr>
            <a:xfrm>
              <a:off x="8012265" y="3254923"/>
              <a:ext cx="91371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trained model</a:t>
              </a:r>
            </a:p>
          </p:txBody>
        </p:sp>
        <p:grpSp>
          <p:nvGrpSpPr>
            <p:cNvPr id="393" name="Group 392">
              <a:extLst>
                <a:ext uri="{FF2B5EF4-FFF2-40B4-BE49-F238E27FC236}">
                  <a16:creationId xmlns:a16="http://schemas.microsoft.com/office/drawing/2014/main" id="{8DA8E1F9-B5C7-440E-9538-E173BB1F4443}"/>
                </a:ext>
              </a:extLst>
            </p:cNvPr>
            <p:cNvGrpSpPr/>
            <p:nvPr/>
          </p:nvGrpSpPr>
          <p:grpSpPr>
            <a:xfrm>
              <a:off x="8148385" y="3774647"/>
              <a:ext cx="842806" cy="796241"/>
              <a:chOff x="3172902" y="4132385"/>
              <a:chExt cx="355417" cy="335781"/>
            </a:xfrm>
          </p:grpSpPr>
          <p:grpSp>
            <p:nvGrpSpPr>
              <p:cNvPr id="394" name="Group 393">
                <a:extLst>
                  <a:ext uri="{FF2B5EF4-FFF2-40B4-BE49-F238E27FC236}">
                    <a16:creationId xmlns:a16="http://schemas.microsoft.com/office/drawing/2014/main" id="{2A7BC6DE-BCB1-4015-AC0A-C4376F138B68}"/>
                  </a:ext>
                </a:extLst>
              </p:cNvPr>
              <p:cNvGrpSpPr/>
              <p:nvPr/>
            </p:nvGrpSpPr>
            <p:grpSpPr>
              <a:xfrm>
                <a:off x="3234030" y="4132385"/>
                <a:ext cx="233160" cy="110531"/>
                <a:chOff x="3234867" y="4132385"/>
                <a:chExt cx="233160" cy="110531"/>
              </a:xfrm>
            </p:grpSpPr>
            <p:sp>
              <p:nvSpPr>
                <p:cNvPr id="402" name="Freeform: Shape 401">
                  <a:extLst>
                    <a:ext uri="{FF2B5EF4-FFF2-40B4-BE49-F238E27FC236}">
                      <a16:creationId xmlns:a16="http://schemas.microsoft.com/office/drawing/2014/main" id="{124C2774-F967-4EA2-8037-EF3AC7C8511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3" name="Freeform: Shape 402">
                  <a:extLst>
                    <a:ext uri="{FF2B5EF4-FFF2-40B4-BE49-F238E27FC236}">
                      <a16:creationId xmlns:a16="http://schemas.microsoft.com/office/drawing/2014/main" id="{680E695A-20B6-445B-80C4-F870D9AC956A}"/>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5" name="Group 394">
                <a:extLst>
                  <a:ext uri="{FF2B5EF4-FFF2-40B4-BE49-F238E27FC236}">
                    <a16:creationId xmlns:a16="http://schemas.microsoft.com/office/drawing/2014/main" id="{EDCFE92D-56BE-4029-BC9A-B2789FCD9FF0}"/>
                  </a:ext>
                </a:extLst>
              </p:cNvPr>
              <p:cNvGrpSpPr/>
              <p:nvPr/>
            </p:nvGrpSpPr>
            <p:grpSpPr>
              <a:xfrm>
                <a:off x="3172902" y="4245010"/>
                <a:ext cx="355417" cy="110531"/>
                <a:chOff x="3172902" y="4244590"/>
                <a:chExt cx="355417" cy="110531"/>
              </a:xfrm>
            </p:grpSpPr>
            <p:sp>
              <p:nvSpPr>
                <p:cNvPr id="399" name="Freeform: Shape 398">
                  <a:extLst>
                    <a:ext uri="{FF2B5EF4-FFF2-40B4-BE49-F238E27FC236}">
                      <a16:creationId xmlns:a16="http://schemas.microsoft.com/office/drawing/2014/main" id="{6113BBB2-E971-46D2-957C-13235F4C2F5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E74EFC1B-87EC-4DA4-B78A-9DA04F50112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972F17FE-91AF-4E89-9729-C1A298FF999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6" name="Group 395">
                <a:extLst>
                  <a:ext uri="{FF2B5EF4-FFF2-40B4-BE49-F238E27FC236}">
                    <a16:creationId xmlns:a16="http://schemas.microsoft.com/office/drawing/2014/main" id="{E5C482E8-ABF1-4B89-AA3E-BDCC3BBE7AE2}"/>
                  </a:ext>
                </a:extLst>
              </p:cNvPr>
              <p:cNvGrpSpPr/>
              <p:nvPr/>
            </p:nvGrpSpPr>
            <p:grpSpPr>
              <a:xfrm>
                <a:off x="3234030" y="4357635"/>
                <a:ext cx="233160" cy="110531"/>
                <a:chOff x="3234867" y="4132385"/>
                <a:chExt cx="233160" cy="110531"/>
              </a:xfrm>
            </p:grpSpPr>
            <p:sp>
              <p:nvSpPr>
                <p:cNvPr id="397" name="Freeform: Shape 396">
                  <a:extLst>
                    <a:ext uri="{FF2B5EF4-FFF2-40B4-BE49-F238E27FC236}">
                      <a16:creationId xmlns:a16="http://schemas.microsoft.com/office/drawing/2014/main" id="{A0997DBD-FD0C-42E7-9B32-704DC551EA4D}"/>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9B264232-6B45-4E86-8FB7-E3306500BC5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404" name="Group 403">
            <a:extLst>
              <a:ext uri="{FF2B5EF4-FFF2-40B4-BE49-F238E27FC236}">
                <a16:creationId xmlns:a16="http://schemas.microsoft.com/office/drawing/2014/main" id="{BC27169B-3BCF-4432-9265-19E148265603}"/>
              </a:ext>
            </a:extLst>
          </p:cNvPr>
          <p:cNvGrpSpPr/>
          <p:nvPr/>
        </p:nvGrpSpPr>
        <p:grpSpPr>
          <a:xfrm>
            <a:off x="10130114" y="3554529"/>
            <a:ext cx="1115047" cy="1475511"/>
            <a:chOff x="9691914" y="3254982"/>
            <a:chExt cx="1115047" cy="1475511"/>
          </a:xfrm>
        </p:grpSpPr>
        <p:sp>
          <p:nvSpPr>
            <p:cNvPr id="405" name="Rectangle: Rounded Corners 404">
              <a:extLst>
                <a:ext uri="{FF2B5EF4-FFF2-40B4-BE49-F238E27FC236}">
                  <a16:creationId xmlns:a16="http://schemas.microsoft.com/office/drawing/2014/main" id="{BEBE0467-A8C9-4F87-842B-F7E6CA8397AB}"/>
                </a:ext>
              </a:extLst>
            </p:cNvPr>
            <p:cNvSpPr/>
            <p:nvPr/>
          </p:nvSpPr>
          <p:spPr bwMode="auto">
            <a:xfrm>
              <a:off x="9691914" y="3614925"/>
              <a:ext cx="1115047" cy="1115568"/>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06" name="Title 1">
              <a:extLst>
                <a:ext uri="{FF2B5EF4-FFF2-40B4-BE49-F238E27FC236}">
                  <a16:creationId xmlns:a16="http://schemas.microsoft.com/office/drawing/2014/main" id="{A1067965-545A-478E-A132-01AD88C97E71}"/>
                </a:ext>
              </a:extLst>
            </p:cNvPr>
            <p:cNvSpPr txBox="1">
              <a:spLocks/>
            </p:cNvSpPr>
            <p:nvPr/>
          </p:nvSpPr>
          <p:spPr>
            <a:xfrm>
              <a:off x="9691914" y="3254982"/>
              <a:ext cx="91231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AI model in production</a:t>
              </a:r>
            </a:p>
          </p:txBody>
        </p:sp>
        <p:sp>
          <p:nvSpPr>
            <p:cNvPr id="407" name="Processing_E9F5" title="Icon of two interlocked gears">
              <a:extLst>
                <a:ext uri="{FF2B5EF4-FFF2-40B4-BE49-F238E27FC236}">
                  <a16:creationId xmlns:a16="http://schemas.microsoft.com/office/drawing/2014/main" id="{547532BD-07F6-413E-A0A6-D7E9C32F8374}"/>
                </a:ext>
              </a:extLst>
            </p:cNvPr>
            <p:cNvSpPr>
              <a:spLocks noChangeAspect="1" noEditPoints="1"/>
            </p:cNvSpPr>
            <p:nvPr/>
          </p:nvSpPr>
          <p:spPr bwMode="auto">
            <a:xfrm>
              <a:off x="9865332" y="3838179"/>
              <a:ext cx="768211" cy="66906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8" name="Group 407">
            <a:extLst>
              <a:ext uri="{FF2B5EF4-FFF2-40B4-BE49-F238E27FC236}">
                <a16:creationId xmlns:a16="http://schemas.microsoft.com/office/drawing/2014/main" id="{7A511682-F1A4-49F1-8F27-17197466BAD0}"/>
              </a:ext>
            </a:extLst>
          </p:cNvPr>
          <p:cNvGrpSpPr/>
          <p:nvPr/>
        </p:nvGrpSpPr>
        <p:grpSpPr>
          <a:xfrm>
            <a:off x="10276157" y="5520444"/>
            <a:ext cx="822960" cy="1031092"/>
            <a:chOff x="7848455" y="1748306"/>
            <a:chExt cx="822960" cy="1031092"/>
          </a:xfrm>
        </p:grpSpPr>
        <p:grpSp>
          <p:nvGrpSpPr>
            <p:cNvPr id="409" name="Group 408">
              <a:extLst>
                <a:ext uri="{FF2B5EF4-FFF2-40B4-BE49-F238E27FC236}">
                  <a16:creationId xmlns:a16="http://schemas.microsoft.com/office/drawing/2014/main" id="{575B3203-ED74-4BEA-AB01-B266A1B6CBFE}"/>
                </a:ext>
              </a:extLst>
            </p:cNvPr>
            <p:cNvGrpSpPr/>
            <p:nvPr/>
          </p:nvGrpSpPr>
          <p:grpSpPr>
            <a:xfrm>
              <a:off x="7848455" y="1748306"/>
              <a:ext cx="822960" cy="1031092"/>
              <a:chOff x="4625721" y="3395902"/>
              <a:chExt cx="822960" cy="1031092"/>
            </a:xfrm>
          </p:grpSpPr>
          <p:sp>
            <p:nvSpPr>
              <p:cNvPr id="411" name="Title 1">
                <a:extLst>
                  <a:ext uri="{FF2B5EF4-FFF2-40B4-BE49-F238E27FC236}">
                    <a16:creationId xmlns:a16="http://schemas.microsoft.com/office/drawing/2014/main" id="{607C4901-5DEC-49F3-8B76-C6505DFA42FF}"/>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412" name="Rectangle: Rounded Corners 411">
                <a:extLst>
                  <a:ext uri="{FF2B5EF4-FFF2-40B4-BE49-F238E27FC236}">
                    <a16:creationId xmlns:a16="http://schemas.microsoft.com/office/drawing/2014/main" id="{809E948D-C7C6-4535-90C6-F461EEF9ACBE}"/>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13" name="people_4" title="Icon of a person">
                <a:extLst>
                  <a:ext uri="{FF2B5EF4-FFF2-40B4-BE49-F238E27FC236}">
                    <a16:creationId xmlns:a16="http://schemas.microsoft.com/office/drawing/2014/main" id="{77450B43-5431-4EDD-A268-B75B083E5971}"/>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10" name="TextBox 409">
              <a:extLst>
                <a:ext uri="{FF2B5EF4-FFF2-40B4-BE49-F238E27FC236}">
                  <a16:creationId xmlns:a16="http://schemas.microsoft.com/office/drawing/2014/main" id="{4303D564-B143-4C42-B0B6-9B4DE452178A}"/>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414" name="Group 413">
            <a:extLst>
              <a:ext uri="{FF2B5EF4-FFF2-40B4-BE49-F238E27FC236}">
                <a16:creationId xmlns:a16="http://schemas.microsoft.com/office/drawing/2014/main" id="{BF3F2760-B8EF-457A-A535-1C107DEC45AA}"/>
              </a:ext>
            </a:extLst>
          </p:cNvPr>
          <p:cNvGrpSpPr/>
          <p:nvPr/>
        </p:nvGrpSpPr>
        <p:grpSpPr>
          <a:xfrm>
            <a:off x="5066993" y="3732006"/>
            <a:ext cx="717581" cy="914500"/>
            <a:chOff x="4909681" y="3745644"/>
            <a:chExt cx="717581" cy="914500"/>
          </a:xfrm>
        </p:grpSpPr>
        <p:sp>
          <p:nvSpPr>
            <p:cNvPr id="415" name="people_4" title="Icon of a person">
              <a:extLst>
                <a:ext uri="{FF2B5EF4-FFF2-40B4-BE49-F238E27FC236}">
                  <a16:creationId xmlns:a16="http://schemas.microsoft.com/office/drawing/2014/main" id="{C322FBC8-76E7-48F9-8C2A-BF96DEB69BC4}"/>
                </a:ext>
              </a:extLst>
            </p:cNvPr>
            <p:cNvSpPr>
              <a:spLocks noChangeAspect="1" noEditPoints="1"/>
            </p:cNvSpPr>
            <p:nvPr/>
          </p:nvSpPr>
          <p:spPr bwMode="auto">
            <a:xfrm>
              <a:off x="5027701" y="3745644"/>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Title 1">
              <a:extLst>
                <a:ext uri="{FF2B5EF4-FFF2-40B4-BE49-F238E27FC236}">
                  <a16:creationId xmlns:a16="http://schemas.microsoft.com/office/drawing/2014/main" id="{EB0D082D-CBAB-4B01-AFD5-063EA9908964}"/>
                </a:ext>
              </a:extLst>
            </p:cNvPr>
            <p:cNvSpPr txBox="1">
              <a:spLocks/>
            </p:cNvSpPr>
            <p:nvPr/>
          </p:nvSpPr>
          <p:spPr>
            <a:xfrm>
              <a:off x="4909681" y="4352367"/>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Scientist</a:t>
              </a:r>
            </a:p>
          </p:txBody>
        </p:sp>
      </p:grpSp>
      <p:cxnSp>
        <p:nvCxnSpPr>
          <p:cNvPr id="417" name="Straight Arrow Connector 416">
            <a:extLst>
              <a:ext uri="{FF2B5EF4-FFF2-40B4-BE49-F238E27FC236}">
                <a16:creationId xmlns:a16="http://schemas.microsoft.com/office/drawing/2014/main" id="{69C31196-FB11-403F-9120-AAD792928E28}"/>
              </a:ext>
            </a:extLst>
          </p:cNvPr>
          <p:cNvCxnSpPr>
            <a:stCxn id="411" idx="0"/>
            <a:endCxn id="405" idx="2"/>
          </p:cNvCxnSpPr>
          <p:nvPr/>
        </p:nvCxnSpPr>
        <p:spPr>
          <a:xfrm flipV="1">
            <a:off x="10687638" y="5030040"/>
            <a:ext cx="0" cy="4572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F2AD630D-FD26-4D10-9DD0-9A7C0E35E0F4}"/>
              </a:ext>
            </a:extLst>
          </p:cNvPr>
          <p:cNvCxnSpPr>
            <a:cxnSpLocks/>
            <a:endCxn id="405" idx="1"/>
          </p:cNvCxnSpPr>
          <p:nvPr/>
        </p:nvCxnSpPr>
        <p:spPr>
          <a:xfrm flipV="1">
            <a:off x="9284624" y="4472256"/>
            <a:ext cx="845490" cy="5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9" name="Connector: Elbow 418">
            <a:extLst>
              <a:ext uri="{FF2B5EF4-FFF2-40B4-BE49-F238E27FC236}">
                <a16:creationId xmlns:a16="http://schemas.microsoft.com/office/drawing/2014/main" id="{96A551A1-09E9-467B-BC9E-793FEF0D6376}"/>
              </a:ext>
            </a:extLst>
          </p:cNvPr>
          <p:cNvCxnSpPr>
            <a:stCxn id="385" idx="3"/>
            <a:endCxn id="391" idx="1"/>
          </p:cNvCxnSpPr>
          <p:nvPr/>
        </p:nvCxnSpPr>
        <p:spPr>
          <a:xfrm>
            <a:off x="7199497" y="2941709"/>
            <a:ext cx="970080" cy="153060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0" name="Connector: Elbow 419">
            <a:extLst>
              <a:ext uri="{FF2B5EF4-FFF2-40B4-BE49-F238E27FC236}">
                <a16:creationId xmlns:a16="http://schemas.microsoft.com/office/drawing/2014/main" id="{3820E330-E782-415D-BD05-F078DA36364C}"/>
              </a:ext>
            </a:extLst>
          </p:cNvPr>
          <p:cNvCxnSpPr>
            <a:cxnSpLocks/>
            <a:stCxn id="373" idx="3"/>
            <a:endCxn id="391" idx="1"/>
          </p:cNvCxnSpPr>
          <p:nvPr/>
        </p:nvCxnSpPr>
        <p:spPr>
          <a:xfrm flipV="1">
            <a:off x="7199497" y="4472314"/>
            <a:ext cx="970080" cy="1166042"/>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1" name="Title 1">
            <a:extLst>
              <a:ext uri="{FF2B5EF4-FFF2-40B4-BE49-F238E27FC236}">
                <a16:creationId xmlns:a16="http://schemas.microsoft.com/office/drawing/2014/main" id="{ED270642-ADB6-4683-9A47-26649F87318F}"/>
              </a:ext>
            </a:extLst>
          </p:cNvPr>
          <p:cNvSpPr txBox="1">
            <a:spLocks/>
          </p:cNvSpPr>
          <p:nvPr/>
        </p:nvSpPr>
        <p:spPr>
          <a:xfrm>
            <a:off x="9348578" y="409070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Serve the model</a:t>
            </a:r>
          </a:p>
        </p:txBody>
      </p:sp>
      <p:sp>
        <p:nvSpPr>
          <p:cNvPr id="96" name="Rectangle 95">
            <a:extLst>
              <a:ext uri="{FF2B5EF4-FFF2-40B4-BE49-F238E27FC236}">
                <a16:creationId xmlns:a16="http://schemas.microsoft.com/office/drawing/2014/main" id="{BA507364-CFB0-4859-8A0D-1CBF9736F825}"/>
              </a:ext>
            </a:extLst>
          </p:cNvPr>
          <p:cNvSpPr/>
          <p:nvPr/>
        </p:nvSpPr>
        <p:spPr>
          <a:xfrm>
            <a:off x="8256921" y="6671400"/>
            <a:ext cx="2738607" cy="246221"/>
          </a:xfrm>
          <a:prstGeom prst="rect">
            <a:avLst/>
          </a:prstGeom>
        </p:spPr>
        <p:txBody>
          <a:bodyPr wrap="square" lIns="0">
            <a:spAutoFit/>
          </a:bodyPr>
          <a:lstStyle/>
          <a:p>
            <a:pPr lvl="0" algn="ctr" defTabSz="914400">
              <a:defRPr/>
            </a:pPr>
            <a:r>
              <a:rPr lang="en-US" sz="1000" dirty="0">
                <a:solidFill>
                  <a:srgbClr val="000000"/>
                </a:solidFill>
              </a:rPr>
              <a:t>https://github.com/Azure/kubeflow-labs</a:t>
            </a:r>
          </a:p>
        </p:txBody>
      </p:sp>
      <p:sp>
        <p:nvSpPr>
          <p:cNvPr id="139" name="Isosceles Triangle 138">
            <a:extLst>
              <a:ext uri="{FF2B5EF4-FFF2-40B4-BE49-F238E27FC236}">
                <a16:creationId xmlns:a16="http://schemas.microsoft.com/office/drawing/2014/main" id="{7F474AE1-15D8-441F-98EC-F34A57130D18}"/>
              </a:ext>
            </a:extLst>
          </p:cNvPr>
          <p:cNvSpPr/>
          <p:nvPr/>
        </p:nvSpPr>
        <p:spPr bwMode="auto">
          <a:xfrm rot="10800000">
            <a:off x="7126987"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DD1E5D7C-5F54-436A-907D-AD6AED3E8A5A}"/>
              </a:ext>
            </a:extLst>
          </p:cNvPr>
          <p:cNvGrpSpPr/>
          <p:nvPr/>
        </p:nvGrpSpPr>
        <p:grpSpPr>
          <a:xfrm>
            <a:off x="6565177" y="129839"/>
            <a:ext cx="1371600" cy="1036869"/>
            <a:chOff x="6565177" y="129839"/>
            <a:chExt cx="1371600" cy="1036869"/>
          </a:xfrm>
        </p:grpSpPr>
        <p:sp>
          <p:nvSpPr>
            <p:cNvPr id="141" name="Rectangle 140">
              <a:extLst>
                <a:ext uri="{FF2B5EF4-FFF2-40B4-BE49-F238E27FC236}">
                  <a16:creationId xmlns:a16="http://schemas.microsoft.com/office/drawing/2014/main" id="{1461731E-D92D-408A-86F4-55858AB8ECA8}"/>
                </a:ext>
              </a:extLst>
            </p:cNvPr>
            <p:cNvSpPr/>
            <p:nvPr/>
          </p:nvSpPr>
          <p:spPr>
            <a:xfrm>
              <a:off x="6565177" y="76659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Segoe UI Semibold" panose="020B0702040204020203" pitchFamily="34" charset="0"/>
                  <a:cs typeface="Segoe UI Semibold" panose="020B0702040204020203" pitchFamily="34" charset="0"/>
                </a:rPr>
                <a:t>Machine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learning</a:t>
              </a:r>
            </a:p>
          </p:txBody>
        </p:sp>
        <p:sp>
          <p:nvSpPr>
            <p:cNvPr id="142" name="Brain_3" title="Icon of a brain">
              <a:extLst>
                <a:ext uri="{FF2B5EF4-FFF2-40B4-BE49-F238E27FC236}">
                  <a16:creationId xmlns:a16="http://schemas.microsoft.com/office/drawing/2014/main" id="{51718733-9390-427D-95FC-AD76D279BF7B}"/>
                </a:ext>
              </a:extLst>
            </p:cNvPr>
            <p:cNvSpPr>
              <a:spLocks noChangeAspect="1" noEditPoints="1"/>
            </p:cNvSpPr>
            <p:nvPr/>
          </p:nvSpPr>
          <p:spPr bwMode="auto">
            <a:xfrm>
              <a:off x="6984433" y="12983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83246AA1-A1E2-4D22-A508-38712EDC1E26}"/>
              </a:ext>
            </a:extLst>
          </p:cNvPr>
          <p:cNvGrpSpPr/>
          <p:nvPr/>
        </p:nvGrpSpPr>
        <p:grpSpPr>
          <a:xfrm>
            <a:off x="8642419" y="155995"/>
            <a:ext cx="1371600" cy="856824"/>
            <a:chOff x="5583735" y="177665"/>
            <a:chExt cx="1371600" cy="856824"/>
          </a:xfrm>
        </p:grpSpPr>
        <p:sp>
          <p:nvSpPr>
            <p:cNvPr id="149" name="Rectangle 148">
              <a:extLst>
                <a:ext uri="{FF2B5EF4-FFF2-40B4-BE49-F238E27FC236}">
                  <a16:creationId xmlns:a16="http://schemas.microsoft.com/office/drawing/2014/main" id="{8CA8B4F8-2758-47C4-91A7-BA458C466363}"/>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50" name="IoT" title="Icon of five circles that all connect to a center circle">
              <a:extLst>
                <a:ext uri="{FF2B5EF4-FFF2-40B4-BE49-F238E27FC236}">
                  <a16:creationId xmlns:a16="http://schemas.microsoft.com/office/drawing/2014/main" id="{6500E91B-6BB2-4724-B80E-90DC91EB258B}"/>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784D7711-FD2A-4170-8CC5-DE32C6F13BC3}"/>
              </a:ext>
            </a:extLst>
          </p:cNvPr>
          <p:cNvGrpSpPr/>
          <p:nvPr/>
        </p:nvGrpSpPr>
        <p:grpSpPr>
          <a:xfrm>
            <a:off x="10719662" y="-91637"/>
            <a:ext cx="1371600" cy="1258345"/>
            <a:chOff x="7316730" y="-69967"/>
            <a:chExt cx="1371600" cy="1258345"/>
          </a:xfrm>
        </p:grpSpPr>
        <p:grpSp>
          <p:nvGrpSpPr>
            <p:cNvPr id="152" name="Group 151">
              <a:extLst>
                <a:ext uri="{FF2B5EF4-FFF2-40B4-BE49-F238E27FC236}">
                  <a16:creationId xmlns:a16="http://schemas.microsoft.com/office/drawing/2014/main" id="{6C91D763-682F-46FF-A9E3-9A3FFB832BAB}"/>
                </a:ext>
              </a:extLst>
            </p:cNvPr>
            <p:cNvGrpSpPr/>
            <p:nvPr/>
          </p:nvGrpSpPr>
          <p:grpSpPr>
            <a:xfrm>
              <a:off x="7493178" y="-69967"/>
              <a:ext cx="927104" cy="716959"/>
              <a:chOff x="7493178" y="-70697"/>
              <a:chExt cx="927104" cy="716959"/>
            </a:xfrm>
          </p:grpSpPr>
          <p:sp>
            <p:nvSpPr>
              <p:cNvPr id="154" name="binary" title="Icon of binary code, ones and zeros">
                <a:extLst>
                  <a:ext uri="{FF2B5EF4-FFF2-40B4-BE49-F238E27FC236}">
                    <a16:creationId xmlns:a16="http://schemas.microsoft.com/office/drawing/2014/main" id="{432E2C82-9DC1-41F1-8550-B73228734A3E}"/>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5" name="Group 154">
                <a:extLst>
                  <a:ext uri="{FF2B5EF4-FFF2-40B4-BE49-F238E27FC236}">
                    <a16:creationId xmlns:a16="http://schemas.microsoft.com/office/drawing/2014/main" id="{DA578182-D2CD-41B8-84DC-2848143968CB}"/>
                  </a:ext>
                </a:extLst>
              </p:cNvPr>
              <p:cNvGrpSpPr/>
              <p:nvPr/>
            </p:nvGrpSpPr>
            <p:grpSpPr>
              <a:xfrm>
                <a:off x="7493178" y="-70697"/>
                <a:ext cx="338404" cy="143714"/>
                <a:chOff x="8802877" y="1279923"/>
                <a:chExt cx="255843" cy="143714"/>
              </a:xfrm>
            </p:grpSpPr>
            <p:cxnSp>
              <p:nvCxnSpPr>
                <p:cNvPr id="156" name="Straight Connector 155">
                  <a:extLst>
                    <a:ext uri="{FF2B5EF4-FFF2-40B4-BE49-F238E27FC236}">
                      <a16:creationId xmlns:a16="http://schemas.microsoft.com/office/drawing/2014/main" id="{017E3BE8-D4B2-4FD9-9019-65F745784C6B}"/>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7" name="Straight Connector 156">
                  <a:extLst>
                    <a:ext uri="{FF2B5EF4-FFF2-40B4-BE49-F238E27FC236}">
                      <a16:creationId xmlns:a16="http://schemas.microsoft.com/office/drawing/2014/main" id="{A4824740-53B6-4802-8EBE-E164124F82C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793A87C9-F181-4FF9-86EE-441C41D7656E}"/>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53" name="Rectangle 152">
              <a:extLst>
                <a:ext uri="{FF2B5EF4-FFF2-40B4-BE49-F238E27FC236}">
                  <a16:creationId xmlns:a16="http://schemas.microsoft.com/office/drawing/2014/main" id="{34C3C699-B6BF-415F-B856-CF60043EBC82}"/>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159" name="Group 158">
            <a:extLst>
              <a:ext uri="{FF2B5EF4-FFF2-40B4-BE49-F238E27FC236}">
                <a16:creationId xmlns:a16="http://schemas.microsoft.com/office/drawing/2014/main" id="{F568FFAA-FDE3-4F26-B1EF-C36FC5EC0F92}"/>
              </a:ext>
            </a:extLst>
          </p:cNvPr>
          <p:cNvGrpSpPr/>
          <p:nvPr/>
        </p:nvGrpSpPr>
        <p:grpSpPr>
          <a:xfrm>
            <a:off x="333451" y="161073"/>
            <a:ext cx="1371600" cy="1005635"/>
            <a:chOff x="384750" y="182743"/>
            <a:chExt cx="1371600" cy="1005635"/>
          </a:xfrm>
        </p:grpSpPr>
        <p:sp>
          <p:nvSpPr>
            <p:cNvPr id="160" name="Rectangle 159">
              <a:extLst>
                <a:ext uri="{FF2B5EF4-FFF2-40B4-BE49-F238E27FC236}">
                  <a16:creationId xmlns:a16="http://schemas.microsoft.com/office/drawing/2014/main" id="{E2F7EF36-5081-4F06-84CD-F367823CC266}"/>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61" name="Group 160">
              <a:extLst>
                <a:ext uri="{FF2B5EF4-FFF2-40B4-BE49-F238E27FC236}">
                  <a16:creationId xmlns:a16="http://schemas.microsoft.com/office/drawing/2014/main" id="{E721C729-749D-4B57-9711-E2856E44A626}"/>
                </a:ext>
              </a:extLst>
            </p:cNvPr>
            <p:cNvGrpSpPr/>
            <p:nvPr/>
          </p:nvGrpSpPr>
          <p:grpSpPr>
            <a:xfrm>
              <a:off x="661970" y="182743"/>
              <a:ext cx="817153" cy="510741"/>
              <a:chOff x="2473324" y="3092343"/>
              <a:chExt cx="1138048" cy="711307"/>
            </a:xfrm>
          </p:grpSpPr>
          <p:grpSp>
            <p:nvGrpSpPr>
              <p:cNvPr id="162" name="Group 161">
                <a:extLst>
                  <a:ext uri="{FF2B5EF4-FFF2-40B4-BE49-F238E27FC236}">
                    <a16:creationId xmlns:a16="http://schemas.microsoft.com/office/drawing/2014/main" id="{2DC7EDCC-A1B0-4151-83DD-B6CCC139FAE6}"/>
                  </a:ext>
                </a:extLst>
              </p:cNvPr>
              <p:cNvGrpSpPr/>
              <p:nvPr/>
            </p:nvGrpSpPr>
            <p:grpSpPr>
              <a:xfrm>
                <a:off x="2688643" y="3092343"/>
                <a:ext cx="922729" cy="200438"/>
                <a:chOff x="2688643" y="3092343"/>
                <a:chExt cx="922729" cy="200438"/>
              </a:xfrm>
            </p:grpSpPr>
            <p:sp>
              <p:nvSpPr>
                <p:cNvPr id="170" name="Freeform: Shape 169">
                  <a:extLst>
                    <a:ext uri="{FF2B5EF4-FFF2-40B4-BE49-F238E27FC236}">
                      <a16:creationId xmlns:a16="http://schemas.microsoft.com/office/drawing/2014/main" id="{3EC97E33-332E-4690-B1B5-82E2170F1A35}"/>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B8187921-3148-4DBB-8259-64403B3B388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545CCA2A-F707-4335-86ED-3FF94C9FF8E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D2399F2-95B9-4998-9A88-B47D90B27D09}"/>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63" name="Freeform: Shape 162">
                <a:extLst>
                  <a:ext uri="{FF2B5EF4-FFF2-40B4-BE49-F238E27FC236}">
                    <a16:creationId xmlns:a16="http://schemas.microsoft.com/office/drawing/2014/main" id="{B88DE66E-4608-4DA1-911D-E6B065B37AB4}"/>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64" name="Group 163">
                <a:extLst>
                  <a:ext uri="{FF2B5EF4-FFF2-40B4-BE49-F238E27FC236}">
                    <a16:creationId xmlns:a16="http://schemas.microsoft.com/office/drawing/2014/main" id="{0C5AE6C4-C021-46D6-93C3-4061C8CABFD1}"/>
                  </a:ext>
                </a:extLst>
              </p:cNvPr>
              <p:cNvGrpSpPr/>
              <p:nvPr/>
            </p:nvGrpSpPr>
            <p:grpSpPr>
              <a:xfrm>
                <a:off x="3062706" y="3298775"/>
                <a:ext cx="426743" cy="200438"/>
                <a:chOff x="3062706" y="3308474"/>
                <a:chExt cx="426743" cy="200438"/>
              </a:xfrm>
            </p:grpSpPr>
            <p:sp>
              <p:nvSpPr>
                <p:cNvPr id="168" name="Freeform: Shape 167">
                  <a:extLst>
                    <a:ext uri="{FF2B5EF4-FFF2-40B4-BE49-F238E27FC236}">
                      <a16:creationId xmlns:a16="http://schemas.microsoft.com/office/drawing/2014/main" id="{9362E1DF-37AD-4B39-9845-F74EE4BD36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94454E20-1AFD-4930-A05B-DDA16267942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65" name="Freeform: Shape 164">
                <a:extLst>
                  <a:ext uri="{FF2B5EF4-FFF2-40B4-BE49-F238E27FC236}">
                    <a16:creationId xmlns:a16="http://schemas.microsoft.com/office/drawing/2014/main" id="{F52A0630-5274-4AEC-BE20-6A9532558E41}"/>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6" name="Rectangle 165">
                <a:extLst>
                  <a:ext uri="{FF2B5EF4-FFF2-40B4-BE49-F238E27FC236}">
                    <a16:creationId xmlns:a16="http://schemas.microsoft.com/office/drawing/2014/main" id="{575ECAB1-DCB5-4C15-B46B-F51CCE971E8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67" name="Straight Arrow Connector 166">
                <a:extLst>
                  <a:ext uri="{FF2B5EF4-FFF2-40B4-BE49-F238E27FC236}">
                    <a16:creationId xmlns:a16="http://schemas.microsoft.com/office/drawing/2014/main" id="{9EDDB7A8-34FE-434C-BD0E-C122A39D970F}"/>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4" name="Group 173">
            <a:extLst>
              <a:ext uri="{FF2B5EF4-FFF2-40B4-BE49-F238E27FC236}">
                <a16:creationId xmlns:a16="http://schemas.microsoft.com/office/drawing/2014/main" id="{4C10DD0D-C5C9-47E1-AAC5-9D0021005252}"/>
              </a:ext>
            </a:extLst>
          </p:cNvPr>
          <p:cNvGrpSpPr/>
          <p:nvPr/>
        </p:nvGrpSpPr>
        <p:grpSpPr>
          <a:xfrm>
            <a:off x="2410693" y="140186"/>
            <a:ext cx="1371600" cy="872633"/>
            <a:chOff x="2117745" y="161856"/>
            <a:chExt cx="1371600" cy="872633"/>
          </a:xfrm>
        </p:grpSpPr>
        <p:sp>
          <p:nvSpPr>
            <p:cNvPr id="175" name="Rectangle 174">
              <a:extLst>
                <a:ext uri="{FF2B5EF4-FFF2-40B4-BE49-F238E27FC236}">
                  <a16:creationId xmlns:a16="http://schemas.microsoft.com/office/drawing/2014/main" id="{0E3D6740-11C5-49BF-809C-7A11F563474B}"/>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76" name="Relationship_F003" title="Icon of three boxes connected by lines">
              <a:extLst>
                <a:ext uri="{FF2B5EF4-FFF2-40B4-BE49-F238E27FC236}">
                  <a16:creationId xmlns:a16="http://schemas.microsoft.com/office/drawing/2014/main" id="{7B4DC31A-1F98-4CDA-9B2F-2D35032C42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7" name="Group 176">
            <a:extLst>
              <a:ext uri="{FF2B5EF4-FFF2-40B4-BE49-F238E27FC236}">
                <a16:creationId xmlns:a16="http://schemas.microsoft.com/office/drawing/2014/main" id="{6DBD8739-9F84-486A-A11B-44DE9A06B76C}"/>
              </a:ext>
            </a:extLst>
          </p:cNvPr>
          <p:cNvGrpSpPr/>
          <p:nvPr/>
        </p:nvGrpSpPr>
        <p:grpSpPr>
          <a:xfrm>
            <a:off x="4487935" y="128409"/>
            <a:ext cx="1371600" cy="1038299"/>
            <a:chOff x="10782722" y="150079"/>
            <a:chExt cx="1371600" cy="1038299"/>
          </a:xfrm>
        </p:grpSpPr>
        <p:sp>
          <p:nvSpPr>
            <p:cNvPr id="178" name="Rectangle 177">
              <a:extLst>
                <a:ext uri="{FF2B5EF4-FFF2-40B4-BE49-F238E27FC236}">
                  <a16:creationId xmlns:a16="http://schemas.microsoft.com/office/drawing/2014/main" id="{99FC5162-65E2-4556-B12A-639546866566}"/>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79" name="Group 178">
              <a:extLst>
                <a:ext uri="{FF2B5EF4-FFF2-40B4-BE49-F238E27FC236}">
                  <a16:creationId xmlns:a16="http://schemas.microsoft.com/office/drawing/2014/main" id="{E3CCFB91-EC44-41CA-A0D3-3EA7B6CA768C}"/>
                </a:ext>
              </a:extLst>
            </p:cNvPr>
            <p:cNvGrpSpPr>
              <a:grpSpLocks noChangeAspect="1"/>
            </p:cNvGrpSpPr>
            <p:nvPr/>
          </p:nvGrpSpPr>
          <p:grpSpPr>
            <a:xfrm>
              <a:off x="11197981" y="150079"/>
              <a:ext cx="541082" cy="576072"/>
              <a:chOff x="6526200" y="1216702"/>
              <a:chExt cx="1273056" cy="1355381"/>
            </a:xfrm>
          </p:grpSpPr>
          <p:sp>
            <p:nvSpPr>
              <p:cNvPr id="180" name="Shield_EA18" title="Icon of a shield">
                <a:extLst>
                  <a:ext uri="{FF2B5EF4-FFF2-40B4-BE49-F238E27FC236}">
                    <a16:creationId xmlns:a16="http://schemas.microsoft.com/office/drawing/2014/main" id="{F894A261-7198-48D9-9E6C-340E792D795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1" name="DeveloperTools_EC7A" title="Icon of a wrench and a screwdriver">
                <a:extLst>
                  <a:ext uri="{FF2B5EF4-FFF2-40B4-BE49-F238E27FC236}">
                    <a16:creationId xmlns:a16="http://schemas.microsoft.com/office/drawing/2014/main" id="{2B023C91-4A5F-482F-B2A9-54663391392D}"/>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3465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3"/>
                                        </p:tgtEl>
                                        <p:attrNameLst>
                                          <p:attrName>style.visibility</p:attrName>
                                        </p:attrNameLst>
                                      </p:cBhvr>
                                      <p:to>
                                        <p:strVal val="visible"/>
                                      </p:to>
                                    </p:set>
                                    <p:animEffect transition="in" filter="fade">
                                      <p:cBhvr>
                                        <p:cTn id="11" dur="500"/>
                                        <p:tgtEl>
                                          <p:spTgt spid="3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9"/>
                                        </p:tgtEl>
                                        <p:attrNameLst>
                                          <p:attrName>style.visibility</p:attrName>
                                        </p:attrNameLst>
                                      </p:cBhvr>
                                      <p:to>
                                        <p:strVal val="visible"/>
                                      </p:to>
                                    </p:set>
                                    <p:animEffect transition="in" filter="fade">
                                      <p:cBhvr>
                                        <p:cTn id="15" dur="500"/>
                                        <p:tgtEl>
                                          <p:spTgt spid="37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1"/>
                                        </p:tgtEl>
                                        <p:attrNameLst>
                                          <p:attrName>style.visibility</p:attrName>
                                        </p:attrNameLst>
                                      </p:cBhvr>
                                      <p:to>
                                        <p:strVal val="visible"/>
                                      </p:to>
                                    </p:set>
                                    <p:animEffect transition="in" filter="fade">
                                      <p:cBhvr>
                                        <p:cTn id="19" dur="500"/>
                                        <p:tgtEl>
                                          <p:spTgt spid="37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9"/>
                                        </p:tgtEl>
                                        <p:attrNameLst>
                                          <p:attrName>style.visibility</p:attrName>
                                        </p:attrNameLst>
                                      </p:cBhvr>
                                      <p:to>
                                        <p:strVal val="visible"/>
                                      </p:to>
                                    </p:set>
                                    <p:animEffect transition="in" filter="fade">
                                      <p:cBhvr>
                                        <p:cTn id="23" dur="500"/>
                                        <p:tgtEl>
                                          <p:spTgt spid="419"/>
                                        </p:tgtEl>
                                      </p:cBhvr>
                                    </p:animEffect>
                                  </p:childTnLst>
                                </p:cTn>
                              </p:par>
                              <p:par>
                                <p:cTn id="24" presetID="10" presetClass="entr" presetSubtype="0" fill="hold" nodeType="withEffect">
                                  <p:stCondLst>
                                    <p:cond delay="0"/>
                                  </p:stCondLst>
                                  <p:childTnLst>
                                    <p:set>
                                      <p:cBhvr>
                                        <p:cTn id="25" dur="1" fill="hold">
                                          <p:stCondLst>
                                            <p:cond delay="0"/>
                                          </p:stCondLst>
                                        </p:cTn>
                                        <p:tgtEl>
                                          <p:spTgt spid="420"/>
                                        </p:tgtEl>
                                        <p:attrNameLst>
                                          <p:attrName>style.visibility</p:attrName>
                                        </p:attrNameLst>
                                      </p:cBhvr>
                                      <p:to>
                                        <p:strVal val="visible"/>
                                      </p:to>
                                    </p:set>
                                    <p:animEffect transition="in" filter="fade">
                                      <p:cBhvr>
                                        <p:cTn id="26" dur="500"/>
                                        <p:tgtEl>
                                          <p:spTgt spid="420"/>
                                        </p:tgtEl>
                                      </p:cBhvr>
                                    </p:animEffect>
                                  </p:childTnLst>
                                </p:cTn>
                              </p:par>
                              <p:par>
                                <p:cTn id="27" presetID="10" presetClass="entr" presetSubtype="0" fill="hold" nodeType="withEffect">
                                  <p:stCondLst>
                                    <p:cond delay="0"/>
                                  </p:stCondLst>
                                  <p:childTnLst>
                                    <p:set>
                                      <p:cBhvr>
                                        <p:cTn id="28" dur="1" fill="hold">
                                          <p:stCondLst>
                                            <p:cond delay="0"/>
                                          </p:stCondLst>
                                        </p:cTn>
                                        <p:tgtEl>
                                          <p:spTgt spid="387"/>
                                        </p:tgtEl>
                                        <p:attrNameLst>
                                          <p:attrName>style.visibility</p:attrName>
                                        </p:attrNameLst>
                                      </p:cBhvr>
                                      <p:to>
                                        <p:strVal val="visible"/>
                                      </p:to>
                                    </p:set>
                                    <p:animEffect transition="in" filter="fade">
                                      <p:cBhvr>
                                        <p:cTn id="29" dur="500"/>
                                        <p:tgtEl>
                                          <p:spTgt spid="38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90"/>
                                        </p:tgtEl>
                                        <p:attrNameLst>
                                          <p:attrName>style.visibility</p:attrName>
                                        </p:attrNameLst>
                                      </p:cBhvr>
                                      <p:to>
                                        <p:strVal val="visible"/>
                                      </p:to>
                                    </p:set>
                                    <p:animEffect transition="in" filter="fade">
                                      <p:cBhvr>
                                        <p:cTn id="33" dur="500"/>
                                        <p:tgtEl>
                                          <p:spTgt spid="390"/>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418"/>
                                        </p:tgtEl>
                                        <p:attrNameLst>
                                          <p:attrName>style.visibility</p:attrName>
                                        </p:attrNameLst>
                                      </p:cBhvr>
                                      <p:to>
                                        <p:strVal val="visible"/>
                                      </p:to>
                                    </p:set>
                                    <p:animEffect transition="in" filter="wipe(left)">
                                      <p:cBhvr>
                                        <p:cTn id="37" dur="500"/>
                                        <p:tgtEl>
                                          <p:spTgt spid="4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500"/>
                                        <p:tgtEl>
                                          <p:spTgt spid="421"/>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404"/>
                                        </p:tgtEl>
                                        <p:attrNameLst>
                                          <p:attrName>style.visibility</p:attrName>
                                        </p:attrNameLst>
                                      </p:cBhvr>
                                      <p:to>
                                        <p:strVal val="visible"/>
                                      </p:to>
                                    </p:set>
                                    <p:animEffect transition="in" filter="fade">
                                      <p:cBhvr>
                                        <p:cTn id="44" dur="500"/>
                                        <p:tgtEl>
                                          <p:spTgt spid="404"/>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408"/>
                                        </p:tgtEl>
                                        <p:attrNameLst>
                                          <p:attrName>style.visibility</p:attrName>
                                        </p:attrNameLst>
                                      </p:cBhvr>
                                      <p:to>
                                        <p:strVal val="visible"/>
                                      </p:to>
                                    </p:set>
                                    <p:animEffect transition="in" filter="fade">
                                      <p:cBhvr>
                                        <p:cTn id="48" dur="500"/>
                                        <p:tgtEl>
                                          <p:spTgt spid="408"/>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417"/>
                                        </p:tgtEl>
                                        <p:attrNameLst>
                                          <p:attrName>style.visibility</p:attrName>
                                        </p:attrNameLst>
                                      </p:cBhvr>
                                      <p:to>
                                        <p:strVal val="visible"/>
                                      </p:to>
                                    </p:set>
                                    <p:animEffect transition="in" filter="wipe(down)">
                                      <p:cBhvr>
                                        <p:cTn id="52" dur="5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Data scientist in a box</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22DA7DB-67A5-411F-8551-7889479244CF}"/>
              </a:ext>
            </a:extLst>
          </p:cNvPr>
          <p:cNvSpPr/>
          <p:nvPr/>
        </p:nvSpPr>
        <p:spPr>
          <a:xfrm>
            <a:off x="8256921" y="6671400"/>
            <a:ext cx="2738607" cy="246221"/>
          </a:xfrm>
          <a:prstGeom prst="rect">
            <a:avLst/>
          </a:prstGeom>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https://github.com/Azure/kubeflow-labs</a:t>
            </a:r>
          </a:p>
        </p:txBody>
      </p:sp>
      <p:sp>
        <p:nvSpPr>
          <p:cNvPr id="147" name="Rectangle: Rounded Corners 146">
            <a:extLst>
              <a:ext uri="{FF2B5EF4-FFF2-40B4-BE49-F238E27FC236}">
                <a16:creationId xmlns:a16="http://schemas.microsoft.com/office/drawing/2014/main" id="{9F98E5D6-246A-458B-BDC7-C08CF2C3720B}"/>
              </a:ext>
            </a:extLst>
          </p:cNvPr>
          <p:cNvSpPr/>
          <p:nvPr/>
        </p:nvSpPr>
        <p:spPr bwMode="auto">
          <a:xfrm>
            <a:off x="8155604" y="3024083"/>
            <a:ext cx="2941240" cy="322137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8" name="Title 1">
            <a:extLst>
              <a:ext uri="{FF2B5EF4-FFF2-40B4-BE49-F238E27FC236}">
                <a16:creationId xmlns:a16="http://schemas.microsoft.com/office/drawing/2014/main" id="{CF730C88-5D36-4D95-952D-AC573931813C}"/>
              </a:ext>
            </a:extLst>
          </p:cNvPr>
          <p:cNvSpPr txBox="1">
            <a:spLocks/>
          </p:cNvSpPr>
          <p:nvPr/>
        </p:nvSpPr>
        <p:spPr>
          <a:xfrm>
            <a:off x="8155604" y="2824596"/>
            <a:ext cx="4824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sp>
        <p:nvSpPr>
          <p:cNvPr id="150" name="Title 1">
            <a:extLst>
              <a:ext uri="{FF2B5EF4-FFF2-40B4-BE49-F238E27FC236}">
                <a16:creationId xmlns:a16="http://schemas.microsoft.com/office/drawing/2014/main" id="{61178296-17CF-4D45-A7B4-F0D842E8156F}"/>
              </a:ext>
            </a:extLst>
          </p:cNvPr>
          <p:cNvSpPr txBox="1">
            <a:spLocks/>
          </p:cNvSpPr>
          <p:nvPr/>
        </p:nvSpPr>
        <p:spPr>
          <a:xfrm>
            <a:off x="7126002" y="4654464"/>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Kubeflow</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47D1CA6B-3ECA-4754-BF1E-1337A2F2FE50}"/>
              </a:ext>
            </a:extLst>
          </p:cNvPr>
          <p:cNvGrpSpPr/>
          <p:nvPr/>
        </p:nvGrpSpPr>
        <p:grpSpPr>
          <a:xfrm>
            <a:off x="6930024" y="5551401"/>
            <a:ext cx="822960" cy="1178401"/>
            <a:chOff x="6771198" y="4810001"/>
            <a:chExt cx="822960" cy="1178401"/>
          </a:xfrm>
        </p:grpSpPr>
        <p:sp>
          <p:nvSpPr>
            <p:cNvPr id="152" name="Title 1">
              <a:extLst>
                <a:ext uri="{FF2B5EF4-FFF2-40B4-BE49-F238E27FC236}">
                  <a16:creationId xmlns:a16="http://schemas.microsoft.com/office/drawing/2014/main" id="{0B9904FB-AAC2-4B94-B575-6F0BD05E41C5}"/>
                </a:ext>
              </a:extLst>
            </p:cNvPr>
            <p:cNvSpPr txBox="1">
              <a:spLocks/>
            </p:cNvSpPr>
            <p:nvPr/>
          </p:nvSpPr>
          <p:spPr>
            <a:xfrm>
              <a:off x="6842513" y="4810001"/>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Blob Storage</a:t>
              </a:r>
            </a:p>
          </p:txBody>
        </p:sp>
        <p:sp>
          <p:nvSpPr>
            <p:cNvPr id="153" name="Rectangle: Rounded Corners 152">
              <a:extLst>
                <a:ext uri="{FF2B5EF4-FFF2-40B4-BE49-F238E27FC236}">
                  <a16:creationId xmlns:a16="http://schemas.microsoft.com/office/drawing/2014/main" id="{39C6F411-1914-42BA-B587-CA3ECEE29CBC}"/>
                </a:ext>
              </a:extLst>
            </p:cNvPr>
            <p:cNvSpPr/>
            <p:nvPr/>
          </p:nvSpPr>
          <p:spPr bwMode="auto">
            <a:xfrm>
              <a:off x="6771198" y="516544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54" name="Picture 153" descr="A stop sign&#10;&#10;Description generated with high confidence">
              <a:extLst>
                <a:ext uri="{FF2B5EF4-FFF2-40B4-BE49-F238E27FC236}">
                  <a16:creationId xmlns:a16="http://schemas.microsoft.com/office/drawing/2014/main" id="{7F053455-457E-4888-825D-4B4048FFD7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1543" y="5315787"/>
              <a:ext cx="522271" cy="522271"/>
            </a:xfrm>
            <a:prstGeom prst="rect">
              <a:avLst/>
            </a:prstGeom>
          </p:spPr>
        </p:pic>
      </p:grpSp>
      <p:grpSp>
        <p:nvGrpSpPr>
          <p:cNvPr id="155" name="Group 154">
            <a:extLst>
              <a:ext uri="{FF2B5EF4-FFF2-40B4-BE49-F238E27FC236}">
                <a16:creationId xmlns:a16="http://schemas.microsoft.com/office/drawing/2014/main" id="{12301B47-D96C-4D86-9958-A4D94B2B7A82}"/>
              </a:ext>
            </a:extLst>
          </p:cNvPr>
          <p:cNvGrpSpPr/>
          <p:nvPr/>
        </p:nvGrpSpPr>
        <p:grpSpPr>
          <a:xfrm>
            <a:off x="10691080" y="4838115"/>
            <a:ext cx="822960" cy="1174880"/>
            <a:chOff x="10106497" y="4143674"/>
            <a:chExt cx="822960" cy="1174880"/>
          </a:xfrm>
        </p:grpSpPr>
        <p:sp>
          <p:nvSpPr>
            <p:cNvPr id="156" name="Title 1">
              <a:extLst>
                <a:ext uri="{FF2B5EF4-FFF2-40B4-BE49-F238E27FC236}">
                  <a16:creationId xmlns:a16="http://schemas.microsoft.com/office/drawing/2014/main" id="{D22C54CB-798B-42E8-976C-6A22031895BC}"/>
                </a:ext>
              </a:extLst>
            </p:cNvPr>
            <p:cNvSpPr txBox="1">
              <a:spLocks/>
            </p:cNvSpPr>
            <p:nvPr/>
          </p:nvSpPr>
          <p:spPr>
            <a:xfrm>
              <a:off x="10108852" y="4143674"/>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GPU-enabled VMS</a:t>
              </a:r>
            </a:p>
          </p:txBody>
        </p:sp>
        <p:sp>
          <p:nvSpPr>
            <p:cNvPr id="157" name="Rectangle: Rounded Corners 156">
              <a:extLst>
                <a:ext uri="{FF2B5EF4-FFF2-40B4-BE49-F238E27FC236}">
                  <a16:creationId xmlns:a16="http://schemas.microsoft.com/office/drawing/2014/main" id="{F59D2859-8256-462C-A45C-64924C1CC231}"/>
                </a:ext>
              </a:extLst>
            </p:cNvPr>
            <p:cNvSpPr/>
            <p:nvPr/>
          </p:nvSpPr>
          <p:spPr bwMode="auto">
            <a:xfrm>
              <a:off x="10106497" y="4495594"/>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8" name="GenericApp_EB3B" title="Icon of an app window">
              <a:extLst>
                <a:ext uri="{FF2B5EF4-FFF2-40B4-BE49-F238E27FC236}">
                  <a16:creationId xmlns:a16="http://schemas.microsoft.com/office/drawing/2014/main" id="{36701C02-B699-404B-87E5-6F13F89C417D}"/>
                </a:ext>
              </a:extLst>
            </p:cNvPr>
            <p:cNvSpPr>
              <a:spLocks noChangeAspect="1" noEditPoints="1"/>
            </p:cNvSpPr>
            <p:nvPr/>
          </p:nvSpPr>
          <p:spPr bwMode="auto">
            <a:xfrm>
              <a:off x="10258589" y="4699482"/>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80C6916-E3DC-4F45-AC05-9E93379E8811}"/>
              </a:ext>
            </a:extLst>
          </p:cNvPr>
          <p:cNvGrpSpPr/>
          <p:nvPr/>
        </p:nvGrpSpPr>
        <p:grpSpPr>
          <a:xfrm>
            <a:off x="6056508" y="3959396"/>
            <a:ext cx="822960" cy="1332289"/>
            <a:chOff x="5471925" y="3264955"/>
            <a:chExt cx="822960" cy="1332289"/>
          </a:xfrm>
        </p:grpSpPr>
        <p:grpSp>
          <p:nvGrpSpPr>
            <p:cNvPr id="160" name="Group 159">
              <a:extLst>
                <a:ext uri="{FF2B5EF4-FFF2-40B4-BE49-F238E27FC236}">
                  <a16:creationId xmlns:a16="http://schemas.microsoft.com/office/drawing/2014/main" id="{5438FE87-E202-41E7-975E-16AA6675B6F8}"/>
                </a:ext>
              </a:extLst>
            </p:cNvPr>
            <p:cNvGrpSpPr/>
            <p:nvPr/>
          </p:nvGrpSpPr>
          <p:grpSpPr>
            <a:xfrm>
              <a:off x="5471925" y="3774284"/>
              <a:ext cx="822960" cy="822960"/>
              <a:chOff x="5824800" y="1539202"/>
              <a:chExt cx="822960" cy="822960"/>
            </a:xfrm>
          </p:grpSpPr>
          <p:sp>
            <p:nvSpPr>
              <p:cNvPr id="162" name="Rectangle: Rounded Corners 161">
                <a:extLst>
                  <a:ext uri="{FF2B5EF4-FFF2-40B4-BE49-F238E27FC236}">
                    <a16:creationId xmlns:a16="http://schemas.microsoft.com/office/drawing/2014/main" id="{3BD2490F-1904-4BBC-9B10-36A66772BC27}"/>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63" name="Graphic 162">
                <a:extLst>
                  <a:ext uri="{FF2B5EF4-FFF2-40B4-BE49-F238E27FC236}">
                    <a16:creationId xmlns:a16="http://schemas.microsoft.com/office/drawing/2014/main" id="{97D33FA8-F97D-412A-A475-63476C02A5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30334" y="1644736"/>
                <a:ext cx="611893" cy="611893"/>
              </a:xfrm>
              <a:prstGeom prst="rect">
                <a:avLst/>
              </a:prstGeom>
            </p:spPr>
          </p:pic>
        </p:grpSp>
        <p:sp>
          <p:nvSpPr>
            <p:cNvPr id="161" name="Title 1">
              <a:extLst>
                <a:ext uri="{FF2B5EF4-FFF2-40B4-BE49-F238E27FC236}">
                  <a16:creationId xmlns:a16="http://schemas.microsoft.com/office/drawing/2014/main" id="{AA4BB7C5-E18F-47D5-88BF-198A55DDFDD2}"/>
                </a:ext>
              </a:extLst>
            </p:cNvPr>
            <p:cNvSpPr txBox="1">
              <a:spLocks/>
            </p:cNvSpPr>
            <p:nvPr/>
          </p:nvSpPr>
          <p:spPr>
            <a:xfrm>
              <a:off x="5543240" y="3264955"/>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cxnSp>
        <p:nvCxnSpPr>
          <p:cNvPr id="164" name="Connector: Elbow 163">
            <a:extLst>
              <a:ext uri="{FF2B5EF4-FFF2-40B4-BE49-F238E27FC236}">
                <a16:creationId xmlns:a16="http://schemas.microsoft.com/office/drawing/2014/main" id="{B09B2389-D7BC-4CFB-B951-7DF5E8497596}"/>
              </a:ext>
            </a:extLst>
          </p:cNvPr>
          <p:cNvCxnSpPr>
            <a:cxnSpLocks/>
            <a:stCxn id="193" idx="3"/>
          </p:cNvCxnSpPr>
          <p:nvPr/>
        </p:nvCxnSpPr>
        <p:spPr>
          <a:xfrm flipV="1">
            <a:off x="5580637" y="4880205"/>
            <a:ext cx="475871" cy="926"/>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AA375F6-3773-45F4-AF84-4FC941FF93F2}"/>
              </a:ext>
            </a:extLst>
          </p:cNvPr>
          <p:cNvCxnSpPr>
            <a:cxnSpLocks/>
          </p:cNvCxnSpPr>
          <p:nvPr/>
        </p:nvCxnSpPr>
        <p:spPr>
          <a:xfrm flipV="1">
            <a:off x="6879468" y="4875489"/>
            <a:ext cx="1173398" cy="47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5BE208F-922A-436D-A238-D412ECFD8A03}"/>
              </a:ext>
            </a:extLst>
          </p:cNvPr>
          <p:cNvCxnSpPr>
            <a:cxnSpLocks/>
          </p:cNvCxnSpPr>
          <p:nvPr/>
        </p:nvCxnSpPr>
        <p:spPr>
          <a:xfrm flipH="1">
            <a:off x="7770402" y="6024708"/>
            <a:ext cx="357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80191D46-87AC-4430-9E83-C01AFAD5008D}"/>
              </a:ext>
            </a:extLst>
          </p:cNvPr>
          <p:cNvGrpSpPr/>
          <p:nvPr/>
        </p:nvGrpSpPr>
        <p:grpSpPr>
          <a:xfrm>
            <a:off x="9332858" y="3162191"/>
            <a:ext cx="822960" cy="1174880"/>
            <a:chOff x="8748275" y="2467750"/>
            <a:chExt cx="822960" cy="1174880"/>
          </a:xfrm>
        </p:grpSpPr>
        <p:sp>
          <p:nvSpPr>
            <p:cNvPr id="168" name="Title 1">
              <a:extLst>
                <a:ext uri="{FF2B5EF4-FFF2-40B4-BE49-F238E27FC236}">
                  <a16:creationId xmlns:a16="http://schemas.microsoft.com/office/drawing/2014/main" id="{C40549CD-CB6E-4884-ACEC-F78BE779CA77}"/>
                </a:ext>
              </a:extLst>
            </p:cNvPr>
            <p:cNvSpPr txBox="1">
              <a:spLocks/>
            </p:cNvSpPr>
            <p:nvPr/>
          </p:nvSpPr>
          <p:spPr>
            <a:xfrm>
              <a:off x="8750630" y="2467750"/>
              <a:ext cx="818250"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ML model in containers</a:t>
              </a:r>
            </a:p>
          </p:txBody>
        </p:sp>
        <p:sp>
          <p:nvSpPr>
            <p:cNvPr id="169" name="Rectangle: Rounded Corners 168">
              <a:extLst>
                <a:ext uri="{FF2B5EF4-FFF2-40B4-BE49-F238E27FC236}">
                  <a16:creationId xmlns:a16="http://schemas.microsoft.com/office/drawing/2014/main" id="{4DB8F603-788A-4AEA-BCAD-AB1DC4544B2C}"/>
                </a:ext>
              </a:extLst>
            </p:cNvPr>
            <p:cNvSpPr/>
            <p:nvPr/>
          </p:nvSpPr>
          <p:spPr bwMode="auto">
            <a:xfrm>
              <a:off x="8748275" y="281967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70" name="Freeform: Shape 169">
              <a:extLst>
                <a:ext uri="{FF2B5EF4-FFF2-40B4-BE49-F238E27FC236}">
                  <a16:creationId xmlns:a16="http://schemas.microsoft.com/office/drawing/2014/main" id="{6EC8A939-452D-4395-8B38-185741117DBA}"/>
                </a:ext>
              </a:extLst>
            </p:cNvPr>
            <p:cNvSpPr/>
            <p:nvPr/>
          </p:nvSpPr>
          <p:spPr>
            <a:xfrm>
              <a:off x="8894531" y="2918387"/>
              <a:ext cx="560717" cy="614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Brain_3" title="Icon of a brain">
              <a:extLst>
                <a:ext uri="{FF2B5EF4-FFF2-40B4-BE49-F238E27FC236}">
                  <a16:creationId xmlns:a16="http://schemas.microsoft.com/office/drawing/2014/main" id="{DF25FEEC-76DC-427F-B406-F297C7EC3C93}"/>
                </a:ext>
              </a:extLst>
            </p:cNvPr>
            <p:cNvSpPr>
              <a:spLocks noChangeAspect="1" noEditPoints="1"/>
            </p:cNvSpPr>
            <p:nvPr/>
          </p:nvSpPr>
          <p:spPr bwMode="auto">
            <a:xfrm>
              <a:off x="9064054" y="2902092"/>
              <a:ext cx="221670" cy="23835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solidFill>
              <a:schemeClr val="bg1"/>
            </a:solidFill>
            <a:ln w="15875" cap="flat">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172" name="Straight Arrow Connector 171">
            <a:extLst>
              <a:ext uri="{FF2B5EF4-FFF2-40B4-BE49-F238E27FC236}">
                <a16:creationId xmlns:a16="http://schemas.microsoft.com/office/drawing/2014/main" id="{6D3CF18B-0DAD-479E-9B56-9F9BA8C480E5}"/>
              </a:ext>
            </a:extLst>
          </p:cNvPr>
          <p:cNvCxnSpPr>
            <a:cxnSpLocks/>
            <a:endCxn id="168" idx="0"/>
          </p:cNvCxnSpPr>
          <p:nvPr/>
        </p:nvCxnSpPr>
        <p:spPr>
          <a:xfrm>
            <a:off x="9741983" y="2554572"/>
            <a:ext cx="2355" cy="60761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itle 1">
            <a:extLst>
              <a:ext uri="{FF2B5EF4-FFF2-40B4-BE49-F238E27FC236}">
                <a16:creationId xmlns:a16="http://schemas.microsoft.com/office/drawing/2014/main" id="{406E5BF8-AE16-4D16-BDD2-62CDB4F48BD4}"/>
              </a:ext>
            </a:extLst>
          </p:cNvPr>
          <p:cNvSpPr txBox="1">
            <a:spLocks/>
          </p:cNvSpPr>
          <p:nvPr/>
        </p:nvSpPr>
        <p:spPr>
          <a:xfrm>
            <a:off x="9942311" y="2666217"/>
            <a:ext cx="124655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Query the model for AI features in app</a:t>
            </a:r>
          </a:p>
        </p:txBody>
      </p:sp>
      <p:cxnSp>
        <p:nvCxnSpPr>
          <p:cNvPr id="174" name="Straight Arrow Connector 173">
            <a:extLst>
              <a:ext uri="{FF2B5EF4-FFF2-40B4-BE49-F238E27FC236}">
                <a16:creationId xmlns:a16="http://schemas.microsoft.com/office/drawing/2014/main" id="{00288A26-5504-4253-81D9-116B9D04E22B}"/>
              </a:ext>
            </a:extLst>
          </p:cNvPr>
          <p:cNvCxnSpPr>
            <a:cxnSpLocks/>
          </p:cNvCxnSpPr>
          <p:nvPr/>
        </p:nvCxnSpPr>
        <p:spPr>
          <a:xfrm>
            <a:off x="9744338" y="4337071"/>
            <a:ext cx="0" cy="49579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5" name="Title 1">
            <a:extLst>
              <a:ext uri="{FF2B5EF4-FFF2-40B4-BE49-F238E27FC236}">
                <a16:creationId xmlns:a16="http://schemas.microsoft.com/office/drawing/2014/main" id="{EC2B0DF2-F41A-4E71-85F3-4CC6FC3B25DE}"/>
              </a:ext>
            </a:extLst>
          </p:cNvPr>
          <p:cNvSpPr txBox="1">
            <a:spLocks/>
          </p:cNvSpPr>
          <p:nvPr/>
        </p:nvSpPr>
        <p:spPr>
          <a:xfrm>
            <a:off x="9836200" y="4461857"/>
            <a:ext cx="73353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Serve the model in production</a:t>
            </a:r>
          </a:p>
        </p:txBody>
      </p:sp>
      <p:sp>
        <p:nvSpPr>
          <p:cNvPr id="177" name="Rectangle: Rounded Corners 176">
            <a:extLst>
              <a:ext uri="{FF2B5EF4-FFF2-40B4-BE49-F238E27FC236}">
                <a16:creationId xmlns:a16="http://schemas.microsoft.com/office/drawing/2014/main" id="{9768880A-D671-4BE9-AFCC-6201498A22C7}"/>
              </a:ext>
            </a:extLst>
          </p:cNvPr>
          <p:cNvSpPr/>
          <p:nvPr/>
        </p:nvSpPr>
        <p:spPr bwMode="auto">
          <a:xfrm>
            <a:off x="8358337" y="5190093"/>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78" name="Title 1">
            <a:extLst>
              <a:ext uri="{FF2B5EF4-FFF2-40B4-BE49-F238E27FC236}">
                <a16:creationId xmlns:a16="http://schemas.microsoft.com/office/drawing/2014/main" id="{6336352C-AC1D-4928-8F7B-5FCF28144308}"/>
              </a:ext>
            </a:extLst>
          </p:cNvPr>
          <p:cNvSpPr txBox="1">
            <a:spLocks/>
          </p:cNvSpPr>
          <p:nvPr/>
        </p:nvSpPr>
        <p:spPr>
          <a:xfrm>
            <a:off x="8358337" y="4830033"/>
            <a:ext cx="77548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Parameter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server node</a:t>
            </a:r>
          </a:p>
        </p:txBody>
      </p:sp>
      <p:sp>
        <p:nvSpPr>
          <p:cNvPr id="180" name="Freeform: Shape 179">
            <a:extLst>
              <a:ext uri="{FF2B5EF4-FFF2-40B4-BE49-F238E27FC236}">
                <a16:creationId xmlns:a16="http://schemas.microsoft.com/office/drawing/2014/main" id="{58F53135-3B6A-4CA2-A992-3E079136F4D1}"/>
              </a:ext>
            </a:extLst>
          </p:cNvPr>
          <p:cNvSpPr/>
          <p:nvPr/>
        </p:nvSpPr>
        <p:spPr>
          <a:xfrm>
            <a:off x="8482882" y="5305182"/>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17423137-DC5F-434F-B01F-77F62580B6DE}"/>
              </a:ext>
            </a:extLst>
          </p:cNvPr>
          <p:cNvSpPr/>
          <p:nvPr/>
        </p:nvSpPr>
        <p:spPr>
          <a:xfrm>
            <a:off x="8808297" y="5305182"/>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230C38B-2287-49BC-B51D-3474957E7941}"/>
              </a:ext>
            </a:extLst>
          </p:cNvPr>
          <p:cNvSpPr/>
          <p:nvPr/>
        </p:nvSpPr>
        <p:spPr>
          <a:xfrm>
            <a:off x="8482882" y="5625678"/>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16B8E9C8-3A90-43DF-ADD5-9867E0FAE879}"/>
              </a:ext>
            </a:extLst>
          </p:cNvPr>
          <p:cNvSpPr/>
          <p:nvPr/>
        </p:nvSpPr>
        <p:spPr>
          <a:xfrm>
            <a:off x="8808297" y="5625678"/>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21F54653-8787-4238-8C15-B48173B5E7FF}"/>
              </a:ext>
            </a:extLst>
          </p:cNvPr>
          <p:cNvSpPr/>
          <p:nvPr/>
        </p:nvSpPr>
        <p:spPr bwMode="auto">
          <a:xfrm>
            <a:off x="9332858" y="519003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6" name="Title 1">
            <a:extLst>
              <a:ext uri="{FF2B5EF4-FFF2-40B4-BE49-F238E27FC236}">
                <a16:creationId xmlns:a16="http://schemas.microsoft.com/office/drawing/2014/main" id="{C9B67E9A-0457-4DE4-B105-3DD5E24BDB4B}"/>
              </a:ext>
            </a:extLst>
          </p:cNvPr>
          <p:cNvSpPr txBox="1">
            <a:spLocks/>
          </p:cNvSpPr>
          <p:nvPr/>
        </p:nvSpPr>
        <p:spPr>
          <a:xfrm>
            <a:off x="9332858" y="4830092"/>
            <a:ext cx="7153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nodes</a:t>
            </a:r>
          </a:p>
        </p:txBody>
      </p:sp>
      <p:sp>
        <p:nvSpPr>
          <p:cNvPr id="188" name="Freeform: Shape 187">
            <a:extLst>
              <a:ext uri="{FF2B5EF4-FFF2-40B4-BE49-F238E27FC236}">
                <a16:creationId xmlns:a16="http://schemas.microsoft.com/office/drawing/2014/main" id="{93BC334D-1B04-412C-8A85-4FBB535591FD}"/>
              </a:ext>
            </a:extLst>
          </p:cNvPr>
          <p:cNvSpPr/>
          <p:nvPr/>
        </p:nvSpPr>
        <p:spPr>
          <a:xfrm>
            <a:off x="9457403" y="5305124"/>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08E82AC0-77DD-4523-B318-E60040004B5A}"/>
              </a:ext>
            </a:extLst>
          </p:cNvPr>
          <p:cNvSpPr/>
          <p:nvPr/>
        </p:nvSpPr>
        <p:spPr>
          <a:xfrm>
            <a:off x="9782818" y="5305124"/>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6D007842-0B85-4902-A704-0A629EBBC428}"/>
              </a:ext>
            </a:extLst>
          </p:cNvPr>
          <p:cNvSpPr/>
          <p:nvPr/>
        </p:nvSpPr>
        <p:spPr>
          <a:xfrm>
            <a:off x="9457403" y="5625620"/>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46E5C5B-91E7-4CD6-91A5-FA2B63DA12D4}"/>
              </a:ext>
            </a:extLst>
          </p:cNvPr>
          <p:cNvSpPr/>
          <p:nvPr/>
        </p:nvSpPr>
        <p:spPr>
          <a:xfrm>
            <a:off x="9782818" y="5625620"/>
            <a:ext cx="248455" cy="2722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4F3E49A7-DB2C-463A-B036-3F23652EACC9}"/>
              </a:ext>
            </a:extLst>
          </p:cNvPr>
          <p:cNvGrpSpPr/>
          <p:nvPr/>
        </p:nvGrpSpPr>
        <p:grpSpPr>
          <a:xfrm>
            <a:off x="4757677" y="4114210"/>
            <a:ext cx="822960" cy="1178401"/>
            <a:chOff x="4598410" y="4856960"/>
            <a:chExt cx="822960" cy="1178401"/>
          </a:xfrm>
        </p:grpSpPr>
        <p:sp>
          <p:nvSpPr>
            <p:cNvPr id="193" name="Rectangle: Rounded Corners 192">
              <a:extLst>
                <a:ext uri="{FF2B5EF4-FFF2-40B4-BE49-F238E27FC236}">
                  <a16:creationId xmlns:a16="http://schemas.microsoft.com/office/drawing/2014/main" id="{94E0F3D7-2F8B-486A-92BF-C9A635E0DFF0}"/>
                </a:ext>
              </a:extLst>
            </p:cNvPr>
            <p:cNvSpPr/>
            <p:nvPr/>
          </p:nvSpPr>
          <p:spPr bwMode="auto">
            <a:xfrm>
              <a:off x="4598410" y="521240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1DB8FDA5-1071-428E-AB29-A7FCEC6461B1}"/>
                </a:ext>
              </a:extLst>
            </p:cNvPr>
            <p:cNvSpPr txBox="1">
              <a:spLocks/>
            </p:cNvSpPr>
            <p:nvPr/>
          </p:nvSpPr>
          <p:spPr>
            <a:xfrm>
              <a:off x="4669725" y="4856960"/>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scientist</a:t>
              </a:r>
            </a:p>
          </p:txBody>
        </p:sp>
        <p:sp>
          <p:nvSpPr>
            <p:cNvPr id="260" name="people_4" title="Icon of a person">
              <a:extLst>
                <a:ext uri="{FF2B5EF4-FFF2-40B4-BE49-F238E27FC236}">
                  <a16:creationId xmlns:a16="http://schemas.microsoft.com/office/drawing/2014/main" id="{F313CA96-8425-4652-BFDE-0F05715FCD87}"/>
                </a:ext>
              </a:extLst>
            </p:cNvPr>
            <p:cNvSpPr>
              <a:spLocks noChangeAspect="1" noEditPoints="1"/>
            </p:cNvSpPr>
            <p:nvPr/>
          </p:nvSpPr>
          <p:spPr bwMode="auto">
            <a:xfrm>
              <a:off x="4750774" y="5309027"/>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1" name="Beaker_F196" title="Icon of a scientific flask with liquid in it">
              <a:extLst>
                <a:ext uri="{FF2B5EF4-FFF2-40B4-BE49-F238E27FC236}">
                  <a16:creationId xmlns:a16="http://schemas.microsoft.com/office/drawing/2014/main" id="{05835433-F329-411F-B502-2C46042FDA28}"/>
                </a:ext>
              </a:extLst>
            </p:cNvPr>
            <p:cNvSpPr>
              <a:spLocks noChangeAspect="1" noEditPoints="1"/>
            </p:cNvSpPr>
            <p:nvPr/>
          </p:nvSpPr>
          <p:spPr bwMode="auto">
            <a:xfrm>
              <a:off x="4906314" y="5710405"/>
              <a:ext cx="207152" cy="2393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C1685952-B958-436E-9179-2A2C28FCFEF3}"/>
              </a:ext>
            </a:extLst>
          </p:cNvPr>
          <p:cNvGrpSpPr/>
          <p:nvPr/>
        </p:nvGrpSpPr>
        <p:grpSpPr>
          <a:xfrm>
            <a:off x="9330503" y="1379692"/>
            <a:ext cx="822960" cy="1174880"/>
            <a:chOff x="10971961" y="2467750"/>
            <a:chExt cx="822960" cy="1174880"/>
          </a:xfrm>
        </p:grpSpPr>
        <p:sp>
          <p:nvSpPr>
            <p:cNvPr id="263" name="Title 1">
              <a:extLst>
                <a:ext uri="{FF2B5EF4-FFF2-40B4-BE49-F238E27FC236}">
                  <a16:creationId xmlns:a16="http://schemas.microsoft.com/office/drawing/2014/main" id="{BA976762-19AB-4B05-9857-6A1C2C3CFE08}"/>
                </a:ext>
              </a:extLst>
            </p:cNvPr>
            <p:cNvSpPr txBox="1">
              <a:spLocks/>
            </p:cNvSpPr>
            <p:nvPr/>
          </p:nvSpPr>
          <p:spPr>
            <a:xfrm>
              <a:off x="10974316" y="2467750"/>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developer</a:t>
              </a:r>
            </a:p>
          </p:txBody>
        </p:sp>
        <p:sp>
          <p:nvSpPr>
            <p:cNvPr id="264" name="Rectangle: Rounded Corners 263">
              <a:extLst>
                <a:ext uri="{FF2B5EF4-FFF2-40B4-BE49-F238E27FC236}">
                  <a16:creationId xmlns:a16="http://schemas.microsoft.com/office/drawing/2014/main" id="{E53F33B4-3FFC-4545-AA6A-23D71412628E}"/>
                </a:ext>
              </a:extLst>
            </p:cNvPr>
            <p:cNvSpPr/>
            <p:nvPr/>
          </p:nvSpPr>
          <p:spPr bwMode="auto">
            <a:xfrm>
              <a:off x="10971961" y="2819670"/>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65" name="people_4" title="Icon of a person">
              <a:extLst>
                <a:ext uri="{FF2B5EF4-FFF2-40B4-BE49-F238E27FC236}">
                  <a16:creationId xmlns:a16="http://schemas.microsoft.com/office/drawing/2014/main" id="{8FD4AE4C-0660-4DB7-8DDD-3452E9BB6784}"/>
                </a:ext>
              </a:extLst>
            </p:cNvPr>
            <p:cNvSpPr>
              <a:spLocks noChangeAspect="1" noEditPoints="1"/>
            </p:cNvSpPr>
            <p:nvPr/>
          </p:nvSpPr>
          <p:spPr bwMode="auto">
            <a:xfrm>
              <a:off x="11124325" y="2916296"/>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6" name="monitor" title="Icon of a monitor">
              <a:extLst>
                <a:ext uri="{FF2B5EF4-FFF2-40B4-BE49-F238E27FC236}">
                  <a16:creationId xmlns:a16="http://schemas.microsoft.com/office/drawing/2014/main" id="{088FEC2B-6F6D-4A5B-919B-C10F7A4E48FA}"/>
                </a:ext>
              </a:extLst>
            </p:cNvPr>
            <p:cNvSpPr>
              <a:spLocks noChangeAspect="1" noEditPoints="1"/>
            </p:cNvSpPr>
            <p:nvPr/>
          </p:nvSpPr>
          <p:spPr bwMode="auto">
            <a:xfrm>
              <a:off x="11264185" y="3369876"/>
              <a:ext cx="238512" cy="18279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67" name="Connector: Elbow 266">
            <a:extLst>
              <a:ext uri="{FF2B5EF4-FFF2-40B4-BE49-F238E27FC236}">
                <a16:creationId xmlns:a16="http://schemas.microsoft.com/office/drawing/2014/main" id="{C01BBABC-E51A-42F1-94C3-03970411953B}"/>
              </a:ext>
            </a:extLst>
          </p:cNvPr>
          <p:cNvCxnSpPr>
            <a:cxnSpLocks/>
          </p:cNvCxnSpPr>
          <p:nvPr/>
        </p:nvCxnSpPr>
        <p:spPr>
          <a:xfrm rot="10800000" flipV="1">
            <a:off x="6467988" y="3648752"/>
            <a:ext cx="2864870" cy="27708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F2434069-7A99-4443-89A6-7CD4D3ACE722}"/>
              </a:ext>
            </a:extLst>
          </p:cNvPr>
          <p:cNvSpPr/>
          <p:nvPr/>
        </p:nvSpPr>
        <p:spPr bwMode="auto">
          <a:xfrm>
            <a:off x="8958361" y="37884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69" name="Oval 268">
            <a:extLst>
              <a:ext uri="{FF2B5EF4-FFF2-40B4-BE49-F238E27FC236}">
                <a16:creationId xmlns:a16="http://schemas.microsoft.com/office/drawing/2014/main" id="{D493D4EE-56EB-4A0F-80D1-8B5C294DD49C}"/>
              </a:ext>
            </a:extLst>
          </p:cNvPr>
          <p:cNvSpPr/>
          <p:nvPr/>
        </p:nvSpPr>
        <p:spPr bwMode="auto">
          <a:xfrm>
            <a:off x="6994578" y="499456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270" name="Connector: Elbow 269">
            <a:extLst>
              <a:ext uri="{FF2B5EF4-FFF2-40B4-BE49-F238E27FC236}">
                <a16:creationId xmlns:a16="http://schemas.microsoft.com/office/drawing/2014/main" id="{3974556A-1374-435A-B2AA-A31A8BA8D9BC}"/>
              </a:ext>
            </a:extLst>
          </p:cNvPr>
          <p:cNvCxnSpPr>
            <a:cxnSpLocks/>
          </p:cNvCxnSpPr>
          <p:nvPr/>
        </p:nvCxnSpPr>
        <p:spPr>
          <a:xfrm>
            <a:off x="6879468" y="4875489"/>
            <a:ext cx="462036" cy="67119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B0897E3D-047F-46FC-9904-F85F80DC3B2B}"/>
              </a:ext>
            </a:extLst>
          </p:cNvPr>
          <p:cNvSpPr/>
          <p:nvPr/>
        </p:nvSpPr>
        <p:spPr bwMode="auto">
          <a:xfrm>
            <a:off x="7329007" y="431094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72" name="Oval 271">
            <a:extLst>
              <a:ext uri="{FF2B5EF4-FFF2-40B4-BE49-F238E27FC236}">
                <a16:creationId xmlns:a16="http://schemas.microsoft.com/office/drawing/2014/main" id="{2B7BA611-6D50-420B-B3EB-3BA03111A38E}"/>
              </a:ext>
            </a:extLst>
          </p:cNvPr>
          <p:cNvSpPr/>
          <p:nvPr/>
        </p:nvSpPr>
        <p:spPr bwMode="auto">
          <a:xfrm>
            <a:off x="9363310" y="444780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73" name="Oval 272">
            <a:extLst>
              <a:ext uri="{FF2B5EF4-FFF2-40B4-BE49-F238E27FC236}">
                <a16:creationId xmlns:a16="http://schemas.microsoft.com/office/drawing/2014/main" id="{9CA07934-95E6-4BA4-9D72-21DE656E76BC}"/>
              </a:ext>
            </a:extLst>
          </p:cNvPr>
          <p:cNvSpPr/>
          <p:nvPr/>
        </p:nvSpPr>
        <p:spPr bwMode="auto">
          <a:xfrm>
            <a:off x="11597059" y="546435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274" name="Oval 273">
            <a:extLst>
              <a:ext uri="{FF2B5EF4-FFF2-40B4-BE49-F238E27FC236}">
                <a16:creationId xmlns:a16="http://schemas.microsoft.com/office/drawing/2014/main" id="{99F367F4-2642-42FE-A2F1-2F4F1FBCCFE8}"/>
              </a:ext>
            </a:extLst>
          </p:cNvPr>
          <p:cNvSpPr/>
          <p:nvPr/>
        </p:nvSpPr>
        <p:spPr bwMode="auto">
          <a:xfrm>
            <a:off x="9612774" y="265216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109" name="Title 16">
            <a:extLst>
              <a:ext uri="{FF2B5EF4-FFF2-40B4-BE49-F238E27FC236}">
                <a16:creationId xmlns:a16="http://schemas.microsoft.com/office/drawing/2014/main" id="{F0DF8CEB-F12A-474F-8FD6-FF9F0580C3D5}"/>
              </a:ext>
            </a:extLst>
          </p:cNvPr>
          <p:cNvSpPr txBox="1">
            <a:spLocks/>
          </p:cNvSpPr>
          <p:nvPr/>
        </p:nvSpPr>
        <p:spPr>
          <a:xfrm>
            <a:off x="465138" y="3205698"/>
            <a:ext cx="3218688" cy="4226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Package ML model into a container and publish to </a:t>
            </a:r>
            <a:r>
              <a:rPr kumimoji="0" lang="en-US" sz="1200" b="1" i="0" u="none" strike="noStrike" kern="1200" cap="none" spc="0" normalizeH="0" baseline="0" noProof="0">
                <a:ln w="3175">
                  <a:noFill/>
                </a:ln>
                <a:solidFill>
                  <a:srgbClr val="000000"/>
                </a:solidFill>
                <a:effectLst/>
                <a:uLnTx/>
                <a:uFillTx/>
                <a:latin typeface="Segoe UI"/>
                <a:ea typeface="+mn-ea"/>
                <a:cs typeface="Segoe UI" pitchFamily="34" charset="0"/>
              </a:rPr>
              <a:t>Azure Container Registry</a:t>
            </a:r>
          </a:p>
        </p:txBody>
      </p:sp>
      <p:sp>
        <p:nvSpPr>
          <p:cNvPr id="110" name="Title 16">
            <a:extLst>
              <a:ext uri="{FF2B5EF4-FFF2-40B4-BE49-F238E27FC236}">
                <a16:creationId xmlns:a16="http://schemas.microsoft.com/office/drawing/2014/main" id="{468C4F2A-5822-4BAA-844D-0D77413D2DF8}"/>
              </a:ext>
            </a:extLst>
          </p:cNvPr>
          <p:cNvSpPr txBox="1">
            <a:spLocks/>
          </p:cNvSpPr>
          <p:nvPr/>
        </p:nvSpPr>
        <p:spPr>
          <a:xfrm>
            <a:off x="465138" y="3718488"/>
            <a:ext cx="3218688" cy="4226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2"/>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pitchFamily="34" charset="0"/>
              </a:rPr>
              <a:t>Azure Blob Storage </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hosts training data sets and trained model </a:t>
            </a:r>
          </a:p>
        </p:txBody>
      </p:sp>
      <p:sp>
        <p:nvSpPr>
          <p:cNvPr id="111" name="Title 16">
            <a:extLst>
              <a:ext uri="{FF2B5EF4-FFF2-40B4-BE49-F238E27FC236}">
                <a16:creationId xmlns:a16="http://schemas.microsoft.com/office/drawing/2014/main" id="{BA95FD80-97C2-49F5-9577-BE1B93052EDA}"/>
              </a:ext>
            </a:extLst>
          </p:cNvPr>
          <p:cNvSpPr txBox="1">
            <a:spLocks/>
          </p:cNvSpPr>
          <p:nvPr/>
        </p:nvSpPr>
        <p:spPr>
          <a:xfrm>
            <a:off x="465138" y="4231278"/>
            <a:ext cx="3218688" cy="8658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3"/>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Use </a:t>
            </a:r>
            <a:r>
              <a:rPr kumimoji="0" lang="en-US" sz="1200" b="1" i="0" u="none" strike="noStrike" kern="1200" cap="none" spc="0" normalizeH="0" baseline="0" noProof="0" err="1">
                <a:ln w="3175">
                  <a:noFill/>
                </a:ln>
                <a:solidFill>
                  <a:srgbClr val="000000"/>
                </a:solidFill>
                <a:effectLst/>
                <a:uLnTx/>
                <a:uFillTx/>
                <a:latin typeface="Segoe UI"/>
                <a:ea typeface="+mn-ea"/>
                <a:cs typeface="Segoe UI" pitchFamily="34" charset="0"/>
              </a:rPr>
              <a:t>Kubeflow</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to deploy training job to AKS, distributed training job to AKS includes Parameter servers and Worker nodes</a:t>
            </a:r>
          </a:p>
        </p:txBody>
      </p:sp>
      <p:sp>
        <p:nvSpPr>
          <p:cNvPr id="112" name="Title 16">
            <a:extLst>
              <a:ext uri="{FF2B5EF4-FFF2-40B4-BE49-F238E27FC236}">
                <a16:creationId xmlns:a16="http://schemas.microsoft.com/office/drawing/2014/main" id="{6C2023F9-7AF0-46DF-BDFD-E7A2CFBE7B46}"/>
              </a:ext>
            </a:extLst>
          </p:cNvPr>
          <p:cNvSpPr txBox="1">
            <a:spLocks/>
          </p:cNvSpPr>
          <p:nvPr/>
        </p:nvSpPr>
        <p:spPr>
          <a:xfrm>
            <a:off x="465138" y="5187266"/>
            <a:ext cx="3218688" cy="6442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4"/>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Serve production model using </a:t>
            </a:r>
            <a:r>
              <a:rPr kumimoji="0" lang="en-US" sz="1200" b="1" i="0" u="none" strike="noStrike" kern="1200" cap="none" spc="0" normalizeH="0" baseline="0" noProof="0" err="1">
                <a:ln w="3175">
                  <a:noFill/>
                </a:ln>
                <a:solidFill>
                  <a:srgbClr val="000000"/>
                </a:solidFill>
                <a:effectLst/>
                <a:uLnTx/>
                <a:uFillTx/>
                <a:latin typeface="Segoe UI"/>
                <a:ea typeface="+mn-ea"/>
                <a:cs typeface="Segoe UI" pitchFamily="34" charset="0"/>
              </a:rPr>
              <a:t>Kubeflow</a:t>
            </a: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 promoting a consistent environment across test, control and production</a:t>
            </a:r>
          </a:p>
        </p:txBody>
      </p:sp>
      <p:sp>
        <p:nvSpPr>
          <p:cNvPr id="113" name="Title 16">
            <a:extLst>
              <a:ext uri="{FF2B5EF4-FFF2-40B4-BE49-F238E27FC236}">
                <a16:creationId xmlns:a16="http://schemas.microsoft.com/office/drawing/2014/main" id="{ACE398D5-78EC-457E-8838-820719E4167D}"/>
              </a:ext>
            </a:extLst>
          </p:cNvPr>
          <p:cNvSpPr txBox="1">
            <a:spLocks/>
          </p:cNvSpPr>
          <p:nvPr/>
        </p:nvSpPr>
        <p:spPr>
          <a:xfrm>
            <a:off x="465138" y="5921655"/>
            <a:ext cx="3218688" cy="2010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5"/>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AKS supports </a:t>
            </a:r>
            <a:r>
              <a:rPr kumimoji="0" lang="en-US" sz="1200" b="1" i="0" u="none" strike="noStrike" kern="1200" cap="none" spc="0" normalizeH="0" baseline="0" noProof="0">
                <a:ln w="3175">
                  <a:noFill/>
                </a:ln>
                <a:solidFill>
                  <a:srgbClr val="000000"/>
                </a:solidFill>
                <a:effectLst/>
                <a:uLnTx/>
                <a:uFillTx/>
                <a:latin typeface="Segoe UI"/>
                <a:ea typeface="+mn-ea"/>
                <a:cs typeface="Segoe UI" pitchFamily="34" charset="0"/>
              </a:rPr>
              <a:t>GPU enabled VM </a:t>
            </a:r>
          </a:p>
        </p:txBody>
      </p:sp>
      <p:sp>
        <p:nvSpPr>
          <p:cNvPr id="114" name="Title 16">
            <a:extLst>
              <a:ext uri="{FF2B5EF4-FFF2-40B4-BE49-F238E27FC236}">
                <a16:creationId xmlns:a16="http://schemas.microsoft.com/office/drawing/2014/main" id="{CCA44A86-FCE5-47D9-874E-CDB86EC3D1B4}"/>
              </a:ext>
            </a:extLst>
          </p:cNvPr>
          <p:cNvSpPr txBox="1">
            <a:spLocks/>
          </p:cNvSpPr>
          <p:nvPr/>
        </p:nvSpPr>
        <p:spPr>
          <a:xfrm>
            <a:off x="465138" y="6212848"/>
            <a:ext cx="3218688" cy="4226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startAt="6"/>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Developer can build features querying the model running in AKS cluster</a:t>
            </a:r>
          </a:p>
        </p:txBody>
      </p:sp>
      <p:sp>
        <p:nvSpPr>
          <p:cNvPr id="198" name="Isosceles Triangle 197">
            <a:extLst>
              <a:ext uri="{FF2B5EF4-FFF2-40B4-BE49-F238E27FC236}">
                <a16:creationId xmlns:a16="http://schemas.microsoft.com/office/drawing/2014/main" id="{433EBDE4-1A21-46D8-9BB1-04BC8FF0645B}"/>
              </a:ext>
            </a:extLst>
          </p:cNvPr>
          <p:cNvSpPr/>
          <p:nvPr/>
        </p:nvSpPr>
        <p:spPr bwMode="auto">
          <a:xfrm rot="10800000">
            <a:off x="7126987"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375DF43B-6038-4F72-B2D0-CF2A846E5438}"/>
              </a:ext>
            </a:extLst>
          </p:cNvPr>
          <p:cNvGrpSpPr/>
          <p:nvPr/>
        </p:nvGrpSpPr>
        <p:grpSpPr>
          <a:xfrm>
            <a:off x="6565177" y="129839"/>
            <a:ext cx="1371600" cy="1036869"/>
            <a:chOff x="6565177" y="129839"/>
            <a:chExt cx="1371600" cy="1036869"/>
          </a:xfrm>
        </p:grpSpPr>
        <p:sp>
          <p:nvSpPr>
            <p:cNvPr id="200" name="Rectangle 199">
              <a:extLst>
                <a:ext uri="{FF2B5EF4-FFF2-40B4-BE49-F238E27FC236}">
                  <a16:creationId xmlns:a16="http://schemas.microsoft.com/office/drawing/2014/main" id="{1713497D-B86B-4CFE-B43B-5F997B1BB6A1}"/>
                </a:ext>
              </a:extLst>
            </p:cNvPr>
            <p:cNvSpPr/>
            <p:nvPr/>
          </p:nvSpPr>
          <p:spPr>
            <a:xfrm>
              <a:off x="6565177" y="76659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Segoe UI Semibold" panose="020B0702040204020203" pitchFamily="34" charset="0"/>
                  <a:cs typeface="Segoe UI Semibold" panose="020B0702040204020203" pitchFamily="34" charset="0"/>
                </a:rPr>
                <a:t>Machine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learning</a:t>
              </a:r>
            </a:p>
          </p:txBody>
        </p:sp>
        <p:sp>
          <p:nvSpPr>
            <p:cNvPr id="201" name="Brain_3" title="Icon of a brain">
              <a:extLst>
                <a:ext uri="{FF2B5EF4-FFF2-40B4-BE49-F238E27FC236}">
                  <a16:creationId xmlns:a16="http://schemas.microsoft.com/office/drawing/2014/main" id="{A6365332-3AEF-43D2-AD16-F8A2AA726F61}"/>
                </a:ext>
              </a:extLst>
            </p:cNvPr>
            <p:cNvSpPr>
              <a:spLocks noChangeAspect="1" noEditPoints="1"/>
            </p:cNvSpPr>
            <p:nvPr/>
          </p:nvSpPr>
          <p:spPr bwMode="auto">
            <a:xfrm>
              <a:off x="6984433" y="12983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92465405-F12D-425E-A665-6E343C657644}"/>
              </a:ext>
            </a:extLst>
          </p:cNvPr>
          <p:cNvGrpSpPr/>
          <p:nvPr/>
        </p:nvGrpSpPr>
        <p:grpSpPr>
          <a:xfrm>
            <a:off x="8642419" y="155995"/>
            <a:ext cx="1371600" cy="856824"/>
            <a:chOff x="5583735" y="177665"/>
            <a:chExt cx="1371600" cy="856824"/>
          </a:xfrm>
        </p:grpSpPr>
        <p:sp>
          <p:nvSpPr>
            <p:cNvPr id="203" name="Rectangle 202">
              <a:extLst>
                <a:ext uri="{FF2B5EF4-FFF2-40B4-BE49-F238E27FC236}">
                  <a16:creationId xmlns:a16="http://schemas.microsoft.com/office/drawing/2014/main" id="{880732E4-4D52-4B98-8678-7F5634385C3D}"/>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04" name="IoT" title="Icon of five circles that all connect to a center circle">
              <a:extLst>
                <a:ext uri="{FF2B5EF4-FFF2-40B4-BE49-F238E27FC236}">
                  <a16:creationId xmlns:a16="http://schemas.microsoft.com/office/drawing/2014/main" id="{73F8EEEC-EB84-473C-A0EA-FD102667E1BE}"/>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93E29FCA-8884-4D16-B24F-AE9CBCCDBE71}"/>
              </a:ext>
            </a:extLst>
          </p:cNvPr>
          <p:cNvGrpSpPr/>
          <p:nvPr/>
        </p:nvGrpSpPr>
        <p:grpSpPr>
          <a:xfrm>
            <a:off x="10719662" y="-91637"/>
            <a:ext cx="1371600" cy="1258345"/>
            <a:chOff x="7316730" y="-69967"/>
            <a:chExt cx="1371600" cy="1258345"/>
          </a:xfrm>
        </p:grpSpPr>
        <p:grpSp>
          <p:nvGrpSpPr>
            <p:cNvPr id="206" name="Group 205">
              <a:extLst>
                <a:ext uri="{FF2B5EF4-FFF2-40B4-BE49-F238E27FC236}">
                  <a16:creationId xmlns:a16="http://schemas.microsoft.com/office/drawing/2014/main" id="{6987DAFC-710F-464A-A68B-1B5AD9085BBD}"/>
                </a:ext>
              </a:extLst>
            </p:cNvPr>
            <p:cNvGrpSpPr/>
            <p:nvPr/>
          </p:nvGrpSpPr>
          <p:grpSpPr>
            <a:xfrm>
              <a:off x="7493178" y="-69967"/>
              <a:ext cx="927104" cy="716959"/>
              <a:chOff x="7493178" y="-70697"/>
              <a:chExt cx="927104" cy="716959"/>
            </a:xfrm>
          </p:grpSpPr>
          <p:sp>
            <p:nvSpPr>
              <p:cNvPr id="208" name="binary" title="Icon of binary code, ones and zeros">
                <a:extLst>
                  <a:ext uri="{FF2B5EF4-FFF2-40B4-BE49-F238E27FC236}">
                    <a16:creationId xmlns:a16="http://schemas.microsoft.com/office/drawing/2014/main" id="{6108BE21-AA2F-4CB3-81E3-676DDFB9A438}"/>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9" name="Group 208">
                <a:extLst>
                  <a:ext uri="{FF2B5EF4-FFF2-40B4-BE49-F238E27FC236}">
                    <a16:creationId xmlns:a16="http://schemas.microsoft.com/office/drawing/2014/main" id="{5021C116-F4E2-4C8A-90DC-09C95D3B85F0}"/>
                  </a:ext>
                </a:extLst>
              </p:cNvPr>
              <p:cNvGrpSpPr/>
              <p:nvPr/>
            </p:nvGrpSpPr>
            <p:grpSpPr>
              <a:xfrm>
                <a:off x="7493178" y="-70697"/>
                <a:ext cx="338404" cy="143714"/>
                <a:chOff x="8802877" y="1279923"/>
                <a:chExt cx="255843" cy="143714"/>
              </a:xfrm>
            </p:grpSpPr>
            <p:cxnSp>
              <p:nvCxnSpPr>
                <p:cNvPr id="210" name="Straight Connector 209">
                  <a:extLst>
                    <a:ext uri="{FF2B5EF4-FFF2-40B4-BE49-F238E27FC236}">
                      <a16:creationId xmlns:a16="http://schemas.microsoft.com/office/drawing/2014/main" id="{DEF583F8-6428-427F-8353-5388E1770601}"/>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BB7B92E3-C8D4-449D-AE7A-3A25C4728ADA}"/>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2" name="Straight Connector 211">
                  <a:extLst>
                    <a:ext uri="{FF2B5EF4-FFF2-40B4-BE49-F238E27FC236}">
                      <a16:creationId xmlns:a16="http://schemas.microsoft.com/office/drawing/2014/main" id="{1694B56D-F74B-4735-81AB-56CB04BF8573}"/>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207" name="Rectangle 206">
              <a:extLst>
                <a:ext uri="{FF2B5EF4-FFF2-40B4-BE49-F238E27FC236}">
                  <a16:creationId xmlns:a16="http://schemas.microsoft.com/office/drawing/2014/main" id="{CBF63606-DBA9-467B-8065-97B62EA3F648}"/>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213" name="Group 212">
            <a:extLst>
              <a:ext uri="{FF2B5EF4-FFF2-40B4-BE49-F238E27FC236}">
                <a16:creationId xmlns:a16="http://schemas.microsoft.com/office/drawing/2014/main" id="{917610AF-875B-4625-A8C0-BE146239EAAD}"/>
              </a:ext>
            </a:extLst>
          </p:cNvPr>
          <p:cNvGrpSpPr/>
          <p:nvPr/>
        </p:nvGrpSpPr>
        <p:grpSpPr>
          <a:xfrm>
            <a:off x="333451" y="161073"/>
            <a:ext cx="1371600" cy="1005635"/>
            <a:chOff x="384750" y="182743"/>
            <a:chExt cx="1371600" cy="1005635"/>
          </a:xfrm>
        </p:grpSpPr>
        <p:sp>
          <p:nvSpPr>
            <p:cNvPr id="214" name="Rectangle 213">
              <a:extLst>
                <a:ext uri="{FF2B5EF4-FFF2-40B4-BE49-F238E27FC236}">
                  <a16:creationId xmlns:a16="http://schemas.microsoft.com/office/drawing/2014/main" id="{3D118E6A-667E-4BB5-B64A-5FD196DBAB09}"/>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15" name="Group 214">
              <a:extLst>
                <a:ext uri="{FF2B5EF4-FFF2-40B4-BE49-F238E27FC236}">
                  <a16:creationId xmlns:a16="http://schemas.microsoft.com/office/drawing/2014/main" id="{96F22C70-93CE-41AA-883E-7E959A0C6D24}"/>
                </a:ext>
              </a:extLst>
            </p:cNvPr>
            <p:cNvGrpSpPr/>
            <p:nvPr/>
          </p:nvGrpSpPr>
          <p:grpSpPr>
            <a:xfrm>
              <a:off x="661970" y="182743"/>
              <a:ext cx="817153" cy="510741"/>
              <a:chOff x="2473324" y="3092343"/>
              <a:chExt cx="1138048" cy="711307"/>
            </a:xfrm>
          </p:grpSpPr>
          <p:grpSp>
            <p:nvGrpSpPr>
              <p:cNvPr id="216" name="Group 215">
                <a:extLst>
                  <a:ext uri="{FF2B5EF4-FFF2-40B4-BE49-F238E27FC236}">
                    <a16:creationId xmlns:a16="http://schemas.microsoft.com/office/drawing/2014/main" id="{69A998A8-8AD4-4537-A4C1-EF6C0743B038}"/>
                  </a:ext>
                </a:extLst>
              </p:cNvPr>
              <p:cNvGrpSpPr/>
              <p:nvPr/>
            </p:nvGrpSpPr>
            <p:grpSpPr>
              <a:xfrm>
                <a:off x="2688643" y="3092343"/>
                <a:ext cx="922729" cy="200438"/>
                <a:chOff x="2688643" y="3092343"/>
                <a:chExt cx="922729" cy="200438"/>
              </a:xfrm>
            </p:grpSpPr>
            <p:sp>
              <p:nvSpPr>
                <p:cNvPr id="224" name="Freeform: Shape 223">
                  <a:extLst>
                    <a:ext uri="{FF2B5EF4-FFF2-40B4-BE49-F238E27FC236}">
                      <a16:creationId xmlns:a16="http://schemas.microsoft.com/office/drawing/2014/main" id="{F439CA3C-10F8-4230-BBD0-D15E2C479F6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68E48136-74FD-494F-9641-514C4B7FC1B9}"/>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F241B356-7A0F-40F3-84C2-33758C0BC4A2}"/>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2F21A17F-A660-44F0-AD4F-21D700DBE5CD}"/>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17" name="Freeform: Shape 216">
                <a:extLst>
                  <a:ext uri="{FF2B5EF4-FFF2-40B4-BE49-F238E27FC236}">
                    <a16:creationId xmlns:a16="http://schemas.microsoft.com/office/drawing/2014/main" id="{A6DCB9B9-F313-4C5F-9B2C-800FAEE3EBC0}"/>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A1B061D9-E1F9-4BD0-8D3A-81B726CE15CF}"/>
                  </a:ext>
                </a:extLst>
              </p:cNvPr>
              <p:cNvGrpSpPr/>
              <p:nvPr/>
            </p:nvGrpSpPr>
            <p:grpSpPr>
              <a:xfrm>
                <a:off x="3062706" y="3298775"/>
                <a:ext cx="426743" cy="200438"/>
                <a:chOff x="3062706" y="3308474"/>
                <a:chExt cx="426743" cy="200438"/>
              </a:xfrm>
            </p:grpSpPr>
            <p:sp>
              <p:nvSpPr>
                <p:cNvPr id="222" name="Freeform: Shape 221">
                  <a:extLst>
                    <a:ext uri="{FF2B5EF4-FFF2-40B4-BE49-F238E27FC236}">
                      <a16:creationId xmlns:a16="http://schemas.microsoft.com/office/drawing/2014/main" id="{4AB8BEE1-1DE8-4AF7-ABE0-7B7AB3803E5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0C5A2FC-A786-4863-889D-890B2D252E45}"/>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19" name="Freeform: Shape 218">
                <a:extLst>
                  <a:ext uri="{FF2B5EF4-FFF2-40B4-BE49-F238E27FC236}">
                    <a16:creationId xmlns:a16="http://schemas.microsoft.com/office/drawing/2014/main" id="{87A168AA-98FF-4290-8E5E-2DBD20E8DE4D}"/>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20" name="Rectangle 219">
                <a:extLst>
                  <a:ext uri="{FF2B5EF4-FFF2-40B4-BE49-F238E27FC236}">
                    <a16:creationId xmlns:a16="http://schemas.microsoft.com/office/drawing/2014/main" id="{74FD80B6-C079-4D9B-8C64-02A8681CAF3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21" name="Straight Arrow Connector 220">
                <a:extLst>
                  <a:ext uri="{FF2B5EF4-FFF2-40B4-BE49-F238E27FC236}">
                    <a16:creationId xmlns:a16="http://schemas.microsoft.com/office/drawing/2014/main" id="{3B61E83A-4806-4925-8A80-FA1561FB3517}"/>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28" name="Group 227">
            <a:extLst>
              <a:ext uri="{FF2B5EF4-FFF2-40B4-BE49-F238E27FC236}">
                <a16:creationId xmlns:a16="http://schemas.microsoft.com/office/drawing/2014/main" id="{8B14C84F-AE41-4B1E-A997-1966C4DA0A8E}"/>
              </a:ext>
            </a:extLst>
          </p:cNvPr>
          <p:cNvGrpSpPr/>
          <p:nvPr/>
        </p:nvGrpSpPr>
        <p:grpSpPr>
          <a:xfrm>
            <a:off x="2410693" y="140186"/>
            <a:ext cx="1371600" cy="872633"/>
            <a:chOff x="2117745" y="161856"/>
            <a:chExt cx="1371600" cy="872633"/>
          </a:xfrm>
        </p:grpSpPr>
        <p:sp>
          <p:nvSpPr>
            <p:cNvPr id="229" name="Rectangle 228">
              <a:extLst>
                <a:ext uri="{FF2B5EF4-FFF2-40B4-BE49-F238E27FC236}">
                  <a16:creationId xmlns:a16="http://schemas.microsoft.com/office/drawing/2014/main" id="{1A41C555-EF37-49ED-8BB1-D212B1AEE00B}"/>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0" name="Relationship_F003" title="Icon of three boxes connected by lines">
              <a:extLst>
                <a:ext uri="{FF2B5EF4-FFF2-40B4-BE49-F238E27FC236}">
                  <a16:creationId xmlns:a16="http://schemas.microsoft.com/office/drawing/2014/main" id="{11A692DA-3C41-4662-9015-5E1BEBC17C1F}"/>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1" name="Group 230">
            <a:extLst>
              <a:ext uri="{FF2B5EF4-FFF2-40B4-BE49-F238E27FC236}">
                <a16:creationId xmlns:a16="http://schemas.microsoft.com/office/drawing/2014/main" id="{BDB29321-A390-4703-9CDA-6469DFA3851A}"/>
              </a:ext>
            </a:extLst>
          </p:cNvPr>
          <p:cNvGrpSpPr/>
          <p:nvPr/>
        </p:nvGrpSpPr>
        <p:grpSpPr>
          <a:xfrm>
            <a:off x="4487935" y="128409"/>
            <a:ext cx="1371600" cy="1038299"/>
            <a:chOff x="10782722" y="150079"/>
            <a:chExt cx="1371600" cy="1038299"/>
          </a:xfrm>
        </p:grpSpPr>
        <p:sp>
          <p:nvSpPr>
            <p:cNvPr id="232" name="Rectangle 231">
              <a:extLst>
                <a:ext uri="{FF2B5EF4-FFF2-40B4-BE49-F238E27FC236}">
                  <a16:creationId xmlns:a16="http://schemas.microsoft.com/office/drawing/2014/main" id="{41FC8DE8-416C-4805-AFEE-ABB0FB721222}"/>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33" name="Group 232">
              <a:extLst>
                <a:ext uri="{FF2B5EF4-FFF2-40B4-BE49-F238E27FC236}">
                  <a16:creationId xmlns:a16="http://schemas.microsoft.com/office/drawing/2014/main" id="{DD0B677A-ED0B-415E-9773-4A59BCC64BE9}"/>
                </a:ext>
              </a:extLst>
            </p:cNvPr>
            <p:cNvGrpSpPr>
              <a:grpSpLocks noChangeAspect="1"/>
            </p:cNvGrpSpPr>
            <p:nvPr/>
          </p:nvGrpSpPr>
          <p:grpSpPr>
            <a:xfrm>
              <a:off x="11197981" y="150079"/>
              <a:ext cx="541082" cy="576072"/>
              <a:chOff x="6526200" y="1216702"/>
              <a:chExt cx="1273056" cy="1355381"/>
            </a:xfrm>
          </p:grpSpPr>
          <p:sp>
            <p:nvSpPr>
              <p:cNvPr id="234" name="Shield_EA18" title="Icon of a shield">
                <a:extLst>
                  <a:ext uri="{FF2B5EF4-FFF2-40B4-BE49-F238E27FC236}">
                    <a16:creationId xmlns:a16="http://schemas.microsoft.com/office/drawing/2014/main" id="{283D357F-F6DB-497D-B2A3-F1F7EDDABABB}"/>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5" name="DeveloperTools_EC7A" title="Icon of a wrench and a screwdriver">
                <a:extLst>
                  <a:ext uri="{FF2B5EF4-FFF2-40B4-BE49-F238E27FC236}">
                    <a16:creationId xmlns:a16="http://schemas.microsoft.com/office/drawing/2014/main" id="{058A7B76-D808-48CA-BDF8-10F944FAC7DA}"/>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6762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 calcmode="lin" valueType="num">
                                      <p:cBhvr>
                                        <p:cTn id="10" dur="500" fill="hold"/>
                                        <p:tgtEl>
                                          <p:spTgt spid="147"/>
                                        </p:tgtEl>
                                        <p:attrNameLst>
                                          <p:attrName>ppt_w</p:attrName>
                                        </p:attrNameLst>
                                      </p:cBhvr>
                                      <p:tavLst>
                                        <p:tav tm="0">
                                          <p:val>
                                            <p:fltVal val="0"/>
                                          </p:val>
                                        </p:tav>
                                        <p:tav tm="100000">
                                          <p:val>
                                            <p:strVal val="#ppt_w"/>
                                          </p:val>
                                        </p:tav>
                                      </p:tavLst>
                                    </p:anim>
                                    <p:anim calcmode="lin" valueType="num">
                                      <p:cBhvr>
                                        <p:cTn id="11" dur="500" fill="hold"/>
                                        <p:tgtEl>
                                          <p:spTgt spid="147"/>
                                        </p:tgtEl>
                                        <p:attrNameLst>
                                          <p:attrName>ppt_h</p:attrName>
                                        </p:attrNameLst>
                                      </p:cBhvr>
                                      <p:tavLst>
                                        <p:tav tm="0">
                                          <p:val>
                                            <p:fltVal val="0"/>
                                          </p:val>
                                        </p:tav>
                                        <p:tav tm="100000">
                                          <p:val>
                                            <p:strVal val="#ppt_h"/>
                                          </p:val>
                                        </p:tav>
                                      </p:tavLst>
                                    </p:anim>
                                    <p:animEffect transition="in" filter="fade">
                                      <p:cBhvr>
                                        <p:cTn id="12" dur="500"/>
                                        <p:tgtEl>
                                          <p:spTgt spid="1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fade">
                                      <p:cBhvr>
                                        <p:cTn id="22" dur="500"/>
                                        <p:tgtEl>
                                          <p:spTgt spid="268"/>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267"/>
                                        </p:tgtEl>
                                        <p:attrNameLst>
                                          <p:attrName>style.visibility</p:attrName>
                                        </p:attrNameLst>
                                      </p:cBhvr>
                                      <p:to>
                                        <p:strVal val="visible"/>
                                      </p:to>
                                    </p:set>
                                    <p:animEffect transition="in" filter="wipe(right)">
                                      <p:cBhvr>
                                        <p:cTn id="26" dur="500"/>
                                        <p:tgtEl>
                                          <p:spTgt spid="267"/>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fade">
                                      <p:cBhvr>
                                        <p:cTn id="30" dur="500"/>
                                        <p:tgtEl>
                                          <p:spTgt spid="159"/>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500"/>
                                        <p:tgtEl>
                                          <p:spTgt spid="192"/>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500"/>
                                        <p:tgtEl>
                                          <p:spTgt spid="110"/>
                                        </p:tgtEl>
                                      </p:cBhvr>
                                    </p:animEffect>
                                  </p:childTnLst>
                                </p:cTn>
                              </p:par>
                              <p:par>
                                <p:cTn id="44" presetID="10" presetClass="entr" presetSubtype="0" fill="hold" nodeType="withEffect">
                                  <p:stCondLst>
                                    <p:cond delay="0"/>
                                  </p:stCondLst>
                                  <p:childTnLst>
                                    <p:set>
                                      <p:cBhvr>
                                        <p:cTn id="45" dur="1" fill="hold">
                                          <p:stCondLst>
                                            <p:cond delay="0"/>
                                          </p:stCondLst>
                                        </p:cTn>
                                        <p:tgtEl>
                                          <p:spTgt spid="270"/>
                                        </p:tgtEl>
                                        <p:attrNameLst>
                                          <p:attrName>style.visibility</p:attrName>
                                        </p:attrNameLst>
                                      </p:cBhvr>
                                      <p:to>
                                        <p:strVal val="visible"/>
                                      </p:to>
                                    </p:set>
                                    <p:animEffect transition="in" filter="fade">
                                      <p:cBhvr>
                                        <p:cTn id="46" dur="500"/>
                                        <p:tgtEl>
                                          <p:spTgt spid="2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9"/>
                                        </p:tgtEl>
                                        <p:attrNameLst>
                                          <p:attrName>style.visibility</p:attrName>
                                        </p:attrNameLst>
                                      </p:cBhvr>
                                      <p:to>
                                        <p:strVal val="visible"/>
                                      </p:to>
                                    </p:set>
                                    <p:animEffect transition="in" filter="fade">
                                      <p:cBhvr>
                                        <p:cTn id="49" dur="500"/>
                                        <p:tgtEl>
                                          <p:spTgt spid="269"/>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51"/>
                                        </p:tgtEl>
                                        <p:attrNameLst>
                                          <p:attrName>style.visibility</p:attrName>
                                        </p:attrNameLst>
                                      </p:cBhvr>
                                      <p:to>
                                        <p:strVal val="visible"/>
                                      </p:to>
                                    </p:set>
                                    <p:animEffect transition="in" filter="fade">
                                      <p:cBhvr>
                                        <p:cTn id="53" dur="500"/>
                                        <p:tgtEl>
                                          <p:spTgt spid="1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1"/>
                                        </p:tgtEl>
                                        <p:attrNameLst>
                                          <p:attrName>style.visibility</p:attrName>
                                        </p:attrNameLst>
                                      </p:cBhvr>
                                      <p:to>
                                        <p:strVal val="visible"/>
                                      </p:to>
                                    </p:set>
                                    <p:animEffect transition="in" filter="fade">
                                      <p:cBhvr>
                                        <p:cTn id="58" dur="500"/>
                                        <p:tgtEl>
                                          <p:spTgt spid="111"/>
                                        </p:tgtEl>
                                      </p:cBhvr>
                                    </p:animEffect>
                                  </p:childTnLst>
                                </p:cTn>
                              </p:par>
                              <p:par>
                                <p:cTn id="59" presetID="22" presetClass="entr" presetSubtype="8"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animEffect transition="in" filter="wipe(left)">
                                      <p:cBhvr>
                                        <p:cTn id="61" dur="500"/>
                                        <p:tgtEl>
                                          <p:spTgt spid="1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1"/>
                                        </p:tgtEl>
                                        <p:attrNameLst>
                                          <p:attrName>style.visibility</p:attrName>
                                        </p:attrNameLst>
                                      </p:cBhvr>
                                      <p:to>
                                        <p:strVal val="visible"/>
                                      </p:to>
                                    </p:set>
                                    <p:animEffect transition="in" filter="fade">
                                      <p:cBhvr>
                                        <p:cTn id="64" dur="500"/>
                                        <p:tgtEl>
                                          <p:spTgt spid="27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0"/>
                                        </p:tgtEl>
                                        <p:attrNameLst>
                                          <p:attrName>style.visibility</p:attrName>
                                        </p:attrNameLst>
                                      </p:cBhvr>
                                      <p:to>
                                        <p:strVal val="visible"/>
                                      </p:to>
                                    </p:set>
                                    <p:animEffect transition="in" filter="fade">
                                      <p:cBhvr>
                                        <p:cTn id="67" dur="500"/>
                                        <p:tgtEl>
                                          <p:spTgt spid="150"/>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78"/>
                                        </p:tgtEl>
                                        <p:attrNameLst>
                                          <p:attrName>style.visibility</p:attrName>
                                        </p:attrNameLst>
                                      </p:cBhvr>
                                      <p:to>
                                        <p:strVal val="visible"/>
                                      </p:to>
                                    </p:set>
                                    <p:animEffect transition="in" filter="fade">
                                      <p:cBhvr>
                                        <p:cTn id="71" dur="500"/>
                                        <p:tgtEl>
                                          <p:spTgt spid="17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6"/>
                                        </p:tgtEl>
                                        <p:attrNameLst>
                                          <p:attrName>style.visibility</p:attrName>
                                        </p:attrNameLst>
                                      </p:cBhvr>
                                      <p:to>
                                        <p:strVal val="visible"/>
                                      </p:to>
                                    </p:set>
                                    <p:animEffect transition="in" filter="fade">
                                      <p:cBhvr>
                                        <p:cTn id="74" dur="500"/>
                                        <p:tgtEl>
                                          <p:spTgt spid="18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5"/>
                                        </p:tgtEl>
                                        <p:attrNameLst>
                                          <p:attrName>style.visibility</p:attrName>
                                        </p:attrNameLst>
                                      </p:cBhvr>
                                      <p:to>
                                        <p:strVal val="visible"/>
                                      </p:to>
                                    </p:set>
                                    <p:anim calcmode="lin" valueType="num">
                                      <p:cBhvr>
                                        <p:cTn id="77" dur="500" fill="hold"/>
                                        <p:tgtEl>
                                          <p:spTgt spid="185"/>
                                        </p:tgtEl>
                                        <p:attrNameLst>
                                          <p:attrName>ppt_w</p:attrName>
                                        </p:attrNameLst>
                                      </p:cBhvr>
                                      <p:tavLst>
                                        <p:tav tm="0">
                                          <p:val>
                                            <p:fltVal val="0"/>
                                          </p:val>
                                        </p:tav>
                                        <p:tav tm="100000">
                                          <p:val>
                                            <p:strVal val="#ppt_w"/>
                                          </p:val>
                                        </p:tav>
                                      </p:tavLst>
                                    </p:anim>
                                    <p:anim calcmode="lin" valueType="num">
                                      <p:cBhvr>
                                        <p:cTn id="78" dur="500" fill="hold"/>
                                        <p:tgtEl>
                                          <p:spTgt spid="185"/>
                                        </p:tgtEl>
                                        <p:attrNameLst>
                                          <p:attrName>ppt_h</p:attrName>
                                        </p:attrNameLst>
                                      </p:cBhvr>
                                      <p:tavLst>
                                        <p:tav tm="0">
                                          <p:val>
                                            <p:fltVal val="0"/>
                                          </p:val>
                                        </p:tav>
                                        <p:tav tm="100000">
                                          <p:val>
                                            <p:strVal val="#ppt_h"/>
                                          </p:val>
                                        </p:tav>
                                      </p:tavLst>
                                    </p:anim>
                                    <p:animEffect transition="in" filter="fade">
                                      <p:cBhvr>
                                        <p:cTn id="79" dur="500"/>
                                        <p:tgtEl>
                                          <p:spTgt spid="18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77"/>
                                        </p:tgtEl>
                                        <p:attrNameLst>
                                          <p:attrName>style.visibility</p:attrName>
                                        </p:attrNameLst>
                                      </p:cBhvr>
                                      <p:to>
                                        <p:strVal val="visible"/>
                                      </p:to>
                                    </p:set>
                                    <p:anim calcmode="lin" valueType="num">
                                      <p:cBhvr>
                                        <p:cTn id="82" dur="500" fill="hold"/>
                                        <p:tgtEl>
                                          <p:spTgt spid="177"/>
                                        </p:tgtEl>
                                        <p:attrNameLst>
                                          <p:attrName>ppt_w</p:attrName>
                                        </p:attrNameLst>
                                      </p:cBhvr>
                                      <p:tavLst>
                                        <p:tav tm="0">
                                          <p:val>
                                            <p:fltVal val="0"/>
                                          </p:val>
                                        </p:tav>
                                        <p:tav tm="100000">
                                          <p:val>
                                            <p:strVal val="#ppt_w"/>
                                          </p:val>
                                        </p:tav>
                                      </p:tavLst>
                                    </p:anim>
                                    <p:anim calcmode="lin" valueType="num">
                                      <p:cBhvr>
                                        <p:cTn id="83" dur="500" fill="hold"/>
                                        <p:tgtEl>
                                          <p:spTgt spid="177"/>
                                        </p:tgtEl>
                                        <p:attrNameLst>
                                          <p:attrName>ppt_h</p:attrName>
                                        </p:attrNameLst>
                                      </p:cBhvr>
                                      <p:tavLst>
                                        <p:tav tm="0">
                                          <p:val>
                                            <p:fltVal val="0"/>
                                          </p:val>
                                        </p:tav>
                                        <p:tav tm="100000">
                                          <p:val>
                                            <p:strVal val="#ppt_h"/>
                                          </p:val>
                                        </p:tav>
                                      </p:tavLst>
                                    </p:anim>
                                    <p:animEffect transition="in" filter="fade">
                                      <p:cBhvr>
                                        <p:cTn id="84" dur="500"/>
                                        <p:tgtEl>
                                          <p:spTgt spid="177"/>
                                        </p:tgtEl>
                                      </p:cBhvr>
                                    </p:animEffect>
                                  </p:childTnLst>
                                </p:cTn>
                              </p:par>
                            </p:childTnLst>
                          </p:cTn>
                        </p:par>
                        <p:par>
                          <p:cTn id="85" fill="hold">
                            <p:stCondLst>
                              <p:cond delay="1000"/>
                            </p:stCondLst>
                            <p:childTnLst>
                              <p:par>
                                <p:cTn id="86" presetID="53" presetClass="entr" presetSubtype="16" fill="hold" grpId="0" nodeType="afterEffect">
                                  <p:stCondLst>
                                    <p:cond delay="0"/>
                                  </p:stCondLst>
                                  <p:childTnLst>
                                    <p:set>
                                      <p:cBhvr>
                                        <p:cTn id="87" dur="1" fill="hold">
                                          <p:stCondLst>
                                            <p:cond delay="0"/>
                                          </p:stCondLst>
                                        </p:cTn>
                                        <p:tgtEl>
                                          <p:spTgt spid="180"/>
                                        </p:tgtEl>
                                        <p:attrNameLst>
                                          <p:attrName>style.visibility</p:attrName>
                                        </p:attrNameLst>
                                      </p:cBhvr>
                                      <p:to>
                                        <p:strVal val="visible"/>
                                      </p:to>
                                    </p:set>
                                    <p:anim calcmode="lin" valueType="num">
                                      <p:cBhvr>
                                        <p:cTn id="88" dur="500" fill="hold"/>
                                        <p:tgtEl>
                                          <p:spTgt spid="180"/>
                                        </p:tgtEl>
                                        <p:attrNameLst>
                                          <p:attrName>ppt_w</p:attrName>
                                        </p:attrNameLst>
                                      </p:cBhvr>
                                      <p:tavLst>
                                        <p:tav tm="0">
                                          <p:val>
                                            <p:fltVal val="0"/>
                                          </p:val>
                                        </p:tav>
                                        <p:tav tm="100000">
                                          <p:val>
                                            <p:strVal val="#ppt_w"/>
                                          </p:val>
                                        </p:tav>
                                      </p:tavLst>
                                    </p:anim>
                                    <p:anim calcmode="lin" valueType="num">
                                      <p:cBhvr>
                                        <p:cTn id="89" dur="500" fill="hold"/>
                                        <p:tgtEl>
                                          <p:spTgt spid="180"/>
                                        </p:tgtEl>
                                        <p:attrNameLst>
                                          <p:attrName>ppt_h</p:attrName>
                                        </p:attrNameLst>
                                      </p:cBhvr>
                                      <p:tavLst>
                                        <p:tav tm="0">
                                          <p:val>
                                            <p:fltVal val="0"/>
                                          </p:val>
                                        </p:tav>
                                        <p:tav tm="100000">
                                          <p:val>
                                            <p:strVal val="#ppt_h"/>
                                          </p:val>
                                        </p:tav>
                                      </p:tavLst>
                                    </p:anim>
                                    <p:animEffect transition="in" filter="fade">
                                      <p:cBhvr>
                                        <p:cTn id="90" dur="500"/>
                                        <p:tgtEl>
                                          <p:spTgt spid="180"/>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anim calcmode="lin" valueType="num">
                                      <p:cBhvr>
                                        <p:cTn id="93" dur="500" fill="hold"/>
                                        <p:tgtEl>
                                          <p:spTgt spid="188"/>
                                        </p:tgtEl>
                                        <p:attrNameLst>
                                          <p:attrName>ppt_w</p:attrName>
                                        </p:attrNameLst>
                                      </p:cBhvr>
                                      <p:tavLst>
                                        <p:tav tm="0">
                                          <p:val>
                                            <p:fltVal val="0"/>
                                          </p:val>
                                        </p:tav>
                                        <p:tav tm="100000">
                                          <p:val>
                                            <p:strVal val="#ppt_w"/>
                                          </p:val>
                                        </p:tav>
                                      </p:tavLst>
                                    </p:anim>
                                    <p:anim calcmode="lin" valueType="num">
                                      <p:cBhvr>
                                        <p:cTn id="94" dur="500" fill="hold"/>
                                        <p:tgtEl>
                                          <p:spTgt spid="188"/>
                                        </p:tgtEl>
                                        <p:attrNameLst>
                                          <p:attrName>ppt_h</p:attrName>
                                        </p:attrNameLst>
                                      </p:cBhvr>
                                      <p:tavLst>
                                        <p:tav tm="0">
                                          <p:val>
                                            <p:fltVal val="0"/>
                                          </p:val>
                                        </p:tav>
                                        <p:tav tm="100000">
                                          <p:val>
                                            <p:strVal val="#ppt_h"/>
                                          </p:val>
                                        </p:tav>
                                      </p:tavLst>
                                    </p:anim>
                                    <p:animEffect transition="in" filter="fade">
                                      <p:cBhvr>
                                        <p:cTn id="95" dur="500"/>
                                        <p:tgtEl>
                                          <p:spTgt spid="188"/>
                                        </p:tgtEl>
                                      </p:cBhvr>
                                    </p:animEffect>
                                  </p:childTnLst>
                                </p:cTn>
                              </p:par>
                            </p:childTnLst>
                          </p:cTn>
                        </p:par>
                        <p:par>
                          <p:cTn id="96" fill="hold">
                            <p:stCondLst>
                              <p:cond delay="1500"/>
                            </p:stCondLst>
                            <p:childTnLst>
                              <p:par>
                                <p:cTn id="97" presetID="53" presetClass="entr" presetSubtype="16" fill="hold" grpId="0" nodeType="afterEffect">
                                  <p:stCondLst>
                                    <p:cond delay="0"/>
                                  </p:stCondLst>
                                  <p:childTnLst>
                                    <p:set>
                                      <p:cBhvr>
                                        <p:cTn id="98" dur="1" fill="hold">
                                          <p:stCondLst>
                                            <p:cond delay="0"/>
                                          </p:stCondLst>
                                        </p:cTn>
                                        <p:tgtEl>
                                          <p:spTgt spid="181"/>
                                        </p:tgtEl>
                                        <p:attrNameLst>
                                          <p:attrName>style.visibility</p:attrName>
                                        </p:attrNameLst>
                                      </p:cBhvr>
                                      <p:to>
                                        <p:strVal val="visible"/>
                                      </p:to>
                                    </p:set>
                                    <p:anim calcmode="lin" valueType="num">
                                      <p:cBhvr>
                                        <p:cTn id="99" dur="500" fill="hold"/>
                                        <p:tgtEl>
                                          <p:spTgt spid="181"/>
                                        </p:tgtEl>
                                        <p:attrNameLst>
                                          <p:attrName>ppt_w</p:attrName>
                                        </p:attrNameLst>
                                      </p:cBhvr>
                                      <p:tavLst>
                                        <p:tav tm="0">
                                          <p:val>
                                            <p:fltVal val="0"/>
                                          </p:val>
                                        </p:tav>
                                        <p:tav tm="100000">
                                          <p:val>
                                            <p:strVal val="#ppt_w"/>
                                          </p:val>
                                        </p:tav>
                                      </p:tavLst>
                                    </p:anim>
                                    <p:anim calcmode="lin" valueType="num">
                                      <p:cBhvr>
                                        <p:cTn id="100" dur="500" fill="hold"/>
                                        <p:tgtEl>
                                          <p:spTgt spid="181"/>
                                        </p:tgtEl>
                                        <p:attrNameLst>
                                          <p:attrName>ppt_h</p:attrName>
                                        </p:attrNameLst>
                                      </p:cBhvr>
                                      <p:tavLst>
                                        <p:tav tm="0">
                                          <p:val>
                                            <p:fltVal val="0"/>
                                          </p:val>
                                        </p:tav>
                                        <p:tav tm="100000">
                                          <p:val>
                                            <p:strVal val="#ppt_h"/>
                                          </p:val>
                                        </p:tav>
                                      </p:tavLst>
                                    </p:anim>
                                    <p:animEffect transition="in" filter="fade">
                                      <p:cBhvr>
                                        <p:cTn id="101" dur="500"/>
                                        <p:tgtEl>
                                          <p:spTgt spid="181"/>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189"/>
                                        </p:tgtEl>
                                        <p:attrNameLst>
                                          <p:attrName>style.visibility</p:attrName>
                                        </p:attrNameLst>
                                      </p:cBhvr>
                                      <p:to>
                                        <p:strVal val="visible"/>
                                      </p:to>
                                    </p:set>
                                    <p:anim calcmode="lin" valueType="num">
                                      <p:cBhvr>
                                        <p:cTn id="104" dur="500" fill="hold"/>
                                        <p:tgtEl>
                                          <p:spTgt spid="189"/>
                                        </p:tgtEl>
                                        <p:attrNameLst>
                                          <p:attrName>ppt_w</p:attrName>
                                        </p:attrNameLst>
                                      </p:cBhvr>
                                      <p:tavLst>
                                        <p:tav tm="0">
                                          <p:val>
                                            <p:fltVal val="0"/>
                                          </p:val>
                                        </p:tav>
                                        <p:tav tm="100000">
                                          <p:val>
                                            <p:strVal val="#ppt_w"/>
                                          </p:val>
                                        </p:tav>
                                      </p:tavLst>
                                    </p:anim>
                                    <p:anim calcmode="lin" valueType="num">
                                      <p:cBhvr>
                                        <p:cTn id="105" dur="500" fill="hold"/>
                                        <p:tgtEl>
                                          <p:spTgt spid="189"/>
                                        </p:tgtEl>
                                        <p:attrNameLst>
                                          <p:attrName>ppt_h</p:attrName>
                                        </p:attrNameLst>
                                      </p:cBhvr>
                                      <p:tavLst>
                                        <p:tav tm="0">
                                          <p:val>
                                            <p:fltVal val="0"/>
                                          </p:val>
                                        </p:tav>
                                        <p:tav tm="100000">
                                          <p:val>
                                            <p:strVal val="#ppt_h"/>
                                          </p:val>
                                        </p:tav>
                                      </p:tavLst>
                                    </p:anim>
                                    <p:animEffect transition="in" filter="fade">
                                      <p:cBhvr>
                                        <p:cTn id="106" dur="500"/>
                                        <p:tgtEl>
                                          <p:spTgt spid="189"/>
                                        </p:tgtEl>
                                      </p:cBhvr>
                                    </p:animEffect>
                                  </p:childTnLst>
                                </p:cTn>
                              </p:par>
                            </p:childTnLst>
                          </p:cTn>
                        </p:par>
                        <p:par>
                          <p:cTn id="107" fill="hold">
                            <p:stCondLst>
                              <p:cond delay="2000"/>
                            </p:stCondLst>
                            <p:childTnLst>
                              <p:par>
                                <p:cTn id="108" presetID="53" presetClass="entr" presetSubtype="16" fill="hold" grpId="0" nodeType="afterEffect">
                                  <p:stCondLst>
                                    <p:cond delay="0"/>
                                  </p:stCondLst>
                                  <p:childTnLst>
                                    <p:set>
                                      <p:cBhvr>
                                        <p:cTn id="109" dur="1" fill="hold">
                                          <p:stCondLst>
                                            <p:cond delay="0"/>
                                          </p:stCondLst>
                                        </p:cTn>
                                        <p:tgtEl>
                                          <p:spTgt spid="182"/>
                                        </p:tgtEl>
                                        <p:attrNameLst>
                                          <p:attrName>style.visibility</p:attrName>
                                        </p:attrNameLst>
                                      </p:cBhvr>
                                      <p:to>
                                        <p:strVal val="visible"/>
                                      </p:to>
                                    </p:set>
                                    <p:anim calcmode="lin" valueType="num">
                                      <p:cBhvr>
                                        <p:cTn id="110" dur="500" fill="hold"/>
                                        <p:tgtEl>
                                          <p:spTgt spid="182"/>
                                        </p:tgtEl>
                                        <p:attrNameLst>
                                          <p:attrName>ppt_w</p:attrName>
                                        </p:attrNameLst>
                                      </p:cBhvr>
                                      <p:tavLst>
                                        <p:tav tm="0">
                                          <p:val>
                                            <p:fltVal val="0"/>
                                          </p:val>
                                        </p:tav>
                                        <p:tav tm="100000">
                                          <p:val>
                                            <p:strVal val="#ppt_w"/>
                                          </p:val>
                                        </p:tav>
                                      </p:tavLst>
                                    </p:anim>
                                    <p:anim calcmode="lin" valueType="num">
                                      <p:cBhvr>
                                        <p:cTn id="111" dur="500" fill="hold"/>
                                        <p:tgtEl>
                                          <p:spTgt spid="182"/>
                                        </p:tgtEl>
                                        <p:attrNameLst>
                                          <p:attrName>ppt_h</p:attrName>
                                        </p:attrNameLst>
                                      </p:cBhvr>
                                      <p:tavLst>
                                        <p:tav tm="0">
                                          <p:val>
                                            <p:fltVal val="0"/>
                                          </p:val>
                                        </p:tav>
                                        <p:tav tm="100000">
                                          <p:val>
                                            <p:strVal val="#ppt_h"/>
                                          </p:val>
                                        </p:tav>
                                      </p:tavLst>
                                    </p:anim>
                                    <p:animEffect transition="in" filter="fade">
                                      <p:cBhvr>
                                        <p:cTn id="112" dur="500"/>
                                        <p:tgtEl>
                                          <p:spTgt spid="182"/>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90"/>
                                        </p:tgtEl>
                                        <p:attrNameLst>
                                          <p:attrName>style.visibility</p:attrName>
                                        </p:attrNameLst>
                                      </p:cBhvr>
                                      <p:to>
                                        <p:strVal val="visible"/>
                                      </p:to>
                                    </p:set>
                                    <p:anim calcmode="lin" valueType="num">
                                      <p:cBhvr>
                                        <p:cTn id="115" dur="500" fill="hold"/>
                                        <p:tgtEl>
                                          <p:spTgt spid="190"/>
                                        </p:tgtEl>
                                        <p:attrNameLst>
                                          <p:attrName>ppt_w</p:attrName>
                                        </p:attrNameLst>
                                      </p:cBhvr>
                                      <p:tavLst>
                                        <p:tav tm="0">
                                          <p:val>
                                            <p:fltVal val="0"/>
                                          </p:val>
                                        </p:tav>
                                        <p:tav tm="100000">
                                          <p:val>
                                            <p:strVal val="#ppt_w"/>
                                          </p:val>
                                        </p:tav>
                                      </p:tavLst>
                                    </p:anim>
                                    <p:anim calcmode="lin" valueType="num">
                                      <p:cBhvr>
                                        <p:cTn id="116" dur="500" fill="hold"/>
                                        <p:tgtEl>
                                          <p:spTgt spid="190"/>
                                        </p:tgtEl>
                                        <p:attrNameLst>
                                          <p:attrName>ppt_h</p:attrName>
                                        </p:attrNameLst>
                                      </p:cBhvr>
                                      <p:tavLst>
                                        <p:tav tm="0">
                                          <p:val>
                                            <p:fltVal val="0"/>
                                          </p:val>
                                        </p:tav>
                                        <p:tav tm="100000">
                                          <p:val>
                                            <p:strVal val="#ppt_h"/>
                                          </p:val>
                                        </p:tav>
                                      </p:tavLst>
                                    </p:anim>
                                    <p:animEffect transition="in" filter="fade">
                                      <p:cBhvr>
                                        <p:cTn id="117" dur="500"/>
                                        <p:tgtEl>
                                          <p:spTgt spid="190"/>
                                        </p:tgtEl>
                                      </p:cBhvr>
                                    </p:animEffect>
                                  </p:childTnLst>
                                </p:cTn>
                              </p:par>
                            </p:childTnLst>
                          </p:cTn>
                        </p:par>
                        <p:par>
                          <p:cTn id="118" fill="hold">
                            <p:stCondLst>
                              <p:cond delay="2500"/>
                            </p:stCondLst>
                            <p:childTnLst>
                              <p:par>
                                <p:cTn id="119" presetID="53" presetClass="entr" presetSubtype="16" fill="hold" grpId="0" nodeType="afterEffect">
                                  <p:stCondLst>
                                    <p:cond delay="0"/>
                                  </p:stCondLst>
                                  <p:childTnLst>
                                    <p:set>
                                      <p:cBhvr>
                                        <p:cTn id="120" dur="1" fill="hold">
                                          <p:stCondLst>
                                            <p:cond delay="0"/>
                                          </p:stCondLst>
                                        </p:cTn>
                                        <p:tgtEl>
                                          <p:spTgt spid="183"/>
                                        </p:tgtEl>
                                        <p:attrNameLst>
                                          <p:attrName>style.visibility</p:attrName>
                                        </p:attrNameLst>
                                      </p:cBhvr>
                                      <p:to>
                                        <p:strVal val="visible"/>
                                      </p:to>
                                    </p:set>
                                    <p:anim calcmode="lin" valueType="num">
                                      <p:cBhvr>
                                        <p:cTn id="121" dur="500" fill="hold"/>
                                        <p:tgtEl>
                                          <p:spTgt spid="183"/>
                                        </p:tgtEl>
                                        <p:attrNameLst>
                                          <p:attrName>ppt_w</p:attrName>
                                        </p:attrNameLst>
                                      </p:cBhvr>
                                      <p:tavLst>
                                        <p:tav tm="0">
                                          <p:val>
                                            <p:fltVal val="0"/>
                                          </p:val>
                                        </p:tav>
                                        <p:tav tm="100000">
                                          <p:val>
                                            <p:strVal val="#ppt_w"/>
                                          </p:val>
                                        </p:tav>
                                      </p:tavLst>
                                    </p:anim>
                                    <p:anim calcmode="lin" valueType="num">
                                      <p:cBhvr>
                                        <p:cTn id="122" dur="500" fill="hold"/>
                                        <p:tgtEl>
                                          <p:spTgt spid="183"/>
                                        </p:tgtEl>
                                        <p:attrNameLst>
                                          <p:attrName>ppt_h</p:attrName>
                                        </p:attrNameLst>
                                      </p:cBhvr>
                                      <p:tavLst>
                                        <p:tav tm="0">
                                          <p:val>
                                            <p:fltVal val="0"/>
                                          </p:val>
                                        </p:tav>
                                        <p:tav tm="100000">
                                          <p:val>
                                            <p:strVal val="#ppt_h"/>
                                          </p:val>
                                        </p:tav>
                                      </p:tavLst>
                                    </p:anim>
                                    <p:animEffect transition="in" filter="fade">
                                      <p:cBhvr>
                                        <p:cTn id="123" dur="500"/>
                                        <p:tgtEl>
                                          <p:spTgt spid="183"/>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191"/>
                                        </p:tgtEl>
                                        <p:attrNameLst>
                                          <p:attrName>style.visibility</p:attrName>
                                        </p:attrNameLst>
                                      </p:cBhvr>
                                      <p:to>
                                        <p:strVal val="visible"/>
                                      </p:to>
                                    </p:set>
                                    <p:anim calcmode="lin" valueType="num">
                                      <p:cBhvr>
                                        <p:cTn id="126" dur="500" fill="hold"/>
                                        <p:tgtEl>
                                          <p:spTgt spid="191"/>
                                        </p:tgtEl>
                                        <p:attrNameLst>
                                          <p:attrName>ppt_w</p:attrName>
                                        </p:attrNameLst>
                                      </p:cBhvr>
                                      <p:tavLst>
                                        <p:tav tm="0">
                                          <p:val>
                                            <p:fltVal val="0"/>
                                          </p:val>
                                        </p:tav>
                                        <p:tav tm="100000">
                                          <p:val>
                                            <p:strVal val="#ppt_w"/>
                                          </p:val>
                                        </p:tav>
                                      </p:tavLst>
                                    </p:anim>
                                    <p:anim calcmode="lin" valueType="num">
                                      <p:cBhvr>
                                        <p:cTn id="127" dur="500" fill="hold"/>
                                        <p:tgtEl>
                                          <p:spTgt spid="191"/>
                                        </p:tgtEl>
                                        <p:attrNameLst>
                                          <p:attrName>ppt_h</p:attrName>
                                        </p:attrNameLst>
                                      </p:cBhvr>
                                      <p:tavLst>
                                        <p:tav tm="0">
                                          <p:val>
                                            <p:fltVal val="0"/>
                                          </p:val>
                                        </p:tav>
                                        <p:tav tm="100000">
                                          <p:val>
                                            <p:strVal val="#ppt_h"/>
                                          </p:val>
                                        </p:tav>
                                      </p:tavLst>
                                    </p:anim>
                                    <p:animEffect transition="in" filter="fade">
                                      <p:cBhvr>
                                        <p:cTn id="128" dur="500"/>
                                        <p:tgtEl>
                                          <p:spTgt spid="191"/>
                                        </p:tgtEl>
                                      </p:cBhvr>
                                    </p:animEffect>
                                  </p:childTnLst>
                                </p:cTn>
                              </p:par>
                            </p:childTnLst>
                          </p:cTn>
                        </p:par>
                        <p:par>
                          <p:cTn id="129" fill="hold">
                            <p:stCondLst>
                              <p:cond delay="3000"/>
                            </p:stCondLst>
                            <p:childTnLst>
                              <p:par>
                                <p:cTn id="130" presetID="22" presetClass="entr" presetSubtype="2" fill="hold" nodeType="afterEffect">
                                  <p:stCondLst>
                                    <p:cond delay="0"/>
                                  </p:stCondLst>
                                  <p:childTnLst>
                                    <p:set>
                                      <p:cBhvr>
                                        <p:cTn id="131" dur="1" fill="hold">
                                          <p:stCondLst>
                                            <p:cond delay="0"/>
                                          </p:stCondLst>
                                        </p:cTn>
                                        <p:tgtEl>
                                          <p:spTgt spid="166"/>
                                        </p:tgtEl>
                                        <p:attrNameLst>
                                          <p:attrName>style.visibility</p:attrName>
                                        </p:attrNameLst>
                                      </p:cBhvr>
                                      <p:to>
                                        <p:strVal val="visible"/>
                                      </p:to>
                                    </p:set>
                                    <p:animEffect transition="in" filter="wipe(right)">
                                      <p:cBhvr>
                                        <p:cTn id="132" dur="500"/>
                                        <p:tgtEl>
                                          <p:spTgt spid="16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12"/>
                                        </p:tgtEl>
                                        <p:attrNameLst>
                                          <p:attrName>style.visibility</p:attrName>
                                        </p:attrNameLst>
                                      </p:cBhvr>
                                      <p:to>
                                        <p:strVal val="visible"/>
                                      </p:to>
                                    </p:set>
                                    <p:animEffect transition="in" filter="fade">
                                      <p:cBhvr>
                                        <p:cTn id="137" dur="500"/>
                                        <p:tgtEl>
                                          <p:spTgt spid="112"/>
                                        </p:tgtEl>
                                      </p:cBhvr>
                                    </p:animEffect>
                                  </p:childTnLst>
                                </p:cTn>
                              </p:par>
                              <p:par>
                                <p:cTn id="138" presetID="16" presetClass="entr" presetSubtype="42" fill="hold" nodeType="withEffect">
                                  <p:stCondLst>
                                    <p:cond delay="0"/>
                                  </p:stCondLst>
                                  <p:childTnLst>
                                    <p:set>
                                      <p:cBhvr>
                                        <p:cTn id="139" dur="1" fill="hold">
                                          <p:stCondLst>
                                            <p:cond delay="0"/>
                                          </p:stCondLst>
                                        </p:cTn>
                                        <p:tgtEl>
                                          <p:spTgt spid="174"/>
                                        </p:tgtEl>
                                        <p:attrNameLst>
                                          <p:attrName>style.visibility</p:attrName>
                                        </p:attrNameLst>
                                      </p:cBhvr>
                                      <p:to>
                                        <p:strVal val="visible"/>
                                      </p:to>
                                    </p:set>
                                    <p:animEffect transition="in" filter="barn(outHorizontal)">
                                      <p:cBhvr>
                                        <p:cTn id="140" dur="500"/>
                                        <p:tgtEl>
                                          <p:spTgt spid="17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72"/>
                                        </p:tgtEl>
                                        <p:attrNameLst>
                                          <p:attrName>style.visibility</p:attrName>
                                        </p:attrNameLst>
                                      </p:cBhvr>
                                      <p:to>
                                        <p:strVal val="visible"/>
                                      </p:to>
                                    </p:set>
                                    <p:animEffect transition="in" filter="fade">
                                      <p:cBhvr>
                                        <p:cTn id="143" dur="500"/>
                                        <p:tgtEl>
                                          <p:spTgt spid="27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75"/>
                                        </p:tgtEl>
                                        <p:attrNameLst>
                                          <p:attrName>style.visibility</p:attrName>
                                        </p:attrNameLst>
                                      </p:cBhvr>
                                      <p:to>
                                        <p:strVal val="visible"/>
                                      </p:to>
                                    </p:set>
                                    <p:animEffect transition="in" filter="fade">
                                      <p:cBhvr>
                                        <p:cTn id="146" dur="500"/>
                                        <p:tgtEl>
                                          <p:spTgt spid="1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fade">
                                      <p:cBhvr>
                                        <p:cTn id="151" dur="500"/>
                                        <p:tgtEl>
                                          <p:spTgt spid="1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73"/>
                                        </p:tgtEl>
                                        <p:attrNameLst>
                                          <p:attrName>style.visibility</p:attrName>
                                        </p:attrNameLst>
                                      </p:cBhvr>
                                      <p:to>
                                        <p:strVal val="visible"/>
                                      </p:to>
                                    </p:set>
                                    <p:animEffect transition="in" filter="fade">
                                      <p:cBhvr>
                                        <p:cTn id="154" dur="500"/>
                                        <p:tgtEl>
                                          <p:spTgt spid="27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3"/>
                                        </p:tgtEl>
                                        <p:attrNameLst>
                                          <p:attrName>style.visibility</p:attrName>
                                        </p:attrNameLst>
                                      </p:cBhvr>
                                      <p:to>
                                        <p:strVal val="visible"/>
                                      </p:to>
                                    </p:set>
                                    <p:animEffect transition="in" filter="fade">
                                      <p:cBhvr>
                                        <p:cTn id="157" dur="500"/>
                                        <p:tgtEl>
                                          <p:spTgt spid="11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14"/>
                                        </p:tgtEl>
                                        <p:attrNameLst>
                                          <p:attrName>style.visibility</p:attrName>
                                        </p:attrNameLst>
                                      </p:cBhvr>
                                      <p:to>
                                        <p:strVal val="visible"/>
                                      </p:to>
                                    </p:set>
                                    <p:animEffect transition="in" filter="fade">
                                      <p:cBhvr>
                                        <p:cTn id="162" dur="500"/>
                                        <p:tgtEl>
                                          <p:spTgt spid="114"/>
                                        </p:tgtEl>
                                      </p:cBhvr>
                                    </p:animEffect>
                                  </p:childTnLst>
                                </p:cTn>
                              </p:par>
                              <p:par>
                                <p:cTn id="163" presetID="10" presetClass="entr" presetSubtype="0" fill="hold" nodeType="withEffect">
                                  <p:stCondLst>
                                    <p:cond delay="0"/>
                                  </p:stCondLst>
                                  <p:childTnLst>
                                    <p:set>
                                      <p:cBhvr>
                                        <p:cTn id="164" dur="1" fill="hold">
                                          <p:stCondLst>
                                            <p:cond delay="0"/>
                                          </p:stCondLst>
                                        </p:cTn>
                                        <p:tgtEl>
                                          <p:spTgt spid="262"/>
                                        </p:tgtEl>
                                        <p:attrNameLst>
                                          <p:attrName>style.visibility</p:attrName>
                                        </p:attrNameLst>
                                      </p:cBhvr>
                                      <p:to>
                                        <p:strVal val="visible"/>
                                      </p:to>
                                    </p:set>
                                    <p:animEffect transition="in" filter="fade">
                                      <p:cBhvr>
                                        <p:cTn id="165" dur="500"/>
                                        <p:tgtEl>
                                          <p:spTgt spid="262"/>
                                        </p:tgtEl>
                                      </p:cBhvr>
                                    </p:animEffect>
                                  </p:childTnLst>
                                </p:cTn>
                              </p:par>
                            </p:childTnLst>
                          </p:cTn>
                        </p:par>
                        <p:par>
                          <p:cTn id="166" fill="hold">
                            <p:stCondLst>
                              <p:cond delay="500"/>
                            </p:stCondLst>
                            <p:childTnLst>
                              <p:par>
                                <p:cTn id="167" presetID="10" presetClass="entr" presetSubtype="0" fill="hold" grpId="0" nodeType="afterEffect">
                                  <p:stCondLst>
                                    <p:cond delay="0"/>
                                  </p:stCondLst>
                                  <p:childTnLst>
                                    <p:set>
                                      <p:cBhvr>
                                        <p:cTn id="168" dur="1" fill="hold">
                                          <p:stCondLst>
                                            <p:cond delay="0"/>
                                          </p:stCondLst>
                                        </p:cTn>
                                        <p:tgtEl>
                                          <p:spTgt spid="274"/>
                                        </p:tgtEl>
                                        <p:attrNameLst>
                                          <p:attrName>style.visibility</p:attrName>
                                        </p:attrNameLst>
                                      </p:cBhvr>
                                      <p:to>
                                        <p:strVal val="visible"/>
                                      </p:to>
                                    </p:set>
                                    <p:animEffect transition="in" filter="fade">
                                      <p:cBhvr>
                                        <p:cTn id="169" dur="500"/>
                                        <p:tgtEl>
                                          <p:spTgt spid="274"/>
                                        </p:tgtEl>
                                      </p:cBhvr>
                                    </p:animEffect>
                                  </p:childTnLst>
                                </p:cTn>
                              </p:par>
                              <p:par>
                                <p:cTn id="170" presetID="22" presetClass="entr" presetSubtype="1" fill="hold" nodeType="withEffect">
                                  <p:stCondLst>
                                    <p:cond delay="0"/>
                                  </p:stCondLst>
                                  <p:childTnLst>
                                    <p:set>
                                      <p:cBhvr>
                                        <p:cTn id="171" dur="1" fill="hold">
                                          <p:stCondLst>
                                            <p:cond delay="0"/>
                                          </p:stCondLst>
                                        </p:cTn>
                                        <p:tgtEl>
                                          <p:spTgt spid="172"/>
                                        </p:tgtEl>
                                        <p:attrNameLst>
                                          <p:attrName>style.visibility</p:attrName>
                                        </p:attrNameLst>
                                      </p:cBhvr>
                                      <p:to>
                                        <p:strVal val="visible"/>
                                      </p:to>
                                    </p:set>
                                    <p:animEffect transition="in" filter="wipe(up)">
                                      <p:cBhvr>
                                        <p:cTn id="172" dur="500"/>
                                        <p:tgtEl>
                                          <p:spTgt spid="17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73"/>
                                        </p:tgtEl>
                                        <p:attrNameLst>
                                          <p:attrName>style.visibility</p:attrName>
                                        </p:attrNameLst>
                                      </p:cBhvr>
                                      <p:to>
                                        <p:strVal val="visible"/>
                                      </p:to>
                                    </p:set>
                                    <p:animEffect transition="in" filter="fade">
                                      <p:cBhvr>
                                        <p:cTn id="175" dur="500"/>
                                        <p:tgtEl>
                                          <p:spTgt spid="17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95"/>
                                        </p:tgtEl>
                                        <p:attrNameLst>
                                          <p:attrName>style.visibility</p:attrName>
                                        </p:attrNameLst>
                                      </p:cBhvr>
                                      <p:to>
                                        <p:strVal val="visible"/>
                                      </p:to>
                                    </p:set>
                                    <p:animEffect transition="in" filter="fade">
                                      <p:cBhvr>
                                        <p:cTn id="17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47" grpId="0" animBg="1"/>
      <p:bldP spid="148" grpId="0"/>
      <p:bldP spid="150" grpId="0"/>
      <p:bldP spid="173" grpId="0"/>
      <p:bldP spid="175" grpId="0"/>
      <p:bldP spid="177" grpId="0" animBg="1"/>
      <p:bldP spid="178" grpId="0"/>
      <p:bldP spid="180" grpId="0" animBg="1"/>
      <p:bldP spid="181" grpId="0" animBg="1"/>
      <p:bldP spid="182" grpId="0" animBg="1"/>
      <p:bldP spid="183" grpId="0" animBg="1"/>
      <p:bldP spid="185" grpId="0" animBg="1"/>
      <p:bldP spid="186" grpId="0"/>
      <p:bldP spid="188" grpId="0" animBg="1"/>
      <p:bldP spid="189" grpId="0" animBg="1"/>
      <p:bldP spid="190" grpId="0" animBg="1"/>
      <p:bldP spid="191" grpId="0" animBg="1"/>
      <p:bldP spid="268" grpId="0" animBg="1"/>
      <p:bldP spid="269" grpId="0" animBg="1"/>
      <p:bldP spid="271" grpId="0" animBg="1"/>
      <p:bldP spid="272" grpId="0" animBg="1"/>
      <p:bldP spid="273" grpId="0" animBg="1"/>
      <p:bldP spid="274" grpId="0" animBg="1"/>
      <p:bldP spid="109" grpId="0"/>
      <p:bldP spid="110" grpId="0"/>
      <p:bldP spid="111" grpId="0"/>
      <p:bldP spid="112" grpId="0"/>
      <p:bldP spid="113" grpId="0"/>
      <p:bldP spid="1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Scalable Internet of Things solutions</a:t>
            </a:r>
          </a:p>
        </p:txBody>
      </p:sp>
      <p:cxnSp>
        <p:nvCxnSpPr>
          <p:cNvPr id="47" name="Straight Connector 46">
            <a:extLst>
              <a:ext uri="{FF2B5EF4-FFF2-40B4-BE49-F238E27FC236}">
                <a16:creationId xmlns:a16="http://schemas.microsoft.com/office/drawing/2014/main" id="{F6A9E656-52EE-4EFC-8E4A-E09C422CD12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Portable code, runs anywhere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Elastic scalability and manageability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Quick deployment and high availability</a:t>
            </a:r>
          </a:p>
        </p:txBody>
      </p:sp>
      <p:pic>
        <p:nvPicPr>
          <p:cNvPr id="99" name="Graphic 98">
            <a:extLst>
              <a:ext uri="{FF2B5EF4-FFF2-40B4-BE49-F238E27FC236}">
                <a16:creationId xmlns:a16="http://schemas.microsoft.com/office/drawing/2014/main" id="{EE0F891D-0A60-47AA-8FD5-2023F783EC3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62317" y="3731581"/>
            <a:ext cx="2588830" cy="1828800"/>
          </a:xfrm>
          <a:prstGeom prst="rect">
            <a:avLst/>
          </a:prstGeom>
        </p:spPr>
      </p:pic>
      <p:grpSp>
        <p:nvGrpSpPr>
          <p:cNvPr id="100" name="Group 99">
            <a:extLst>
              <a:ext uri="{FF2B5EF4-FFF2-40B4-BE49-F238E27FC236}">
                <a16:creationId xmlns:a16="http://schemas.microsoft.com/office/drawing/2014/main" id="{4A0D84F6-C1F1-4218-A7A1-3738C9FEB716}"/>
              </a:ext>
            </a:extLst>
          </p:cNvPr>
          <p:cNvGrpSpPr/>
          <p:nvPr/>
        </p:nvGrpSpPr>
        <p:grpSpPr>
          <a:xfrm>
            <a:off x="5599948" y="3834959"/>
            <a:ext cx="1146159" cy="1374749"/>
            <a:chOff x="5599948" y="3818917"/>
            <a:chExt cx="1146159" cy="1374749"/>
          </a:xfrm>
        </p:grpSpPr>
        <p:sp>
          <p:nvSpPr>
            <p:cNvPr id="101" name="Title 1">
              <a:extLst>
                <a:ext uri="{FF2B5EF4-FFF2-40B4-BE49-F238E27FC236}">
                  <a16:creationId xmlns:a16="http://schemas.microsoft.com/office/drawing/2014/main" id="{B2BDB37E-AC92-4F9E-981A-56316E849EED}"/>
                </a:ext>
              </a:extLst>
            </p:cNvPr>
            <p:cNvSpPr txBox="1">
              <a:spLocks/>
            </p:cNvSpPr>
            <p:nvPr/>
          </p:nvSpPr>
          <p:spPr>
            <a:xfrm>
              <a:off x="5814237" y="381891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102" name="Group 101">
              <a:extLst>
                <a:ext uri="{FF2B5EF4-FFF2-40B4-BE49-F238E27FC236}">
                  <a16:creationId xmlns:a16="http://schemas.microsoft.com/office/drawing/2014/main" id="{F8975C96-F356-47D4-B63F-7B16501EAE63}"/>
                </a:ext>
              </a:extLst>
            </p:cNvPr>
            <p:cNvGrpSpPr/>
            <p:nvPr/>
          </p:nvGrpSpPr>
          <p:grpSpPr>
            <a:xfrm>
              <a:off x="5599948" y="4047507"/>
              <a:ext cx="1146159" cy="1146159"/>
              <a:chOff x="8075203" y="3952298"/>
              <a:chExt cx="530352" cy="530352"/>
            </a:xfrm>
          </p:grpSpPr>
          <p:sp>
            <p:nvSpPr>
              <p:cNvPr id="103" name="Rectangle: Rounded Corners 102">
                <a:extLst>
                  <a:ext uri="{FF2B5EF4-FFF2-40B4-BE49-F238E27FC236}">
                    <a16:creationId xmlns:a16="http://schemas.microsoft.com/office/drawing/2014/main" id="{59FB4FE4-FBBF-413E-A800-7BA786D87A8E}"/>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4" name="Group 103">
                <a:extLst>
                  <a:ext uri="{FF2B5EF4-FFF2-40B4-BE49-F238E27FC236}">
                    <a16:creationId xmlns:a16="http://schemas.microsoft.com/office/drawing/2014/main" id="{18EAA963-2436-4EA5-B536-7F8925C92542}"/>
                  </a:ext>
                </a:extLst>
              </p:cNvPr>
              <p:cNvGrpSpPr/>
              <p:nvPr/>
            </p:nvGrpSpPr>
            <p:grpSpPr>
              <a:xfrm>
                <a:off x="8151402" y="4038938"/>
                <a:ext cx="377955" cy="357073"/>
                <a:chOff x="3172902" y="4132385"/>
                <a:chExt cx="355417" cy="335781"/>
              </a:xfrm>
            </p:grpSpPr>
            <p:grpSp>
              <p:nvGrpSpPr>
                <p:cNvPr id="105" name="Group 104">
                  <a:extLst>
                    <a:ext uri="{FF2B5EF4-FFF2-40B4-BE49-F238E27FC236}">
                      <a16:creationId xmlns:a16="http://schemas.microsoft.com/office/drawing/2014/main" id="{78236DE6-A9F0-4AFD-9253-B24946427112}"/>
                    </a:ext>
                  </a:extLst>
                </p:cNvPr>
                <p:cNvGrpSpPr/>
                <p:nvPr/>
              </p:nvGrpSpPr>
              <p:grpSpPr>
                <a:xfrm>
                  <a:off x="3234030" y="4132385"/>
                  <a:ext cx="233160" cy="110531"/>
                  <a:chOff x="3234867" y="4132385"/>
                  <a:chExt cx="233160" cy="110531"/>
                </a:xfrm>
              </p:grpSpPr>
              <p:sp>
                <p:nvSpPr>
                  <p:cNvPr id="113" name="Freeform: Shape 112">
                    <a:extLst>
                      <a:ext uri="{FF2B5EF4-FFF2-40B4-BE49-F238E27FC236}">
                        <a16:creationId xmlns:a16="http://schemas.microsoft.com/office/drawing/2014/main" id="{8ADDDB93-E26C-4EE2-AE9E-4E21BE60D41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A38AF2FD-D637-4FB9-A042-64636454B6F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6" name="Group 105">
                  <a:extLst>
                    <a:ext uri="{FF2B5EF4-FFF2-40B4-BE49-F238E27FC236}">
                      <a16:creationId xmlns:a16="http://schemas.microsoft.com/office/drawing/2014/main" id="{6B7B20E1-570C-45C6-AE47-65B451AE6B36}"/>
                    </a:ext>
                  </a:extLst>
                </p:cNvPr>
                <p:cNvGrpSpPr/>
                <p:nvPr/>
              </p:nvGrpSpPr>
              <p:grpSpPr>
                <a:xfrm>
                  <a:off x="3172902" y="4245010"/>
                  <a:ext cx="355417" cy="110531"/>
                  <a:chOff x="3172902" y="4244590"/>
                  <a:chExt cx="355417" cy="110531"/>
                </a:xfrm>
              </p:grpSpPr>
              <p:sp>
                <p:nvSpPr>
                  <p:cNvPr id="110" name="Freeform: Shape 109">
                    <a:extLst>
                      <a:ext uri="{FF2B5EF4-FFF2-40B4-BE49-F238E27FC236}">
                        <a16:creationId xmlns:a16="http://schemas.microsoft.com/office/drawing/2014/main" id="{7A88ADD2-DEC6-4B6B-90C5-2B16475963B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DD24D4C-7033-41C0-9A7F-DB84157C534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5C05670C-A30F-4E73-B2A0-F12900C8DCE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7" name="Group 106">
                  <a:extLst>
                    <a:ext uri="{FF2B5EF4-FFF2-40B4-BE49-F238E27FC236}">
                      <a16:creationId xmlns:a16="http://schemas.microsoft.com/office/drawing/2014/main" id="{31DB9314-88C4-4E27-9E6C-B762D54E270C}"/>
                    </a:ext>
                  </a:extLst>
                </p:cNvPr>
                <p:cNvGrpSpPr/>
                <p:nvPr/>
              </p:nvGrpSpPr>
              <p:grpSpPr>
                <a:xfrm>
                  <a:off x="3234030" y="4357635"/>
                  <a:ext cx="233160" cy="110531"/>
                  <a:chOff x="3234867" y="4132385"/>
                  <a:chExt cx="233160" cy="110531"/>
                </a:xfrm>
              </p:grpSpPr>
              <p:sp>
                <p:nvSpPr>
                  <p:cNvPr id="108" name="Freeform: Shape 107">
                    <a:extLst>
                      <a:ext uri="{FF2B5EF4-FFF2-40B4-BE49-F238E27FC236}">
                        <a16:creationId xmlns:a16="http://schemas.microsoft.com/office/drawing/2014/main" id="{8B8E7F36-D8DD-4B30-8F53-91ECE3BF0F8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38616F28-CA91-4959-8724-D78C8387B8E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115" name="Group 114">
            <a:extLst>
              <a:ext uri="{FF2B5EF4-FFF2-40B4-BE49-F238E27FC236}">
                <a16:creationId xmlns:a16="http://schemas.microsoft.com/office/drawing/2014/main" id="{0FEAE60E-E200-4D84-A56C-C2E886CC140F}"/>
              </a:ext>
            </a:extLst>
          </p:cNvPr>
          <p:cNvGrpSpPr/>
          <p:nvPr/>
        </p:nvGrpSpPr>
        <p:grpSpPr>
          <a:xfrm>
            <a:off x="6832577" y="5523905"/>
            <a:ext cx="717581" cy="882019"/>
            <a:chOff x="10350876" y="4254671"/>
            <a:chExt cx="717581" cy="882019"/>
          </a:xfrm>
        </p:grpSpPr>
        <p:sp>
          <p:nvSpPr>
            <p:cNvPr id="116" name="Title 1">
              <a:extLst>
                <a:ext uri="{FF2B5EF4-FFF2-40B4-BE49-F238E27FC236}">
                  <a16:creationId xmlns:a16="http://schemas.microsoft.com/office/drawing/2014/main" id="{E2ADD02E-8CE2-4215-B23E-B3F32E434295}"/>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MySQL</a:t>
              </a:r>
            </a:p>
          </p:txBody>
        </p:sp>
        <p:grpSp>
          <p:nvGrpSpPr>
            <p:cNvPr id="117" name="Group 116">
              <a:extLst>
                <a:ext uri="{FF2B5EF4-FFF2-40B4-BE49-F238E27FC236}">
                  <a16:creationId xmlns:a16="http://schemas.microsoft.com/office/drawing/2014/main" id="{4B28D52D-06DF-47AD-B53A-ED56162E5794}"/>
                </a:ext>
              </a:extLst>
            </p:cNvPr>
            <p:cNvGrpSpPr/>
            <p:nvPr/>
          </p:nvGrpSpPr>
          <p:grpSpPr>
            <a:xfrm>
              <a:off x="10444490" y="4606338"/>
              <a:ext cx="530352" cy="530352"/>
              <a:chOff x="9134176" y="3945754"/>
              <a:chExt cx="530352" cy="530352"/>
            </a:xfrm>
          </p:grpSpPr>
          <p:sp>
            <p:nvSpPr>
              <p:cNvPr id="118" name="Rectangle: Rounded Corners 117">
                <a:extLst>
                  <a:ext uri="{FF2B5EF4-FFF2-40B4-BE49-F238E27FC236}">
                    <a16:creationId xmlns:a16="http://schemas.microsoft.com/office/drawing/2014/main" id="{53EE7727-241E-48AD-A0A6-4C5EC8AAA4D8}"/>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9" name="Freeform: Shape 118">
                <a:extLst>
                  <a:ext uri="{FF2B5EF4-FFF2-40B4-BE49-F238E27FC236}">
                    <a16:creationId xmlns:a16="http://schemas.microsoft.com/office/drawing/2014/main" id="{0BA376FF-F1B6-4B07-B9AE-983534214E33}"/>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endParaRPr lang="en-US"/>
              </a:p>
            </p:txBody>
          </p:sp>
        </p:grpSp>
      </p:grpSp>
      <p:grpSp>
        <p:nvGrpSpPr>
          <p:cNvPr id="120" name="Group 119">
            <a:extLst>
              <a:ext uri="{FF2B5EF4-FFF2-40B4-BE49-F238E27FC236}">
                <a16:creationId xmlns:a16="http://schemas.microsoft.com/office/drawing/2014/main" id="{421F4A3D-156F-4781-96AA-899D27AF450D}"/>
              </a:ext>
            </a:extLst>
          </p:cNvPr>
          <p:cNvGrpSpPr/>
          <p:nvPr/>
        </p:nvGrpSpPr>
        <p:grpSpPr>
          <a:xfrm>
            <a:off x="5814237" y="5533692"/>
            <a:ext cx="717581" cy="882019"/>
            <a:chOff x="6295722" y="5107235"/>
            <a:chExt cx="717581" cy="882019"/>
          </a:xfrm>
        </p:grpSpPr>
        <p:sp>
          <p:nvSpPr>
            <p:cNvPr id="121" name="Title 1">
              <a:extLst>
                <a:ext uri="{FF2B5EF4-FFF2-40B4-BE49-F238E27FC236}">
                  <a16:creationId xmlns:a16="http://schemas.microsoft.com/office/drawing/2014/main" id="{A2C061B6-4FE6-4B17-9D6E-0A2537675B1B}"/>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122" name="Rectangle: Rounded Corners 121">
              <a:extLst>
                <a:ext uri="{FF2B5EF4-FFF2-40B4-BE49-F238E27FC236}">
                  <a16:creationId xmlns:a16="http://schemas.microsoft.com/office/drawing/2014/main" id="{7473EF23-F759-498A-9710-62DACE18FEA2}"/>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23" name="Graphic 122">
              <a:extLst>
                <a:ext uri="{FF2B5EF4-FFF2-40B4-BE49-F238E27FC236}">
                  <a16:creationId xmlns:a16="http://schemas.microsoft.com/office/drawing/2014/main" id="{FFFCC2DA-A3DD-4150-B94A-143D8E03A38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7879" y="5577445"/>
              <a:ext cx="293266" cy="293266"/>
            </a:xfrm>
            <a:prstGeom prst="rect">
              <a:avLst/>
            </a:prstGeom>
          </p:spPr>
        </p:pic>
      </p:grpSp>
      <p:grpSp>
        <p:nvGrpSpPr>
          <p:cNvPr id="124" name="Group 123">
            <a:extLst>
              <a:ext uri="{FF2B5EF4-FFF2-40B4-BE49-F238E27FC236}">
                <a16:creationId xmlns:a16="http://schemas.microsoft.com/office/drawing/2014/main" id="{DD55299A-A31E-4C51-B748-41A2A396CDF9}"/>
              </a:ext>
            </a:extLst>
          </p:cNvPr>
          <p:cNvGrpSpPr/>
          <p:nvPr/>
        </p:nvGrpSpPr>
        <p:grpSpPr>
          <a:xfrm>
            <a:off x="4795896" y="5543479"/>
            <a:ext cx="717581" cy="882019"/>
            <a:chOff x="5277381" y="5117022"/>
            <a:chExt cx="717581" cy="882019"/>
          </a:xfrm>
        </p:grpSpPr>
        <p:sp>
          <p:nvSpPr>
            <p:cNvPr id="125" name="Title 1">
              <a:extLst>
                <a:ext uri="{FF2B5EF4-FFF2-40B4-BE49-F238E27FC236}">
                  <a16:creationId xmlns:a16="http://schemas.microsoft.com/office/drawing/2014/main" id="{958D1076-57D3-4BC8-9E8A-AAFE16C08DC6}"/>
                </a:ext>
              </a:extLst>
            </p:cNvPr>
            <p:cNvSpPr txBox="1">
              <a:spLocks/>
            </p:cNvSpPr>
            <p:nvPr/>
          </p:nvSpPr>
          <p:spPr>
            <a:xfrm>
              <a:off x="5277381" y="5117022"/>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SQL Database</a:t>
              </a:r>
            </a:p>
          </p:txBody>
        </p:sp>
        <p:sp>
          <p:nvSpPr>
            <p:cNvPr id="126" name="Rectangle: Rounded Corners 125">
              <a:extLst>
                <a:ext uri="{FF2B5EF4-FFF2-40B4-BE49-F238E27FC236}">
                  <a16:creationId xmlns:a16="http://schemas.microsoft.com/office/drawing/2014/main" id="{68988725-D0AF-4577-A8DB-9B81D944371F}"/>
                </a:ext>
              </a:extLst>
            </p:cNvPr>
            <p:cNvSpPr/>
            <p:nvPr/>
          </p:nvSpPr>
          <p:spPr bwMode="auto">
            <a:xfrm>
              <a:off x="5370995" y="546868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27" name="Picture 126" descr="A close up of a sign&#10;&#10;Description generated with high confidence">
              <a:extLst>
                <a:ext uri="{FF2B5EF4-FFF2-40B4-BE49-F238E27FC236}">
                  <a16:creationId xmlns:a16="http://schemas.microsoft.com/office/drawing/2014/main" id="{41F8E5EF-CD7A-4E15-88C4-2CEA01A898E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8089" y="5545783"/>
              <a:ext cx="376165" cy="376165"/>
            </a:xfrm>
            <a:prstGeom prst="rect">
              <a:avLst/>
            </a:prstGeom>
          </p:spPr>
        </p:pic>
      </p:grpSp>
      <p:cxnSp>
        <p:nvCxnSpPr>
          <p:cNvPr id="128" name="Connector: Elbow 127">
            <a:extLst>
              <a:ext uri="{FF2B5EF4-FFF2-40B4-BE49-F238E27FC236}">
                <a16:creationId xmlns:a16="http://schemas.microsoft.com/office/drawing/2014/main" id="{84502533-54BE-47F5-A4DC-8F837654B724}"/>
              </a:ext>
            </a:extLst>
          </p:cNvPr>
          <p:cNvCxnSpPr/>
          <p:nvPr/>
        </p:nvCxnSpPr>
        <p:spPr>
          <a:xfrm rot="10800000" flipV="1">
            <a:off x="5154688" y="4985051"/>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8B1480E3-3F25-412A-9A1B-23D64F719235}"/>
              </a:ext>
            </a:extLst>
          </p:cNvPr>
          <p:cNvCxnSpPr>
            <a:cxnSpLocks/>
          </p:cNvCxnSpPr>
          <p:nvPr/>
        </p:nvCxnSpPr>
        <p:spPr>
          <a:xfrm>
            <a:off x="6746107" y="4985052"/>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DF6A5DE-B24E-4E7E-9105-9FE087C9EE48}"/>
              </a:ext>
            </a:extLst>
          </p:cNvPr>
          <p:cNvCxnSpPr/>
          <p:nvPr/>
        </p:nvCxnSpPr>
        <p:spPr>
          <a:xfrm>
            <a:off x="6173028" y="5209708"/>
            <a:ext cx="0" cy="32398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Page2_E7C3" title="Icon of a document">
            <a:extLst>
              <a:ext uri="{FF2B5EF4-FFF2-40B4-BE49-F238E27FC236}">
                <a16:creationId xmlns:a16="http://schemas.microsoft.com/office/drawing/2014/main" id="{2968DCE1-B3A5-4F4D-AC84-AEF63D5B1EF6}"/>
              </a:ext>
            </a:extLst>
          </p:cNvPr>
          <p:cNvSpPr>
            <a:spLocks noChangeAspect="1" noEditPoints="1"/>
          </p:cNvSpPr>
          <p:nvPr/>
        </p:nvSpPr>
        <p:spPr bwMode="auto">
          <a:xfrm>
            <a:off x="6026670" y="298598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32" name="Straight Arrow Connector 131">
            <a:extLst>
              <a:ext uri="{FF2B5EF4-FFF2-40B4-BE49-F238E27FC236}">
                <a16:creationId xmlns:a16="http://schemas.microsoft.com/office/drawing/2014/main" id="{AB82CF80-4B5C-4334-8EE5-BBCD8A5BE2BD}"/>
              </a:ext>
            </a:extLst>
          </p:cNvPr>
          <p:cNvCxnSpPr>
            <a:cxnSpLocks/>
          </p:cNvCxnSpPr>
          <p:nvPr/>
        </p:nvCxnSpPr>
        <p:spPr>
          <a:xfrm flipH="1">
            <a:off x="6170985" y="3362604"/>
            <a:ext cx="2043" cy="438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B1D4AF58-8BB5-4EE3-AB5C-E96B4F3D2A1E}"/>
              </a:ext>
            </a:extLst>
          </p:cNvPr>
          <p:cNvGrpSpPr/>
          <p:nvPr/>
        </p:nvGrpSpPr>
        <p:grpSpPr>
          <a:xfrm>
            <a:off x="8229806" y="4171140"/>
            <a:ext cx="717581" cy="730664"/>
            <a:chOff x="8101691" y="3811795"/>
            <a:chExt cx="717581" cy="730664"/>
          </a:xfrm>
        </p:grpSpPr>
        <p:sp>
          <p:nvSpPr>
            <p:cNvPr id="134" name="Title 1">
              <a:extLst>
                <a:ext uri="{FF2B5EF4-FFF2-40B4-BE49-F238E27FC236}">
                  <a16:creationId xmlns:a16="http://schemas.microsoft.com/office/drawing/2014/main" id="{167D5F7F-EC32-40FA-9A5B-138DFEE1055D}"/>
                </a:ext>
              </a:extLst>
            </p:cNvPr>
            <p:cNvSpPr txBox="1">
              <a:spLocks/>
            </p:cNvSpPr>
            <p:nvPr/>
          </p:nvSpPr>
          <p:spPr>
            <a:xfrm>
              <a:off x="8101691" y="381179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Hub</a:t>
              </a:r>
            </a:p>
          </p:txBody>
        </p:sp>
        <p:grpSp>
          <p:nvGrpSpPr>
            <p:cNvPr id="135" name="Group 134">
              <a:extLst>
                <a:ext uri="{FF2B5EF4-FFF2-40B4-BE49-F238E27FC236}">
                  <a16:creationId xmlns:a16="http://schemas.microsoft.com/office/drawing/2014/main" id="{63376B35-A5F2-446E-80B7-7E2F3AC4C25E}"/>
                </a:ext>
              </a:extLst>
            </p:cNvPr>
            <p:cNvGrpSpPr/>
            <p:nvPr/>
          </p:nvGrpSpPr>
          <p:grpSpPr>
            <a:xfrm>
              <a:off x="8195305" y="4012107"/>
              <a:ext cx="530352" cy="530352"/>
              <a:chOff x="8195305" y="4005763"/>
              <a:chExt cx="530352" cy="530352"/>
            </a:xfrm>
          </p:grpSpPr>
          <p:sp>
            <p:nvSpPr>
              <p:cNvPr id="136" name="Rectangle: Rounded Corners 135">
                <a:extLst>
                  <a:ext uri="{FF2B5EF4-FFF2-40B4-BE49-F238E27FC236}">
                    <a16:creationId xmlns:a16="http://schemas.microsoft.com/office/drawing/2014/main" id="{AB9798EF-D18D-43BD-8A43-FDDB6C69AAE1}"/>
                  </a:ext>
                </a:extLst>
              </p:cNvPr>
              <p:cNvSpPr/>
              <p:nvPr/>
            </p:nvSpPr>
            <p:spPr bwMode="auto">
              <a:xfrm>
                <a:off x="8195305" y="4005763"/>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37" name="Graphic 136">
                <a:extLst>
                  <a:ext uri="{FF2B5EF4-FFF2-40B4-BE49-F238E27FC236}">
                    <a16:creationId xmlns:a16="http://schemas.microsoft.com/office/drawing/2014/main" id="{C4757E90-9AE8-436E-A8CC-D809456DD5B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9031" y="4099489"/>
                <a:ext cx="342900" cy="342900"/>
              </a:xfrm>
              <a:prstGeom prst="rect">
                <a:avLst/>
              </a:prstGeom>
            </p:spPr>
          </p:pic>
        </p:grpSp>
      </p:grpSp>
      <p:grpSp>
        <p:nvGrpSpPr>
          <p:cNvPr id="138" name="Group 137">
            <a:extLst>
              <a:ext uri="{FF2B5EF4-FFF2-40B4-BE49-F238E27FC236}">
                <a16:creationId xmlns:a16="http://schemas.microsoft.com/office/drawing/2014/main" id="{6B37638D-DD47-4BC8-B534-56729D40145C}"/>
              </a:ext>
            </a:extLst>
          </p:cNvPr>
          <p:cNvGrpSpPr/>
          <p:nvPr/>
        </p:nvGrpSpPr>
        <p:grpSpPr>
          <a:xfrm>
            <a:off x="10198982" y="1901268"/>
            <a:ext cx="717581" cy="884354"/>
            <a:chOff x="10900356" y="3651745"/>
            <a:chExt cx="717581" cy="884354"/>
          </a:xfrm>
        </p:grpSpPr>
        <p:sp>
          <p:nvSpPr>
            <p:cNvPr id="139" name="Title 1">
              <a:extLst>
                <a:ext uri="{FF2B5EF4-FFF2-40B4-BE49-F238E27FC236}">
                  <a16:creationId xmlns:a16="http://schemas.microsoft.com/office/drawing/2014/main" id="{05708040-CFDB-4965-AF63-B63AD0F765BB}"/>
                </a:ext>
              </a:extLst>
            </p:cNvPr>
            <p:cNvSpPr txBox="1">
              <a:spLocks/>
            </p:cNvSpPr>
            <p:nvPr/>
          </p:nvSpPr>
          <p:spPr>
            <a:xfrm>
              <a:off x="10900356" y="365174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devices</a:t>
              </a:r>
            </a:p>
          </p:txBody>
        </p:sp>
        <p:sp>
          <p:nvSpPr>
            <p:cNvPr id="140" name="Rectangle: Rounded Corners 139">
              <a:extLst>
                <a:ext uri="{FF2B5EF4-FFF2-40B4-BE49-F238E27FC236}">
                  <a16:creationId xmlns:a16="http://schemas.microsoft.com/office/drawing/2014/main" id="{C2D201DC-67A7-48BC-94E5-60D79B39E450}"/>
                </a:ext>
              </a:extLst>
            </p:cNvPr>
            <p:cNvSpPr/>
            <p:nvPr/>
          </p:nvSpPr>
          <p:spPr bwMode="auto">
            <a:xfrm>
              <a:off x="10993970" y="400574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1" name="cloud" title="Icon of a cloud">
              <a:extLst>
                <a:ext uri="{FF2B5EF4-FFF2-40B4-BE49-F238E27FC236}">
                  <a16:creationId xmlns:a16="http://schemas.microsoft.com/office/drawing/2014/main" id="{49885E3D-A8E5-4DED-973A-F588E4D93ADC}"/>
                </a:ext>
              </a:extLst>
            </p:cNvPr>
            <p:cNvSpPr>
              <a:spLocks noChangeAspect="1"/>
            </p:cNvSpPr>
            <p:nvPr/>
          </p:nvSpPr>
          <p:spPr bwMode="auto">
            <a:xfrm>
              <a:off x="11074565" y="4154123"/>
              <a:ext cx="369163" cy="2336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a:extLst>
              <a:ext uri="{FF2B5EF4-FFF2-40B4-BE49-F238E27FC236}">
                <a16:creationId xmlns:a16="http://schemas.microsoft.com/office/drawing/2014/main" id="{1B55118B-CF3A-4D58-884B-AD50EF6660DB}"/>
              </a:ext>
            </a:extLst>
          </p:cNvPr>
          <p:cNvGrpSpPr/>
          <p:nvPr/>
        </p:nvGrpSpPr>
        <p:grpSpPr>
          <a:xfrm>
            <a:off x="10173547" y="3236143"/>
            <a:ext cx="354936" cy="354936"/>
            <a:chOff x="10760477" y="5495900"/>
            <a:chExt cx="354936" cy="354936"/>
          </a:xfrm>
        </p:grpSpPr>
        <p:sp>
          <p:nvSpPr>
            <p:cNvPr id="143" name="Rectangle: Rounded Corners 142">
              <a:extLst>
                <a:ext uri="{FF2B5EF4-FFF2-40B4-BE49-F238E27FC236}">
                  <a16:creationId xmlns:a16="http://schemas.microsoft.com/office/drawing/2014/main" id="{13B3EB7D-1E8B-4F37-B7C0-DE7849471842}"/>
                </a:ext>
              </a:extLst>
            </p:cNvPr>
            <p:cNvSpPr/>
            <p:nvPr/>
          </p:nvSpPr>
          <p:spPr bwMode="auto">
            <a:xfrm>
              <a:off x="10760477" y="5495900"/>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Manufacturing_E99C" title="Icon of a robotic arm">
              <a:extLst>
                <a:ext uri="{FF2B5EF4-FFF2-40B4-BE49-F238E27FC236}">
                  <a16:creationId xmlns:a16="http://schemas.microsoft.com/office/drawing/2014/main" id="{D64F07A9-CF75-4304-AFA8-2F3265C301BB}"/>
                </a:ext>
              </a:extLst>
            </p:cNvPr>
            <p:cNvSpPr>
              <a:spLocks noChangeAspect="1" noEditPoints="1"/>
            </p:cNvSpPr>
            <p:nvPr/>
          </p:nvSpPr>
          <p:spPr bwMode="auto">
            <a:xfrm>
              <a:off x="10832551" y="5570341"/>
              <a:ext cx="210788" cy="20605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77602E81-336B-41DC-BF94-1F5F7E328898}"/>
              </a:ext>
            </a:extLst>
          </p:cNvPr>
          <p:cNvGrpSpPr/>
          <p:nvPr/>
        </p:nvGrpSpPr>
        <p:grpSpPr>
          <a:xfrm>
            <a:off x="10582753" y="3236143"/>
            <a:ext cx="354936" cy="354936"/>
            <a:chOff x="11349104" y="5178516"/>
            <a:chExt cx="354936" cy="354936"/>
          </a:xfrm>
        </p:grpSpPr>
        <p:sp>
          <p:nvSpPr>
            <p:cNvPr id="146" name="Rectangle: Rounded Corners 145">
              <a:extLst>
                <a:ext uri="{FF2B5EF4-FFF2-40B4-BE49-F238E27FC236}">
                  <a16:creationId xmlns:a16="http://schemas.microsoft.com/office/drawing/2014/main" id="{E7828645-11CC-4FF1-A9CB-1C41D1FAA2BB}"/>
                </a:ext>
              </a:extLst>
            </p:cNvPr>
            <p:cNvSpPr/>
            <p:nvPr/>
          </p:nvSpPr>
          <p:spPr bwMode="auto">
            <a:xfrm>
              <a:off x="11349104" y="5178516"/>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factory_3" title="Icon of a factory">
              <a:extLst>
                <a:ext uri="{FF2B5EF4-FFF2-40B4-BE49-F238E27FC236}">
                  <a16:creationId xmlns:a16="http://schemas.microsoft.com/office/drawing/2014/main" id="{E71372ED-871D-4F31-87EB-3733C5FC8BED}"/>
                </a:ext>
              </a:extLst>
            </p:cNvPr>
            <p:cNvSpPr>
              <a:spLocks noChangeAspect="1" noEditPoints="1"/>
            </p:cNvSpPr>
            <p:nvPr/>
          </p:nvSpPr>
          <p:spPr bwMode="auto">
            <a:xfrm>
              <a:off x="11409091" y="5283230"/>
              <a:ext cx="234962" cy="14550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48" name="Group 147">
            <a:extLst>
              <a:ext uri="{FF2B5EF4-FFF2-40B4-BE49-F238E27FC236}">
                <a16:creationId xmlns:a16="http://schemas.microsoft.com/office/drawing/2014/main" id="{AAF70D6C-6198-4994-986C-9DE60526B124}"/>
              </a:ext>
            </a:extLst>
          </p:cNvPr>
          <p:cNvGrpSpPr/>
          <p:nvPr/>
        </p:nvGrpSpPr>
        <p:grpSpPr>
          <a:xfrm>
            <a:off x="10991959" y="2984772"/>
            <a:ext cx="354936" cy="354936"/>
            <a:chOff x="9285413" y="5673467"/>
            <a:chExt cx="354936" cy="354936"/>
          </a:xfrm>
        </p:grpSpPr>
        <p:sp>
          <p:nvSpPr>
            <p:cNvPr id="149" name="Rectangle: Rounded Corners 148">
              <a:extLst>
                <a:ext uri="{FF2B5EF4-FFF2-40B4-BE49-F238E27FC236}">
                  <a16:creationId xmlns:a16="http://schemas.microsoft.com/office/drawing/2014/main" id="{6F18D68E-C431-49A0-90DC-F1A0E5F6408D}"/>
                </a:ext>
              </a:extLst>
            </p:cNvPr>
            <p:cNvSpPr/>
            <p:nvPr/>
          </p:nvSpPr>
          <p:spPr bwMode="auto">
            <a:xfrm>
              <a:off x="9285413" y="5673467"/>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0" name="speedometer_2" title="Icon of a spedometer showing fast speed">
              <a:extLst>
                <a:ext uri="{FF2B5EF4-FFF2-40B4-BE49-F238E27FC236}">
                  <a16:creationId xmlns:a16="http://schemas.microsoft.com/office/drawing/2014/main" id="{EEF93A2E-5949-4D6A-96F8-5F4C2883A5AD}"/>
                </a:ext>
              </a:extLst>
            </p:cNvPr>
            <p:cNvSpPr>
              <a:spLocks noChangeAspect="1" noEditPoints="1"/>
            </p:cNvSpPr>
            <p:nvPr/>
          </p:nvSpPr>
          <p:spPr bwMode="auto">
            <a:xfrm>
              <a:off x="9361056" y="5749110"/>
              <a:ext cx="203651" cy="20365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a16="http://schemas.microsoft.com/office/drawing/2014/main" id="{60AB0FF6-B8A8-4997-814D-8EEDACB44D84}"/>
              </a:ext>
            </a:extLst>
          </p:cNvPr>
          <p:cNvGrpSpPr/>
          <p:nvPr/>
        </p:nvGrpSpPr>
        <p:grpSpPr>
          <a:xfrm>
            <a:off x="9764341" y="2984772"/>
            <a:ext cx="354936" cy="354936"/>
            <a:chOff x="10015255" y="5212072"/>
            <a:chExt cx="354936" cy="354936"/>
          </a:xfrm>
        </p:grpSpPr>
        <p:sp>
          <p:nvSpPr>
            <p:cNvPr id="152" name="Rectangle: Rounded Corners 151">
              <a:extLst>
                <a:ext uri="{FF2B5EF4-FFF2-40B4-BE49-F238E27FC236}">
                  <a16:creationId xmlns:a16="http://schemas.microsoft.com/office/drawing/2014/main" id="{C49819BA-9B46-4E19-9066-5FA382F02839}"/>
                </a:ext>
              </a:extLst>
            </p:cNvPr>
            <p:cNvSpPr/>
            <p:nvPr/>
          </p:nvSpPr>
          <p:spPr bwMode="auto">
            <a:xfrm>
              <a:off x="10015255" y="5212072"/>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3" name="GenericApp_EB3B" title="Icon of an app window">
              <a:extLst>
                <a:ext uri="{FF2B5EF4-FFF2-40B4-BE49-F238E27FC236}">
                  <a16:creationId xmlns:a16="http://schemas.microsoft.com/office/drawing/2014/main" id="{B284B479-8339-470B-8F3D-21F2F901F4BB}"/>
                </a:ext>
              </a:extLst>
            </p:cNvPr>
            <p:cNvSpPr>
              <a:spLocks noChangeAspect="1" noEditPoints="1"/>
            </p:cNvSpPr>
            <p:nvPr/>
          </p:nvSpPr>
          <p:spPr bwMode="auto">
            <a:xfrm>
              <a:off x="10078963" y="5298496"/>
              <a:ext cx="227520" cy="18208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54" name="Straight Arrow Connector 153">
            <a:extLst>
              <a:ext uri="{FF2B5EF4-FFF2-40B4-BE49-F238E27FC236}">
                <a16:creationId xmlns:a16="http://schemas.microsoft.com/office/drawing/2014/main" id="{AB4CF026-DC19-447A-B782-C658A16CE1E1}"/>
              </a:ext>
            </a:extLst>
          </p:cNvPr>
          <p:cNvCxnSpPr>
            <a:cxnSpLocks/>
          </p:cNvCxnSpPr>
          <p:nvPr/>
        </p:nvCxnSpPr>
        <p:spPr>
          <a:xfrm flipV="1">
            <a:off x="9970436" y="2750393"/>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444973B-1518-4982-AD98-B07B6EC7356D}"/>
              </a:ext>
            </a:extLst>
          </p:cNvPr>
          <p:cNvCxnSpPr>
            <a:cxnSpLocks/>
          </p:cNvCxnSpPr>
          <p:nvPr/>
        </p:nvCxnSpPr>
        <p:spPr>
          <a:xfrm flipH="1" flipV="1">
            <a:off x="10861976" y="2750393"/>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5EEF1A6-47DA-4D0B-9C2B-CF01D81033FC}"/>
              </a:ext>
            </a:extLst>
          </p:cNvPr>
          <p:cNvCxnSpPr>
            <a:cxnSpLocks/>
          </p:cNvCxnSpPr>
          <p:nvPr/>
        </p:nvCxnSpPr>
        <p:spPr>
          <a:xfrm flipV="1">
            <a:off x="10351436" y="2815163"/>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943D39F-00F7-4C08-A496-B3712744400D}"/>
              </a:ext>
            </a:extLst>
          </p:cNvPr>
          <p:cNvCxnSpPr>
            <a:cxnSpLocks/>
          </p:cNvCxnSpPr>
          <p:nvPr/>
        </p:nvCxnSpPr>
        <p:spPr>
          <a:xfrm flipH="1" flipV="1">
            <a:off x="10660046" y="2815163"/>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FE5BD9E-ABE6-47BD-B05B-15E424B10862}"/>
              </a:ext>
            </a:extLst>
          </p:cNvPr>
          <p:cNvGrpSpPr/>
          <p:nvPr/>
        </p:nvGrpSpPr>
        <p:grpSpPr>
          <a:xfrm>
            <a:off x="7328984" y="4019785"/>
            <a:ext cx="717581" cy="882019"/>
            <a:chOff x="7511865" y="3786018"/>
            <a:chExt cx="717581" cy="882019"/>
          </a:xfrm>
        </p:grpSpPr>
        <p:sp>
          <p:nvSpPr>
            <p:cNvPr id="159" name="Title 1">
              <a:extLst>
                <a:ext uri="{FF2B5EF4-FFF2-40B4-BE49-F238E27FC236}">
                  <a16:creationId xmlns:a16="http://schemas.microsoft.com/office/drawing/2014/main" id="{5753ACCE-C4CE-49B5-936F-DE87B2C8156F}"/>
                </a:ext>
              </a:extLst>
            </p:cNvPr>
            <p:cNvSpPr txBox="1">
              <a:spLocks/>
            </p:cNvSpPr>
            <p:nvPr/>
          </p:nvSpPr>
          <p:spPr>
            <a:xfrm>
              <a:off x="7511865" y="378601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Connector</a:t>
              </a:r>
            </a:p>
          </p:txBody>
        </p:sp>
        <p:sp>
          <p:nvSpPr>
            <p:cNvPr id="160" name="Rectangle: Rounded Corners 159">
              <a:extLst>
                <a:ext uri="{FF2B5EF4-FFF2-40B4-BE49-F238E27FC236}">
                  <a16:creationId xmlns:a16="http://schemas.microsoft.com/office/drawing/2014/main" id="{605B6771-E73D-478B-8022-57A3654B2926}"/>
                </a:ext>
              </a:extLst>
            </p:cNvPr>
            <p:cNvSpPr/>
            <p:nvPr/>
          </p:nvSpPr>
          <p:spPr bwMode="auto">
            <a:xfrm>
              <a:off x="7605479" y="41376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61" name="Graphic 160">
              <a:extLst>
                <a:ext uri="{FF2B5EF4-FFF2-40B4-BE49-F238E27FC236}">
                  <a16:creationId xmlns:a16="http://schemas.microsoft.com/office/drawing/2014/main" id="{3F758692-D7EE-4585-8405-6502B5DD44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8291" y="4238104"/>
              <a:ext cx="404729" cy="329514"/>
            </a:xfrm>
            <a:prstGeom prst="rect">
              <a:avLst/>
            </a:prstGeom>
          </p:spPr>
        </p:pic>
      </p:grpSp>
      <p:cxnSp>
        <p:nvCxnSpPr>
          <p:cNvPr id="162" name="Straight Arrow Connector 161">
            <a:extLst>
              <a:ext uri="{FF2B5EF4-FFF2-40B4-BE49-F238E27FC236}">
                <a16:creationId xmlns:a16="http://schemas.microsoft.com/office/drawing/2014/main" id="{CE34D228-F888-4AE7-A0CD-71E194AC133F}"/>
              </a:ext>
            </a:extLst>
          </p:cNvPr>
          <p:cNvCxnSpPr>
            <a:cxnSpLocks/>
            <a:stCxn id="103" idx="3"/>
            <a:endCxn id="160" idx="1"/>
          </p:cNvCxnSpPr>
          <p:nvPr/>
        </p:nvCxnSpPr>
        <p:spPr>
          <a:xfrm flipV="1">
            <a:off x="6746107" y="4636628"/>
            <a:ext cx="676491"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8DE9C5C-816C-4C95-8588-E08EBFF9015E}"/>
              </a:ext>
            </a:extLst>
          </p:cNvPr>
          <p:cNvCxnSpPr>
            <a:cxnSpLocks/>
            <a:stCxn id="160" idx="3"/>
            <a:endCxn id="136" idx="1"/>
          </p:cNvCxnSpPr>
          <p:nvPr/>
        </p:nvCxnSpPr>
        <p:spPr>
          <a:xfrm>
            <a:off x="7952950" y="4636628"/>
            <a:ext cx="37047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0A242516-7000-4738-8694-9331CB9FECE7}"/>
              </a:ext>
            </a:extLst>
          </p:cNvPr>
          <p:cNvSpPr/>
          <p:nvPr/>
        </p:nvSpPr>
        <p:spPr bwMode="auto">
          <a:xfrm>
            <a:off x="9605551" y="4056830"/>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31A41073-355A-4863-8BE1-6AE8802FBF70}"/>
              </a:ext>
            </a:extLst>
          </p:cNvPr>
          <p:cNvSpPr/>
          <p:nvPr/>
        </p:nvSpPr>
        <p:spPr bwMode="auto">
          <a:xfrm>
            <a:off x="10593976" y="4357276"/>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a:extLst>
              <a:ext uri="{FF2B5EF4-FFF2-40B4-BE49-F238E27FC236}">
                <a16:creationId xmlns:a16="http://schemas.microsoft.com/office/drawing/2014/main" id="{C670BF1B-6D64-44AB-896D-276764B78E06}"/>
              </a:ext>
            </a:extLst>
          </p:cNvPr>
          <p:cNvSpPr/>
          <p:nvPr/>
        </p:nvSpPr>
        <p:spPr bwMode="auto">
          <a:xfrm>
            <a:off x="11355977" y="5119275"/>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54F45F53-74EE-4344-B4DB-8006A160FCB3}"/>
              </a:ext>
            </a:extLst>
          </p:cNvPr>
          <p:cNvCxnSpPr>
            <a:cxnSpLocks/>
            <a:stCxn id="136" idx="3"/>
            <a:endCxn id="164" idx="2"/>
          </p:cNvCxnSpPr>
          <p:nvPr/>
        </p:nvCxnSpPr>
        <p:spPr>
          <a:xfrm flipV="1">
            <a:off x="8853772" y="4130853"/>
            <a:ext cx="751779" cy="5057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4444888-DFF9-494A-A89D-045A0FF78145}"/>
              </a:ext>
            </a:extLst>
          </p:cNvPr>
          <p:cNvCxnSpPr>
            <a:cxnSpLocks/>
            <a:stCxn id="136" idx="3"/>
            <a:endCxn id="165" idx="2"/>
          </p:cNvCxnSpPr>
          <p:nvPr/>
        </p:nvCxnSpPr>
        <p:spPr>
          <a:xfrm flipV="1">
            <a:off x="8853772" y="4431299"/>
            <a:ext cx="1740204" cy="20532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2333289-780E-447B-9533-E36DF7AEBCBB}"/>
              </a:ext>
            </a:extLst>
          </p:cNvPr>
          <p:cNvCxnSpPr>
            <a:cxnSpLocks/>
            <a:stCxn id="136" idx="3"/>
            <a:endCxn id="166" idx="2"/>
          </p:cNvCxnSpPr>
          <p:nvPr/>
        </p:nvCxnSpPr>
        <p:spPr>
          <a:xfrm>
            <a:off x="8853772" y="4636628"/>
            <a:ext cx="2502205" cy="55667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0" name="Isosceles Triangle 169">
            <a:extLst>
              <a:ext uri="{FF2B5EF4-FFF2-40B4-BE49-F238E27FC236}">
                <a16:creationId xmlns:a16="http://schemas.microsoft.com/office/drawing/2014/main" id="{6A149F76-ED81-46D0-8C6B-A002DCB49D08}"/>
              </a:ext>
            </a:extLst>
          </p:cNvPr>
          <p:cNvSpPr/>
          <p:nvPr/>
        </p:nvSpPr>
        <p:spPr bwMode="auto">
          <a:xfrm rot="10800000">
            <a:off x="9204229"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C5CF5A11-C43B-4AD2-862A-842282F7ECDB}"/>
              </a:ext>
            </a:extLst>
          </p:cNvPr>
          <p:cNvGrpSpPr/>
          <p:nvPr/>
        </p:nvGrpSpPr>
        <p:grpSpPr>
          <a:xfrm>
            <a:off x="8642419" y="155995"/>
            <a:ext cx="1371600" cy="856824"/>
            <a:chOff x="8642419" y="155995"/>
            <a:chExt cx="1371600" cy="856824"/>
          </a:xfrm>
        </p:grpSpPr>
        <p:sp>
          <p:nvSpPr>
            <p:cNvPr id="175" name="Rectangle 174">
              <a:extLst>
                <a:ext uri="{FF2B5EF4-FFF2-40B4-BE49-F238E27FC236}">
                  <a16:creationId xmlns:a16="http://schemas.microsoft.com/office/drawing/2014/main" id="{232D8FA3-F2E9-4A9D-92C7-A5E07A32CFB0}"/>
                </a:ext>
              </a:extLst>
            </p:cNvPr>
            <p:cNvSpPr/>
            <p:nvPr/>
          </p:nvSpPr>
          <p:spPr>
            <a:xfrm>
              <a:off x="8642419"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176" name="IoT" title="Icon of five circles that all connect to a center circle">
              <a:extLst>
                <a:ext uri="{FF2B5EF4-FFF2-40B4-BE49-F238E27FC236}">
                  <a16:creationId xmlns:a16="http://schemas.microsoft.com/office/drawing/2014/main" id="{BC8A3026-7A09-4DF6-ABC2-716D4E742BB3}"/>
                </a:ext>
              </a:extLst>
            </p:cNvPr>
            <p:cNvSpPr>
              <a:spLocks noChangeAspect="1" noEditPoints="1"/>
            </p:cNvSpPr>
            <p:nvPr/>
          </p:nvSpPr>
          <p:spPr bwMode="auto">
            <a:xfrm>
              <a:off x="9068185" y="15599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493C7B25-2A1F-48F5-BEF2-8FF42ED8B514}"/>
              </a:ext>
            </a:extLst>
          </p:cNvPr>
          <p:cNvGrpSpPr/>
          <p:nvPr/>
        </p:nvGrpSpPr>
        <p:grpSpPr>
          <a:xfrm>
            <a:off x="10719662" y="-91637"/>
            <a:ext cx="1371600" cy="1258345"/>
            <a:chOff x="7316730" y="-69967"/>
            <a:chExt cx="1371600" cy="1258345"/>
          </a:xfrm>
        </p:grpSpPr>
        <p:grpSp>
          <p:nvGrpSpPr>
            <p:cNvPr id="178" name="Group 177">
              <a:extLst>
                <a:ext uri="{FF2B5EF4-FFF2-40B4-BE49-F238E27FC236}">
                  <a16:creationId xmlns:a16="http://schemas.microsoft.com/office/drawing/2014/main" id="{99BB677E-3B09-4CDF-9BF1-76F2631AFD89}"/>
                </a:ext>
              </a:extLst>
            </p:cNvPr>
            <p:cNvGrpSpPr/>
            <p:nvPr/>
          </p:nvGrpSpPr>
          <p:grpSpPr>
            <a:xfrm>
              <a:off x="7493178" y="-69967"/>
              <a:ext cx="927104" cy="716959"/>
              <a:chOff x="7493178" y="-70697"/>
              <a:chExt cx="927104" cy="716959"/>
            </a:xfrm>
          </p:grpSpPr>
          <p:sp>
            <p:nvSpPr>
              <p:cNvPr id="180" name="binary" title="Icon of binary code, ones and zeros">
                <a:extLst>
                  <a:ext uri="{FF2B5EF4-FFF2-40B4-BE49-F238E27FC236}">
                    <a16:creationId xmlns:a16="http://schemas.microsoft.com/office/drawing/2014/main" id="{8F251F88-C9C2-4A44-9670-406E26011122}"/>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1" name="Group 180">
                <a:extLst>
                  <a:ext uri="{FF2B5EF4-FFF2-40B4-BE49-F238E27FC236}">
                    <a16:creationId xmlns:a16="http://schemas.microsoft.com/office/drawing/2014/main" id="{AEF603E9-1D3D-4149-B76D-D49498E670FE}"/>
                  </a:ext>
                </a:extLst>
              </p:cNvPr>
              <p:cNvGrpSpPr/>
              <p:nvPr/>
            </p:nvGrpSpPr>
            <p:grpSpPr>
              <a:xfrm>
                <a:off x="7493178" y="-70697"/>
                <a:ext cx="338404" cy="143714"/>
                <a:chOff x="8802877" y="1279923"/>
                <a:chExt cx="255843" cy="143714"/>
              </a:xfrm>
            </p:grpSpPr>
            <p:cxnSp>
              <p:nvCxnSpPr>
                <p:cNvPr id="182" name="Straight Connector 181">
                  <a:extLst>
                    <a:ext uri="{FF2B5EF4-FFF2-40B4-BE49-F238E27FC236}">
                      <a16:creationId xmlns:a16="http://schemas.microsoft.com/office/drawing/2014/main" id="{DBB2C116-6E5C-4B64-BD6A-FA088E84C4B6}"/>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3" name="Straight Connector 182">
                  <a:extLst>
                    <a:ext uri="{FF2B5EF4-FFF2-40B4-BE49-F238E27FC236}">
                      <a16:creationId xmlns:a16="http://schemas.microsoft.com/office/drawing/2014/main" id="{F867E987-5066-4149-BC2F-8DC6C48F5187}"/>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4" name="Straight Connector 183">
                  <a:extLst>
                    <a:ext uri="{FF2B5EF4-FFF2-40B4-BE49-F238E27FC236}">
                      <a16:creationId xmlns:a16="http://schemas.microsoft.com/office/drawing/2014/main" id="{631D3C88-321A-4108-82C5-BC8BFECDB3B8}"/>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79" name="Rectangle 178">
              <a:extLst>
                <a:ext uri="{FF2B5EF4-FFF2-40B4-BE49-F238E27FC236}">
                  <a16:creationId xmlns:a16="http://schemas.microsoft.com/office/drawing/2014/main" id="{E17A5D09-5DEE-4778-BCA7-1C0C3BDE2F7E}"/>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185" name="Group 184">
            <a:extLst>
              <a:ext uri="{FF2B5EF4-FFF2-40B4-BE49-F238E27FC236}">
                <a16:creationId xmlns:a16="http://schemas.microsoft.com/office/drawing/2014/main" id="{CCCDA850-BFE1-4161-ADEB-F7CCD51CB046}"/>
              </a:ext>
            </a:extLst>
          </p:cNvPr>
          <p:cNvGrpSpPr/>
          <p:nvPr/>
        </p:nvGrpSpPr>
        <p:grpSpPr>
          <a:xfrm>
            <a:off x="333451" y="161073"/>
            <a:ext cx="1371600" cy="1005635"/>
            <a:chOff x="384750" y="182743"/>
            <a:chExt cx="1371600" cy="1005635"/>
          </a:xfrm>
        </p:grpSpPr>
        <p:sp>
          <p:nvSpPr>
            <p:cNvPr id="187" name="Rectangle 186">
              <a:extLst>
                <a:ext uri="{FF2B5EF4-FFF2-40B4-BE49-F238E27FC236}">
                  <a16:creationId xmlns:a16="http://schemas.microsoft.com/office/drawing/2014/main" id="{33317BFF-83AE-4F7D-8EF8-B083CA117602}"/>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28" name="Group 227">
              <a:extLst>
                <a:ext uri="{FF2B5EF4-FFF2-40B4-BE49-F238E27FC236}">
                  <a16:creationId xmlns:a16="http://schemas.microsoft.com/office/drawing/2014/main" id="{87F55C60-6B42-4BFB-A72E-1E6DF60E761B}"/>
                </a:ext>
              </a:extLst>
            </p:cNvPr>
            <p:cNvGrpSpPr/>
            <p:nvPr/>
          </p:nvGrpSpPr>
          <p:grpSpPr>
            <a:xfrm>
              <a:off x="661970" y="182743"/>
              <a:ext cx="817153" cy="510741"/>
              <a:chOff x="2473324" y="3092343"/>
              <a:chExt cx="1138048" cy="711307"/>
            </a:xfrm>
          </p:grpSpPr>
          <p:grpSp>
            <p:nvGrpSpPr>
              <p:cNvPr id="229" name="Group 228">
                <a:extLst>
                  <a:ext uri="{FF2B5EF4-FFF2-40B4-BE49-F238E27FC236}">
                    <a16:creationId xmlns:a16="http://schemas.microsoft.com/office/drawing/2014/main" id="{C17D5774-3E19-46C6-87B5-74771E47D95E}"/>
                  </a:ext>
                </a:extLst>
              </p:cNvPr>
              <p:cNvGrpSpPr/>
              <p:nvPr/>
            </p:nvGrpSpPr>
            <p:grpSpPr>
              <a:xfrm>
                <a:off x="2688643" y="3092343"/>
                <a:ext cx="922729" cy="200438"/>
                <a:chOff x="2688643" y="3092343"/>
                <a:chExt cx="922729" cy="200438"/>
              </a:xfrm>
            </p:grpSpPr>
            <p:sp>
              <p:nvSpPr>
                <p:cNvPr id="237" name="Freeform: Shape 236">
                  <a:extLst>
                    <a:ext uri="{FF2B5EF4-FFF2-40B4-BE49-F238E27FC236}">
                      <a16:creationId xmlns:a16="http://schemas.microsoft.com/office/drawing/2014/main" id="{A2DC66D6-AA2F-414A-9389-AF7D14A993D2}"/>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B8DE43EA-DE6E-48D7-BEE3-A76AB81A7CE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A37A9737-F1B6-438B-855E-10AD39829C42}"/>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B9AE810F-204B-451C-985B-035F464FBA10}"/>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0" name="Freeform: Shape 229">
                <a:extLst>
                  <a:ext uri="{FF2B5EF4-FFF2-40B4-BE49-F238E27FC236}">
                    <a16:creationId xmlns:a16="http://schemas.microsoft.com/office/drawing/2014/main" id="{3B45F410-AF5A-4473-B04F-94EC11C84D5C}"/>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31" name="Group 230">
                <a:extLst>
                  <a:ext uri="{FF2B5EF4-FFF2-40B4-BE49-F238E27FC236}">
                    <a16:creationId xmlns:a16="http://schemas.microsoft.com/office/drawing/2014/main" id="{074AD295-CE6F-47F5-A639-2809BDD721DA}"/>
                  </a:ext>
                </a:extLst>
              </p:cNvPr>
              <p:cNvGrpSpPr/>
              <p:nvPr/>
            </p:nvGrpSpPr>
            <p:grpSpPr>
              <a:xfrm>
                <a:off x="3062706" y="3298775"/>
                <a:ext cx="426743" cy="200438"/>
                <a:chOff x="3062706" y="3308474"/>
                <a:chExt cx="426743" cy="200438"/>
              </a:xfrm>
            </p:grpSpPr>
            <p:sp>
              <p:nvSpPr>
                <p:cNvPr id="235" name="Freeform: Shape 234">
                  <a:extLst>
                    <a:ext uri="{FF2B5EF4-FFF2-40B4-BE49-F238E27FC236}">
                      <a16:creationId xmlns:a16="http://schemas.microsoft.com/office/drawing/2014/main" id="{8E9FA7CD-4BB2-4DCC-8E10-CE34C9580713}"/>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274012BA-B246-4DCB-80F6-403BA65E8BD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2" name="Freeform: Shape 231">
                <a:extLst>
                  <a:ext uri="{FF2B5EF4-FFF2-40B4-BE49-F238E27FC236}">
                    <a16:creationId xmlns:a16="http://schemas.microsoft.com/office/drawing/2014/main" id="{3FA588F6-D359-4572-842F-7076E4E29F63}"/>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33" name="Rectangle 232">
                <a:extLst>
                  <a:ext uri="{FF2B5EF4-FFF2-40B4-BE49-F238E27FC236}">
                    <a16:creationId xmlns:a16="http://schemas.microsoft.com/office/drawing/2014/main" id="{06DD04D1-ED7C-405A-91BE-26BFEC022624}"/>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34" name="Straight Arrow Connector 233">
                <a:extLst>
                  <a:ext uri="{FF2B5EF4-FFF2-40B4-BE49-F238E27FC236}">
                    <a16:creationId xmlns:a16="http://schemas.microsoft.com/office/drawing/2014/main" id="{4A73729D-4F13-43F4-B34E-216D310DC7E3}"/>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0515BF38-77A0-4DF9-A167-9C18D0874E13}"/>
              </a:ext>
            </a:extLst>
          </p:cNvPr>
          <p:cNvGrpSpPr/>
          <p:nvPr/>
        </p:nvGrpSpPr>
        <p:grpSpPr>
          <a:xfrm>
            <a:off x="2410693" y="140186"/>
            <a:ext cx="1371600" cy="872633"/>
            <a:chOff x="2117745" y="161856"/>
            <a:chExt cx="1371600" cy="872633"/>
          </a:xfrm>
        </p:grpSpPr>
        <p:sp>
          <p:nvSpPr>
            <p:cNvPr id="242" name="Rectangle 241">
              <a:extLst>
                <a:ext uri="{FF2B5EF4-FFF2-40B4-BE49-F238E27FC236}">
                  <a16:creationId xmlns:a16="http://schemas.microsoft.com/office/drawing/2014/main" id="{CD121292-6BDB-4DFD-91C4-0682B288DE9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43" name="Relationship_F003" title="Icon of three boxes connected by lines">
              <a:extLst>
                <a:ext uri="{FF2B5EF4-FFF2-40B4-BE49-F238E27FC236}">
                  <a16:creationId xmlns:a16="http://schemas.microsoft.com/office/drawing/2014/main" id="{53753C3E-FF95-4234-8AA0-DBC748787622}"/>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3230AEBC-EDEA-472B-BAB6-9AB44EDEB973}"/>
              </a:ext>
            </a:extLst>
          </p:cNvPr>
          <p:cNvGrpSpPr/>
          <p:nvPr/>
        </p:nvGrpSpPr>
        <p:grpSpPr>
          <a:xfrm>
            <a:off x="4487935" y="128409"/>
            <a:ext cx="1371600" cy="1038299"/>
            <a:chOff x="10782722" y="150079"/>
            <a:chExt cx="1371600" cy="1038299"/>
          </a:xfrm>
        </p:grpSpPr>
        <p:sp>
          <p:nvSpPr>
            <p:cNvPr id="245" name="Rectangle 244">
              <a:extLst>
                <a:ext uri="{FF2B5EF4-FFF2-40B4-BE49-F238E27FC236}">
                  <a16:creationId xmlns:a16="http://schemas.microsoft.com/office/drawing/2014/main" id="{FD28F1D1-B897-423E-A791-4E1248998B00}"/>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46" name="Group 245">
              <a:extLst>
                <a:ext uri="{FF2B5EF4-FFF2-40B4-BE49-F238E27FC236}">
                  <a16:creationId xmlns:a16="http://schemas.microsoft.com/office/drawing/2014/main" id="{276CEA1A-1A60-4B7A-86EB-52C588AA9BB9}"/>
                </a:ext>
              </a:extLst>
            </p:cNvPr>
            <p:cNvGrpSpPr>
              <a:grpSpLocks noChangeAspect="1"/>
            </p:cNvGrpSpPr>
            <p:nvPr/>
          </p:nvGrpSpPr>
          <p:grpSpPr>
            <a:xfrm>
              <a:off x="11197981" y="150079"/>
              <a:ext cx="541082" cy="576072"/>
              <a:chOff x="6526200" y="1216702"/>
              <a:chExt cx="1273056" cy="1355381"/>
            </a:xfrm>
          </p:grpSpPr>
          <p:sp>
            <p:nvSpPr>
              <p:cNvPr id="247" name="Shield_EA18" title="Icon of a shield">
                <a:extLst>
                  <a:ext uri="{FF2B5EF4-FFF2-40B4-BE49-F238E27FC236}">
                    <a16:creationId xmlns:a16="http://schemas.microsoft.com/office/drawing/2014/main" id="{DF0CE529-026F-4EE8-92A5-0E99299237F9}"/>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48" name="DeveloperTools_EC7A" title="Icon of a wrench and a screwdriver">
                <a:extLst>
                  <a:ext uri="{FF2B5EF4-FFF2-40B4-BE49-F238E27FC236}">
                    <a16:creationId xmlns:a16="http://schemas.microsoft.com/office/drawing/2014/main" id="{7A5F47C6-4205-400B-9D74-4790F6583AFF}"/>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9" name="Group 248">
            <a:extLst>
              <a:ext uri="{FF2B5EF4-FFF2-40B4-BE49-F238E27FC236}">
                <a16:creationId xmlns:a16="http://schemas.microsoft.com/office/drawing/2014/main" id="{06C3D4ED-FBB1-40B0-B888-E6388592E500}"/>
              </a:ext>
            </a:extLst>
          </p:cNvPr>
          <p:cNvGrpSpPr/>
          <p:nvPr/>
        </p:nvGrpSpPr>
        <p:grpSpPr>
          <a:xfrm>
            <a:off x="6565177" y="129839"/>
            <a:ext cx="1371600" cy="1036869"/>
            <a:chOff x="3850740" y="151509"/>
            <a:chExt cx="1371600" cy="1036869"/>
          </a:xfrm>
        </p:grpSpPr>
        <p:sp>
          <p:nvSpPr>
            <p:cNvPr id="250" name="Rectangle 249">
              <a:extLst>
                <a:ext uri="{FF2B5EF4-FFF2-40B4-BE49-F238E27FC236}">
                  <a16:creationId xmlns:a16="http://schemas.microsoft.com/office/drawing/2014/main" id="{C6955A57-AD06-4F3D-8186-0BF60F9E8FC7}"/>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51" name="Brain_3" title="Icon of a brain">
              <a:extLst>
                <a:ext uri="{FF2B5EF4-FFF2-40B4-BE49-F238E27FC236}">
                  <a16:creationId xmlns:a16="http://schemas.microsoft.com/office/drawing/2014/main" id="{FFCD2B59-9BA9-4060-A2E7-ADA1B1C48A56}"/>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89312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up)">
                                      <p:cBhvr>
                                        <p:cTn id="11" dur="500"/>
                                        <p:tgtEl>
                                          <p:spTgt spid="1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10"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500"/>
                                        <p:tgtEl>
                                          <p:spTgt spid="128"/>
                                        </p:tgtEl>
                                      </p:cBhvr>
                                    </p:animEffect>
                                  </p:childTnLst>
                                </p:cTn>
                              </p:par>
                              <p:par>
                                <p:cTn id="35" presetID="10"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62"/>
                                        </p:tgtEl>
                                        <p:attrNameLst>
                                          <p:attrName>style.visibility</p:attrName>
                                        </p:attrNameLst>
                                      </p:cBhvr>
                                      <p:to>
                                        <p:strVal val="visible"/>
                                      </p:to>
                                    </p:set>
                                    <p:animEffect transition="in" filter="wipe(left)">
                                      <p:cBhvr>
                                        <p:cTn id="41" dur="500"/>
                                        <p:tgtEl>
                                          <p:spTgt spid="162"/>
                                        </p:tgtEl>
                                      </p:cBhvr>
                                    </p:animEffect>
                                  </p:childTnLst>
                                </p:cTn>
                              </p:par>
                              <p:par>
                                <p:cTn id="42" presetID="10" presetClass="entr" presetSubtype="0" fill="hold" nodeType="with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500"/>
                                        <p:tgtEl>
                                          <p:spTgt spid="158"/>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63"/>
                                        </p:tgtEl>
                                        <p:attrNameLst>
                                          <p:attrName>style.visibility</p:attrName>
                                        </p:attrNameLst>
                                      </p:cBhvr>
                                      <p:to>
                                        <p:strVal val="visible"/>
                                      </p:to>
                                    </p:set>
                                    <p:animEffect transition="in" filter="wipe(left)">
                                      <p:cBhvr>
                                        <p:cTn id="48" dur="500"/>
                                        <p:tgtEl>
                                          <p:spTgt spid="16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67"/>
                                        </p:tgtEl>
                                        <p:attrNameLst>
                                          <p:attrName>style.visibility</p:attrName>
                                        </p:attrNameLst>
                                      </p:cBhvr>
                                      <p:to>
                                        <p:strVal val="visible"/>
                                      </p:to>
                                    </p:set>
                                    <p:animEffect transition="in" filter="wipe(left)">
                                      <p:cBhvr>
                                        <p:cTn id="56" dur="500"/>
                                        <p:tgtEl>
                                          <p:spTgt spid="16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4"/>
                                        </p:tgtEl>
                                        <p:attrNameLst>
                                          <p:attrName>style.visibility</p:attrName>
                                        </p:attrNameLst>
                                      </p:cBhvr>
                                      <p:to>
                                        <p:strVal val="visible"/>
                                      </p:to>
                                    </p:set>
                                    <p:anim calcmode="lin" valueType="num">
                                      <p:cBhvr>
                                        <p:cTn id="62" dur="500" fill="hold"/>
                                        <p:tgtEl>
                                          <p:spTgt spid="164"/>
                                        </p:tgtEl>
                                        <p:attrNameLst>
                                          <p:attrName>ppt_w</p:attrName>
                                        </p:attrNameLst>
                                      </p:cBhvr>
                                      <p:tavLst>
                                        <p:tav tm="0">
                                          <p:val>
                                            <p:fltVal val="0"/>
                                          </p:val>
                                        </p:tav>
                                        <p:tav tm="100000">
                                          <p:val>
                                            <p:strVal val="#ppt_w"/>
                                          </p:val>
                                        </p:tav>
                                      </p:tavLst>
                                    </p:anim>
                                    <p:anim calcmode="lin" valueType="num">
                                      <p:cBhvr>
                                        <p:cTn id="63" dur="500" fill="hold"/>
                                        <p:tgtEl>
                                          <p:spTgt spid="164"/>
                                        </p:tgtEl>
                                        <p:attrNameLst>
                                          <p:attrName>ppt_h</p:attrName>
                                        </p:attrNameLst>
                                      </p:cBhvr>
                                      <p:tavLst>
                                        <p:tav tm="0">
                                          <p:val>
                                            <p:fltVal val="0"/>
                                          </p:val>
                                        </p:tav>
                                        <p:tav tm="100000">
                                          <p:val>
                                            <p:strVal val="#ppt_h"/>
                                          </p:val>
                                        </p:tav>
                                      </p:tavLst>
                                    </p:anim>
                                    <p:animEffect transition="in" filter="fade">
                                      <p:cBhvr>
                                        <p:cTn id="64" dur="500"/>
                                        <p:tgtEl>
                                          <p:spTgt spid="164"/>
                                        </p:tgtEl>
                                      </p:cBhvr>
                                    </p:animEffect>
                                  </p:childTnLst>
                                </p:cTn>
                              </p:par>
                              <p:par>
                                <p:cTn id="65" presetID="22" presetClass="entr" presetSubtype="8" fill="hold" nodeType="withEffect">
                                  <p:stCondLst>
                                    <p:cond delay="500"/>
                                  </p:stCondLst>
                                  <p:childTnLst>
                                    <p:set>
                                      <p:cBhvr>
                                        <p:cTn id="66" dur="1" fill="hold">
                                          <p:stCondLst>
                                            <p:cond delay="0"/>
                                          </p:stCondLst>
                                        </p:cTn>
                                        <p:tgtEl>
                                          <p:spTgt spid="169"/>
                                        </p:tgtEl>
                                        <p:attrNameLst>
                                          <p:attrName>style.visibility</p:attrName>
                                        </p:attrNameLst>
                                      </p:cBhvr>
                                      <p:to>
                                        <p:strVal val="visible"/>
                                      </p:to>
                                    </p:set>
                                    <p:animEffect transition="in" filter="wipe(left)">
                                      <p:cBhvr>
                                        <p:cTn id="67" dur="500"/>
                                        <p:tgtEl>
                                          <p:spTgt spid="169"/>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165"/>
                                        </p:tgtEl>
                                        <p:attrNameLst>
                                          <p:attrName>style.visibility</p:attrName>
                                        </p:attrNameLst>
                                      </p:cBhvr>
                                      <p:to>
                                        <p:strVal val="visible"/>
                                      </p:to>
                                    </p:set>
                                    <p:anim calcmode="lin" valueType="num">
                                      <p:cBhvr>
                                        <p:cTn id="70" dur="500" fill="hold"/>
                                        <p:tgtEl>
                                          <p:spTgt spid="165"/>
                                        </p:tgtEl>
                                        <p:attrNameLst>
                                          <p:attrName>ppt_w</p:attrName>
                                        </p:attrNameLst>
                                      </p:cBhvr>
                                      <p:tavLst>
                                        <p:tav tm="0">
                                          <p:val>
                                            <p:fltVal val="0"/>
                                          </p:val>
                                        </p:tav>
                                        <p:tav tm="100000">
                                          <p:val>
                                            <p:strVal val="#ppt_w"/>
                                          </p:val>
                                        </p:tav>
                                      </p:tavLst>
                                    </p:anim>
                                    <p:anim calcmode="lin" valueType="num">
                                      <p:cBhvr>
                                        <p:cTn id="71" dur="500" fill="hold"/>
                                        <p:tgtEl>
                                          <p:spTgt spid="165"/>
                                        </p:tgtEl>
                                        <p:attrNameLst>
                                          <p:attrName>ppt_h</p:attrName>
                                        </p:attrNameLst>
                                      </p:cBhvr>
                                      <p:tavLst>
                                        <p:tav tm="0">
                                          <p:val>
                                            <p:fltVal val="0"/>
                                          </p:val>
                                        </p:tav>
                                        <p:tav tm="100000">
                                          <p:val>
                                            <p:strVal val="#ppt_h"/>
                                          </p:val>
                                        </p:tav>
                                      </p:tavLst>
                                    </p:anim>
                                    <p:animEffect transition="in" filter="fade">
                                      <p:cBhvr>
                                        <p:cTn id="72" dur="500"/>
                                        <p:tgtEl>
                                          <p:spTgt spid="165"/>
                                        </p:tgtEl>
                                      </p:cBhvr>
                                    </p:animEffect>
                                  </p:childTnLst>
                                </p:cTn>
                              </p:par>
                              <p:par>
                                <p:cTn id="73" presetID="22" presetClass="entr" presetSubtype="8" fill="hold" nodeType="withEffect">
                                  <p:stCondLst>
                                    <p:cond delay="250"/>
                                  </p:stCondLst>
                                  <p:childTnLst>
                                    <p:set>
                                      <p:cBhvr>
                                        <p:cTn id="74" dur="1" fill="hold">
                                          <p:stCondLst>
                                            <p:cond delay="0"/>
                                          </p:stCondLst>
                                        </p:cTn>
                                        <p:tgtEl>
                                          <p:spTgt spid="168"/>
                                        </p:tgtEl>
                                        <p:attrNameLst>
                                          <p:attrName>style.visibility</p:attrName>
                                        </p:attrNameLst>
                                      </p:cBhvr>
                                      <p:to>
                                        <p:strVal val="visible"/>
                                      </p:to>
                                    </p:set>
                                    <p:animEffect transition="in" filter="wipe(left)">
                                      <p:cBhvr>
                                        <p:cTn id="75" dur="500"/>
                                        <p:tgtEl>
                                          <p:spTgt spid="168"/>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166"/>
                                        </p:tgtEl>
                                        <p:attrNameLst>
                                          <p:attrName>style.visibility</p:attrName>
                                        </p:attrNameLst>
                                      </p:cBhvr>
                                      <p:to>
                                        <p:strVal val="visible"/>
                                      </p:to>
                                    </p:set>
                                    <p:anim calcmode="lin" valueType="num">
                                      <p:cBhvr>
                                        <p:cTn id="78" dur="500" fill="hold"/>
                                        <p:tgtEl>
                                          <p:spTgt spid="166"/>
                                        </p:tgtEl>
                                        <p:attrNameLst>
                                          <p:attrName>ppt_w</p:attrName>
                                        </p:attrNameLst>
                                      </p:cBhvr>
                                      <p:tavLst>
                                        <p:tav tm="0">
                                          <p:val>
                                            <p:fltVal val="0"/>
                                          </p:val>
                                        </p:tav>
                                        <p:tav tm="100000">
                                          <p:val>
                                            <p:strVal val="#ppt_w"/>
                                          </p:val>
                                        </p:tav>
                                      </p:tavLst>
                                    </p:anim>
                                    <p:anim calcmode="lin" valueType="num">
                                      <p:cBhvr>
                                        <p:cTn id="79" dur="500" fill="hold"/>
                                        <p:tgtEl>
                                          <p:spTgt spid="166"/>
                                        </p:tgtEl>
                                        <p:attrNameLst>
                                          <p:attrName>ppt_h</p:attrName>
                                        </p:attrNameLst>
                                      </p:cBhvr>
                                      <p:tavLst>
                                        <p:tav tm="0">
                                          <p:val>
                                            <p:fltVal val="0"/>
                                          </p:val>
                                        </p:tav>
                                        <p:tav tm="100000">
                                          <p:val>
                                            <p:strVal val="#ppt_h"/>
                                          </p:val>
                                        </p:tav>
                                      </p:tavLst>
                                    </p:anim>
                                    <p:animEffect transition="in" filter="fade">
                                      <p:cBhvr>
                                        <p:cTn id="80" dur="500"/>
                                        <p:tgtEl>
                                          <p:spTgt spid="166"/>
                                        </p:tgtEl>
                                      </p:cBhvr>
                                    </p:animEffect>
                                  </p:childTnLst>
                                </p:cTn>
                              </p:par>
                              <p:par>
                                <p:cTn id="81" presetID="10" presetClass="entr" presetSubtype="0" fill="hold" nodeType="withEffect">
                                  <p:stCondLst>
                                    <p:cond delay="500"/>
                                  </p:stCondLst>
                                  <p:childTnLst>
                                    <p:set>
                                      <p:cBhvr>
                                        <p:cTn id="82" dur="1" fill="hold">
                                          <p:stCondLst>
                                            <p:cond delay="0"/>
                                          </p:stCondLst>
                                        </p:cTn>
                                        <p:tgtEl>
                                          <p:spTgt spid="138"/>
                                        </p:tgtEl>
                                        <p:attrNameLst>
                                          <p:attrName>style.visibility</p:attrName>
                                        </p:attrNameLst>
                                      </p:cBhvr>
                                      <p:to>
                                        <p:strVal val="visible"/>
                                      </p:to>
                                    </p:set>
                                    <p:animEffect transition="in" filter="fade">
                                      <p:cBhvr>
                                        <p:cTn id="83" dur="500"/>
                                        <p:tgtEl>
                                          <p:spTgt spid="138"/>
                                        </p:tgtEl>
                                      </p:cBhvr>
                                    </p:animEffect>
                                  </p:childTnLst>
                                </p:cTn>
                              </p:par>
                            </p:childTnLst>
                          </p:cTn>
                        </p:par>
                        <p:par>
                          <p:cTn id="84" fill="hold">
                            <p:stCondLst>
                              <p:cond delay="6000"/>
                            </p:stCondLst>
                            <p:childTnLst>
                              <p:par>
                                <p:cTn id="85" presetID="10" presetClass="entr" presetSubtype="0" fill="hold" nodeType="afterEffect">
                                  <p:stCondLst>
                                    <p:cond delay="250"/>
                                  </p:stCondLst>
                                  <p:childTnLst>
                                    <p:set>
                                      <p:cBhvr>
                                        <p:cTn id="86" dur="1" fill="hold">
                                          <p:stCondLst>
                                            <p:cond delay="0"/>
                                          </p:stCondLst>
                                        </p:cTn>
                                        <p:tgtEl>
                                          <p:spTgt spid="154"/>
                                        </p:tgtEl>
                                        <p:attrNameLst>
                                          <p:attrName>style.visibility</p:attrName>
                                        </p:attrNameLst>
                                      </p:cBhvr>
                                      <p:to>
                                        <p:strVal val="visible"/>
                                      </p:to>
                                    </p:set>
                                    <p:animEffect transition="in" filter="fade">
                                      <p:cBhvr>
                                        <p:cTn id="87" dur="500"/>
                                        <p:tgtEl>
                                          <p:spTgt spid="154"/>
                                        </p:tgtEl>
                                      </p:cBhvr>
                                    </p:animEffect>
                                  </p:childTnLst>
                                </p:cTn>
                              </p:par>
                              <p:par>
                                <p:cTn id="88" presetID="10" presetClass="entr" presetSubtype="0" fill="hold" nodeType="withEffect">
                                  <p:stCondLst>
                                    <p:cond delay="250"/>
                                  </p:stCondLst>
                                  <p:childTnLst>
                                    <p:set>
                                      <p:cBhvr>
                                        <p:cTn id="89" dur="1" fill="hold">
                                          <p:stCondLst>
                                            <p:cond delay="0"/>
                                          </p:stCondLst>
                                        </p:cTn>
                                        <p:tgtEl>
                                          <p:spTgt spid="151"/>
                                        </p:tgtEl>
                                        <p:attrNameLst>
                                          <p:attrName>style.visibility</p:attrName>
                                        </p:attrNameLst>
                                      </p:cBhvr>
                                      <p:to>
                                        <p:strVal val="visible"/>
                                      </p:to>
                                    </p:set>
                                    <p:animEffect transition="in" filter="fade">
                                      <p:cBhvr>
                                        <p:cTn id="90" dur="500"/>
                                        <p:tgtEl>
                                          <p:spTgt spid="151"/>
                                        </p:tgtEl>
                                      </p:cBhvr>
                                    </p:animEffect>
                                  </p:childTnLst>
                                </p:cTn>
                              </p:par>
                              <p:par>
                                <p:cTn id="91" presetID="10" presetClass="entr" presetSubtype="0" fill="hold"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fade">
                                      <p:cBhvr>
                                        <p:cTn id="93" dur="500"/>
                                        <p:tgtEl>
                                          <p:spTgt spid="156"/>
                                        </p:tgtEl>
                                      </p:cBhvr>
                                    </p:animEffect>
                                  </p:childTnLst>
                                </p:cTn>
                              </p:par>
                              <p:par>
                                <p:cTn id="94" presetID="10" presetClass="entr" presetSubtype="0" fill="hold" nodeType="withEffect">
                                  <p:stCondLst>
                                    <p:cond delay="0"/>
                                  </p:stCondLst>
                                  <p:childTnLst>
                                    <p:set>
                                      <p:cBhvr>
                                        <p:cTn id="95" dur="1" fill="hold">
                                          <p:stCondLst>
                                            <p:cond delay="0"/>
                                          </p:stCondLst>
                                        </p:cTn>
                                        <p:tgtEl>
                                          <p:spTgt spid="142"/>
                                        </p:tgtEl>
                                        <p:attrNameLst>
                                          <p:attrName>style.visibility</p:attrName>
                                        </p:attrNameLst>
                                      </p:cBhvr>
                                      <p:to>
                                        <p:strVal val="visible"/>
                                      </p:to>
                                    </p:set>
                                    <p:animEffect transition="in" filter="fade">
                                      <p:cBhvr>
                                        <p:cTn id="96" dur="500"/>
                                        <p:tgtEl>
                                          <p:spTgt spid="142"/>
                                        </p:tgtEl>
                                      </p:cBhvr>
                                    </p:animEffect>
                                  </p:childTnLst>
                                </p:cTn>
                              </p:par>
                              <p:par>
                                <p:cTn id="97" presetID="10" presetClass="entr" presetSubtype="0" fill="hold" nodeType="withEffect">
                                  <p:stCondLst>
                                    <p:cond delay="500"/>
                                  </p:stCondLst>
                                  <p:childTnLst>
                                    <p:set>
                                      <p:cBhvr>
                                        <p:cTn id="98" dur="1" fill="hold">
                                          <p:stCondLst>
                                            <p:cond delay="0"/>
                                          </p:stCondLst>
                                        </p:cTn>
                                        <p:tgtEl>
                                          <p:spTgt spid="157"/>
                                        </p:tgtEl>
                                        <p:attrNameLst>
                                          <p:attrName>style.visibility</p:attrName>
                                        </p:attrNameLst>
                                      </p:cBhvr>
                                      <p:to>
                                        <p:strVal val="visible"/>
                                      </p:to>
                                    </p:set>
                                    <p:animEffect transition="in" filter="fade">
                                      <p:cBhvr>
                                        <p:cTn id="99" dur="500"/>
                                        <p:tgtEl>
                                          <p:spTgt spid="157"/>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45"/>
                                        </p:tgtEl>
                                        <p:attrNameLst>
                                          <p:attrName>style.visibility</p:attrName>
                                        </p:attrNameLst>
                                      </p:cBhvr>
                                      <p:to>
                                        <p:strVal val="visible"/>
                                      </p:to>
                                    </p:set>
                                    <p:animEffect transition="in" filter="fade">
                                      <p:cBhvr>
                                        <p:cTn id="102" dur="500"/>
                                        <p:tgtEl>
                                          <p:spTgt spid="145"/>
                                        </p:tgtEl>
                                      </p:cBhvr>
                                    </p:animEffect>
                                  </p:childTnLst>
                                </p:cTn>
                              </p:par>
                              <p:par>
                                <p:cTn id="103" presetID="10"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animEffect transition="in" filter="fade">
                                      <p:cBhvr>
                                        <p:cTn id="105" dur="500"/>
                                        <p:tgtEl>
                                          <p:spTgt spid="155"/>
                                        </p:tgtEl>
                                      </p:cBhvr>
                                    </p:animEffect>
                                  </p:childTnLst>
                                </p:cTn>
                              </p:par>
                              <p:par>
                                <p:cTn id="106" presetID="10" presetClass="entr" presetSubtype="0" fill="hold" nodeType="withEffect">
                                  <p:stCondLst>
                                    <p:cond delay="0"/>
                                  </p:stCondLst>
                                  <p:childTnLst>
                                    <p:set>
                                      <p:cBhvr>
                                        <p:cTn id="107" dur="1" fill="hold">
                                          <p:stCondLst>
                                            <p:cond delay="0"/>
                                          </p:stCondLst>
                                        </p:cTn>
                                        <p:tgtEl>
                                          <p:spTgt spid="148"/>
                                        </p:tgtEl>
                                        <p:attrNameLst>
                                          <p:attrName>style.visibility</p:attrName>
                                        </p:attrNameLst>
                                      </p:cBhvr>
                                      <p:to>
                                        <p:strVal val="visible"/>
                                      </p:to>
                                    </p:set>
                                    <p:animEffect transition="in" filter="fade">
                                      <p:cBhvr>
                                        <p:cTn id="10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64" grpId="0" animBg="1"/>
      <p:bldP spid="165" grpId="0" animBg="1"/>
      <p:bldP spid="16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Scalable Internet of Things solutions</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5B72FA9-C727-451B-BB0A-FA421E9541AF}"/>
              </a:ext>
            </a:extLst>
          </p:cNvPr>
          <p:cNvGrpSpPr/>
          <p:nvPr/>
        </p:nvGrpSpPr>
        <p:grpSpPr>
          <a:xfrm>
            <a:off x="10180002" y="2585589"/>
            <a:ext cx="1328086" cy="3075949"/>
            <a:chOff x="10180002" y="2585589"/>
            <a:chExt cx="1328086" cy="3075949"/>
          </a:xfrm>
        </p:grpSpPr>
        <p:sp>
          <p:nvSpPr>
            <p:cNvPr id="112" name="Rectangle: Rounded Corners 111">
              <a:extLst>
                <a:ext uri="{FF2B5EF4-FFF2-40B4-BE49-F238E27FC236}">
                  <a16:creationId xmlns:a16="http://schemas.microsoft.com/office/drawing/2014/main" id="{A522D3DE-7720-45D2-B1BF-2ABAEB5FA6F6}"/>
                </a:ext>
              </a:extLst>
            </p:cNvPr>
            <p:cNvSpPr/>
            <p:nvPr/>
          </p:nvSpPr>
          <p:spPr bwMode="auto">
            <a:xfrm>
              <a:off x="10180002" y="3487275"/>
              <a:ext cx="1328086" cy="217426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3" name="Title 1">
              <a:extLst>
                <a:ext uri="{FF2B5EF4-FFF2-40B4-BE49-F238E27FC236}">
                  <a16:creationId xmlns:a16="http://schemas.microsoft.com/office/drawing/2014/main" id="{3E9859D5-58F2-4422-A9FC-B85C408D5E10}"/>
                </a:ext>
              </a:extLst>
            </p:cNvPr>
            <p:cNvSpPr txBox="1">
              <a:spLocks/>
            </p:cNvSpPr>
            <p:nvPr/>
          </p:nvSpPr>
          <p:spPr>
            <a:xfrm>
              <a:off x="10322472" y="3312236"/>
              <a:ext cx="104314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IoT Edge</a:t>
              </a:r>
            </a:p>
          </p:txBody>
        </p:sp>
        <p:grpSp>
          <p:nvGrpSpPr>
            <p:cNvPr id="114" name="Group 113">
              <a:extLst>
                <a:ext uri="{FF2B5EF4-FFF2-40B4-BE49-F238E27FC236}">
                  <a16:creationId xmlns:a16="http://schemas.microsoft.com/office/drawing/2014/main" id="{7CC7D080-0D81-4EB0-8CC8-1743BE078BD6}"/>
                </a:ext>
              </a:extLst>
            </p:cNvPr>
            <p:cNvGrpSpPr/>
            <p:nvPr/>
          </p:nvGrpSpPr>
          <p:grpSpPr>
            <a:xfrm>
              <a:off x="10699165" y="3557821"/>
              <a:ext cx="289760" cy="291840"/>
              <a:chOff x="10164372" y="4029740"/>
              <a:chExt cx="281358" cy="291840"/>
            </a:xfrm>
          </p:grpSpPr>
          <p:sp>
            <p:nvSpPr>
              <p:cNvPr id="118" name="Freeform: Shape 117">
                <a:extLst>
                  <a:ext uri="{FF2B5EF4-FFF2-40B4-BE49-F238E27FC236}">
                    <a16:creationId xmlns:a16="http://schemas.microsoft.com/office/drawing/2014/main" id="{2DFC5145-79AB-40A3-A2DA-B8BCA9280758}"/>
                  </a:ext>
                </a:extLst>
              </p:cNvPr>
              <p:cNvSpPr/>
              <p:nvPr/>
            </p:nvSpPr>
            <p:spPr>
              <a:xfrm>
                <a:off x="10164372" y="422227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B72B104-A1B9-483C-8A49-9E4FEC9CA36E}"/>
                  </a:ext>
                </a:extLst>
              </p:cNvPr>
              <p:cNvSpPr/>
              <p:nvPr/>
            </p:nvSpPr>
            <p:spPr>
              <a:xfrm>
                <a:off x="10390562" y="423882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6AF0EF2-D12C-4E08-91AE-6E7E2322A85F}"/>
                  </a:ext>
                </a:extLst>
              </p:cNvPr>
              <p:cNvSpPr/>
              <p:nvPr/>
            </p:nvSpPr>
            <p:spPr>
              <a:xfrm>
                <a:off x="10390562" y="427192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8DA0F25-23C7-48CC-BB06-D0517C482C4C}"/>
                  </a:ext>
                </a:extLst>
              </p:cNvPr>
              <p:cNvSpPr/>
              <p:nvPr/>
            </p:nvSpPr>
            <p:spPr>
              <a:xfrm>
                <a:off x="10164924" y="4029740"/>
                <a:ext cx="275841" cy="198606"/>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D2A4F8-F914-4956-AF0D-3DA060DD1E1B}"/>
                  </a:ext>
                </a:extLst>
              </p:cNvPr>
              <p:cNvSpPr/>
              <p:nvPr/>
            </p:nvSpPr>
            <p:spPr>
              <a:xfrm>
                <a:off x="10164924" y="4029740"/>
                <a:ext cx="242740" cy="176538"/>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7DF45C8-F8F6-4AD9-AD29-1D38B48C4624}"/>
                  </a:ext>
                </a:extLst>
              </p:cNvPr>
              <p:cNvSpPr/>
              <p:nvPr/>
            </p:nvSpPr>
            <p:spPr>
              <a:xfrm>
                <a:off x="10234098" y="4074575"/>
                <a:ext cx="171022" cy="226190"/>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20F451-033F-481D-916F-BABF2157CD00}"/>
                  </a:ext>
                </a:extLst>
              </p:cNvPr>
              <p:cNvSpPr/>
              <p:nvPr/>
            </p:nvSpPr>
            <p:spPr>
              <a:xfrm>
                <a:off x="10239607" y="4080096"/>
                <a:ext cx="159988" cy="215156"/>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C58111FF-F17D-4182-8D04-25EC22F3A843}"/>
                </a:ext>
              </a:extLst>
            </p:cNvPr>
            <p:cNvGrpSpPr/>
            <p:nvPr/>
          </p:nvGrpSpPr>
          <p:grpSpPr>
            <a:xfrm>
              <a:off x="10363754" y="2585589"/>
              <a:ext cx="960582" cy="654227"/>
              <a:chOff x="10054632" y="2135150"/>
              <a:chExt cx="960582" cy="490604"/>
            </a:xfrm>
          </p:grpSpPr>
          <p:cxnSp>
            <p:nvCxnSpPr>
              <p:cNvPr id="116" name="Straight Connector 115">
                <a:extLst>
                  <a:ext uri="{FF2B5EF4-FFF2-40B4-BE49-F238E27FC236}">
                    <a16:creationId xmlns:a16="http://schemas.microsoft.com/office/drawing/2014/main" id="{3DF469BD-6622-40E2-8627-F30F51219A84}"/>
                  </a:ext>
                </a:extLst>
              </p:cNvPr>
              <p:cNvCxnSpPr>
                <a:cxnSpLocks/>
              </p:cNvCxnSpPr>
              <p:nvPr/>
            </p:nvCxnSpPr>
            <p:spPr>
              <a:xfrm>
                <a:off x="10539945" y="2475345"/>
                <a:ext cx="0" cy="1504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B78CEC6C-2B7A-43D3-9ABF-F1DA804B2F03}"/>
                  </a:ext>
                </a:extLst>
              </p:cNvPr>
              <p:cNvSpPr/>
              <p:nvPr/>
            </p:nvSpPr>
            <p:spPr>
              <a:xfrm>
                <a:off x="10054632" y="2135150"/>
                <a:ext cx="960582" cy="346202"/>
              </a:xfrm>
              <a:prstGeom prst="rect">
                <a:avLst/>
              </a:prstGeom>
            </p:spPr>
            <p:txBody>
              <a:bodyPr wrap="square">
                <a:spAutoFit/>
              </a:bodyPr>
              <a:lstStyle/>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Compress </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Encrypt</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Send to Cloud</a:t>
                </a:r>
              </a:p>
            </p:txBody>
          </p:sp>
        </p:grpSp>
      </p:grpSp>
      <p:grpSp>
        <p:nvGrpSpPr>
          <p:cNvPr id="125" name="Group 124">
            <a:extLst>
              <a:ext uri="{FF2B5EF4-FFF2-40B4-BE49-F238E27FC236}">
                <a16:creationId xmlns:a16="http://schemas.microsoft.com/office/drawing/2014/main" id="{3F21B960-92D9-418B-8BA3-49C250746047}"/>
              </a:ext>
            </a:extLst>
          </p:cNvPr>
          <p:cNvGrpSpPr/>
          <p:nvPr/>
        </p:nvGrpSpPr>
        <p:grpSpPr>
          <a:xfrm>
            <a:off x="5270650" y="3200721"/>
            <a:ext cx="4668177" cy="2457216"/>
            <a:chOff x="4794604" y="3666747"/>
            <a:chExt cx="4668177" cy="2457216"/>
          </a:xfrm>
        </p:grpSpPr>
        <p:sp>
          <p:nvSpPr>
            <p:cNvPr id="126" name="Rectangle: Rounded Corners 125">
              <a:extLst>
                <a:ext uri="{FF2B5EF4-FFF2-40B4-BE49-F238E27FC236}">
                  <a16:creationId xmlns:a16="http://schemas.microsoft.com/office/drawing/2014/main" id="{EC651039-5CE4-4B70-95EB-8BAE3799EF6D}"/>
                </a:ext>
              </a:extLst>
            </p:cNvPr>
            <p:cNvSpPr/>
            <p:nvPr/>
          </p:nvSpPr>
          <p:spPr bwMode="auto">
            <a:xfrm>
              <a:off x="4794604" y="3949700"/>
              <a:ext cx="4668177" cy="2174263"/>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7" name="Title 1">
              <a:extLst>
                <a:ext uri="{FF2B5EF4-FFF2-40B4-BE49-F238E27FC236}">
                  <a16:creationId xmlns:a16="http://schemas.microsoft.com/office/drawing/2014/main" id="{C8F85848-BEE1-42E6-8BD3-6671F72F39D3}"/>
                </a:ext>
              </a:extLst>
            </p:cNvPr>
            <p:cNvSpPr txBox="1">
              <a:spLocks/>
            </p:cNvSpPr>
            <p:nvPr/>
          </p:nvSpPr>
          <p:spPr>
            <a:xfrm>
              <a:off x="4841879" y="375237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a:t>
              </a:r>
            </a:p>
          </p:txBody>
        </p:sp>
        <p:sp>
          <p:nvSpPr>
            <p:cNvPr id="128" name="cloud" title="Icon of a cloud">
              <a:extLst>
                <a:ext uri="{FF2B5EF4-FFF2-40B4-BE49-F238E27FC236}">
                  <a16:creationId xmlns:a16="http://schemas.microsoft.com/office/drawing/2014/main" id="{6B4476D4-5800-4DD3-9600-CA37AD5492F8}"/>
                </a:ext>
              </a:extLst>
            </p:cNvPr>
            <p:cNvSpPr>
              <a:spLocks noChangeAspect="1"/>
            </p:cNvSpPr>
            <p:nvPr/>
          </p:nvSpPr>
          <p:spPr bwMode="auto">
            <a:xfrm>
              <a:off x="6808576" y="3666747"/>
              <a:ext cx="640232" cy="40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45657F7A-B294-436D-ABA1-29453ECC9112}"/>
              </a:ext>
            </a:extLst>
          </p:cNvPr>
          <p:cNvGrpSpPr/>
          <p:nvPr/>
        </p:nvGrpSpPr>
        <p:grpSpPr>
          <a:xfrm>
            <a:off x="5416158" y="3739734"/>
            <a:ext cx="4377160" cy="1775940"/>
            <a:chOff x="4940112" y="4205760"/>
            <a:chExt cx="4377160" cy="1775940"/>
          </a:xfrm>
        </p:grpSpPr>
        <p:sp>
          <p:nvSpPr>
            <p:cNvPr id="130" name="Rectangle: Rounded Corners 129">
              <a:extLst>
                <a:ext uri="{FF2B5EF4-FFF2-40B4-BE49-F238E27FC236}">
                  <a16:creationId xmlns:a16="http://schemas.microsoft.com/office/drawing/2014/main" id="{B1D55CA3-22AF-48CC-870F-448A824C0979}"/>
                </a:ext>
              </a:extLst>
            </p:cNvPr>
            <p:cNvSpPr/>
            <p:nvPr/>
          </p:nvSpPr>
          <p:spPr bwMode="auto">
            <a:xfrm>
              <a:off x="4940112" y="4403684"/>
              <a:ext cx="4377160"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1" name="Title 1">
              <a:extLst>
                <a:ext uri="{FF2B5EF4-FFF2-40B4-BE49-F238E27FC236}">
                  <a16:creationId xmlns:a16="http://schemas.microsoft.com/office/drawing/2014/main" id="{9209FF1F-5890-413D-A6C8-6E280870ACF2}"/>
                </a:ext>
              </a:extLst>
            </p:cNvPr>
            <p:cNvSpPr txBox="1">
              <a:spLocks/>
            </p:cNvSpPr>
            <p:nvPr/>
          </p:nvSpPr>
          <p:spPr>
            <a:xfrm>
              <a:off x="4940112" y="420576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Kubernetes cluster</a:t>
              </a:r>
            </a:p>
          </p:txBody>
        </p:sp>
      </p:grpSp>
      <p:sp>
        <p:nvSpPr>
          <p:cNvPr id="132" name="Rectangle: Rounded Corners 131">
            <a:extLst>
              <a:ext uri="{FF2B5EF4-FFF2-40B4-BE49-F238E27FC236}">
                <a16:creationId xmlns:a16="http://schemas.microsoft.com/office/drawing/2014/main" id="{4B89CBC4-1691-4BF7-80A0-30A665EDDF42}"/>
              </a:ext>
            </a:extLst>
          </p:cNvPr>
          <p:cNvSpPr/>
          <p:nvPr/>
        </p:nvSpPr>
        <p:spPr bwMode="auto">
          <a:xfrm>
            <a:off x="5416158" y="3937658"/>
            <a:ext cx="5988713"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3" name="Group 132">
            <a:extLst>
              <a:ext uri="{FF2B5EF4-FFF2-40B4-BE49-F238E27FC236}">
                <a16:creationId xmlns:a16="http://schemas.microsoft.com/office/drawing/2014/main" id="{3BC20CC0-69B8-440B-94C1-31A4799A0DE1}"/>
              </a:ext>
            </a:extLst>
          </p:cNvPr>
          <p:cNvGrpSpPr/>
          <p:nvPr/>
        </p:nvGrpSpPr>
        <p:grpSpPr>
          <a:xfrm>
            <a:off x="5568293" y="4214714"/>
            <a:ext cx="1249681" cy="1124430"/>
            <a:chOff x="5092247" y="4680740"/>
            <a:chExt cx="1249681" cy="1124430"/>
          </a:xfrm>
        </p:grpSpPr>
        <p:sp>
          <p:nvSpPr>
            <p:cNvPr id="134" name="Rectangle: Rounded Corners 133">
              <a:extLst>
                <a:ext uri="{FF2B5EF4-FFF2-40B4-BE49-F238E27FC236}">
                  <a16:creationId xmlns:a16="http://schemas.microsoft.com/office/drawing/2014/main" id="{F8F62BF0-5634-4C43-AA0E-790F7EAB85D1}"/>
                </a:ext>
              </a:extLst>
            </p:cNvPr>
            <p:cNvSpPr/>
            <p:nvPr/>
          </p:nvSpPr>
          <p:spPr bwMode="auto">
            <a:xfrm>
              <a:off x="509224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C295BAEC-B843-4F5F-AB55-B9B9D57467DB}"/>
                </a:ext>
              </a:extLst>
            </p:cNvPr>
            <p:cNvSpPr txBox="1">
              <a:spLocks/>
            </p:cNvSpPr>
            <p:nvPr/>
          </p:nvSpPr>
          <p:spPr>
            <a:xfrm>
              <a:off x="5092247"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36" name="Group 135">
            <a:extLst>
              <a:ext uri="{FF2B5EF4-FFF2-40B4-BE49-F238E27FC236}">
                <a16:creationId xmlns:a16="http://schemas.microsoft.com/office/drawing/2014/main" id="{C743F737-E68E-4F01-859E-A188B152AD84}"/>
              </a:ext>
            </a:extLst>
          </p:cNvPr>
          <p:cNvGrpSpPr/>
          <p:nvPr/>
        </p:nvGrpSpPr>
        <p:grpSpPr>
          <a:xfrm>
            <a:off x="5665720" y="4495741"/>
            <a:ext cx="506186" cy="724478"/>
            <a:chOff x="6302284" y="5191637"/>
            <a:chExt cx="506186" cy="724478"/>
          </a:xfrm>
        </p:grpSpPr>
        <p:sp>
          <p:nvSpPr>
            <p:cNvPr id="137" name="Rectangle: Rounded Corners 136">
              <a:extLst>
                <a:ext uri="{FF2B5EF4-FFF2-40B4-BE49-F238E27FC236}">
                  <a16:creationId xmlns:a16="http://schemas.microsoft.com/office/drawing/2014/main" id="{820843C3-2238-49A5-9548-6272138C4914}"/>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8" name="Freeform: Shape 137">
              <a:extLst>
                <a:ext uri="{FF2B5EF4-FFF2-40B4-BE49-F238E27FC236}">
                  <a16:creationId xmlns:a16="http://schemas.microsoft.com/office/drawing/2014/main" id="{9E5FB1C8-0A70-4FEE-AD11-B85F175DECEC}"/>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39" name="Title 1">
              <a:extLst>
                <a:ext uri="{FF2B5EF4-FFF2-40B4-BE49-F238E27FC236}">
                  <a16:creationId xmlns:a16="http://schemas.microsoft.com/office/drawing/2014/main" id="{D7029AE9-0572-4EB7-8950-6B9368F2C67F}"/>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0" name="Group 139">
            <a:extLst>
              <a:ext uri="{FF2B5EF4-FFF2-40B4-BE49-F238E27FC236}">
                <a16:creationId xmlns:a16="http://schemas.microsoft.com/office/drawing/2014/main" id="{63C20A38-6B7D-42DC-8036-7C2D2F137E99}"/>
              </a:ext>
            </a:extLst>
          </p:cNvPr>
          <p:cNvGrpSpPr/>
          <p:nvPr/>
        </p:nvGrpSpPr>
        <p:grpSpPr>
          <a:xfrm>
            <a:off x="6214360" y="4495741"/>
            <a:ext cx="506186" cy="724478"/>
            <a:chOff x="6302284" y="5191637"/>
            <a:chExt cx="506186" cy="724478"/>
          </a:xfrm>
        </p:grpSpPr>
        <p:sp>
          <p:nvSpPr>
            <p:cNvPr id="141" name="Rectangle: Rounded Corners 140">
              <a:extLst>
                <a:ext uri="{FF2B5EF4-FFF2-40B4-BE49-F238E27FC236}">
                  <a16:creationId xmlns:a16="http://schemas.microsoft.com/office/drawing/2014/main" id="{C32D5AAA-DB35-45A3-91F4-A24B2B4948DE}"/>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2" name="Freeform: Shape 141">
              <a:extLst>
                <a:ext uri="{FF2B5EF4-FFF2-40B4-BE49-F238E27FC236}">
                  <a16:creationId xmlns:a16="http://schemas.microsoft.com/office/drawing/2014/main" id="{EF7ECC8B-C184-4114-863F-75FF1367236F}"/>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43" name="Title 1">
              <a:extLst>
                <a:ext uri="{FF2B5EF4-FFF2-40B4-BE49-F238E27FC236}">
                  <a16:creationId xmlns:a16="http://schemas.microsoft.com/office/drawing/2014/main" id="{82DEE14C-AD1C-4F4E-8F0E-901012A21E83}"/>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4" name="Group 143">
            <a:extLst>
              <a:ext uri="{FF2B5EF4-FFF2-40B4-BE49-F238E27FC236}">
                <a16:creationId xmlns:a16="http://schemas.microsoft.com/office/drawing/2014/main" id="{CEB4B06F-BFE0-41B3-B9EA-9F05623DB681}"/>
              </a:ext>
            </a:extLst>
          </p:cNvPr>
          <p:cNvGrpSpPr/>
          <p:nvPr/>
        </p:nvGrpSpPr>
        <p:grpSpPr>
          <a:xfrm>
            <a:off x="6979898" y="4214714"/>
            <a:ext cx="1249681" cy="1124430"/>
            <a:chOff x="6503852" y="4680740"/>
            <a:chExt cx="1249681" cy="1124430"/>
          </a:xfrm>
        </p:grpSpPr>
        <p:sp>
          <p:nvSpPr>
            <p:cNvPr id="145" name="Rectangle: Rounded Corners 144">
              <a:extLst>
                <a:ext uri="{FF2B5EF4-FFF2-40B4-BE49-F238E27FC236}">
                  <a16:creationId xmlns:a16="http://schemas.microsoft.com/office/drawing/2014/main" id="{6601F65E-430E-4ABF-8142-B4FD9E489C09}"/>
                </a:ext>
              </a:extLst>
            </p:cNvPr>
            <p:cNvSpPr/>
            <p:nvPr/>
          </p:nvSpPr>
          <p:spPr bwMode="auto">
            <a:xfrm>
              <a:off x="6503852"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6" name="Title 1">
              <a:extLst>
                <a:ext uri="{FF2B5EF4-FFF2-40B4-BE49-F238E27FC236}">
                  <a16:creationId xmlns:a16="http://schemas.microsoft.com/office/drawing/2014/main" id="{05828089-BD2D-404F-B599-D3926B0CB265}"/>
                </a:ext>
              </a:extLst>
            </p:cNvPr>
            <p:cNvSpPr txBox="1">
              <a:spLocks/>
            </p:cNvSpPr>
            <p:nvPr/>
          </p:nvSpPr>
          <p:spPr>
            <a:xfrm>
              <a:off x="6503852"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49" name="Group 148">
            <a:extLst>
              <a:ext uri="{FF2B5EF4-FFF2-40B4-BE49-F238E27FC236}">
                <a16:creationId xmlns:a16="http://schemas.microsoft.com/office/drawing/2014/main" id="{4F57E4FD-CFCC-46C2-8CC1-D0DA8C277FE4}"/>
              </a:ext>
            </a:extLst>
          </p:cNvPr>
          <p:cNvGrpSpPr/>
          <p:nvPr/>
        </p:nvGrpSpPr>
        <p:grpSpPr>
          <a:xfrm>
            <a:off x="7077325" y="4495741"/>
            <a:ext cx="506186" cy="724478"/>
            <a:chOff x="6302284" y="5191637"/>
            <a:chExt cx="506186" cy="724478"/>
          </a:xfrm>
        </p:grpSpPr>
        <p:sp>
          <p:nvSpPr>
            <p:cNvPr id="194" name="Rectangle: Rounded Corners 193">
              <a:extLst>
                <a:ext uri="{FF2B5EF4-FFF2-40B4-BE49-F238E27FC236}">
                  <a16:creationId xmlns:a16="http://schemas.microsoft.com/office/drawing/2014/main" id="{3EB4640D-E55F-4EFE-8535-07D302BEFC63}"/>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5" name="Freeform: Shape 194">
              <a:extLst>
                <a:ext uri="{FF2B5EF4-FFF2-40B4-BE49-F238E27FC236}">
                  <a16:creationId xmlns:a16="http://schemas.microsoft.com/office/drawing/2014/main" id="{D69C507D-54D9-4594-BF78-55B8173D4582}"/>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96" name="Title 1">
              <a:extLst>
                <a:ext uri="{FF2B5EF4-FFF2-40B4-BE49-F238E27FC236}">
                  <a16:creationId xmlns:a16="http://schemas.microsoft.com/office/drawing/2014/main" id="{F72834EC-45E7-4425-BE9A-E9F355F1B294}"/>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97" name="Group 196">
            <a:extLst>
              <a:ext uri="{FF2B5EF4-FFF2-40B4-BE49-F238E27FC236}">
                <a16:creationId xmlns:a16="http://schemas.microsoft.com/office/drawing/2014/main" id="{75B229B1-D6D2-4564-A59E-4B4FEB8314CA}"/>
              </a:ext>
            </a:extLst>
          </p:cNvPr>
          <p:cNvGrpSpPr/>
          <p:nvPr/>
        </p:nvGrpSpPr>
        <p:grpSpPr>
          <a:xfrm>
            <a:off x="7625965" y="4495741"/>
            <a:ext cx="506186" cy="724478"/>
            <a:chOff x="6302284" y="5191637"/>
            <a:chExt cx="506186" cy="724478"/>
          </a:xfrm>
        </p:grpSpPr>
        <p:sp>
          <p:nvSpPr>
            <p:cNvPr id="198" name="Rectangle: Rounded Corners 197">
              <a:extLst>
                <a:ext uri="{FF2B5EF4-FFF2-40B4-BE49-F238E27FC236}">
                  <a16:creationId xmlns:a16="http://schemas.microsoft.com/office/drawing/2014/main" id="{F80F9D4F-AC06-4C96-B597-6E2CCB826406}"/>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9" name="Freeform: Shape 198">
              <a:extLst>
                <a:ext uri="{FF2B5EF4-FFF2-40B4-BE49-F238E27FC236}">
                  <a16:creationId xmlns:a16="http://schemas.microsoft.com/office/drawing/2014/main" id="{37E55A33-73B8-434C-BEAB-DAEE393ACBF7}"/>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00" name="Title 1">
              <a:extLst>
                <a:ext uri="{FF2B5EF4-FFF2-40B4-BE49-F238E27FC236}">
                  <a16:creationId xmlns:a16="http://schemas.microsoft.com/office/drawing/2014/main" id="{BCA1D1E1-5985-4544-8FD0-458A1593EB3C}"/>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201" name="Group 200">
            <a:extLst>
              <a:ext uri="{FF2B5EF4-FFF2-40B4-BE49-F238E27FC236}">
                <a16:creationId xmlns:a16="http://schemas.microsoft.com/office/drawing/2014/main" id="{DACE3652-B22D-4BD7-895F-BF6F515E2D3C}"/>
              </a:ext>
            </a:extLst>
          </p:cNvPr>
          <p:cNvGrpSpPr/>
          <p:nvPr/>
        </p:nvGrpSpPr>
        <p:grpSpPr>
          <a:xfrm>
            <a:off x="8391503" y="4214714"/>
            <a:ext cx="1249681" cy="1124430"/>
            <a:chOff x="7915457" y="4680740"/>
            <a:chExt cx="1249681" cy="1124430"/>
          </a:xfrm>
        </p:grpSpPr>
        <p:sp>
          <p:nvSpPr>
            <p:cNvPr id="202" name="Rectangle: Rounded Corners 201">
              <a:extLst>
                <a:ext uri="{FF2B5EF4-FFF2-40B4-BE49-F238E27FC236}">
                  <a16:creationId xmlns:a16="http://schemas.microsoft.com/office/drawing/2014/main" id="{B034ECC4-CF02-4B9C-A20B-F8D62DC7AA83}"/>
                </a:ext>
              </a:extLst>
            </p:cNvPr>
            <p:cNvSpPr/>
            <p:nvPr/>
          </p:nvSpPr>
          <p:spPr bwMode="auto">
            <a:xfrm>
              <a:off x="791545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3" name="Title 1">
              <a:extLst>
                <a:ext uri="{FF2B5EF4-FFF2-40B4-BE49-F238E27FC236}">
                  <a16:creationId xmlns:a16="http://schemas.microsoft.com/office/drawing/2014/main" id="{A6130D3F-C7B4-4BEC-A153-5BFD7C672932}"/>
                </a:ext>
              </a:extLst>
            </p:cNvPr>
            <p:cNvSpPr txBox="1">
              <a:spLocks/>
            </p:cNvSpPr>
            <p:nvPr/>
          </p:nvSpPr>
          <p:spPr>
            <a:xfrm>
              <a:off x="7915457" y="468074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204" name="Group 203">
            <a:extLst>
              <a:ext uri="{FF2B5EF4-FFF2-40B4-BE49-F238E27FC236}">
                <a16:creationId xmlns:a16="http://schemas.microsoft.com/office/drawing/2014/main" id="{0791B4B5-AFBF-4C9F-8282-50015F06E75B}"/>
              </a:ext>
            </a:extLst>
          </p:cNvPr>
          <p:cNvGrpSpPr/>
          <p:nvPr/>
        </p:nvGrpSpPr>
        <p:grpSpPr>
          <a:xfrm>
            <a:off x="9037570" y="4495741"/>
            <a:ext cx="506186" cy="724478"/>
            <a:chOff x="8561524" y="4961767"/>
            <a:chExt cx="506186" cy="724478"/>
          </a:xfrm>
        </p:grpSpPr>
        <p:sp>
          <p:nvSpPr>
            <p:cNvPr id="205" name="Rectangle: Rounded Corners 204">
              <a:extLst>
                <a:ext uri="{FF2B5EF4-FFF2-40B4-BE49-F238E27FC236}">
                  <a16:creationId xmlns:a16="http://schemas.microsoft.com/office/drawing/2014/main" id="{71693918-1257-4C78-A20D-60A62B83B4D2}"/>
                </a:ext>
              </a:extLst>
            </p:cNvPr>
            <p:cNvSpPr/>
            <p:nvPr/>
          </p:nvSpPr>
          <p:spPr bwMode="auto">
            <a:xfrm>
              <a:off x="8598152" y="52533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6" name="Title 1">
              <a:extLst>
                <a:ext uri="{FF2B5EF4-FFF2-40B4-BE49-F238E27FC236}">
                  <a16:creationId xmlns:a16="http://schemas.microsoft.com/office/drawing/2014/main" id="{397A3B68-6A2E-4BEF-AA7D-912A22B138EB}"/>
                </a:ext>
              </a:extLst>
            </p:cNvPr>
            <p:cNvSpPr txBox="1">
              <a:spLocks/>
            </p:cNvSpPr>
            <p:nvPr/>
          </p:nvSpPr>
          <p:spPr>
            <a:xfrm>
              <a:off x="8561524" y="496176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IoT Edge Provider</a:t>
              </a:r>
            </a:p>
          </p:txBody>
        </p:sp>
        <p:grpSp>
          <p:nvGrpSpPr>
            <p:cNvPr id="207" name="Group 206">
              <a:extLst>
                <a:ext uri="{FF2B5EF4-FFF2-40B4-BE49-F238E27FC236}">
                  <a16:creationId xmlns:a16="http://schemas.microsoft.com/office/drawing/2014/main" id="{1EF10605-E972-42BF-B370-3B75F474D439}"/>
                </a:ext>
              </a:extLst>
            </p:cNvPr>
            <p:cNvGrpSpPr/>
            <p:nvPr/>
          </p:nvGrpSpPr>
          <p:grpSpPr>
            <a:xfrm>
              <a:off x="8629602" y="5404481"/>
              <a:ext cx="370031" cy="130599"/>
              <a:chOff x="10316772" y="4362927"/>
              <a:chExt cx="281358" cy="99303"/>
            </a:xfrm>
          </p:grpSpPr>
          <p:sp>
            <p:nvSpPr>
              <p:cNvPr id="208" name="Freeform: Shape 207">
                <a:extLst>
                  <a:ext uri="{FF2B5EF4-FFF2-40B4-BE49-F238E27FC236}">
                    <a16:creationId xmlns:a16="http://schemas.microsoft.com/office/drawing/2014/main" id="{B29E4A3E-9F5A-4DDA-8723-CE4EDAD413C9}"/>
                  </a:ext>
                </a:extLst>
              </p:cNvPr>
              <p:cNvSpPr/>
              <p:nvPr/>
            </p:nvSpPr>
            <p:spPr>
              <a:xfrm>
                <a:off x="10316772" y="436292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B25D70EA-58D9-49C2-84E8-0146B50B1154}"/>
                  </a:ext>
                </a:extLst>
              </p:cNvPr>
              <p:cNvSpPr/>
              <p:nvPr/>
            </p:nvSpPr>
            <p:spPr>
              <a:xfrm>
                <a:off x="10542962" y="437947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C033990-6749-4562-B924-BA2433CDB473}"/>
                  </a:ext>
                </a:extLst>
              </p:cNvPr>
              <p:cNvSpPr/>
              <p:nvPr/>
            </p:nvSpPr>
            <p:spPr>
              <a:xfrm>
                <a:off x="10542962" y="441257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grpSp>
      </p:grpSp>
      <p:grpSp>
        <p:nvGrpSpPr>
          <p:cNvPr id="211" name="Group 210">
            <a:extLst>
              <a:ext uri="{FF2B5EF4-FFF2-40B4-BE49-F238E27FC236}">
                <a16:creationId xmlns:a16="http://schemas.microsoft.com/office/drawing/2014/main" id="{6F43D2E5-59E1-4AE3-8BBF-3D57BBFAFD11}"/>
              </a:ext>
            </a:extLst>
          </p:cNvPr>
          <p:cNvGrpSpPr/>
          <p:nvPr/>
        </p:nvGrpSpPr>
        <p:grpSpPr>
          <a:xfrm>
            <a:off x="8488930" y="4495741"/>
            <a:ext cx="506186" cy="724478"/>
            <a:chOff x="6302284" y="5191637"/>
            <a:chExt cx="506186" cy="724478"/>
          </a:xfrm>
        </p:grpSpPr>
        <p:sp>
          <p:nvSpPr>
            <p:cNvPr id="212" name="Rectangle: Rounded Corners 211">
              <a:extLst>
                <a:ext uri="{FF2B5EF4-FFF2-40B4-BE49-F238E27FC236}">
                  <a16:creationId xmlns:a16="http://schemas.microsoft.com/office/drawing/2014/main" id="{810335AA-42ED-42E2-AB8C-BC5DE0153086}"/>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3" name="Freeform: Shape 212">
              <a:extLst>
                <a:ext uri="{FF2B5EF4-FFF2-40B4-BE49-F238E27FC236}">
                  <a16:creationId xmlns:a16="http://schemas.microsoft.com/office/drawing/2014/main" id="{70432F97-69E1-4659-8783-BF4B9FD35A90}"/>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14" name="Title 1">
              <a:extLst>
                <a:ext uri="{FF2B5EF4-FFF2-40B4-BE49-F238E27FC236}">
                  <a16:creationId xmlns:a16="http://schemas.microsoft.com/office/drawing/2014/main" id="{8E3A0B99-4FE3-4ED2-86A1-49EAD8983AD5}"/>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sp>
        <p:nvSpPr>
          <p:cNvPr id="215" name="Rectangle 214">
            <a:extLst>
              <a:ext uri="{FF2B5EF4-FFF2-40B4-BE49-F238E27FC236}">
                <a16:creationId xmlns:a16="http://schemas.microsoft.com/office/drawing/2014/main" id="{A65689D8-1148-4F1D-971D-D30C8FBE5EB9}"/>
              </a:ext>
            </a:extLst>
          </p:cNvPr>
          <p:cNvSpPr/>
          <p:nvPr/>
        </p:nvSpPr>
        <p:spPr bwMode="auto">
          <a:xfrm>
            <a:off x="10513995" y="4413314"/>
            <a:ext cx="759011" cy="8785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74445791-1093-4C6E-AE87-E8B33E100814}"/>
              </a:ext>
            </a:extLst>
          </p:cNvPr>
          <p:cNvSpPr/>
          <p:nvPr/>
        </p:nvSpPr>
        <p:spPr bwMode="auto">
          <a:xfrm>
            <a:off x="8444389" y="4477763"/>
            <a:ext cx="592853" cy="79382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7" name="Group 216">
            <a:extLst>
              <a:ext uri="{FF2B5EF4-FFF2-40B4-BE49-F238E27FC236}">
                <a16:creationId xmlns:a16="http://schemas.microsoft.com/office/drawing/2014/main" id="{902CA2FF-8491-44F5-B101-F8B3C422720D}"/>
              </a:ext>
            </a:extLst>
          </p:cNvPr>
          <p:cNvGrpSpPr/>
          <p:nvPr/>
        </p:nvGrpSpPr>
        <p:grpSpPr>
          <a:xfrm>
            <a:off x="8488930" y="4495741"/>
            <a:ext cx="506186" cy="724478"/>
            <a:chOff x="6302284" y="5191637"/>
            <a:chExt cx="506186" cy="724478"/>
          </a:xfrm>
        </p:grpSpPr>
        <p:sp>
          <p:nvSpPr>
            <p:cNvPr id="218" name="Rectangle: Rounded Corners 217">
              <a:extLst>
                <a:ext uri="{FF2B5EF4-FFF2-40B4-BE49-F238E27FC236}">
                  <a16:creationId xmlns:a16="http://schemas.microsoft.com/office/drawing/2014/main" id="{E5913BC6-4041-4F2A-BB80-CE4B1EED036F}"/>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9" name="Freeform: Shape 218">
              <a:extLst>
                <a:ext uri="{FF2B5EF4-FFF2-40B4-BE49-F238E27FC236}">
                  <a16:creationId xmlns:a16="http://schemas.microsoft.com/office/drawing/2014/main" id="{9AEFF254-7EF1-4BB9-9028-7B570B17748D}"/>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20" name="Title 1">
              <a:extLst>
                <a:ext uri="{FF2B5EF4-FFF2-40B4-BE49-F238E27FC236}">
                  <a16:creationId xmlns:a16="http://schemas.microsoft.com/office/drawing/2014/main" id="{35180910-356C-4109-8C36-23565AACDF4D}"/>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containers</a:t>
              </a:r>
            </a:p>
          </p:txBody>
        </p:sp>
      </p:grpSp>
      <p:cxnSp>
        <p:nvCxnSpPr>
          <p:cNvPr id="221" name="Straight Connector 220">
            <a:extLst>
              <a:ext uri="{FF2B5EF4-FFF2-40B4-BE49-F238E27FC236}">
                <a16:creationId xmlns:a16="http://schemas.microsoft.com/office/drawing/2014/main" id="{42221777-1497-4020-A4B3-C0DFD500D152}"/>
              </a:ext>
            </a:extLst>
          </p:cNvPr>
          <p:cNvCxnSpPr>
            <a:cxnSpLocks/>
          </p:cNvCxnSpPr>
          <p:nvPr/>
        </p:nvCxnSpPr>
        <p:spPr>
          <a:xfrm>
            <a:off x="7604738" y="2858980"/>
            <a:ext cx="0" cy="27551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E905CB5C-EB9A-49F6-A59A-09EA7DCBCBED}"/>
              </a:ext>
            </a:extLst>
          </p:cNvPr>
          <p:cNvSpPr/>
          <p:nvPr/>
        </p:nvSpPr>
        <p:spPr>
          <a:xfrm>
            <a:off x="7122246" y="2399621"/>
            <a:ext cx="960582" cy="461665"/>
          </a:xfrm>
          <a:prstGeom prst="rect">
            <a:avLst/>
          </a:prstGeom>
        </p:spPr>
        <p:txBody>
          <a:bodyPr wrap="square">
            <a:spAutoFit/>
          </a:bodyPr>
          <a:lstStyle/>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Decrypt</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Decompress</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Send to Storage</a:t>
            </a:r>
          </a:p>
        </p:txBody>
      </p:sp>
      <p:sp>
        <p:nvSpPr>
          <p:cNvPr id="223" name="Oval 222">
            <a:extLst>
              <a:ext uri="{FF2B5EF4-FFF2-40B4-BE49-F238E27FC236}">
                <a16:creationId xmlns:a16="http://schemas.microsoft.com/office/drawing/2014/main" id="{08BF0B74-9662-49C8-9143-E5CEDD19FB56}"/>
              </a:ext>
            </a:extLst>
          </p:cNvPr>
          <p:cNvSpPr/>
          <p:nvPr/>
        </p:nvSpPr>
        <p:spPr bwMode="auto">
          <a:xfrm>
            <a:off x="7785395" y="2890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24" name="Oval 223">
            <a:extLst>
              <a:ext uri="{FF2B5EF4-FFF2-40B4-BE49-F238E27FC236}">
                <a16:creationId xmlns:a16="http://schemas.microsoft.com/office/drawing/2014/main" id="{9D6C1040-AD10-4D8E-9572-B983DB374D1B}"/>
              </a:ext>
            </a:extLst>
          </p:cNvPr>
          <p:cNvSpPr/>
          <p:nvPr/>
        </p:nvSpPr>
        <p:spPr bwMode="auto">
          <a:xfrm>
            <a:off x="8303015" y="38637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25" name="Oval 224">
            <a:extLst>
              <a:ext uri="{FF2B5EF4-FFF2-40B4-BE49-F238E27FC236}">
                <a16:creationId xmlns:a16="http://schemas.microsoft.com/office/drawing/2014/main" id="{57D54A1D-79BE-49BC-A684-A2759ED145BE}"/>
              </a:ext>
            </a:extLst>
          </p:cNvPr>
          <p:cNvSpPr/>
          <p:nvPr/>
        </p:nvSpPr>
        <p:spPr bwMode="auto">
          <a:xfrm>
            <a:off x="9576804" y="44896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6" name="Oval 225">
            <a:extLst>
              <a:ext uri="{FF2B5EF4-FFF2-40B4-BE49-F238E27FC236}">
                <a16:creationId xmlns:a16="http://schemas.microsoft.com/office/drawing/2014/main" id="{ECDCCB11-A038-492C-8FE6-D0A8FC4B9CFA}"/>
              </a:ext>
            </a:extLst>
          </p:cNvPr>
          <p:cNvSpPr/>
          <p:nvPr/>
        </p:nvSpPr>
        <p:spPr bwMode="auto">
          <a:xfrm>
            <a:off x="11045977" y="40132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7" name="Title 16">
            <a:extLst>
              <a:ext uri="{FF2B5EF4-FFF2-40B4-BE49-F238E27FC236}">
                <a16:creationId xmlns:a16="http://schemas.microsoft.com/office/drawing/2014/main" id="{79CD1540-194A-4651-91F4-199BB2F0D752}"/>
              </a:ext>
            </a:extLst>
          </p:cNvPr>
          <p:cNvSpPr txBox="1">
            <a:spLocks/>
          </p:cNvSpPr>
          <p:nvPr/>
        </p:nvSpPr>
        <p:spPr>
          <a:xfrm>
            <a:off x="465138" y="4000206"/>
            <a:ext cx="35204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Virtual node</a:t>
            </a:r>
            <a:r>
              <a:rPr lang="en-US" sz="1200" b="0" spc="0">
                <a:solidFill>
                  <a:srgbClr val="000000"/>
                </a:solidFill>
                <a:latin typeface="Segoe UI" panose="020B0502040204020203" pitchFamily="34" charset="0"/>
              </a:rPr>
              <a:t>, an implementation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of Virtual </a:t>
            </a:r>
            <a:r>
              <a:rPr lang="en-US" sz="1200" b="0" spc="0" err="1">
                <a:solidFill>
                  <a:srgbClr val="000000"/>
                </a:solidFill>
                <a:latin typeface="Segoe UI" panose="020B0502040204020203" pitchFamily="34" charset="0"/>
              </a:rPr>
              <a:t>Kubelet</a:t>
            </a:r>
            <a:r>
              <a:rPr lang="en-US" sz="1200" b="0" spc="0">
                <a:solidFill>
                  <a:srgbClr val="000000"/>
                </a:solidFill>
                <a:latin typeface="Segoe UI" panose="020B0502040204020203" pitchFamily="34" charset="0"/>
              </a:rPr>
              <a:t>, serves as the translator between cloud and Edge</a:t>
            </a:r>
          </a:p>
        </p:txBody>
      </p:sp>
      <p:sp>
        <p:nvSpPr>
          <p:cNvPr id="228" name="Title 16">
            <a:extLst>
              <a:ext uri="{FF2B5EF4-FFF2-40B4-BE49-F238E27FC236}">
                <a16:creationId xmlns:a16="http://schemas.microsoft.com/office/drawing/2014/main" id="{1BD60EDF-77E7-4009-9626-22FCA325509E}"/>
              </a:ext>
            </a:extLst>
          </p:cNvPr>
          <p:cNvSpPr txBox="1">
            <a:spLocks/>
          </p:cNvSpPr>
          <p:nvPr/>
        </p:nvSpPr>
        <p:spPr>
          <a:xfrm>
            <a:off x="465138" y="4780071"/>
            <a:ext cx="35204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IoT Edge Provider in virtual node </a:t>
            </a:r>
            <a:r>
              <a:rPr lang="en-US" sz="1200" b="0" spc="0">
                <a:solidFill>
                  <a:srgbClr val="000000"/>
                </a:solidFill>
                <a:latin typeface="Segoe UI" panose="020B0502040204020203" pitchFamily="34" charset="0"/>
              </a:rPr>
              <a:t>redirects containers to IoT Edge and extend AKS cluster to target millions of edge devices</a:t>
            </a:r>
          </a:p>
        </p:txBody>
      </p:sp>
      <p:sp>
        <p:nvSpPr>
          <p:cNvPr id="229" name="Title 16">
            <a:extLst>
              <a:ext uri="{FF2B5EF4-FFF2-40B4-BE49-F238E27FC236}">
                <a16:creationId xmlns:a16="http://schemas.microsoft.com/office/drawing/2014/main" id="{1CFE917B-C8D6-424E-BD49-0AA53585ABB8}"/>
              </a:ext>
            </a:extLst>
          </p:cNvPr>
          <p:cNvSpPr txBox="1">
            <a:spLocks/>
          </p:cNvSpPr>
          <p:nvPr/>
        </p:nvSpPr>
        <p:spPr>
          <a:xfrm>
            <a:off x="465138" y="5559937"/>
            <a:ext cx="352044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200" b="0" spc="0">
                <a:solidFill>
                  <a:srgbClr val="000000"/>
                </a:solidFill>
                <a:latin typeface="Segoe UI" panose="020B0502040204020203" pitchFamily="34" charset="0"/>
              </a:rPr>
              <a:t>Consistent update, manage, and monitoring as one unit in AKS using single pod definition</a:t>
            </a:r>
          </a:p>
        </p:txBody>
      </p: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8" y="3220341"/>
            <a:ext cx="36093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Azure IoT Edge</a:t>
            </a:r>
            <a:r>
              <a:rPr lang="en-US" sz="1200" b="0" spc="0">
                <a:solidFill>
                  <a:srgbClr val="000000"/>
                </a:solidFill>
                <a:latin typeface="Segoe UI" panose="020B0502040204020203" pitchFamily="34" charset="0"/>
              </a:rPr>
              <a:t> encrypts data and send to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Azure, which then decrypts the data and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send to storage</a:t>
            </a:r>
          </a:p>
        </p:txBody>
      </p:sp>
      <p:sp>
        <p:nvSpPr>
          <p:cNvPr id="147" name="Isosceles Triangle 146">
            <a:extLst>
              <a:ext uri="{FF2B5EF4-FFF2-40B4-BE49-F238E27FC236}">
                <a16:creationId xmlns:a16="http://schemas.microsoft.com/office/drawing/2014/main" id="{981A45B0-2119-425A-8AB1-ECED82A294AC}"/>
              </a:ext>
            </a:extLst>
          </p:cNvPr>
          <p:cNvSpPr/>
          <p:nvPr/>
        </p:nvSpPr>
        <p:spPr bwMode="auto">
          <a:xfrm rot="10800000">
            <a:off x="9204229"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99509BF4-EE30-45D3-B42C-5C4E23E3304B}"/>
              </a:ext>
            </a:extLst>
          </p:cNvPr>
          <p:cNvGrpSpPr/>
          <p:nvPr/>
        </p:nvGrpSpPr>
        <p:grpSpPr>
          <a:xfrm>
            <a:off x="8642419" y="155995"/>
            <a:ext cx="1371600" cy="856824"/>
            <a:chOff x="8642419" y="155995"/>
            <a:chExt cx="1371600" cy="856824"/>
          </a:xfrm>
        </p:grpSpPr>
        <p:sp>
          <p:nvSpPr>
            <p:cNvPr id="150" name="Rectangle 149">
              <a:extLst>
                <a:ext uri="{FF2B5EF4-FFF2-40B4-BE49-F238E27FC236}">
                  <a16:creationId xmlns:a16="http://schemas.microsoft.com/office/drawing/2014/main" id="{122C6DE9-E31C-498C-9BDD-64FD4CD9A597}"/>
                </a:ext>
              </a:extLst>
            </p:cNvPr>
            <p:cNvSpPr/>
            <p:nvPr/>
          </p:nvSpPr>
          <p:spPr>
            <a:xfrm>
              <a:off x="8642419"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151" name="IoT" title="Icon of five circles that all connect to a center circle">
              <a:extLst>
                <a:ext uri="{FF2B5EF4-FFF2-40B4-BE49-F238E27FC236}">
                  <a16:creationId xmlns:a16="http://schemas.microsoft.com/office/drawing/2014/main" id="{6B0B72F4-CBB2-45E9-A10D-61F6BCDEF8E8}"/>
                </a:ext>
              </a:extLst>
            </p:cNvPr>
            <p:cNvSpPr>
              <a:spLocks noChangeAspect="1" noEditPoints="1"/>
            </p:cNvSpPr>
            <p:nvPr/>
          </p:nvSpPr>
          <p:spPr bwMode="auto">
            <a:xfrm>
              <a:off x="9068185" y="15599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96980726-B813-4B92-85E1-96ACBA30B283}"/>
              </a:ext>
            </a:extLst>
          </p:cNvPr>
          <p:cNvGrpSpPr/>
          <p:nvPr/>
        </p:nvGrpSpPr>
        <p:grpSpPr>
          <a:xfrm>
            <a:off x="10719662" y="-91637"/>
            <a:ext cx="1371600" cy="1258345"/>
            <a:chOff x="7316730" y="-69967"/>
            <a:chExt cx="1371600" cy="1258345"/>
          </a:xfrm>
        </p:grpSpPr>
        <p:grpSp>
          <p:nvGrpSpPr>
            <p:cNvPr id="153" name="Group 152">
              <a:extLst>
                <a:ext uri="{FF2B5EF4-FFF2-40B4-BE49-F238E27FC236}">
                  <a16:creationId xmlns:a16="http://schemas.microsoft.com/office/drawing/2014/main" id="{643C3764-237F-44CC-9FD3-7070E6BF1890}"/>
                </a:ext>
              </a:extLst>
            </p:cNvPr>
            <p:cNvGrpSpPr/>
            <p:nvPr/>
          </p:nvGrpSpPr>
          <p:grpSpPr>
            <a:xfrm>
              <a:off x="7493178" y="-69967"/>
              <a:ext cx="927104" cy="716959"/>
              <a:chOff x="7493178" y="-70697"/>
              <a:chExt cx="927104" cy="716959"/>
            </a:xfrm>
          </p:grpSpPr>
          <p:sp>
            <p:nvSpPr>
              <p:cNvPr id="155" name="binary" title="Icon of binary code, ones and zeros">
                <a:extLst>
                  <a:ext uri="{FF2B5EF4-FFF2-40B4-BE49-F238E27FC236}">
                    <a16:creationId xmlns:a16="http://schemas.microsoft.com/office/drawing/2014/main" id="{4C10F1D9-9B9F-468A-8573-75505B3989F0}"/>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6" name="Group 155">
                <a:extLst>
                  <a:ext uri="{FF2B5EF4-FFF2-40B4-BE49-F238E27FC236}">
                    <a16:creationId xmlns:a16="http://schemas.microsoft.com/office/drawing/2014/main" id="{B15F68CF-9D8B-41E4-87E9-D9AF101C5659}"/>
                  </a:ext>
                </a:extLst>
              </p:cNvPr>
              <p:cNvGrpSpPr/>
              <p:nvPr/>
            </p:nvGrpSpPr>
            <p:grpSpPr>
              <a:xfrm>
                <a:off x="7493178" y="-70697"/>
                <a:ext cx="338404" cy="143714"/>
                <a:chOff x="8802877" y="1279923"/>
                <a:chExt cx="255843" cy="143714"/>
              </a:xfrm>
            </p:grpSpPr>
            <p:cxnSp>
              <p:nvCxnSpPr>
                <p:cNvPr id="157" name="Straight Connector 156">
                  <a:extLst>
                    <a:ext uri="{FF2B5EF4-FFF2-40B4-BE49-F238E27FC236}">
                      <a16:creationId xmlns:a16="http://schemas.microsoft.com/office/drawing/2014/main" id="{3B897BDC-52A4-4D23-AB2D-DECB02B182C2}"/>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46440F00-59CB-4681-ACB8-2129CA70C130}"/>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8718FE59-4913-4B3C-8801-9D4A95840943}"/>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54" name="Rectangle 153">
              <a:extLst>
                <a:ext uri="{FF2B5EF4-FFF2-40B4-BE49-F238E27FC236}">
                  <a16:creationId xmlns:a16="http://schemas.microsoft.com/office/drawing/2014/main" id="{5EAE82A1-0C6B-4AAE-AA2B-82FDBBD3BD63}"/>
                </a:ext>
              </a:extLst>
            </p:cNvPr>
            <p:cNvSpPr/>
            <p:nvPr/>
          </p:nvSpPr>
          <p:spPr>
            <a:xfrm>
              <a:off x="7316730"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Data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streaming</a:t>
              </a:r>
            </a:p>
          </p:txBody>
        </p:sp>
      </p:grpSp>
      <p:grpSp>
        <p:nvGrpSpPr>
          <p:cNvPr id="160" name="Group 159">
            <a:extLst>
              <a:ext uri="{FF2B5EF4-FFF2-40B4-BE49-F238E27FC236}">
                <a16:creationId xmlns:a16="http://schemas.microsoft.com/office/drawing/2014/main" id="{EA3CDC64-0944-4587-95B6-FFE1C7C63C96}"/>
              </a:ext>
            </a:extLst>
          </p:cNvPr>
          <p:cNvGrpSpPr/>
          <p:nvPr/>
        </p:nvGrpSpPr>
        <p:grpSpPr>
          <a:xfrm>
            <a:off x="333451" y="161073"/>
            <a:ext cx="1371600" cy="1005635"/>
            <a:chOff x="384750" y="182743"/>
            <a:chExt cx="1371600" cy="1005635"/>
          </a:xfrm>
        </p:grpSpPr>
        <p:sp>
          <p:nvSpPr>
            <p:cNvPr id="234" name="Rectangle 233">
              <a:extLst>
                <a:ext uri="{FF2B5EF4-FFF2-40B4-BE49-F238E27FC236}">
                  <a16:creationId xmlns:a16="http://schemas.microsoft.com/office/drawing/2014/main" id="{12D9976A-DFE0-4681-ABA8-2A8EB7FC270A}"/>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35" name="Group 234">
              <a:extLst>
                <a:ext uri="{FF2B5EF4-FFF2-40B4-BE49-F238E27FC236}">
                  <a16:creationId xmlns:a16="http://schemas.microsoft.com/office/drawing/2014/main" id="{5487B7AB-0280-439F-8977-5E35600D131B}"/>
                </a:ext>
              </a:extLst>
            </p:cNvPr>
            <p:cNvGrpSpPr/>
            <p:nvPr/>
          </p:nvGrpSpPr>
          <p:grpSpPr>
            <a:xfrm>
              <a:off x="661970" y="182743"/>
              <a:ext cx="817153" cy="510741"/>
              <a:chOff x="2473324" y="3092343"/>
              <a:chExt cx="1138048" cy="711307"/>
            </a:xfrm>
          </p:grpSpPr>
          <p:grpSp>
            <p:nvGrpSpPr>
              <p:cNvPr id="236" name="Group 235">
                <a:extLst>
                  <a:ext uri="{FF2B5EF4-FFF2-40B4-BE49-F238E27FC236}">
                    <a16:creationId xmlns:a16="http://schemas.microsoft.com/office/drawing/2014/main" id="{005BEED7-2C2E-40F0-96B8-C01C6A7F838C}"/>
                  </a:ext>
                </a:extLst>
              </p:cNvPr>
              <p:cNvGrpSpPr/>
              <p:nvPr/>
            </p:nvGrpSpPr>
            <p:grpSpPr>
              <a:xfrm>
                <a:off x="2688643" y="3092343"/>
                <a:ext cx="922729" cy="200438"/>
                <a:chOff x="2688643" y="3092343"/>
                <a:chExt cx="922729" cy="200438"/>
              </a:xfrm>
            </p:grpSpPr>
            <p:sp>
              <p:nvSpPr>
                <p:cNvPr id="244" name="Freeform: Shape 243">
                  <a:extLst>
                    <a:ext uri="{FF2B5EF4-FFF2-40B4-BE49-F238E27FC236}">
                      <a16:creationId xmlns:a16="http://schemas.microsoft.com/office/drawing/2014/main" id="{DB831A56-F950-417F-B978-0915E8649DC6}"/>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6FFDACDA-889B-4D09-BD4D-4AACE4628361}"/>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F3C6A6E7-F5EA-4022-87B1-982691EB7641}"/>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73CB7E63-7AB9-4762-B4D7-1EBEB104982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7" name="Freeform: Shape 236">
                <a:extLst>
                  <a:ext uri="{FF2B5EF4-FFF2-40B4-BE49-F238E27FC236}">
                    <a16:creationId xmlns:a16="http://schemas.microsoft.com/office/drawing/2014/main" id="{995E54A0-3070-42F6-9C85-6328868DE51D}"/>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38" name="Group 237">
                <a:extLst>
                  <a:ext uri="{FF2B5EF4-FFF2-40B4-BE49-F238E27FC236}">
                    <a16:creationId xmlns:a16="http://schemas.microsoft.com/office/drawing/2014/main" id="{F0D18688-4C86-4F30-9FB9-185E8CDCDD43}"/>
                  </a:ext>
                </a:extLst>
              </p:cNvPr>
              <p:cNvGrpSpPr/>
              <p:nvPr/>
            </p:nvGrpSpPr>
            <p:grpSpPr>
              <a:xfrm>
                <a:off x="3062706" y="3298775"/>
                <a:ext cx="426743" cy="200438"/>
                <a:chOff x="3062706" y="3308474"/>
                <a:chExt cx="426743" cy="200438"/>
              </a:xfrm>
            </p:grpSpPr>
            <p:sp>
              <p:nvSpPr>
                <p:cNvPr id="242" name="Freeform: Shape 241">
                  <a:extLst>
                    <a:ext uri="{FF2B5EF4-FFF2-40B4-BE49-F238E27FC236}">
                      <a16:creationId xmlns:a16="http://schemas.microsoft.com/office/drawing/2014/main" id="{517A0A73-2A87-416D-A83F-5D78406787D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2FBFD872-7C9E-49DE-BACF-3B65ED1F311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9" name="Freeform: Shape 238">
                <a:extLst>
                  <a:ext uri="{FF2B5EF4-FFF2-40B4-BE49-F238E27FC236}">
                    <a16:creationId xmlns:a16="http://schemas.microsoft.com/office/drawing/2014/main" id="{0EEE9BEA-C1A8-4475-9886-37457497C088}"/>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0" name="Rectangle 239">
                <a:extLst>
                  <a:ext uri="{FF2B5EF4-FFF2-40B4-BE49-F238E27FC236}">
                    <a16:creationId xmlns:a16="http://schemas.microsoft.com/office/drawing/2014/main" id="{DA07B654-D23C-48A3-9389-DE9747E0A3CC}"/>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41" name="Straight Arrow Connector 240">
                <a:extLst>
                  <a:ext uri="{FF2B5EF4-FFF2-40B4-BE49-F238E27FC236}">
                    <a16:creationId xmlns:a16="http://schemas.microsoft.com/office/drawing/2014/main" id="{85B1D1B8-30FE-460C-ADA7-5C62ABC3E8BA}"/>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8" name="Group 247">
            <a:extLst>
              <a:ext uri="{FF2B5EF4-FFF2-40B4-BE49-F238E27FC236}">
                <a16:creationId xmlns:a16="http://schemas.microsoft.com/office/drawing/2014/main" id="{11D56B44-1685-400A-9EAB-1A2A5E34CAC1}"/>
              </a:ext>
            </a:extLst>
          </p:cNvPr>
          <p:cNvGrpSpPr/>
          <p:nvPr/>
        </p:nvGrpSpPr>
        <p:grpSpPr>
          <a:xfrm>
            <a:off x="2410693" y="140186"/>
            <a:ext cx="1371600" cy="872633"/>
            <a:chOff x="2117745" y="161856"/>
            <a:chExt cx="1371600" cy="872633"/>
          </a:xfrm>
        </p:grpSpPr>
        <p:sp>
          <p:nvSpPr>
            <p:cNvPr id="249" name="Rectangle 248">
              <a:extLst>
                <a:ext uri="{FF2B5EF4-FFF2-40B4-BE49-F238E27FC236}">
                  <a16:creationId xmlns:a16="http://schemas.microsoft.com/office/drawing/2014/main" id="{4C79CC31-D2E5-4C7B-928C-E390A20A7C5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50" name="Relationship_F003" title="Icon of three boxes connected by lines">
              <a:extLst>
                <a:ext uri="{FF2B5EF4-FFF2-40B4-BE49-F238E27FC236}">
                  <a16:creationId xmlns:a16="http://schemas.microsoft.com/office/drawing/2014/main" id="{480D8567-B064-4127-BF11-D3E432578242}"/>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1FD4508D-E625-4137-94F5-6E617E5014AD}"/>
              </a:ext>
            </a:extLst>
          </p:cNvPr>
          <p:cNvGrpSpPr/>
          <p:nvPr/>
        </p:nvGrpSpPr>
        <p:grpSpPr>
          <a:xfrm>
            <a:off x="4487935" y="128409"/>
            <a:ext cx="1371600" cy="1038299"/>
            <a:chOff x="10782722" y="150079"/>
            <a:chExt cx="1371600" cy="1038299"/>
          </a:xfrm>
        </p:grpSpPr>
        <p:sp>
          <p:nvSpPr>
            <p:cNvPr id="252" name="Rectangle 251">
              <a:extLst>
                <a:ext uri="{FF2B5EF4-FFF2-40B4-BE49-F238E27FC236}">
                  <a16:creationId xmlns:a16="http://schemas.microsoft.com/office/drawing/2014/main" id="{F133AB07-4AD2-4D48-AF9A-2D4B6F8E37C1}"/>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53" name="Group 252">
              <a:extLst>
                <a:ext uri="{FF2B5EF4-FFF2-40B4-BE49-F238E27FC236}">
                  <a16:creationId xmlns:a16="http://schemas.microsoft.com/office/drawing/2014/main" id="{22DC8B89-C2F4-46B6-A802-1A711EC0D662}"/>
                </a:ext>
              </a:extLst>
            </p:cNvPr>
            <p:cNvGrpSpPr>
              <a:grpSpLocks noChangeAspect="1"/>
            </p:cNvGrpSpPr>
            <p:nvPr/>
          </p:nvGrpSpPr>
          <p:grpSpPr>
            <a:xfrm>
              <a:off x="11197981" y="150079"/>
              <a:ext cx="541082" cy="576072"/>
              <a:chOff x="6526200" y="1216702"/>
              <a:chExt cx="1273056" cy="1355381"/>
            </a:xfrm>
          </p:grpSpPr>
          <p:sp>
            <p:nvSpPr>
              <p:cNvPr id="254" name="Shield_EA18" title="Icon of a shield">
                <a:extLst>
                  <a:ext uri="{FF2B5EF4-FFF2-40B4-BE49-F238E27FC236}">
                    <a16:creationId xmlns:a16="http://schemas.microsoft.com/office/drawing/2014/main" id="{92020323-884C-42CA-92FA-3282918AB222}"/>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5" name="DeveloperTools_EC7A" title="Icon of a wrench and a screwdriver">
                <a:extLst>
                  <a:ext uri="{FF2B5EF4-FFF2-40B4-BE49-F238E27FC236}">
                    <a16:creationId xmlns:a16="http://schemas.microsoft.com/office/drawing/2014/main" id="{C8ACB991-ED05-420E-B17A-1043F3A197AF}"/>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6" name="Group 255">
            <a:extLst>
              <a:ext uri="{FF2B5EF4-FFF2-40B4-BE49-F238E27FC236}">
                <a16:creationId xmlns:a16="http://schemas.microsoft.com/office/drawing/2014/main" id="{5037EDFF-F5A6-4D69-86AE-51C71C65BB5A}"/>
              </a:ext>
            </a:extLst>
          </p:cNvPr>
          <p:cNvGrpSpPr/>
          <p:nvPr/>
        </p:nvGrpSpPr>
        <p:grpSpPr>
          <a:xfrm>
            <a:off x="6565177" y="129839"/>
            <a:ext cx="1371600" cy="1036869"/>
            <a:chOff x="3850740" y="151509"/>
            <a:chExt cx="1371600" cy="1036869"/>
          </a:xfrm>
        </p:grpSpPr>
        <p:sp>
          <p:nvSpPr>
            <p:cNvPr id="257" name="Rectangle 256">
              <a:extLst>
                <a:ext uri="{FF2B5EF4-FFF2-40B4-BE49-F238E27FC236}">
                  <a16:creationId xmlns:a16="http://schemas.microsoft.com/office/drawing/2014/main" id="{2CBEB80A-3373-4360-AAC7-1E67726FEE16}"/>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58" name="Brain_3" title="Icon of a brain">
              <a:extLst>
                <a:ext uri="{FF2B5EF4-FFF2-40B4-BE49-F238E27FC236}">
                  <a16:creationId xmlns:a16="http://schemas.microsoft.com/office/drawing/2014/main" id="{A2CAEFE2-58A7-4DA1-9B23-3DDFBF084DA5}"/>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26186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500"/>
                                        <p:tgtEl>
                                          <p:spTgt spid="230"/>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500"/>
                                        <p:tgtEl>
                                          <p:spTgt spid="2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fade">
                                      <p:cBhvr>
                                        <p:cTn id="19" dur="500"/>
                                        <p:tgtEl>
                                          <p:spTgt spid="22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7"/>
                                        </p:tgtEl>
                                        <p:attrNameLst>
                                          <p:attrName>style.visibility</p:attrName>
                                        </p:attrNameLst>
                                      </p:cBhvr>
                                      <p:to>
                                        <p:strVal val="visible"/>
                                      </p:to>
                                    </p:set>
                                    <p:animEffect transition="in" filter="fade">
                                      <p:cBhvr>
                                        <p:cTn id="31" dur="500"/>
                                        <p:tgtEl>
                                          <p:spTgt spid="22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fade">
                                      <p:cBhvr>
                                        <p:cTn id="35" dur="500"/>
                                        <p:tgtEl>
                                          <p:spTgt spid="133"/>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500"/>
                                        <p:tgtEl>
                                          <p:spTgt spid="14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40"/>
                                        </p:tgtEl>
                                        <p:attrNameLst>
                                          <p:attrName>style.visibility</p:attrName>
                                        </p:attrNameLst>
                                      </p:cBhvr>
                                      <p:to>
                                        <p:strVal val="visible"/>
                                      </p:to>
                                    </p:set>
                                    <p:animEffect transition="in" filter="fade">
                                      <p:cBhvr>
                                        <p:cTn id="46" dur="500"/>
                                        <p:tgtEl>
                                          <p:spTgt spid="140"/>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fade">
                                      <p:cBhvr>
                                        <p:cTn id="50" dur="500"/>
                                        <p:tgtEl>
                                          <p:spTgt spid="149"/>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197"/>
                                        </p:tgtEl>
                                        <p:attrNameLst>
                                          <p:attrName>style.visibility</p:attrName>
                                        </p:attrNameLst>
                                      </p:cBhvr>
                                      <p:to>
                                        <p:strVal val="visible"/>
                                      </p:to>
                                    </p:set>
                                    <p:animEffect transition="in" filter="fade">
                                      <p:cBhvr>
                                        <p:cTn id="54" dur="500"/>
                                        <p:tgtEl>
                                          <p:spTgt spid="197"/>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201"/>
                                        </p:tgtEl>
                                        <p:attrNameLst>
                                          <p:attrName>style.visibility</p:attrName>
                                        </p:attrNameLst>
                                      </p:cBhvr>
                                      <p:to>
                                        <p:strVal val="visible"/>
                                      </p:to>
                                    </p:set>
                                    <p:animEffect transition="in" filter="fade">
                                      <p:cBhvr>
                                        <p:cTn id="58" dur="500"/>
                                        <p:tgtEl>
                                          <p:spTgt spid="20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4"/>
                                        </p:tgtEl>
                                        <p:attrNameLst>
                                          <p:attrName>style.visibility</p:attrName>
                                        </p:attrNameLst>
                                      </p:cBhvr>
                                      <p:to>
                                        <p:strVal val="visible"/>
                                      </p:to>
                                    </p:set>
                                    <p:animEffect transition="in" filter="fade">
                                      <p:cBhvr>
                                        <p:cTn id="61" dur="500"/>
                                        <p:tgtEl>
                                          <p:spTgt spid="224"/>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2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04"/>
                                        </p:tgtEl>
                                        <p:attrNameLst>
                                          <p:attrName>style.visibility</p:attrName>
                                        </p:attrNameLst>
                                      </p:cBhvr>
                                      <p:to>
                                        <p:strVal val="visible"/>
                                      </p:to>
                                    </p:set>
                                    <p:animEffect transition="in" filter="fade">
                                      <p:cBhvr>
                                        <p:cTn id="69" dur="500"/>
                                        <p:tgtEl>
                                          <p:spTgt spid="20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8"/>
                                        </p:tgtEl>
                                        <p:attrNameLst>
                                          <p:attrName>style.visibility</p:attrName>
                                        </p:attrNameLst>
                                      </p:cBhvr>
                                      <p:to>
                                        <p:strVal val="visible"/>
                                      </p:to>
                                    </p:set>
                                    <p:animEffect transition="in" filter="fade">
                                      <p:cBhvr>
                                        <p:cTn id="72" dur="500"/>
                                        <p:tgtEl>
                                          <p:spTgt spid="2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5"/>
                                        </p:tgtEl>
                                        <p:attrNameLst>
                                          <p:attrName>style.visibility</p:attrName>
                                        </p:attrNameLst>
                                      </p:cBhvr>
                                      <p:to>
                                        <p:strVal val="visible"/>
                                      </p:to>
                                    </p:set>
                                    <p:animEffect transition="in" filter="fade">
                                      <p:cBhvr>
                                        <p:cTn id="75" dur="500"/>
                                        <p:tgtEl>
                                          <p:spTgt spid="2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2"/>
                                        </p:tgtEl>
                                        <p:attrNameLst>
                                          <p:attrName>style.visibility</p:attrName>
                                        </p:attrNameLst>
                                      </p:cBhvr>
                                      <p:to>
                                        <p:strVal val="visible"/>
                                      </p:to>
                                    </p:set>
                                    <p:animEffect transition="in" filter="wipe(left)">
                                      <p:cBhvr>
                                        <p:cTn id="80" dur="1500"/>
                                        <p:tgtEl>
                                          <p:spTgt spid="132"/>
                                        </p:tgtEl>
                                      </p:cBhvr>
                                    </p:animEffect>
                                  </p:childTnLst>
                                </p:cTn>
                              </p:par>
                              <p:par>
                                <p:cTn id="81" presetID="7" presetClass="emph" presetSubtype="2" autoRev="1" fill="hold" nodeType="withEffect">
                                  <p:stCondLst>
                                    <p:cond delay="0"/>
                                  </p:stCondLst>
                                  <p:childTnLst>
                                    <p:animClr clrSpc="rgb" dir="cw">
                                      <p:cBhvr>
                                        <p:cTn id="82" dur="750" fill="hold"/>
                                        <p:tgtEl>
                                          <p:spTgt spid="132"/>
                                        </p:tgtEl>
                                        <p:attrNameLst>
                                          <p:attrName>stroke.color</p:attrName>
                                        </p:attrNameLst>
                                      </p:cBhvr>
                                      <p:to>
                                        <a:srgbClr val="DC3C00"/>
                                      </p:to>
                                    </p:animClr>
                                    <p:set>
                                      <p:cBhvr>
                                        <p:cTn id="83" dur="750" fill="hold"/>
                                        <p:tgtEl>
                                          <p:spTgt spid="132"/>
                                        </p:tgtEl>
                                        <p:attrNameLst>
                                          <p:attrName>stroke.on</p:attrName>
                                        </p:attrNameLst>
                                      </p:cBhvr>
                                      <p:to>
                                        <p:strVal val="true"/>
                                      </p:to>
                                    </p:set>
                                  </p:childTnLst>
                                </p:cTn>
                              </p:par>
                              <p:par>
                                <p:cTn id="84" presetID="10" presetClass="entr" presetSubtype="0" fill="hold" grpId="0" nodeType="withEffect">
                                  <p:stCondLst>
                                    <p:cond delay="100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229"/>
                                        </p:tgtEl>
                                        <p:attrNameLst>
                                          <p:attrName>style.visibility</p:attrName>
                                        </p:attrNameLst>
                                      </p:cBhvr>
                                      <p:to>
                                        <p:strVal val="visible"/>
                                      </p:to>
                                    </p:set>
                                    <p:animEffect transition="in" filter="fade">
                                      <p:cBhvr>
                                        <p:cTn id="89" dur="500"/>
                                        <p:tgtEl>
                                          <p:spTgt spid="229"/>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217"/>
                                        </p:tgtEl>
                                        <p:attrNameLst>
                                          <p:attrName>style.visibility</p:attrName>
                                        </p:attrNameLst>
                                      </p:cBhvr>
                                      <p:to>
                                        <p:strVal val="visible"/>
                                      </p:to>
                                    </p:set>
                                    <p:animEffect transition="in" filter="fade">
                                      <p:cBhvr>
                                        <p:cTn id="93" dur="500"/>
                                        <p:tgtEl>
                                          <p:spTgt spid="217"/>
                                        </p:tgtEl>
                                      </p:cBhvr>
                                    </p:animEffect>
                                  </p:childTnLst>
                                </p:cTn>
                              </p:par>
                              <p:par>
                                <p:cTn id="94" presetID="63" presetClass="path" presetSubtype="0" accel="50000" decel="50000" fill="hold" nodeType="withEffect">
                                  <p:stCondLst>
                                    <p:cond delay="0"/>
                                  </p:stCondLst>
                                  <p:childTnLst>
                                    <p:animMotion origin="layout" path="M 4.58333E-6 1.85185E-6 L 0.1802 0.00116 " pathEditMode="relative" rAng="0" ptsTypes="AA">
                                      <p:cBhvr>
                                        <p:cTn id="95" dur="1000" fill="hold"/>
                                        <p:tgtEl>
                                          <p:spTgt spid="217"/>
                                        </p:tgtEl>
                                        <p:attrNameLst>
                                          <p:attrName>ppt_x</p:attrName>
                                          <p:attrName>ppt_y</p:attrName>
                                        </p:attrNameLst>
                                      </p:cBhvr>
                                      <p:rCtr x="9010" y="46"/>
                                    </p:animMotion>
                                  </p:childTnLst>
                                </p:cTn>
                              </p:par>
                              <p:par>
                                <p:cTn id="96" presetID="1" presetClass="exit" presetSubtype="0" fill="hold" grpId="1" nodeType="withEffect">
                                  <p:stCondLst>
                                    <p:cond delay="500"/>
                                  </p:stCondLst>
                                  <p:childTnLst>
                                    <p:set>
                                      <p:cBhvr>
                                        <p:cTn id="97" dur="1" fill="hold">
                                          <p:stCondLst>
                                            <p:cond delay="0"/>
                                          </p:stCondLst>
                                        </p:cTn>
                                        <p:tgtEl>
                                          <p:spTgt spid="216"/>
                                        </p:tgtEl>
                                        <p:attrNameLst>
                                          <p:attrName>style.visibility</p:attrName>
                                        </p:attrNameLst>
                                      </p:cBhvr>
                                      <p:to>
                                        <p:strVal val="hidden"/>
                                      </p:to>
                                    </p:set>
                                  </p:childTnLst>
                                </p:cTn>
                              </p:par>
                            </p:childTnLst>
                          </p:cTn>
                        </p:par>
                        <p:par>
                          <p:cTn id="98" fill="hold">
                            <p:stCondLst>
                              <p:cond delay="2500"/>
                            </p:stCondLst>
                            <p:childTnLst>
                              <p:par>
                                <p:cTn id="99" presetID="53" presetClass="entr" presetSubtype="16" fill="hold" nodeType="afterEffect">
                                  <p:stCondLst>
                                    <p:cond delay="0"/>
                                  </p:stCondLst>
                                  <p:childTnLst>
                                    <p:set>
                                      <p:cBhvr>
                                        <p:cTn id="100" dur="1" fill="hold">
                                          <p:stCondLst>
                                            <p:cond delay="0"/>
                                          </p:stCondLst>
                                        </p:cTn>
                                        <p:tgtEl>
                                          <p:spTgt spid="211"/>
                                        </p:tgtEl>
                                        <p:attrNameLst>
                                          <p:attrName>style.visibility</p:attrName>
                                        </p:attrNameLst>
                                      </p:cBhvr>
                                      <p:to>
                                        <p:strVal val="visible"/>
                                      </p:to>
                                    </p:set>
                                    <p:anim calcmode="lin" valueType="num">
                                      <p:cBhvr>
                                        <p:cTn id="101" dur="500" fill="hold"/>
                                        <p:tgtEl>
                                          <p:spTgt spid="211"/>
                                        </p:tgtEl>
                                        <p:attrNameLst>
                                          <p:attrName>ppt_w</p:attrName>
                                        </p:attrNameLst>
                                      </p:cBhvr>
                                      <p:tavLst>
                                        <p:tav tm="0">
                                          <p:val>
                                            <p:fltVal val="0"/>
                                          </p:val>
                                        </p:tav>
                                        <p:tav tm="100000">
                                          <p:val>
                                            <p:strVal val="#ppt_w"/>
                                          </p:val>
                                        </p:tav>
                                      </p:tavLst>
                                    </p:anim>
                                    <p:anim calcmode="lin" valueType="num">
                                      <p:cBhvr>
                                        <p:cTn id="102" dur="500" fill="hold"/>
                                        <p:tgtEl>
                                          <p:spTgt spid="211"/>
                                        </p:tgtEl>
                                        <p:attrNameLst>
                                          <p:attrName>ppt_h</p:attrName>
                                        </p:attrNameLst>
                                      </p:cBhvr>
                                      <p:tavLst>
                                        <p:tav tm="0">
                                          <p:val>
                                            <p:fltVal val="0"/>
                                          </p:val>
                                        </p:tav>
                                        <p:tav tm="100000">
                                          <p:val>
                                            <p:strVal val="#ppt_h"/>
                                          </p:val>
                                        </p:tav>
                                      </p:tavLst>
                                    </p:anim>
                                    <p:animEffect transition="in" filter="fade">
                                      <p:cBhvr>
                                        <p:cTn id="103" dur="500"/>
                                        <p:tgtEl>
                                          <p:spTgt spid="211"/>
                                        </p:tgtEl>
                                      </p:cBhvr>
                                    </p:animEffect>
                                  </p:childTnLst>
                                </p:cTn>
                              </p:par>
                            </p:childTnLst>
                          </p:cTn>
                        </p:par>
                        <p:par>
                          <p:cTn id="104" fill="hold">
                            <p:stCondLst>
                              <p:cond delay="3000"/>
                            </p:stCondLst>
                            <p:childTnLst>
                              <p:par>
                                <p:cTn id="105" presetID="63" presetClass="path" presetSubtype="0" accel="50000" decel="50000" fill="hold" nodeType="afterEffect">
                                  <p:stCondLst>
                                    <p:cond delay="0"/>
                                  </p:stCondLst>
                                  <p:childTnLst>
                                    <p:animMotion origin="layout" path="M 4.58333E-6 1.85185E-6 L 0.17382 0.00116 " pathEditMode="relative" rAng="0" ptsTypes="AA">
                                      <p:cBhvr>
                                        <p:cTn id="106" dur="1000" fill="hold"/>
                                        <p:tgtEl>
                                          <p:spTgt spid="211"/>
                                        </p:tgtEl>
                                        <p:attrNameLst>
                                          <p:attrName>ppt_x</p:attrName>
                                          <p:attrName>ppt_y</p:attrName>
                                        </p:attrNameLst>
                                      </p:cBhvr>
                                      <p:rCtr x="86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216" grpId="0" animBg="1"/>
      <p:bldP spid="216" grpId="1" animBg="1"/>
      <p:bldP spid="222" grpId="0"/>
      <p:bldP spid="223" grpId="0" animBg="1"/>
      <p:bldP spid="224" grpId="0" animBg="1"/>
      <p:bldP spid="225" grpId="0" animBg="1"/>
      <p:bldP spid="226" grpId="0" animBg="1"/>
      <p:bldP spid="227" grpId="0"/>
      <p:bldP spid="228" grpId="0"/>
      <p:bldP spid="229" grpId="0"/>
      <p:bldP spid="2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1745299"/>
            <a:ext cx="11794442" cy="410369"/>
          </a:xfrm>
        </p:spPr>
        <p:txBody>
          <a:bodyPr/>
          <a:lstStyle/>
          <a:p>
            <a:r>
              <a:rPr lang="en-US"/>
              <a:t>Data streaming</a:t>
            </a:r>
            <a:endParaRPr lang="en-US">
              <a:solidFill>
                <a:srgbClr val="0F78D4"/>
              </a:solidFill>
            </a:endParaRP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3" name="Title 16">
            <a:extLst>
              <a:ext uri="{FF2B5EF4-FFF2-40B4-BE49-F238E27FC236}">
                <a16:creationId xmlns:a16="http://schemas.microsoft.com/office/drawing/2014/main" id="{C6D77DB0-14BA-41D3-9C9F-147091221AA9}"/>
              </a:ext>
            </a:extLst>
          </p:cNvPr>
          <p:cNvSpPr txBox="1">
            <a:spLocks/>
          </p:cNvSpPr>
          <p:nvPr/>
        </p:nvSpPr>
        <p:spPr>
          <a:xfrm>
            <a:off x="465138" y="2803249"/>
            <a:ext cx="3084121"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Real-time data gathered and streamed to AKS</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Collected data analyzed and insights generated almost instantly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Data stored and available for deeper analysis by data scientists</a:t>
            </a:r>
          </a:p>
        </p:txBody>
      </p:sp>
      <p:grpSp>
        <p:nvGrpSpPr>
          <p:cNvPr id="3" name="Group 2">
            <a:extLst>
              <a:ext uri="{FF2B5EF4-FFF2-40B4-BE49-F238E27FC236}">
                <a16:creationId xmlns:a16="http://schemas.microsoft.com/office/drawing/2014/main" id="{422DDF6E-F2B2-4DA1-8CF3-64349E918012}"/>
              </a:ext>
            </a:extLst>
          </p:cNvPr>
          <p:cNvGrpSpPr/>
          <p:nvPr/>
        </p:nvGrpSpPr>
        <p:grpSpPr>
          <a:xfrm>
            <a:off x="4856236" y="3930293"/>
            <a:ext cx="1753854" cy="365760"/>
            <a:chOff x="4166407" y="3414729"/>
            <a:chExt cx="1753854" cy="365760"/>
          </a:xfrm>
        </p:grpSpPr>
        <p:sp>
          <p:nvSpPr>
            <p:cNvPr id="305" name="car_3" title="Icon of a car with signal lines on top">
              <a:extLst>
                <a:ext uri="{FF2B5EF4-FFF2-40B4-BE49-F238E27FC236}">
                  <a16:creationId xmlns:a16="http://schemas.microsoft.com/office/drawing/2014/main" id="{97C68F20-3065-4AB7-BCF7-FFEC14CBD6E7}"/>
                </a:ext>
              </a:extLst>
            </p:cNvPr>
            <p:cNvSpPr>
              <a:spLocks noChangeAspect="1" noEditPoints="1"/>
            </p:cNvSpPr>
            <p:nvPr/>
          </p:nvSpPr>
          <p:spPr bwMode="auto">
            <a:xfrm>
              <a:off x="4166407"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car_3" title="Icon of a car with signal lines on top">
              <a:extLst>
                <a:ext uri="{FF2B5EF4-FFF2-40B4-BE49-F238E27FC236}">
                  <a16:creationId xmlns:a16="http://schemas.microsoft.com/office/drawing/2014/main" id="{7605EBF3-7678-4601-AB9D-BFE6D410266C}"/>
                </a:ext>
              </a:extLst>
            </p:cNvPr>
            <p:cNvSpPr>
              <a:spLocks noChangeAspect="1" noEditPoints="1"/>
            </p:cNvSpPr>
            <p:nvPr/>
          </p:nvSpPr>
          <p:spPr bwMode="auto">
            <a:xfrm>
              <a:off x="4799842"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car_3" title="Icon of a car with signal lines on top">
              <a:extLst>
                <a:ext uri="{FF2B5EF4-FFF2-40B4-BE49-F238E27FC236}">
                  <a16:creationId xmlns:a16="http://schemas.microsoft.com/office/drawing/2014/main" id="{86BCA376-C61E-40D0-949E-9CB153F6F45D}"/>
                </a:ext>
              </a:extLst>
            </p:cNvPr>
            <p:cNvSpPr>
              <a:spLocks noChangeAspect="1" noEditPoints="1"/>
            </p:cNvSpPr>
            <p:nvPr/>
          </p:nvSpPr>
          <p:spPr bwMode="auto">
            <a:xfrm>
              <a:off x="5433277"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Left Bracket 4">
            <a:extLst>
              <a:ext uri="{FF2B5EF4-FFF2-40B4-BE49-F238E27FC236}">
                <a16:creationId xmlns:a16="http://schemas.microsoft.com/office/drawing/2014/main" id="{B590916F-2211-46A5-A536-E81392020DF0}"/>
              </a:ext>
            </a:extLst>
          </p:cNvPr>
          <p:cNvSpPr/>
          <p:nvPr/>
        </p:nvSpPr>
        <p:spPr>
          <a:xfrm rot="5400000">
            <a:off x="5710304" y="3018677"/>
            <a:ext cx="45719" cy="1645920"/>
          </a:xfrm>
          <a:prstGeom prst="leftBracket">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17966FD-A156-42A3-8268-E52D4C151DDA}"/>
              </a:ext>
            </a:extLst>
          </p:cNvPr>
          <p:cNvCxnSpPr>
            <a:stCxn id="299" idx="2"/>
            <a:endCxn id="5" idx="1"/>
          </p:cNvCxnSpPr>
          <p:nvPr/>
        </p:nvCxnSpPr>
        <p:spPr>
          <a:xfrm>
            <a:off x="5733163" y="3401851"/>
            <a:ext cx="1" cy="416927"/>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2" name="Group 311">
            <a:extLst>
              <a:ext uri="{FF2B5EF4-FFF2-40B4-BE49-F238E27FC236}">
                <a16:creationId xmlns:a16="http://schemas.microsoft.com/office/drawing/2014/main" id="{0F9120D9-549E-4487-9BCA-A26FF182A7B6}"/>
              </a:ext>
            </a:extLst>
          </p:cNvPr>
          <p:cNvGrpSpPr/>
          <p:nvPr/>
        </p:nvGrpSpPr>
        <p:grpSpPr>
          <a:xfrm>
            <a:off x="9852521" y="2015120"/>
            <a:ext cx="717581" cy="882019"/>
            <a:chOff x="6295722" y="5107235"/>
            <a:chExt cx="717581" cy="882019"/>
          </a:xfrm>
        </p:grpSpPr>
        <p:sp>
          <p:nvSpPr>
            <p:cNvPr id="313" name="Title 1">
              <a:extLst>
                <a:ext uri="{FF2B5EF4-FFF2-40B4-BE49-F238E27FC236}">
                  <a16:creationId xmlns:a16="http://schemas.microsoft.com/office/drawing/2014/main" id="{009CDE2C-0186-461A-8295-5EF8F7A7CA09}"/>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314" name="Rectangle: Rounded Corners 313">
              <a:extLst>
                <a:ext uri="{FF2B5EF4-FFF2-40B4-BE49-F238E27FC236}">
                  <a16:creationId xmlns:a16="http://schemas.microsoft.com/office/drawing/2014/main" id="{F6B20306-D7C0-4ACA-A9C5-1031337F32CB}"/>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15" name="Graphic 314">
              <a:extLst>
                <a:ext uri="{FF2B5EF4-FFF2-40B4-BE49-F238E27FC236}">
                  <a16:creationId xmlns:a16="http://schemas.microsoft.com/office/drawing/2014/main" id="{1B164F61-985A-46EB-941D-E236027CC4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07879" y="5577445"/>
              <a:ext cx="293266" cy="293266"/>
            </a:xfrm>
            <a:prstGeom prst="rect">
              <a:avLst/>
            </a:prstGeom>
          </p:spPr>
        </p:pic>
      </p:grpSp>
      <p:grpSp>
        <p:nvGrpSpPr>
          <p:cNvPr id="71" name="Group 70">
            <a:extLst>
              <a:ext uri="{FF2B5EF4-FFF2-40B4-BE49-F238E27FC236}">
                <a16:creationId xmlns:a16="http://schemas.microsoft.com/office/drawing/2014/main" id="{5313F1A5-1E7A-4622-8B1E-58CD3F506AFE}"/>
              </a:ext>
            </a:extLst>
          </p:cNvPr>
          <p:cNvGrpSpPr/>
          <p:nvPr/>
        </p:nvGrpSpPr>
        <p:grpSpPr>
          <a:xfrm>
            <a:off x="10543121" y="3131264"/>
            <a:ext cx="717581" cy="728130"/>
            <a:chOff x="10543121" y="3131264"/>
            <a:chExt cx="717581" cy="728130"/>
          </a:xfrm>
        </p:grpSpPr>
        <p:sp>
          <p:nvSpPr>
            <p:cNvPr id="322" name="Rectangle: Rounded Corners 321">
              <a:extLst>
                <a:ext uri="{FF2B5EF4-FFF2-40B4-BE49-F238E27FC236}">
                  <a16:creationId xmlns:a16="http://schemas.microsoft.com/office/drawing/2014/main" id="{03C878EE-75AC-41FC-A3A0-32725D79038D}"/>
                </a:ext>
              </a:extLst>
            </p:cNvPr>
            <p:cNvSpPr/>
            <p:nvPr/>
          </p:nvSpPr>
          <p:spPr bwMode="auto">
            <a:xfrm>
              <a:off x="10636735" y="332904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5" name="Picture 14" descr="A picture containing drawing&#10;&#10;Description automatically generated">
              <a:extLst>
                <a:ext uri="{FF2B5EF4-FFF2-40B4-BE49-F238E27FC236}">
                  <a16:creationId xmlns:a16="http://schemas.microsoft.com/office/drawing/2014/main" id="{CEFAFF74-286A-4F5E-819D-EED73EA663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88346" y="3380653"/>
              <a:ext cx="427131" cy="427131"/>
            </a:xfrm>
            <a:prstGeom prst="rect">
              <a:avLst/>
            </a:prstGeom>
          </p:spPr>
        </p:pic>
        <p:sp>
          <p:nvSpPr>
            <p:cNvPr id="321" name="Title 1">
              <a:extLst>
                <a:ext uri="{FF2B5EF4-FFF2-40B4-BE49-F238E27FC236}">
                  <a16:creationId xmlns:a16="http://schemas.microsoft.com/office/drawing/2014/main" id="{0A667815-AEB7-4419-AB6F-42BFDFCDF63F}"/>
                </a:ext>
              </a:extLst>
            </p:cNvPr>
            <p:cNvSpPr txBox="1">
              <a:spLocks/>
            </p:cNvSpPr>
            <p:nvPr/>
          </p:nvSpPr>
          <p:spPr>
            <a:xfrm>
              <a:off x="10543121" y="313126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HDInsight</a:t>
              </a:r>
            </a:p>
          </p:txBody>
        </p:sp>
      </p:grpSp>
      <p:grpSp>
        <p:nvGrpSpPr>
          <p:cNvPr id="70" name="Group 69">
            <a:extLst>
              <a:ext uri="{FF2B5EF4-FFF2-40B4-BE49-F238E27FC236}">
                <a16:creationId xmlns:a16="http://schemas.microsoft.com/office/drawing/2014/main" id="{675F86BA-D4F9-49DE-92B6-98168C2F5867}"/>
              </a:ext>
            </a:extLst>
          </p:cNvPr>
          <p:cNvGrpSpPr/>
          <p:nvPr/>
        </p:nvGrpSpPr>
        <p:grpSpPr>
          <a:xfrm>
            <a:off x="9853885" y="2977375"/>
            <a:ext cx="717581" cy="882019"/>
            <a:chOff x="9853885" y="2977375"/>
            <a:chExt cx="717581" cy="882019"/>
          </a:xfrm>
        </p:grpSpPr>
        <p:pic>
          <p:nvPicPr>
            <p:cNvPr id="1026" name="Picture 2" descr="Image result for apache kafka logo png black">
              <a:extLst>
                <a:ext uri="{FF2B5EF4-FFF2-40B4-BE49-F238E27FC236}">
                  <a16:creationId xmlns:a16="http://schemas.microsoft.com/office/drawing/2014/main" id="{1300088B-789B-458D-8053-7CF95466D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3552" y="3366459"/>
              <a:ext cx="455518" cy="455518"/>
            </a:xfrm>
            <a:prstGeom prst="rect">
              <a:avLst/>
            </a:prstGeom>
            <a:noFill/>
            <a:extLst>
              <a:ext uri="{909E8E84-426E-40DD-AFC4-6F175D3DCCD1}">
                <a14:hiddenFill xmlns:a14="http://schemas.microsoft.com/office/drawing/2010/main">
                  <a:solidFill>
                    <a:srgbClr val="FFFFFF"/>
                  </a:solidFill>
                </a14:hiddenFill>
              </a:ext>
            </a:extLst>
          </p:spPr>
        </p:pic>
        <p:sp>
          <p:nvSpPr>
            <p:cNvPr id="319" name="Rectangle: Rounded Corners 318">
              <a:extLst>
                <a:ext uri="{FF2B5EF4-FFF2-40B4-BE49-F238E27FC236}">
                  <a16:creationId xmlns:a16="http://schemas.microsoft.com/office/drawing/2014/main" id="{17D8F121-41DB-40E1-A86C-5BC9028CCDFD}"/>
                </a:ext>
              </a:extLst>
            </p:cNvPr>
            <p:cNvSpPr/>
            <p:nvPr/>
          </p:nvSpPr>
          <p:spPr bwMode="auto">
            <a:xfrm>
              <a:off x="9946135" y="332904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48" name="Title 1">
              <a:extLst>
                <a:ext uri="{FF2B5EF4-FFF2-40B4-BE49-F238E27FC236}">
                  <a16:creationId xmlns:a16="http://schemas.microsoft.com/office/drawing/2014/main" id="{01045D28-DBBE-46B8-B0AB-0B9359C9F4E8}"/>
                </a:ext>
              </a:extLst>
            </p:cNvPr>
            <p:cNvSpPr txBox="1">
              <a:spLocks/>
            </p:cNvSpPr>
            <p:nvPr/>
          </p:nvSpPr>
          <p:spPr>
            <a:xfrm>
              <a:off x="9853885" y="297737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Apache Kafka</a:t>
              </a:r>
            </a:p>
          </p:txBody>
        </p:sp>
      </p:grpSp>
      <p:grpSp>
        <p:nvGrpSpPr>
          <p:cNvPr id="61" name="Group 60">
            <a:extLst>
              <a:ext uri="{FF2B5EF4-FFF2-40B4-BE49-F238E27FC236}">
                <a16:creationId xmlns:a16="http://schemas.microsoft.com/office/drawing/2014/main" id="{4B772F2C-C792-4F4A-8E78-4CAA073C7EF2}"/>
              </a:ext>
            </a:extLst>
          </p:cNvPr>
          <p:cNvGrpSpPr/>
          <p:nvPr/>
        </p:nvGrpSpPr>
        <p:grpSpPr>
          <a:xfrm>
            <a:off x="7738380" y="4467489"/>
            <a:ext cx="1680909" cy="928185"/>
            <a:chOff x="7697003" y="4524401"/>
            <a:chExt cx="1680909" cy="928185"/>
          </a:xfrm>
        </p:grpSpPr>
        <p:grpSp>
          <p:nvGrpSpPr>
            <p:cNvPr id="30" name="Group 29">
              <a:extLst>
                <a:ext uri="{FF2B5EF4-FFF2-40B4-BE49-F238E27FC236}">
                  <a16:creationId xmlns:a16="http://schemas.microsoft.com/office/drawing/2014/main" id="{115DF4F2-4B4B-4081-9AE9-37EBB9FA93FB}"/>
                </a:ext>
              </a:extLst>
            </p:cNvPr>
            <p:cNvGrpSpPr/>
            <p:nvPr/>
          </p:nvGrpSpPr>
          <p:grpSpPr>
            <a:xfrm>
              <a:off x="8628104" y="4524401"/>
              <a:ext cx="749808" cy="928185"/>
              <a:chOff x="9773510" y="5048978"/>
              <a:chExt cx="749808" cy="928185"/>
            </a:xfrm>
          </p:grpSpPr>
          <p:grpSp>
            <p:nvGrpSpPr>
              <p:cNvPr id="27" name="Group 26">
                <a:extLst>
                  <a:ext uri="{FF2B5EF4-FFF2-40B4-BE49-F238E27FC236}">
                    <a16:creationId xmlns:a16="http://schemas.microsoft.com/office/drawing/2014/main" id="{A4EB43AB-CADC-4477-92BB-F21189AC3581}"/>
                  </a:ext>
                </a:extLst>
              </p:cNvPr>
              <p:cNvGrpSpPr/>
              <p:nvPr/>
            </p:nvGrpSpPr>
            <p:grpSpPr>
              <a:xfrm>
                <a:off x="9882845" y="5446811"/>
                <a:ext cx="530352" cy="530352"/>
                <a:chOff x="9882845" y="5446811"/>
                <a:chExt cx="530352" cy="530352"/>
              </a:xfrm>
            </p:grpSpPr>
            <p:pic>
              <p:nvPicPr>
                <p:cNvPr id="18" name="Picture 17" descr="A close up of a sign&#10;&#10;Description automatically generated">
                  <a:extLst>
                    <a:ext uri="{FF2B5EF4-FFF2-40B4-BE49-F238E27FC236}">
                      <a16:creationId xmlns:a16="http://schemas.microsoft.com/office/drawing/2014/main" id="{C45DCF72-407D-4DBD-AD1E-126F1FF10D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61128" y="5525094"/>
                  <a:ext cx="373786" cy="373786"/>
                </a:xfrm>
                <a:prstGeom prst="rect">
                  <a:avLst/>
                </a:prstGeom>
              </p:spPr>
            </p:pic>
            <p:sp>
              <p:nvSpPr>
                <p:cNvPr id="325" name="Rectangle: Rounded Corners 324">
                  <a:extLst>
                    <a:ext uri="{FF2B5EF4-FFF2-40B4-BE49-F238E27FC236}">
                      <a16:creationId xmlns:a16="http://schemas.microsoft.com/office/drawing/2014/main" id="{CB87F33F-6F7A-459C-AD12-0DE01CCD4771}"/>
                    </a:ext>
                  </a:extLst>
                </p:cNvPr>
                <p:cNvSpPr/>
                <p:nvPr/>
              </p:nvSpPr>
              <p:spPr bwMode="auto">
                <a:xfrm>
                  <a:off x="9882845" y="5446811"/>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327" name="Title 1">
                <a:extLst>
                  <a:ext uri="{FF2B5EF4-FFF2-40B4-BE49-F238E27FC236}">
                    <a16:creationId xmlns:a16="http://schemas.microsoft.com/office/drawing/2014/main" id="{78A4C395-ADE0-48CA-A25E-5F3261397163}"/>
                  </a:ext>
                </a:extLst>
              </p:cNvPr>
              <p:cNvSpPr txBox="1">
                <a:spLocks/>
              </p:cNvSpPr>
              <p:nvPr/>
            </p:nvSpPr>
            <p:spPr>
              <a:xfrm>
                <a:off x="9773510" y="5048978"/>
                <a:ext cx="7498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Cache for Redis</a:t>
                </a:r>
              </a:p>
            </p:txBody>
          </p:sp>
        </p:grpSp>
        <p:grpSp>
          <p:nvGrpSpPr>
            <p:cNvPr id="29" name="Group 28">
              <a:extLst>
                <a:ext uri="{FF2B5EF4-FFF2-40B4-BE49-F238E27FC236}">
                  <a16:creationId xmlns:a16="http://schemas.microsoft.com/office/drawing/2014/main" id="{87743BE5-0543-4963-9073-D5848E5E3265}"/>
                </a:ext>
              </a:extLst>
            </p:cNvPr>
            <p:cNvGrpSpPr/>
            <p:nvPr/>
          </p:nvGrpSpPr>
          <p:grpSpPr>
            <a:xfrm>
              <a:off x="7697003" y="4524401"/>
              <a:ext cx="751608" cy="928185"/>
              <a:chOff x="10815588" y="5069833"/>
              <a:chExt cx="751608" cy="928185"/>
            </a:xfrm>
          </p:grpSpPr>
          <p:sp>
            <p:nvSpPr>
              <p:cNvPr id="329" name="Rectangle: Rounded Corners 328">
                <a:extLst>
                  <a:ext uri="{FF2B5EF4-FFF2-40B4-BE49-F238E27FC236}">
                    <a16:creationId xmlns:a16="http://schemas.microsoft.com/office/drawing/2014/main" id="{BF6715CD-C914-4278-837B-E78646B1C5C5}"/>
                  </a:ext>
                </a:extLst>
              </p:cNvPr>
              <p:cNvSpPr/>
              <p:nvPr/>
            </p:nvSpPr>
            <p:spPr bwMode="auto">
              <a:xfrm>
                <a:off x="10926216" y="546766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1" name="Graphic 19">
                <a:extLst>
                  <a:ext uri="{FF2B5EF4-FFF2-40B4-BE49-F238E27FC236}">
                    <a16:creationId xmlns:a16="http://schemas.microsoft.com/office/drawing/2014/main" id="{A87A04AA-9897-4F8F-99A7-1B25BF4A6E55}"/>
                  </a:ext>
                </a:extLst>
              </p:cNvPr>
              <p:cNvGrpSpPr/>
              <p:nvPr/>
            </p:nvGrpSpPr>
            <p:grpSpPr>
              <a:xfrm>
                <a:off x="11035156" y="5525670"/>
                <a:ext cx="312472" cy="414357"/>
                <a:chOff x="4548286" y="4356780"/>
                <a:chExt cx="557580" cy="739382"/>
              </a:xfrm>
            </p:grpSpPr>
            <p:sp>
              <p:nvSpPr>
                <p:cNvPr id="22" name="Freeform: Shape 21">
                  <a:extLst>
                    <a:ext uri="{FF2B5EF4-FFF2-40B4-BE49-F238E27FC236}">
                      <a16:creationId xmlns:a16="http://schemas.microsoft.com/office/drawing/2014/main" id="{74A08EDD-C212-445D-A5B3-90333012D7B2}"/>
                    </a:ext>
                  </a:extLst>
                </p:cNvPr>
                <p:cNvSpPr/>
                <p:nvPr/>
              </p:nvSpPr>
              <p:spPr>
                <a:xfrm>
                  <a:off x="4548286" y="4457684"/>
                  <a:ext cx="557580" cy="638478"/>
                </a:xfrm>
                <a:custGeom>
                  <a:avLst/>
                  <a:gdLst>
                    <a:gd name="connsiteX0" fmla="*/ 278791 w 557580"/>
                    <a:gd name="connsiteY0" fmla="*/ 100904 h 638478"/>
                    <a:gd name="connsiteX1" fmla="*/ 0 w 557580"/>
                    <a:gd name="connsiteY1" fmla="*/ 0 h 638478"/>
                    <a:gd name="connsiteX2" fmla="*/ 0 w 557580"/>
                    <a:gd name="connsiteY2" fmla="*/ 537574 h 638478"/>
                    <a:gd name="connsiteX3" fmla="*/ 274876 w 557580"/>
                    <a:gd name="connsiteY3" fmla="*/ 638478 h 638478"/>
                    <a:gd name="connsiteX4" fmla="*/ 278791 w 557580"/>
                    <a:gd name="connsiteY4" fmla="*/ 638478 h 638478"/>
                    <a:gd name="connsiteX5" fmla="*/ 557581 w 557580"/>
                    <a:gd name="connsiteY5" fmla="*/ 537574 h 638478"/>
                    <a:gd name="connsiteX6" fmla="*/ 557581 w 557580"/>
                    <a:gd name="connsiteY6" fmla="*/ 0 h 638478"/>
                    <a:gd name="connsiteX7" fmla="*/ 278791 w 557580"/>
                    <a:gd name="connsiteY7" fmla="*/ 100904 h 63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580" h="638478">
                      <a:moveTo>
                        <a:pt x="278791" y="100904"/>
                      </a:moveTo>
                      <a:cubicBezTo>
                        <a:pt x="124825" y="100904"/>
                        <a:pt x="0" y="57411"/>
                        <a:pt x="0" y="0"/>
                      </a:cubicBezTo>
                      <a:lnTo>
                        <a:pt x="0" y="537574"/>
                      </a:lnTo>
                      <a:cubicBezTo>
                        <a:pt x="0" y="592810"/>
                        <a:pt x="122650" y="637608"/>
                        <a:pt x="274876" y="638478"/>
                      </a:cubicBezTo>
                      <a:lnTo>
                        <a:pt x="278791" y="638478"/>
                      </a:lnTo>
                      <a:cubicBezTo>
                        <a:pt x="432756" y="638478"/>
                        <a:pt x="557581" y="594985"/>
                        <a:pt x="557581" y="537574"/>
                      </a:cubicBezTo>
                      <a:lnTo>
                        <a:pt x="557581" y="0"/>
                      </a:lnTo>
                      <a:cubicBezTo>
                        <a:pt x="557581" y="55671"/>
                        <a:pt x="432756" y="100904"/>
                        <a:pt x="278791" y="100904"/>
                      </a:cubicBezTo>
                      <a:close/>
                    </a:path>
                  </a:pathLst>
                </a:custGeom>
                <a:solidFill>
                  <a:srgbClr val="0F78D4"/>
                </a:solidFill>
                <a:ln w="4339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CB91E56-AAEA-4C67-B64F-B854DE75930B}"/>
                    </a:ext>
                  </a:extLst>
                </p:cNvPr>
                <p:cNvSpPr/>
                <p:nvPr/>
              </p:nvSpPr>
              <p:spPr>
                <a:xfrm>
                  <a:off x="4548286" y="4356780"/>
                  <a:ext cx="557580" cy="201807"/>
                </a:xfrm>
                <a:custGeom>
                  <a:avLst/>
                  <a:gdLst>
                    <a:gd name="connsiteX0" fmla="*/ 557581 w 557580"/>
                    <a:gd name="connsiteY0" fmla="*/ 100904 h 201807"/>
                    <a:gd name="connsiteX1" fmla="*/ 278791 w 557580"/>
                    <a:gd name="connsiteY1" fmla="*/ 201808 h 201807"/>
                    <a:gd name="connsiteX2" fmla="*/ 0 w 557580"/>
                    <a:gd name="connsiteY2" fmla="*/ 100904 h 201807"/>
                    <a:gd name="connsiteX3" fmla="*/ 278791 w 557580"/>
                    <a:gd name="connsiteY3" fmla="*/ 0 h 201807"/>
                    <a:gd name="connsiteX4" fmla="*/ 557581 w 557580"/>
                    <a:gd name="connsiteY4" fmla="*/ 100904 h 201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80" h="201807">
                      <a:moveTo>
                        <a:pt x="557581" y="100904"/>
                      </a:moveTo>
                      <a:cubicBezTo>
                        <a:pt x="557581" y="156575"/>
                        <a:pt x="432756" y="201808"/>
                        <a:pt x="278791" y="201808"/>
                      </a:cubicBezTo>
                      <a:cubicBezTo>
                        <a:pt x="124825" y="201808"/>
                        <a:pt x="0" y="158315"/>
                        <a:pt x="0" y="100904"/>
                      </a:cubicBezTo>
                      <a:cubicBezTo>
                        <a:pt x="0" y="43493"/>
                        <a:pt x="124825" y="0"/>
                        <a:pt x="278791" y="0"/>
                      </a:cubicBezTo>
                      <a:cubicBezTo>
                        <a:pt x="432756" y="0"/>
                        <a:pt x="557581" y="43493"/>
                        <a:pt x="557581" y="100904"/>
                      </a:cubicBezTo>
                    </a:path>
                  </a:pathLst>
                </a:custGeom>
                <a:solidFill>
                  <a:srgbClr val="0F78D4"/>
                </a:solidFill>
                <a:ln w="4339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2C70583-AB8D-4404-A40D-02D6C0A8001B}"/>
                    </a:ext>
                  </a:extLst>
                </p:cNvPr>
                <p:cNvSpPr/>
                <p:nvPr/>
              </p:nvSpPr>
              <p:spPr>
                <a:xfrm>
                  <a:off x="4613090" y="4385485"/>
                  <a:ext cx="427536" cy="128304"/>
                </a:xfrm>
                <a:custGeom>
                  <a:avLst/>
                  <a:gdLst>
                    <a:gd name="connsiteX0" fmla="*/ 427537 w 427536"/>
                    <a:gd name="connsiteY0" fmla="*/ 63935 h 128304"/>
                    <a:gd name="connsiteX1" fmla="*/ 213986 w 427536"/>
                    <a:gd name="connsiteY1" fmla="*/ 128305 h 128304"/>
                    <a:gd name="connsiteX2" fmla="*/ 0 w 427536"/>
                    <a:gd name="connsiteY2" fmla="*/ 64370 h 128304"/>
                    <a:gd name="connsiteX3" fmla="*/ 213986 w 427536"/>
                    <a:gd name="connsiteY3" fmla="*/ 0 h 128304"/>
                    <a:gd name="connsiteX4" fmla="*/ 427537 w 427536"/>
                    <a:gd name="connsiteY4" fmla="*/ 63935 h 12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36" h="128304">
                      <a:moveTo>
                        <a:pt x="427537" y="63935"/>
                      </a:moveTo>
                      <a:cubicBezTo>
                        <a:pt x="427537" y="99599"/>
                        <a:pt x="331852" y="128305"/>
                        <a:pt x="213986" y="128305"/>
                      </a:cubicBezTo>
                      <a:cubicBezTo>
                        <a:pt x="96120" y="128305"/>
                        <a:pt x="0" y="99599"/>
                        <a:pt x="0" y="64370"/>
                      </a:cubicBezTo>
                      <a:cubicBezTo>
                        <a:pt x="0" y="29140"/>
                        <a:pt x="95685" y="0"/>
                        <a:pt x="213986" y="0"/>
                      </a:cubicBezTo>
                      <a:cubicBezTo>
                        <a:pt x="332287" y="0"/>
                        <a:pt x="427537" y="28705"/>
                        <a:pt x="427537" y="63935"/>
                      </a:cubicBezTo>
                    </a:path>
                  </a:pathLst>
                </a:custGeom>
                <a:solidFill>
                  <a:schemeClr val="bg1"/>
                </a:solidFill>
                <a:ln w="4339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DFDB9BC-8BD1-457C-9EFD-12345965509D}"/>
                    </a:ext>
                  </a:extLst>
                </p:cNvPr>
                <p:cNvSpPr/>
                <p:nvPr/>
              </p:nvSpPr>
              <p:spPr>
                <a:xfrm>
                  <a:off x="4657453" y="4465281"/>
                  <a:ext cx="338810" cy="48798"/>
                </a:xfrm>
                <a:custGeom>
                  <a:avLst/>
                  <a:gdLst>
                    <a:gd name="connsiteX0" fmla="*/ 169623 w 338810"/>
                    <a:gd name="connsiteY0" fmla="*/ 232 h 48798"/>
                    <a:gd name="connsiteX1" fmla="*/ 0 w 338810"/>
                    <a:gd name="connsiteY1" fmla="*/ 25023 h 48798"/>
                    <a:gd name="connsiteX2" fmla="*/ 169623 w 338810"/>
                    <a:gd name="connsiteY2" fmla="*/ 48509 h 48798"/>
                    <a:gd name="connsiteX3" fmla="*/ 338811 w 338810"/>
                    <a:gd name="connsiteY3" fmla="*/ 23283 h 48798"/>
                    <a:gd name="connsiteX4" fmla="*/ 169623 w 338810"/>
                    <a:gd name="connsiteY4" fmla="*/ 232 h 4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10" h="48798">
                      <a:moveTo>
                        <a:pt x="169623" y="232"/>
                      </a:moveTo>
                      <a:cubicBezTo>
                        <a:pt x="112084" y="-1198"/>
                        <a:pt x="54723" y="7185"/>
                        <a:pt x="0" y="25023"/>
                      </a:cubicBezTo>
                      <a:cubicBezTo>
                        <a:pt x="54776" y="42519"/>
                        <a:pt x="112153" y="50463"/>
                        <a:pt x="169623" y="48509"/>
                      </a:cubicBezTo>
                      <a:cubicBezTo>
                        <a:pt x="227051" y="49904"/>
                        <a:pt x="284288" y="41370"/>
                        <a:pt x="338811" y="23283"/>
                      </a:cubicBezTo>
                      <a:cubicBezTo>
                        <a:pt x="284075" y="6309"/>
                        <a:pt x="226903" y="-1480"/>
                        <a:pt x="169623" y="232"/>
                      </a:cubicBezTo>
                      <a:close/>
                    </a:path>
                  </a:pathLst>
                </a:custGeom>
                <a:solidFill>
                  <a:schemeClr val="bg1"/>
                </a:solidFill>
                <a:ln w="4339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7CA41E4-054F-40ED-8994-7A345E41F6DD}"/>
                    </a:ext>
                  </a:extLst>
                </p:cNvPr>
                <p:cNvSpPr/>
                <p:nvPr/>
              </p:nvSpPr>
              <p:spPr>
                <a:xfrm>
                  <a:off x="4630115" y="4625083"/>
                  <a:ext cx="375943" cy="394328"/>
                </a:xfrm>
                <a:custGeom>
                  <a:avLst/>
                  <a:gdLst>
                    <a:gd name="connsiteX0" fmla="*/ 327440 w 375943"/>
                    <a:gd name="connsiteY0" fmla="*/ 101388 h 394328"/>
                    <a:gd name="connsiteX1" fmla="*/ 327440 w 375943"/>
                    <a:gd name="connsiteY1" fmla="*/ 119655 h 394328"/>
                    <a:gd name="connsiteX2" fmla="*/ 323961 w 375943"/>
                    <a:gd name="connsiteY2" fmla="*/ 147056 h 394328"/>
                    <a:gd name="connsiteX3" fmla="*/ 326135 w 375943"/>
                    <a:gd name="connsiteY3" fmla="*/ 167063 h 394328"/>
                    <a:gd name="connsiteX4" fmla="*/ 326135 w 375943"/>
                    <a:gd name="connsiteY4" fmla="*/ 182720 h 394328"/>
                    <a:gd name="connsiteX5" fmla="*/ 315262 w 375943"/>
                    <a:gd name="connsiteY5" fmla="*/ 220124 h 394328"/>
                    <a:gd name="connsiteX6" fmla="*/ 315262 w 375943"/>
                    <a:gd name="connsiteY6" fmla="*/ 223169 h 394328"/>
                    <a:gd name="connsiteX7" fmla="*/ 319611 w 375943"/>
                    <a:gd name="connsiteY7" fmla="*/ 228388 h 394328"/>
                    <a:gd name="connsiteX8" fmla="*/ 365714 w 375943"/>
                    <a:gd name="connsiteY8" fmla="*/ 124875 h 394328"/>
                    <a:gd name="connsiteX9" fmla="*/ 365714 w 375943"/>
                    <a:gd name="connsiteY9" fmla="*/ 124875 h 394328"/>
                    <a:gd name="connsiteX10" fmla="*/ 369629 w 375943"/>
                    <a:gd name="connsiteY10" fmla="*/ 41368 h 394328"/>
                    <a:gd name="connsiteX11" fmla="*/ 253067 w 375943"/>
                    <a:gd name="connsiteY11" fmla="*/ 3964 h 394328"/>
                    <a:gd name="connsiteX12" fmla="*/ 292646 w 375943"/>
                    <a:gd name="connsiteY12" fmla="*/ 33104 h 394328"/>
                    <a:gd name="connsiteX13" fmla="*/ 327440 w 375943"/>
                    <a:gd name="connsiteY13" fmla="*/ 101388 h 394328"/>
                    <a:gd name="connsiteX14" fmla="*/ 313957 w 375943"/>
                    <a:gd name="connsiteY14" fmla="*/ 104868 h 394328"/>
                    <a:gd name="connsiteX15" fmla="*/ 279598 w 375943"/>
                    <a:gd name="connsiteY15" fmla="*/ 108782 h 394328"/>
                    <a:gd name="connsiteX16" fmla="*/ 279598 w 375943"/>
                    <a:gd name="connsiteY16" fmla="*/ 152275 h 394328"/>
                    <a:gd name="connsiteX17" fmla="*/ 294820 w 375943"/>
                    <a:gd name="connsiteY17" fmla="*/ 189244 h 394328"/>
                    <a:gd name="connsiteX18" fmla="*/ 298735 w 375943"/>
                    <a:gd name="connsiteY18" fmla="*/ 196203 h 394328"/>
                    <a:gd name="connsiteX19" fmla="*/ 298735 w 375943"/>
                    <a:gd name="connsiteY19" fmla="*/ 196203 h 394328"/>
                    <a:gd name="connsiteX20" fmla="*/ 303519 w 375943"/>
                    <a:gd name="connsiteY20" fmla="*/ 204902 h 394328"/>
                    <a:gd name="connsiteX21" fmla="*/ 306998 w 375943"/>
                    <a:gd name="connsiteY21" fmla="*/ 210556 h 394328"/>
                    <a:gd name="connsiteX22" fmla="*/ 314827 w 375943"/>
                    <a:gd name="connsiteY22" fmla="*/ 182285 h 394328"/>
                    <a:gd name="connsiteX23" fmla="*/ 314827 w 375943"/>
                    <a:gd name="connsiteY23" fmla="*/ 167933 h 394328"/>
                    <a:gd name="connsiteX24" fmla="*/ 312653 w 375943"/>
                    <a:gd name="connsiteY24" fmla="*/ 146621 h 394328"/>
                    <a:gd name="connsiteX25" fmla="*/ 316132 w 375943"/>
                    <a:gd name="connsiteY25" fmla="*/ 116611 h 394328"/>
                    <a:gd name="connsiteX26" fmla="*/ 315697 w 375943"/>
                    <a:gd name="connsiteY26" fmla="*/ 103563 h 394328"/>
                    <a:gd name="connsiteX27" fmla="*/ 300909 w 375943"/>
                    <a:gd name="connsiteY27" fmla="*/ 122700 h 394328"/>
                    <a:gd name="connsiteX28" fmla="*/ 293081 w 375943"/>
                    <a:gd name="connsiteY28" fmla="*/ 127049 h 394328"/>
                    <a:gd name="connsiteX29" fmla="*/ 293081 w 375943"/>
                    <a:gd name="connsiteY29" fmla="*/ 127049 h 394328"/>
                    <a:gd name="connsiteX30" fmla="*/ 286992 w 375943"/>
                    <a:gd name="connsiteY30" fmla="*/ 127049 h 394328"/>
                    <a:gd name="connsiteX31" fmla="*/ 283947 w 375943"/>
                    <a:gd name="connsiteY31" fmla="*/ 118786 h 394328"/>
                    <a:gd name="connsiteX32" fmla="*/ 283947 w 375943"/>
                    <a:gd name="connsiteY32" fmla="*/ 118786 h 394328"/>
                    <a:gd name="connsiteX33" fmla="*/ 294386 w 375943"/>
                    <a:gd name="connsiteY33" fmla="*/ 112262 h 394328"/>
                    <a:gd name="connsiteX34" fmla="*/ 302649 w 375943"/>
                    <a:gd name="connsiteY34" fmla="*/ 112262 h 394328"/>
                    <a:gd name="connsiteX35" fmla="*/ 306564 w 375943"/>
                    <a:gd name="connsiteY35" fmla="*/ 115741 h 394328"/>
                    <a:gd name="connsiteX36" fmla="*/ 302649 w 375943"/>
                    <a:gd name="connsiteY36" fmla="*/ 121395 h 394328"/>
                    <a:gd name="connsiteX37" fmla="*/ 96927 w 375943"/>
                    <a:gd name="connsiteY37" fmla="*/ 161409 h 394328"/>
                    <a:gd name="connsiteX38" fmla="*/ 96927 w 375943"/>
                    <a:gd name="connsiteY38" fmla="*/ 154015 h 394328"/>
                    <a:gd name="connsiteX39" fmla="*/ 96927 w 375943"/>
                    <a:gd name="connsiteY39" fmla="*/ 146621 h 394328"/>
                    <a:gd name="connsiteX40" fmla="*/ 96927 w 375943"/>
                    <a:gd name="connsiteY40" fmla="*/ 103128 h 394328"/>
                    <a:gd name="connsiteX41" fmla="*/ 109975 w 375943"/>
                    <a:gd name="connsiteY41" fmla="*/ 55286 h 394328"/>
                    <a:gd name="connsiteX42" fmla="*/ 135201 w 375943"/>
                    <a:gd name="connsiteY42" fmla="*/ 14402 h 394328"/>
                    <a:gd name="connsiteX43" fmla="*/ 76485 w 375943"/>
                    <a:gd name="connsiteY43" fmla="*/ 5704 h 394328"/>
                    <a:gd name="connsiteX44" fmla="*/ 28643 w 375943"/>
                    <a:gd name="connsiteY44" fmla="*/ 18752 h 394328"/>
                    <a:gd name="connsiteX45" fmla="*/ 1242 w 375943"/>
                    <a:gd name="connsiteY45" fmla="*/ 97909 h 394328"/>
                    <a:gd name="connsiteX46" fmla="*/ 22989 w 375943"/>
                    <a:gd name="connsiteY46" fmla="*/ 195333 h 394328"/>
                    <a:gd name="connsiteX47" fmla="*/ 69526 w 375943"/>
                    <a:gd name="connsiteY47" fmla="*/ 280145 h 394328"/>
                    <a:gd name="connsiteX48" fmla="*/ 69526 w 375943"/>
                    <a:gd name="connsiteY48" fmla="*/ 280145 h 394328"/>
                    <a:gd name="connsiteX49" fmla="*/ 89968 w 375943"/>
                    <a:gd name="connsiteY49" fmla="*/ 271011 h 394328"/>
                    <a:gd name="connsiteX50" fmla="*/ 119978 w 375943"/>
                    <a:gd name="connsiteY50" fmla="*/ 236217 h 394328"/>
                    <a:gd name="connsiteX51" fmla="*/ 98667 w 375943"/>
                    <a:gd name="connsiteY51" fmla="*/ 160104 h 394328"/>
                    <a:gd name="connsiteX52" fmla="*/ 108235 w 375943"/>
                    <a:gd name="connsiteY52" fmla="*/ 178806 h 394328"/>
                    <a:gd name="connsiteX53" fmla="*/ 110845 w 375943"/>
                    <a:gd name="connsiteY53" fmla="*/ 203162 h 394328"/>
                    <a:gd name="connsiteX54" fmla="*/ 122153 w 375943"/>
                    <a:gd name="connsiteY54" fmla="*/ 222299 h 394328"/>
                    <a:gd name="connsiteX55" fmla="*/ 137376 w 375943"/>
                    <a:gd name="connsiteY55" fmla="*/ 233172 h 394328"/>
                    <a:gd name="connsiteX56" fmla="*/ 154338 w 375943"/>
                    <a:gd name="connsiteY56" fmla="*/ 236652 h 394328"/>
                    <a:gd name="connsiteX57" fmla="*/ 164341 w 375943"/>
                    <a:gd name="connsiteY57" fmla="*/ 210556 h 394328"/>
                    <a:gd name="connsiteX58" fmla="*/ 173475 w 375943"/>
                    <a:gd name="connsiteY58" fmla="*/ 184895 h 394328"/>
                    <a:gd name="connsiteX59" fmla="*/ 173475 w 375943"/>
                    <a:gd name="connsiteY59" fmla="*/ 136618 h 394328"/>
                    <a:gd name="connsiteX60" fmla="*/ 170865 w 375943"/>
                    <a:gd name="connsiteY60" fmla="*/ 123570 h 394328"/>
                    <a:gd name="connsiteX61" fmla="*/ 165646 w 375943"/>
                    <a:gd name="connsiteY61" fmla="*/ 111827 h 394328"/>
                    <a:gd name="connsiteX62" fmla="*/ 165646 w 375943"/>
                    <a:gd name="connsiteY62" fmla="*/ 111827 h 394328"/>
                    <a:gd name="connsiteX63" fmla="*/ 153468 w 375943"/>
                    <a:gd name="connsiteY63" fmla="*/ 104868 h 394328"/>
                    <a:gd name="connsiteX64" fmla="*/ 144769 w 375943"/>
                    <a:gd name="connsiteY64" fmla="*/ 104868 h 394328"/>
                    <a:gd name="connsiteX65" fmla="*/ 123893 w 375943"/>
                    <a:gd name="connsiteY65" fmla="*/ 110957 h 394328"/>
                    <a:gd name="connsiteX66" fmla="*/ 109975 w 375943"/>
                    <a:gd name="connsiteY66" fmla="*/ 119221 h 394328"/>
                    <a:gd name="connsiteX67" fmla="*/ 109975 w 375943"/>
                    <a:gd name="connsiteY67" fmla="*/ 124005 h 394328"/>
                    <a:gd name="connsiteX68" fmla="*/ 109975 w 375943"/>
                    <a:gd name="connsiteY68" fmla="*/ 150536 h 394328"/>
                    <a:gd name="connsiteX69" fmla="*/ 109975 w 375943"/>
                    <a:gd name="connsiteY69" fmla="*/ 150536 h 394328"/>
                    <a:gd name="connsiteX70" fmla="*/ 109975 w 375943"/>
                    <a:gd name="connsiteY70" fmla="*/ 157059 h 394328"/>
                    <a:gd name="connsiteX71" fmla="*/ 109975 w 375943"/>
                    <a:gd name="connsiteY71" fmla="*/ 174022 h 394328"/>
                    <a:gd name="connsiteX72" fmla="*/ 109975 w 375943"/>
                    <a:gd name="connsiteY72" fmla="*/ 174022 h 394328"/>
                    <a:gd name="connsiteX73" fmla="*/ 136941 w 375943"/>
                    <a:gd name="connsiteY73" fmla="*/ 120525 h 394328"/>
                    <a:gd name="connsiteX74" fmla="*/ 136941 w 375943"/>
                    <a:gd name="connsiteY74" fmla="*/ 120525 h 394328"/>
                    <a:gd name="connsiteX75" fmla="*/ 149119 w 375943"/>
                    <a:gd name="connsiteY75" fmla="*/ 120525 h 394328"/>
                    <a:gd name="connsiteX76" fmla="*/ 157382 w 375943"/>
                    <a:gd name="connsiteY76" fmla="*/ 123135 h 394328"/>
                    <a:gd name="connsiteX77" fmla="*/ 161297 w 375943"/>
                    <a:gd name="connsiteY77" fmla="*/ 129224 h 394328"/>
                    <a:gd name="connsiteX78" fmla="*/ 161297 w 375943"/>
                    <a:gd name="connsiteY78" fmla="*/ 129224 h 394328"/>
                    <a:gd name="connsiteX79" fmla="*/ 156078 w 375943"/>
                    <a:gd name="connsiteY79" fmla="*/ 134878 h 394328"/>
                    <a:gd name="connsiteX80" fmla="*/ 153468 w 375943"/>
                    <a:gd name="connsiteY80" fmla="*/ 133138 h 394328"/>
                    <a:gd name="connsiteX81" fmla="*/ 153468 w 375943"/>
                    <a:gd name="connsiteY81" fmla="*/ 133138 h 394328"/>
                    <a:gd name="connsiteX82" fmla="*/ 141290 w 375943"/>
                    <a:gd name="connsiteY82" fmla="*/ 120960 h 394328"/>
                    <a:gd name="connsiteX83" fmla="*/ 169125 w 375943"/>
                    <a:gd name="connsiteY83" fmla="*/ 251004 h 394328"/>
                    <a:gd name="connsiteX84" fmla="*/ 163471 w 375943"/>
                    <a:gd name="connsiteY84" fmla="*/ 253614 h 394328"/>
                    <a:gd name="connsiteX85" fmla="*/ 157382 w 375943"/>
                    <a:gd name="connsiteY85" fmla="*/ 261008 h 394328"/>
                    <a:gd name="connsiteX86" fmla="*/ 125632 w 375943"/>
                    <a:gd name="connsiteY86" fmla="*/ 277535 h 394328"/>
                    <a:gd name="connsiteX87" fmla="*/ 114324 w 375943"/>
                    <a:gd name="connsiteY87" fmla="*/ 281885 h 394328"/>
                    <a:gd name="connsiteX88" fmla="*/ 124763 w 375943"/>
                    <a:gd name="connsiteY88" fmla="*/ 286669 h 394328"/>
                    <a:gd name="connsiteX89" fmla="*/ 156078 w 375943"/>
                    <a:gd name="connsiteY89" fmla="*/ 286669 h 394328"/>
                    <a:gd name="connsiteX90" fmla="*/ 173040 w 375943"/>
                    <a:gd name="connsiteY90" fmla="*/ 275361 h 394328"/>
                    <a:gd name="connsiteX91" fmla="*/ 181738 w 375943"/>
                    <a:gd name="connsiteY91" fmla="*/ 261878 h 394328"/>
                    <a:gd name="connsiteX92" fmla="*/ 177389 w 375943"/>
                    <a:gd name="connsiteY92" fmla="*/ 249700 h 394328"/>
                    <a:gd name="connsiteX93" fmla="*/ 170865 w 375943"/>
                    <a:gd name="connsiteY93" fmla="*/ 248830 h 394328"/>
                    <a:gd name="connsiteX94" fmla="*/ 369629 w 375943"/>
                    <a:gd name="connsiteY94" fmla="*/ 251004 h 394328"/>
                    <a:gd name="connsiteX95" fmla="*/ 320481 w 375943"/>
                    <a:gd name="connsiteY95" fmla="*/ 251004 h 394328"/>
                    <a:gd name="connsiteX96" fmla="*/ 314392 w 375943"/>
                    <a:gd name="connsiteY96" fmla="*/ 251004 h 394328"/>
                    <a:gd name="connsiteX97" fmla="*/ 306998 w 375943"/>
                    <a:gd name="connsiteY97" fmla="*/ 257094 h 394328"/>
                    <a:gd name="connsiteX98" fmla="*/ 306998 w 375943"/>
                    <a:gd name="connsiteY98" fmla="*/ 270576 h 394328"/>
                    <a:gd name="connsiteX99" fmla="*/ 354841 w 375943"/>
                    <a:gd name="connsiteY99" fmla="*/ 266227 h 394328"/>
                    <a:gd name="connsiteX100" fmla="*/ 375718 w 375943"/>
                    <a:gd name="connsiteY100" fmla="*/ 251439 h 394328"/>
                    <a:gd name="connsiteX101" fmla="*/ 265245 w 375943"/>
                    <a:gd name="connsiteY101" fmla="*/ 157929 h 394328"/>
                    <a:gd name="connsiteX102" fmla="*/ 273074 w 375943"/>
                    <a:gd name="connsiteY102" fmla="*/ 98779 h 394328"/>
                    <a:gd name="connsiteX103" fmla="*/ 311783 w 375943"/>
                    <a:gd name="connsiteY103" fmla="*/ 92255 h 394328"/>
                    <a:gd name="connsiteX104" fmla="*/ 283947 w 375943"/>
                    <a:gd name="connsiteY104" fmla="*/ 42238 h 394328"/>
                    <a:gd name="connsiteX105" fmla="*/ 279598 w 375943"/>
                    <a:gd name="connsiteY105" fmla="*/ 37889 h 394328"/>
                    <a:gd name="connsiteX106" fmla="*/ 276988 w 375943"/>
                    <a:gd name="connsiteY106" fmla="*/ 35279 h 394328"/>
                    <a:gd name="connsiteX107" fmla="*/ 276988 w 375943"/>
                    <a:gd name="connsiteY107" fmla="*/ 35279 h 394328"/>
                    <a:gd name="connsiteX108" fmla="*/ 274379 w 375943"/>
                    <a:gd name="connsiteY108" fmla="*/ 32669 h 394328"/>
                    <a:gd name="connsiteX109" fmla="*/ 274379 w 375943"/>
                    <a:gd name="connsiteY109" fmla="*/ 32669 h 394328"/>
                    <a:gd name="connsiteX110" fmla="*/ 274379 w 375943"/>
                    <a:gd name="connsiteY110" fmla="*/ 32669 h 394328"/>
                    <a:gd name="connsiteX111" fmla="*/ 245238 w 375943"/>
                    <a:gd name="connsiteY111" fmla="*/ 14402 h 394328"/>
                    <a:gd name="connsiteX112" fmla="*/ 196961 w 375943"/>
                    <a:gd name="connsiteY112" fmla="*/ 4834 h 394328"/>
                    <a:gd name="connsiteX113" fmla="*/ 166516 w 375943"/>
                    <a:gd name="connsiteY113" fmla="*/ 9618 h 394328"/>
                    <a:gd name="connsiteX114" fmla="*/ 153468 w 375943"/>
                    <a:gd name="connsiteY114" fmla="*/ 14402 h 394328"/>
                    <a:gd name="connsiteX115" fmla="*/ 121283 w 375943"/>
                    <a:gd name="connsiteY115" fmla="*/ 57895 h 394328"/>
                    <a:gd name="connsiteX116" fmla="*/ 112150 w 375943"/>
                    <a:gd name="connsiteY116" fmla="*/ 101388 h 394328"/>
                    <a:gd name="connsiteX117" fmla="*/ 155643 w 375943"/>
                    <a:gd name="connsiteY117" fmla="*/ 91385 h 394328"/>
                    <a:gd name="connsiteX118" fmla="*/ 189153 w 375943"/>
                    <a:gd name="connsiteY118" fmla="*/ 130711 h 394328"/>
                    <a:gd name="connsiteX119" fmla="*/ 189132 w 375943"/>
                    <a:gd name="connsiteY119" fmla="*/ 130964 h 394328"/>
                    <a:gd name="connsiteX120" fmla="*/ 189132 w 375943"/>
                    <a:gd name="connsiteY120" fmla="*/ 186200 h 394328"/>
                    <a:gd name="connsiteX121" fmla="*/ 179129 w 375943"/>
                    <a:gd name="connsiteY121" fmla="*/ 213600 h 394328"/>
                    <a:gd name="connsiteX122" fmla="*/ 171300 w 375943"/>
                    <a:gd name="connsiteY122" fmla="*/ 234912 h 394328"/>
                    <a:gd name="connsiteX123" fmla="*/ 187828 w 375943"/>
                    <a:gd name="connsiteY123" fmla="*/ 241001 h 394328"/>
                    <a:gd name="connsiteX124" fmla="*/ 196091 w 375943"/>
                    <a:gd name="connsiteY124" fmla="*/ 264052 h 394328"/>
                    <a:gd name="connsiteX125" fmla="*/ 196961 w 375943"/>
                    <a:gd name="connsiteY125" fmla="*/ 264052 h 394328"/>
                    <a:gd name="connsiteX126" fmla="*/ 196961 w 375943"/>
                    <a:gd name="connsiteY126" fmla="*/ 274491 h 394328"/>
                    <a:gd name="connsiteX127" fmla="*/ 207399 w 375943"/>
                    <a:gd name="connsiteY127" fmla="*/ 380614 h 394328"/>
                    <a:gd name="connsiteX128" fmla="*/ 217838 w 375943"/>
                    <a:gd name="connsiteY128" fmla="*/ 389747 h 394328"/>
                    <a:gd name="connsiteX129" fmla="*/ 231321 w 375943"/>
                    <a:gd name="connsiteY129" fmla="*/ 394097 h 394328"/>
                    <a:gd name="connsiteX130" fmla="*/ 274814 w 375943"/>
                    <a:gd name="connsiteY130" fmla="*/ 379309 h 394328"/>
                    <a:gd name="connsiteX131" fmla="*/ 287427 w 375943"/>
                    <a:gd name="connsiteY131" fmla="*/ 350604 h 394328"/>
                    <a:gd name="connsiteX132" fmla="*/ 297865 w 375943"/>
                    <a:gd name="connsiteY132" fmla="*/ 263617 h 394328"/>
                    <a:gd name="connsiteX133" fmla="*/ 297865 w 375943"/>
                    <a:gd name="connsiteY133" fmla="*/ 263617 h 394328"/>
                    <a:gd name="connsiteX134" fmla="*/ 301779 w 375943"/>
                    <a:gd name="connsiteY134" fmla="*/ 244481 h 394328"/>
                    <a:gd name="connsiteX135" fmla="*/ 313522 w 375943"/>
                    <a:gd name="connsiteY135" fmla="*/ 234042 h 394328"/>
                    <a:gd name="connsiteX136" fmla="*/ 266985 w 375943"/>
                    <a:gd name="connsiteY136" fmla="*/ 155320 h 3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75943" h="394328">
                      <a:moveTo>
                        <a:pt x="327440" y="101388"/>
                      </a:moveTo>
                      <a:cubicBezTo>
                        <a:pt x="327440" y="104868"/>
                        <a:pt x="327440" y="111827"/>
                        <a:pt x="327440" y="119655"/>
                      </a:cubicBezTo>
                      <a:cubicBezTo>
                        <a:pt x="325714" y="128708"/>
                        <a:pt x="324552" y="137859"/>
                        <a:pt x="323961" y="147056"/>
                      </a:cubicBezTo>
                      <a:cubicBezTo>
                        <a:pt x="323961" y="152275"/>
                        <a:pt x="323961" y="160104"/>
                        <a:pt x="326135" y="167063"/>
                      </a:cubicBezTo>
                      <a:cubicBezTo>
                        <a:pt x="328310" y="174022"/>
                        <a:pt x="326135" y="178806"/>
                        <a:pt x="326135" y="182720"/>
                      </a:cubicBezTo>
                      <a:cubicBezTo>
                        <a:pt x="325961" y="195942"/>
                        <a:pt x="322204" y="208868"/>
                        <a:pt x="315262" y="220124"/>
                      </a:cubicBezTo>
                      <a:cubicBezTo>
                        <a:pt x="315180" y="221138"/>
                        <a:pt x="315180" y="222156"/>
                        <a:pt x="315262" y="223169"/>
                      </a:cubicBezTo>
                      <a:lnTo>
                        <a:pt x="319611" y="228388"/>
                      </a:lnTo>
                      <a:cubicBezTo>
                        <a:pt x="339196" y="195921"/>
                        <a:pt x="354684" y="161152"/>
                        <a:pt x="365714" y="124875"/>
                      </a:cubicBezTo>
                      <a:lnTo>
                        <a:pt x="365714" y="124875"/>
                      </a:lnTo>
                      <a:cubicBezTo>
                        <a:pt x="377892" y="83556"/>
                        <a:pt x="379197" y="53981"/>
                        <a:pt x="369629" y="41368"/>
                      </a:cubicBezTo>
                      <a:cubicBezTo>
                        <a:pt x="341597" y="6938"/>
                        <a:pt x="295899" y="-7726"/>
                        <a:pt x="253067" y="3964"/>
                      </a:cubicBezTo>
                      <a:cubicBezTo>
                        <a:pt x="267842" y="11322"/>
                        <a:pt x="281233" y="21181"/>
                        <a:pt x="292646" y="33104"/>
                      </a:cubicBezTo>
                      <a:cubicBezTo>
                        <a:pt x="312927" y="50283"/>
                        <a:pt x="325461" y="74884"/>
                        <a:pt x="327440" y="101388"/>
                      </a:cubicBezTo>
                      <a:close/>
                      <a:moveTo>
                        <a:pt x="313957" y="104868"/>
                      </a:moveTo>
                      <a:cubicBezTo>
                        <a:pt x="302401" y="102046"/>
                        <a:pt x="290223" y="103433"/>
                        <a:pt x="279598" y="108782"/>
                      </a:cubicBezTo>
                      <a:cubicBezTo>
                        <a:pt x="266985" y="116611"/>
                        <a:pt x="270899" y="132703"/>
                        <a:pt x="279598" y="152275"/>
                      </a:cubicBezTo>
                      <a:cubicBezTo>
                        <a:pt x="283938" y="164888"/>
                        <a:pt x="289023" y="177232"/>
                        <a:pt x="294820" y="189244"/>
                      </a:cubicBezTo>
                      <a:lnTo>
                        <a:pt x="298735" y="196203"/>
                      </a:lnTo>
                      <a:lnTo>
                        <a:pt x="298735" y="196203"/>
                      </a:lnTo>
                      <a:cubicBezTo>
                        <a:pt x="300909" y="199683"/>
                        <a:pt x="302214" y="202727"/>
                        <a:pt x="303519" y="204902"/>
                      </a:cubicBezTo>
                      <a:lnTo>
                        <a:pt x="306998" y="210556"/>
                      </a:lnTo>
                      <a:cubicBezTo>
                        <a:pt x="312087" y="202001"/>
                        <a:pt x="314792" y="192241"/>
                        <a:pt x="314827" y="182285"/>
                      </a:cubicBezTo>
                      <a:cubicBezTo>
                        <a:pt x="315106" y="177506"/>
                        <a:pt x="315106" y="172713"/>
                        <a:pt x="314827" y="167933"/>
                      </a:cubicBezTo>
                      <a:cubicBezTo>
                        <a:pt x="314827" y="160539"/>
                        <a:pt x="314827" y="152275"/>
                        <a:pt x="312653" y="146621"/>
                      </a:cubicBezTo>
                      <a:cubicBezTo>
                        <a:pt x="313240" y="136560"/>
                        <a:pt x="314401" y="126540"/>
                        <a:pt x="316132" y="116611"/>
                      </a:cubicBezTo>
                      <a:cubicBezTo>
                        <a:pt x="314827" y="111827"/>
                        <a:pt x="315262" y="107042"/>
                        <a:pt x="315697" y="103563"/>
                      </a:cubicBezTo>
                      <a:close/>
                      <a:moveTo>
                        <a:pt x="300909" y="122700"/>
                      </a:moveTo>
                      <a:cubicBezTo>
                        <a:pt x="298726" y="124808"/>
                        <a:pt x="296025" y="126308"/>
                        <a:pt x="293081" y="127049"/>
                      </a:cubicBezTo>
                      <a:lnTo>
                        <a:pt x="293081" y="127049"/>
                      </a:lnTo>
                      <a:cubicBezTo>
                        <a:pt x="291076" y="127485"/>
                        <a:pt x="288997" y="127485"/>
                        <a:pt x="286992" y="127049"/>
                      </a:cubicBezTo>
                      <a:cubicBezTo>
                        <a:pt x="284752" y="124914"/>
                        <a:pt x="283630" y="121863"/>
                        <a:pt x="283947" y="118786"/>
                      </a:cubicBezTo>
                      <a:lnTo>
                        <a:pt x="283947" y="118786"/>
                      </a:lnTo>
                      <a:cubicBezTo>
                        <a:pt x="283947" y="115741"/>
                        <a:pt x="288731" y="113132"/>
                        <a:pt x="294386" y="112262"/>
                      </a:cubicBezTo>
                      <a:lnTo>
                        <a:pt x="302649" y="112262"/>
                      </a:lnTo>
                      <a:cubicBezTo>
                        <a:pt x="302649" y="112262"/>
                        <a:pt x="306564" y="112262"/>
                        <a:pt x="306564" y="115741"/>
                      </a:cubicBezTo>
                      <a:cubicBezTo>
                        <a:pt x="306089" y="118084"/>
                        <a:pt x="304676" y="120128"/>
                        <a:pt x="302649" y="121395"/>
                      </a:cubicBezTo>
                      <a:close/>
                      <a:moveTo>
                        <a:pt x="96927" y="161409"/>
                      </a:moveTo>
                      <a:cubicBezTo>
                        <a:pt x="96927" y="158364"/>
                        <a:pt x="96927" y="155755"/>
                        <a:pt x="96927" y="154015"/>
                      </a:cubicBezTo>
                      <a:cubicBezTo>
                        <a:pt x="97137" y="151553"/>
                        <a:pt x="97137" y="149083"/>
                        <a:pt x="96927" y="146621"/>
                      </a:cubicBezTo>
                      <a:cubicBezTo>
                        <a:pt x="95618" y="132153"/>
                        <a:pt x="95618" y="117596"/>
                        <a:pt x="96927" y="103128"/>
                      </a:cubicBezTo>
                      <a:cubicBezTo>
                        <a:pt x="99517" y="86752"/>
                        <a:pt x="103892" y="70709"/>
                        <a:pt x="109975" y="55286"/>
                      </a:cubicBezTo>
                      <a:cubicBezTo>
                        <a:pt x="115105" y="39889"/>
                        <a:pt x="123741" y="25894"/>
                        <a:pt x="135201" y="14402"/>
                      </a:cubicBezTo>
                      <a:cubicBezTo>
                        <a:pt x="116146" y="8709"/>
                        <a:pt x="96372" y="5780"/>
                        <a:pt x="76485" y="5704"/>
                      </a:cubicBezTo>
                      <a:cubicBezTo>
                        <a:pt x="59568" y="4966"/>
                        <a:pt x="42843" y="9528"/>
                        <a:pt x="28643" y="18752"/>
                      </a:cubicBezTo>
                      <a:cubicBezTo>
                        <a:pt x="6570" y="38713"/>
                        <a:pt x="-3766" y="68573"/>
                        <a:pt x="1242" y="97909"/>
                      </a:cubicBezTo>
                      <a:cubicBezTo>
                        <a:pt x="5431" y="130992"/>
                        <a:pt x="12712" y="163610"/>
                        <a:pt x="22989" y="195333"/>
                      </a:cubicBezTo>
                      <a:cubicBezTo>
                        <a:pt x="37776" y="244915"/>
                        <a:pt x="54739" y="275361"/>
                        <a:pt x="69526" y="280145"/>
                      </a:cubicBezTo>
                      <a:lnTo>
                        <a:pt x="69526" y="280145"/>
                      </a:lnTo>
                      <a:cubicBezTo>
                        <a:pt x="76050" y="282319"/>
                        <a:pt x="83009" y="280145"/>
                        <a:pt x="89968" y="271011"/>
                      </a:cubicBezTo>
                      <a:cubicBezTo>
                        <a:pt x="102146" y="256224"/>
                        <a:pt x="113454" y="243611"/>
                        <a:pt x="119978" y="236217"/>
                      </a:cubicBezTo>
                      <a:cubicBezTo>
                        <a:pt x="100269" y="216193"/>
                        <a:pt x="92222" y="187452"/>
                        <a:pt x="98667" y="160104"/>
                      </a:cubicBezTo>
                      <a:close/>
                      <a:moveTo>
                        <a:pt x="108235" y="178806"/>
                      </a:moveTo>
                      <a:cubicBezTo>
                        <a:pt x="108048" y="187004"/>
                        <a:pt x="108925" y="195190"/>
                        <a:pt x="110845" y="203162"/>
                      </a:cubicBezTo>
                      <a:cubicBezTo>
                        <a:pt x="113492" y="210143"/>
                        <a:pt x="117317" y="216615"/>
                        <a:pt x="122153" y="222299"/>
                      </a:cubicBezTo>
                      <a:cubicBezTo>
                        <a:pt x="126439" y="226918"/>
                        <a:pt x="131618" y="230615"/>
                        <a:pt x="137376" y="233172"/>
                      </a:cubicBezTo>
                      <a:cubicBezTo>
                        <a:pt x="142768" y="235364"/>
                        <a:pt x="148518" y="236543"/>
                        <a:pt x="154338" y="236652"/>
                      </a:cubicBezTo>
                      <a:cubicBezTo>
                        <a:pt x="154338" y="229258"/>
                        <a:pt x="160427" y="220124"/>
                        <a:pt x="164341" y="210556"/>
                      </a:cubicBezTo>
                      <a:cubicBezTo>
                        <a:pt x="167998" y="202231"/>
                        <a:pt x="171051" y="193659"/>
                        <a:pt x="173475" y="184895"/>
                      </a:cubicBezTo>
                      <a:cubicBezTo>
                        <a:pt x="174828" y="168833"/>
                        <a:pt x="174828" y="152680"/>
                        <a:pt x="173475" y="136618"/>
                      </a:cubicBezTo>
                      <a:cubicBezTo>
                        <a:pt x="173475" y="132703"/>
                        <a:pt x="173475" y="128354"/>
                        <a:pt x="170865" y="123570"/>
                      </a:cubicBezTo>
                      <a:cubicBezTo>
                        <a:pt x="170497" y="119180"/>
                        <a:pt x="168658" y="115042"/>
                        <a:pt x="165646" y="111827"/>
                      </a:cubicBezTo>
                      <a:lnTo>
                        <a:pt x="165646" y="111827"/>
                      </a:lnTo>
                      <a:cubicBezTo>
                        <a:pt x="162224" y="108536"/>
                        <a:pt x="158040" y="106145"/>
                        <a:pt x="153468" y="104868"/>
                      </a:cubicBezTo>
                      <a:lnTo>
                        <a:pt x="144769" y="104868"/>
                      </a:lnTo>
                      <a:cubicBezTo>
                        <a:pt x="137528" y="105762"/>
                        <a:pt x="130479" y="107818"/>
                        <a:pt x="123893" y="110957"/>
                      </a:cubicBezTo>
                      <a:cubicBezTo>
                        <a:pt x="119007" y="113273"/>
                        <a:pt x="114347" y="116039"/>
                        <a:pt x="109975" y="119221"/>
                      </a:cubicBezTo>
                      <a:lnTo>
                        <a:pt x="109975" y="124005"/>
                      </a:lnTo>
                      <a:cubicBezTo>
                        <a:pt x="109975" y="132703"/>
                        <a:pt x="109975" y="141837"/>
                        <a:pt x="109975" y="150536"/>
                      </a:cubicBezTo>
                      <a:lnTo>
                        <a:pt x="109975" y="150536"/>
                      </a:lnTo>
                      <a:cubicBezTo>
                        <a:pt x="110165" y="152706"/>
                        <a:pt x="110165" y="154889"/>
                        <a:pt x="109975" y="157059"/>
                      </a:cubicBezTo>
                      <a:lnTo>
                        <a:pt x="109975" y="174022"/>
                      </a:lnTo>
                      <a:lnTo>
                        <a:pt x="109975" y="174022"/>
                      </a:lnTo>
                      <a:close/>
                      <a:moveTo>
                        <a:pt x="136941" y="120525"/>
                      </a:moveTo>
                      <a:lnTo>
                        <a:pt x="136941" y="120525"/>
                      </a:lnTo>
                      <a:cubicBezTo>
                        <a:pt x="140902" y="119260"/>
                        <a:pt x="145158" y="119260"/>
                        <a:pt x="149119" y="120525"/>
                      </a:cubicBezTo>
                      <a:cubicBezTo>
                        <a:pt x="151999" y="120929"/>
                        <a:pt x="154792" y="121811"/>
                        <a:pt x="157382" y="123135"/>
                      </a:cubicBezTo>
                      <a:cubicBezTo>
                        <a:pt x="161297" y="123135"/>
                        <a:pt x="161732" y="127919"/>
                        <a:pt x="161297" y="129224"/>
                      </a:cubicBezTo>
                      <a:lnTo>
                        <a:pt x="161297" y="129224"/>
                      </a:lnTo>
                      <a:cubicBezTo>
                        <a:pt x="160040" y="131503"/>
                        <a:pt x="158249" y="133443"/>
                        <a:pt x="156078" y="134878"/>
                      </a:cubicBezTo>
                      <a:cubicBezTo>
                        <a:pt x="155141" y="134405"/>
                        <a:pt x="154265" y="133821"/>
                        <a:pt x="153468" y="133138"/>
                      </a:cubicBezTo>
                      <a:lnTo>
                        <a:pt x="153468" y="133138"/>
                      </a:lnTo>
                      <a:cubicBezTo>
                        <a:pt x="147220" y="132105"/>
                        <a:pt x="142323" y="127208"/>
                        <a:pt x="141290" y="120960"/>
                      </a:cubicBezTo>
                      <a:close/>
                      <a:moveTo>
                        <a:pt x="169125" y="251004"/>
                      </a:moveTo>
                      <a:cubicBezTo>
                        <a:pt x="167011" y="251252"/>
                        <a:pt x="165031" y="252166"/>
                        <a:pt x="163471" y="253614"/>
                      </a:cubicBezTo>
                      <a:lnTo>
                        <a:pt x="157382" y="261008"/>
                      </a:lnTo>
                      <a:cubicBezTo>
                        <a:pt x="149989" y="270141"/>
                        <a:pt x="146944" y="273186"/>
                        <a:pt x="125632" y="277535"/>
                      </a:cubicBezTo>
                      <a:cubicBezTo>
                        <a:pt x="121538" y="277931"/>
                        <a:pt x="117628" y="279432"/>
                        <a:pt x="114324" y="281885"/>
                      </a:cubicBezTo>
                      <a:cubicBezTo>
                        <a:pt x="117390" y="284259"/>
                        <a:pt x="120962" y="285899"/>
                        <a:pt x="124763" y="286669"/>
                      </a:cubicBezTo>
                      <a:cubicBezTo>
                        <a:pt x="134946" y="289931"/>
                        <a:pt x="145894" y="289931"/>
                        <a:pt x="156078" y="286669"/>
                      </a:cubicBezTo>
                      <a:cubicBezTo>
                        <a:pt x="162227" y="283703"/>
                        <a:pt x="167935" y="279897"/>
                        <a:pt x="173040" y="275361"/>
                      </a:cubicBezTo>
                      <a:cubicBezTo>
                        <a:pt x="177261" y="271872"/>
                        <a:pt x="180300" y="267162"/>
                        <a:pt x="181738" y="261878"/>
                      </a:cubicBezTo>
                      <a:cubicBezTo>
                        <a:pt x="182111" y="257381"/>
                        <a:pt x="180526" y="252944"/>
                        <a:pt x="177389" y="249700"/>
                      </a:cubicBezTo>
                      <a:cubicBezTo>
                        <a:pt x="175531" y="248256"/>
                        <a:pt x="173037" y="247921"/>
                        <a:pt x="170865" y="248830"/>
                      </a:cubicBezTo>
                      <a:close/>
                      <a:moveTo>
                        <a:pt x="369629" y="251004"/>
                      </a:moveTo>
                      <a:cubicBezTo>
                        <a:pt x="353771" y="256863"/>
                        <a:pt x="336339" y="256863"/>
                        <a:pt x="320481" y="251004"/>
                      </a:cubicBezTo>
                      <a:cubicBezTo>
                        <a:pt x="318507" y="250343"/>
                        <a:pt x="316367" y="250343"/>
                        <a:pt x="314392" y="251004"/>
                      </a:cubicBezTo>
                      <a:cubicBezTo>
                        <a:pt x="311243" y="252022"/>
                        <a:pt x="308603" y="254201"/>
                        <a:pt x="306998" y="257094"/>
                      </a:cubicBezTo>
                      <a:cubicBezTo>
                        <a:pt x="306355" y="261565"/>
                        <a:pt x="306355" y="266105"/>
                        <a:pt x="306998" y="270576"/>
                      </a:cubicBezTo>
                      <a:cubicBezTo>
                        <a:pt x="323008" y="274178"/>
                        <a:pt x="339744" y="272655"/>
                        <a:pt x="354841" y="266227"/>
                      </a:cubicBezTo>
                      <a:cubicBezTo>
                        <a:pt x="362796" y="262878"/>
                        <a:pt x="369920" y="257833"/>
                        <a:pt x="375718" y="251439"/>
                      </a:cubicBezTo>
                      <a:close/>
                      <a:moveTo>
                        <a:pt x="265245" y="157929"/>
                      </a:moveTo>
                      <a:cubicBezTo>
                        <a:pt x="259156" y="140097"/>
                        <a:pt x="250457" y="114436"/>
                        <a:pt x="273074" y="98779"/>
                      </a:cubicBezTo>
                      <a:cubicBezTo>
                        <a:pt x="284848" y="92227"/>
                        <a:pt x="298513" y="89924"/>
                        <a:pt x="311783" y="92255"/>
                      </a:cubicBezTo>
                      <a:cubicBezTo>
                        <a:pt x="306094" y="73824"/>
                        <a:pt x="296612" y="56787"/>
                        <a:pt x="283947" y="42238"/>
                      </a:cubicBezTo>
                      <a:lnTo>
                        <a:pt x="279598" y="37889"/>
                      </a:lnTo>
                      <a:lnTo>
                        <a:pt x="276988" y="35279"/>
                      </a:lnTo>
                      <a:lnTo>
                        <a:pt x="276988" y="35279"/>
                      </a:lnTo>
                      <a:cubicBezTo>
                        <a:pt x="276232" y="34303"/>
                        <a:pt x="275353" y="33427"/>
                        <a:pt x="274379" y="32669"/>
                      </a:cubicBezTo>
                      <a:lnTo>
                        <a:pt x="274379" y="32669"/>
                      </a:lnTo>
                      <a:lnTo>
                        <a:pt x="274379" y="32669"/>
                      </a:lnTo>
                      <a:cubicBezTo>
                        <a:pt x="265771" y="24971"/>
                        <a:pt x="255916" y="18794"/>
                        <a:pt x="245238" y="14402"/>
                      </a:cubicBezTo>
                      <a:cubicBezTo>
                        <a:pt x="230031" y="7747"/>
                        <a:pt x="213557" y="4482"/>
                        <a:pt x="196961" y="4834"/>
                      </a:cubicBezTo>
                      <a:cubicBezTo>
                        <a:pt x="186578" y="4008"/>
                        <a:pt x="176146" y="5647"/>
                        <a:pt x="166516" y="9618"/>
                      </a:cubicBezTo>
                      <a:cubicBezTo>
                        <a:pt x="162031" y="10816"/>
                        <a:pt x="157664" y="12417"/>
                        <a:pt x="153468" y="14402"/>
                      </a:cubicBezTo>
                      <a:cubicBezTo>
                        <a:pt x="138593" y="25316"/>
                        <a:pt x="127373" y="40480"/>
                        <a:pt x="121283" y="57895"/>
                      </a:cubicBezTo>
                      <a:cubicBezTo>
                        <a:pt x="116974" y="72098"/>
                        <a:pt x="113918" y="86652"/>
                        <a:pt x="112150" y="101388"/>
                      </a:cubicBezTo>
                      <a:cubicBezTo>
                        <a:pt x="125227" y="93544"/>
                        <a:pt x="140452" y="90042"/>
                        <a:pt x="155643" y="91385"/>
                      </a:cubicBezTo>
                      <a:cubicBezTo>
                        <a:pt x="175756" y="92991"/>
                        <a:pt x="190759" y="110598"/>
                        <a:pt x="189153" y="130711"/>
                      </a:cubicBezTo>
                      <a:cubicBezTo>
                        <a:pt x="189147" y="130795"/>
                        <a:pt x="189140" y="130879"/>
                        <a:pt x="189132" y="130964"/>
                      </a:cubicBezTo>
                      <a:cubicBezTo>
                        <a:pt x="190746" y="149339"/>
                        <a:pt x="190746" y="167824"/>
                        <a:pt x="189132" y="186200"/>
                      </a:cubicBezTo>
                      <a:cubicBezTo>
                        <a:pt x="186597" y="195607"/>
                        <a:pt x="183250" y="204776"/>
                        <a:pt x="179129" y="213600"/>
                      </a:cubicBezTo>
                      <a:cubicBezTo>
                        <a:pt x="176519" y="220994"/>
                        <a:pt x="173040" y="228823"/>
                        <a:pt x="171300" y="234912"/>
                      </a:cubicBezTo>
                      <a:cubicBezTo>
                        <a:pt x="177421" y="234521"/>
                        <a:pt x="183424" y="236730"/>
                        <a:pt x="187828" y="241001"/>
                      </a:cubicBezTo>
                      <a:cubicBezTo>
                        <a:pt x="193886" y="247064"/>
                        <a:pt x="196917" y="255519"/>
                        <a:pt x="196091" y="264052"/>
                      </a:cubicBezTo>
                      <a:lnTo>
                        <a:pt x="196961" y="264052"/>
                      </a:lnTo>
                      <a:cubicBezTo>
                        <a:pt x="196961" y="267532"/>
                        <a:pt x="196961" y="271011"/>
                        <a:pt x="196961" y="274491"/>
                      </a:cubicBezTo>
                      <a:cubicBezTo>
                        <a:pt x="193730" y="310207"/>
                        <a:pt x="197271" y="346211"/>
                        <a:pt x="207399" y="380614"/>
                      </a:cubicBezTo>
                      <a:cubicBezTo>
                        <a:pt x="209880" y="384641"/>
                        <a:pt x="213518" y="387825"/>
                        <a:pt x="217838" y="389747"/>
                      </a:cubicBezTo>
                      <a:cubicBezTo>
                        <a:pt x="221845" y="392413"/>
                        <a:pt x="226511" y="393918"/>
                        <a:pt x="231321" y="394097"/>
                      </a:cubicBezTo>
                      <a:cubicBezTo>
                        <a:pt x="247256" y="395545"/>
                        <a:pt x="263062" y="390169"/>
                        <a:pt x="274814" y="379309"/>
                      </a:cubicBezTo>
                      <a:cubicBezTo>
                        <a:pt x="282273" y="371528"/>
                        <a:pt x="286744" y="361359"/>
                        <a:pt x="287427" y="350604"/>
                      </a:cubicBezTo>
                      <a:cubicBezTo>
                        <a:pt x="290471" y="331032"/>
                        <a:pt x="296995" y="276665"/>
                        <a:pt x="297865" y="263617"/>
                      </a:cubicBezTo>
                      <a:lnTo>
                        <a:pt x="297865" y="263617"/>
                      </a:lnTo>
                      <a:cubicBezTo>
                        <a:pt x="297095" y="256985"/>
                        <a:pt x="298470" y="250278"/>
                        <a:pt x="301779" y="244481"/>
                      </a:cubicBezTo>
                      <a:cubicBezTo>
                        <a:pt x="304589" y="239931"/>
                        <a:pt x="308673" y="236299"/>
                        <a:pt x="313522" y="234042"/>
                      </a:cubicBezTo>
                      <a:cubicBezTo>
                        <a:pt x="292963" y="211130"/>
                        <a:pt x="277149" y="184377"/>
                        <a:pt x="266985" y="155320"/>
                      </a:cubicBezTo>
                      <a:close/>
                    </a:path>
                  </a:pathLst>
                </a:custGeom>
                <a:solidFill>
                  <a:srgbClr val="F2F2F2"/>
                </a:solidFill>
                <a:ln w="43392" cap="flat">
                  <a:noFill/>
                  <a:prstDash val="solid"/>
                  <a:miter/>
                </a:ln>
              </p:spPr>
              <p:txBody>
                <a:bodyPr rtlCol="0" anchor="ctr"/>
                <a:lstStyle/>
                <a:p>
                  <a:endParaRPr lang="en-US"/>
                </a:p>
              </p:txBody>
            </p:sp>
          </p:grpSp>
          <p:sp>
            <p:nvSpPr>
              <p:cNvPr id="331" name="Title 1">
                <a:extLst>
                  <a:ext uri="{FF2B5EF4-FFF2-40B4-BE49-F238E27FC236}">
                    <a16:creationId xmlns:a16="http://schemas.microsoft.com/office/drawing/2014/main" id="{18E48E04-1D6B-4438-9482-B7C023070439}"/>
                  </a:ext>
                </a:extLst>
              </p:cNvPr>
              <p:cNvSpPr txBox="1">
                <a:spLocks/>
              </p:cNvSpPr>
              <p:nvPr/>
            </p:nvSpPr>
            <p:spPr>
              <a:xfrm>
                <a:off x="10815588" y="5069833"/>
                <a:ext cx="7516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PostgreSQL</a:t>
                </a:r>
              </a:p>
            </p:txBody>
          </p:sp>
        </p:grpSp>
      </p:grpSp>
      <p:grpSp>
        <p:nvGrpSpPr>
          <p:cNvPr id="68" name="Group 67">
            <a:extLst>
              <a:ext uri="{FF2B5EF4-FFF2-40B4-BE49-F238E27FC236}">
                <a16:creationId xmlns:a16="http://schemas.microsoft.com/office/drawing/2014/main" id="{50360025-A8A8-4A1C-91D5-1ED8B7224639}"/>
              </a:ext>
            </a:extLst>
          </p:cNvPr>
          <p:cNvGrpSpPr/>
          <p:nvPr/>
        </p:nvGrpSpPr>
        <p:grpSpPr>
          <a:xfrm>
            <a:off x="8041889" y="2338843"/>
            <a:ext cx="1146159" cy="1370912"/>
            <a:chOff x="8041889" y="2338843"/>
            <a:chExt cx="1146159" cy="1370912"/>
          </a:xfrm>
        </p:grpSpPr>
        <p:sp>
          <p:nvSpPr>
            <p:cNvPr id="265" name="Title 1">
              <a:extLst>
                <a:ext uri="{FF2B5EF4-FFF2-40B4-BE49-F238E27FC236}">
                  <a16:creationId xmlns:a16="http://schemas.microsoft.com/office/drawing/2014/main" id="{EFB2DCEE-6E08-4189-B882-9DD3CBA6CB57}"/>
                </a:ext>
              </a:extLst>
            </p:cNvPr>
            <p:cNvSpPr txBox="1">
              <a:spLocks/>
            </p:cNvSpPr>
            <p:nvPr/>
          </p:nvSpPr>
          <p:spPr>
            <a:xfrm>
              <a:off x="8294415" y="2338843"/>
              <a:ext cx="6411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266" name="Group 265">
              <a:extLst>
                <a:ext uri="{FF2B5EF4-FFF2-40B4-BE49-F238E27FC236}">
                  <a16:creationId xmlns:a16="http://schemas.microsoft.com/office/drawing/2014/main" id="{1DF77D56-429E-4D1F-AF40-F67420F0DF31}"/>
                </a:ext>
              </a:extLst>
            </p:cNvPr>
            <p:cNvGrpSpPr/>
            <p:nvPr/>
          </p:nvGrpSpPr>
          <p:grpSpPr>
            <a:xfrm>
              <a:off x="8041889" y="2563596"/>
              <a:ext cx="1146159" cy="1146159"/>
              <a:chOff x="8075203" y="3952298"/>
              <a:chExt cx="530352" cy="530352"/>
            </a:xfrm>
          </p:grpSpPr>
          <p:sp>
            <p:nvSpPr>
              <p:cNvPr id="267" name="Rectangle: Rounded Corners 266">
                <a:extLst>
                  <a:ext uri="{FF2B5EF4-FFF2-40B4-BE49-F238E27FC236}">
                    <a16:creationId xmlns:a16="http://schemas.microsoft.com/office/drawing/2014/main" id="{6E59CD2E-5CDF-4521-BB65-E6CE4D33AA8A}"/>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8" name="Group 267">
                <a:extLst>
                  <a:ext uri="{FF2B5EF4-FFF2-40B4-BE49-F238E27FC236}">
                    <a16:creationId xmlns:a16="http://schemas.microsoft.com/office/drawing/2014/main" id="{272496DC-EEF7-46BE-BAB9-57FC2FE839E9}"/>
                  </a:ext>
                </a:extLst>
              </p:cNvPr>
              <p:cNvGrpSpPr/>
              <p:nvPr/>
            </p:nvGrpSpPr>
            <p:grpSpPr>
              <a:xfrm>
                <a:off x="8151402" y="4038938"/>
                <a:ext cx="377955" cy="357073"/>
                <a:chOff x="3172902" y="4132385"/>
                <a:chExt cx="355417" cy="335781"/>
              </a:xfrm>
            </p:grpSpPr>
            <p:grpSp>
              <p:nvGrpSpPr>
                <p:cNvPr id="269" name="Group 268">
                  <a:extLst>
                    <a:ext uri="{FF2B5EF4-FFF2-40B4-BE49-F238E27FC236}">
                      <a16:creationId xmlns:a16="http://schemas.microsoft.com/office/drawing/2014/main" id="{821608F7-2E3C-4FDF-9F11-ACD7FDE6FA29}"/>
                    </a:ext>
                  </a:extLst>
                </p:cNvPr>
                <p:cNvGrpSpPr/>
                <p:nvPr/>
              </p:nvGrpSpPr>
              <p:grpSpPr>
                <a:xfrm>
                  <a:off x="3234030" y="4132385"/>
                  <a:ext cx="233160" cy="110531"/>
                  <a:chOff x="3234867" y="4132385"/>
                  <a:chExt cx="233160" cy="110531"/>
                </a:xfrm>
              </p:grpSpPr>
              <p:sp>
                <p:nvSpPr>
                  <p:cNvPr id="277" name="Freeform: Shape 276">
                    <a:extLst>
                      <a:ext uri="{FF2B5EF4-FFF2-40B4-BE49-F238E27FC236}">
                        <a16:creationId xmlns:a16="http://schemas.microsoft.com/office/drawing/2014/main" id="{808280C5-25DD-484A-8D2A-E814997C5B5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8" name="Freeform: Shape 277">
                    <a:extLst>
                      <a:ext uri="{FF2B5EF4-FFF2-40B4-BE49-F238E27FC236}">
                        <a16:creationId xmlns:a16="http://schemas.microsoft.com/office/drawing/2014/main" id="{B645A145-A0C0-4C91-AE65-BEBE153958FA}"/>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70" name="Group 269">
                  <a:extLst>
                    <a:ext uri="{FF2B5EF4-FFF2-40B4-BE49-F238E27FC236}">
                      <a16:creationId xmlns:a16="http://schemas.microsoft.com/office/drawing/2014/main" id="{32D1DB32-595F-46AA-A163-197B4E0F1461}"/>
                    </a:ext>
                  </a:extLst>
                </p:cNvPr>
                <p:cNvGrpSpPr/>
                <p:nvPr/>
              </p:nvGrpSpPr>
              <p:grpSpPr>
                <a:xfrm>
                  <a:off x="3172902" y="4245010"/>
                  <a:ext cx="355417" cy="110531"/>
                  <a:chOff x="3172902" y="4244590"/>
                  <a:chExt cx="355417" cy="110531"/>
                </a:xfrm>
              </p:grpSpPr>
              <p:sp>
                <p:nvSpPr>
                  <p:cNvPr id="274" name="Freeform: Shape 273">
                    <a:extLst>
                      <a:ext uri="{FF2B5EF4-FFF2-40B4-BE49-F238E27FC236}">
                        <a16:creationId xmlns:a16="http://schemas.microsoft.com/office/drawing/2014/main" id="{FA4F1EC5-387A-446A-A815-AE6E5B12111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5" name="Freeform: Shape 274">
                    <a:extLst>
                      <a:ext uri="{FF2B5EF4-FFF2-40B4-BE49-F238E27FC236}">
                        <a16:creationId xmlns:a16="http://schemas.microsoft.com/office/drawing/2014/main" id="{E5240230-3297-4B7A-9F25-D411897E2FF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6" name="Freeform: Shape 275">
                    <a:extLst>
                      <a:ext uri="{FF2B5EF4-FFF2-40B4-BE49-F238E27FC236}">
                        <a16:creationId xmlns:a16="http://schemas.microsoft.com/office/drawing/2014/main" id="{940F11DF-E240-48BE-92BD-220A18F38C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71" name="Group 270">
                  <a:extLst>
                    <a:ext uri="{FF2B5EF4-FFF2-40B4-BE49-F238E27FC236}">
                      <a16:creationId xmlns:a16="http://schemas.microsoft.com/office/drawing/2014/main" id="{BC88B4C2-744F-45A2-A496-1980A123DE39}"/>
                    </a:ext>
                  </a:extLst>
                </p:cNvPr>
                <p:cNvGrpSpPr/>
                <p:nvPr/>
              </p:nvGrpSpPr>
              <p:grpSpPr>
                <a:xfrm>
                  <a:off x="3234030" y="4357635"/>
                  <a:ext cx="233160" cy="110531"/>
                  <a:chOff x="3234867" y="4132385"/>
                  <a:chExt cx="233160" cy="110531"/>
                </a:xfrm>
              </p:grpSpPr>
              <p:sp>
                <p:nvSpPr>
                  <p:cNvPr id="272" name="Freeform: Shape 271">
                    <a:extLst>
                      <a:ext uri="{FF2B5EF4-FFF2-40B4-BE49-F238E27FC236}">
                        <a16:creationId xmlns:a16="http://schemas.microsoft.com/office/drawing/2014/main" id="{0DD4AEC9-36FD-4B30-818D-9CD47594BC0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3" name="Freeform: Shape 272">
                    <a:extLst>
                      <a:ext uri="{FF2B5EF4-FFF2-40B4-BE49-F238E27FC236}">
                        <a16:creationId xmlns:a16="http://schemas.microsoft.com/office/drawing/2014/main" id="{E5E2E79C-5E65-49CC-A432-1AD84D726CC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50" name="Group 49">
            <a:extLst>
              <a:ext uri="{FF2B5EF4-FFF2-40B4-BE49-F238E27FC236}">
                <a16:creationId xmlns:a16="http://schemas.microsoft.com/office/drawing/2014/main" id="{7DE79783-8CF1-44C6-A854-A2EE2CBED592}"/>
              </a:ext>
            </a:extLst>
          </p:cNvPr>
          <p:cNvGrpSpPr/>
          <p:nvPr/>
        </p:nvGrpSpPr>
        <p:grpSpPr>
          <a:xfrm>
            <a:off x="5374373" y="2673721"/>
            <a:ext cx="717581" cy="728130"/>
            <a:chOff x="4992235" y="2161994"/>
            <a:chExt cx="717581" cy="728130"/>
          </a:xfrm>
        </p:grpSpPr>
        <p:sp>
          <p:nvSpPr>
            <p:cNvPr id="296" name="IoT" title="Icon of five circles that all connect to a center circle">
              <a:extLst>
                <a:ext uri="{FF2B5EF4-FFF2-40B4-BE49-F238E27FC236}">
                  <a16:creationId xmlns:a16="http://schemas.microsoft.com/office/drawing/2014/main" id="{CE4EA6A4-1DD5-4696-878E-AFCD03D1D1AF}"/>
                </a:ext>
              </a:extLst>
            </p:cNvPr>
            <p:cNvSpPr>
              <a:spLocks noChangeAspect="1" noEditPoints="1"/>
            </p:cNvSpPr>
            <p:nvPr/>
          </p:nvSpPr>
          <p:spPr bwMode="auto">
            <a:xfrm>
              <a:off x="5169863" y="2443496"/>
              <a:ext cx="362324" cy="36290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gradFill>
                  <a:gsLst>
                    <a:gs pos="0">
                      <a:srgbClr val="505050"/>
                    </a:gs>
                    <a:gs pos="100000">
                      <a:srgbClr val="505050"/>
                    </a:gs>
                  </a:gsLst>
                </a:gradFill>
                <a:latin typeface="Segoe UI"/>
              </a:endParaRPr>
            </a:p>
          </p:txBody>
        </p:sp>
        <p:sp>
          <p:nvSpPr>
            <p:cNvPr id="298" name="Title 1">
              <a:extLst>
                <a:ext uri="{FF2B5EF4-FFF2-40B4-BE49-F238E27FC236}">
                  <a16:creationId xmlns:a16="http://schemas.microsoft.com/office/drawing/2014/main" id="{6DCDCA20-9908-447A-9DA0-6CD547FA193D}"/>
                </a:ext>
              </a:extLst>
            </p:cNvPr>
            <p:cNvSpPr txBox="1">
              <a:spLocks/>
            </p:cNvSpPr>
            <p:nvPr/>
          </p:nvSpPr>
          <p:spPr>
            <a:xfrm>
              <a:off x="4992235" y="216199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sensor</a:t>
              </a:r>
            </a:p>
          </p:txBody>
        </p:sp>
        <p:sp>
          <p:nvSpPr>
            <p:cNvPr id="299" name="Rectangle: Rounded Corners 298">
              <a:extLst>
                <a:ext uri="{FF2B5EF4-FFF2-40B4-BE49-F238E27FC236}">
                  <a16:creationId xmlns:a16="http://schemas.microsoft.com/office/drawing/2014/main" id="{B1D12488-0109-4C32-976C-2BC46B49BA34}"/>
                </a:ext>
              </a:extLst>
            </p:cNvPr>
            <p:cNvSpPr/>
            <p:nvPr/>
          </p:nvSpPr>
          <p:spPr bwMode="auto">
            <a:xfrm>
              <a:off x="5085849" y="235977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49" name="Group 48">
            <a:extLst>
              <a:ext uri="{FF2B5EF4-FFF2-40B4-BE49-F238E27FC236}">
                <a16:creationId xmlns:a16="http://schemas.microsoft.com/office/drawing/2014/main" id="{09B99B90-B85B-43A9-9466-198C46D2A210}"/>
              </a:ext>
            </a:extLst>
          </p:cNvPr>
          <p:cNvGrpSpPr/>
          <p:nvPr/>
        </p:nvGrpSpPr>
        <p:grpSpPr>
          <a:xfrm>
            <a:off x="6623715" y="2519832"/>
            <a:ext cx="790073" cy="882019"/>
            <a:chOff x="6241577" y="2008105"/>
            <a:chExt cx="790073" cy="882019"/>
          </a:xfrm>
        </p:grpSpPr>
        <p:sp>
          <p:nvSpPr>
            <p:cNvPr id="309" name="Title 1">
              <a:extLst>
                <a:ext uri="{FF2B5EF4-FFF2-40B4-BE49-F238E27FC236}">
                  <a16:creationId xmlns:a16="http://schemas.microsoft.com/office/drawing/2014/main" id="{781B8261-EDD0-4305-947C-53D7B6ED6E17}"/>
                </a:ext>
              </a:extLst>
            </p:cNvPr>
            <p:cNvSpPr txBox="1">
              <a:spLocks/>
            </p:cNvSpPr>
            <p:nvPr/>
          </p:nvSpPr>
          <p:spPr>
            <a:xfrm>
              <a:off x="6241577" y="2008105"/>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API Management</a:t>
              </a:r>
            </a:p>
          </p:txBody>
        </p:sp>
        <p:sp>
          <p:nvSpPr>
            <p:cNvPr id="310" name="Rectangle: Rounded Corners 309">
              <a:extLst>
                <a:ext uri="{FF2B5EF4-FFF2-40B4-BE49-F238E27FC236}">
                  <a16:creationId xmlns:a16="http://schemas.microsoft.com/office/drawing/2014/main" id="{0D186941-A586-4E88-A4C7-0A2FF83C66E6}"/>
                </a:ext>
              </a:extLst>
            </p:cNvPr>
            <p:cNvSpPr/>
            <p:nvPr/>
          </p:nvSpPr>
          <p:spPr bwMode="auto">
            <a:xfrm>
              <a:off x="6371437" y="235977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 name="Picture 10" descr="A picture containing room, drawing&#10;&#10;Description automatically generated">
              <a:extLst>
                <a:ext uri="{FF2B5EF4-FFF2-40B4-BE49-F238E27FC236}">
                  <a16:creationId xmlns:a16="http://schemas.microsoft.com/office/drawing/2014/main" id="{990AAD05-1C3C-43F6-94BB-74416F8264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043" y="2419378"/>
              <a:ext cx="411141" cy="411141"/>
            </a:xfrm>
            <a:prstGeom prst="rect">
              <a:avLst/>
            </a:prstGeom>
          </p:spPr>
        </p:pic>
      </p:grpSp>
      <p:cxnSp>
        <p:nvCxnSpPr>
          <p:cNvPr id="46" name="Straight Arrow Connector 45">
            <a:extLst>
              <a:ext uri="{FF2B5EF4-FFF2-40B4-BE49-F238E27FC236}">
                <a16:creationId xmlns:a16="http://schemas.microsoft.com/office/drawing/2014/main" id="{623C1230-87A4-428C-BFD8-1009BAD0BE06}"/>
              </a:ext>
            </a:extLst>
          </p:cNvPr>
          <p:cNvCxnSpPr>
            <a:stCxn id="299" idx="3"/>
            <a:endCxn id="310" idx="1"/>
          </p:cNvCxnSpPr>
          <p:nvPr/>
        </p:nvCxnSpPr>
        <p:spPr>
          <a:xfrm>
            <a:off x="5998339" y="3136675"/>
            <a:ext cx="7552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C7C05C0-DD7C-4E23-AA16-70F54C1DB072}"/>
              </a:ext>
            </a:extLst>
          </p:cNvPr>
          <p:cNvCxnSpPr>
            <a:cxnSpLocks/>
            <a:stCxn id="310" idx="3"/>
            <a:endCxn id="267" idx="1"/>
          </p:cNvCxnSpPr>
          <p:nvPr/>
        </p:nvCxnSpPr>
        <p:spPr>
          <a:xfrm>
            <a:off x="7283927" y="3136675"/>
            <a:ext cx="75796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3620BBB-A54E-48E9-AEBC-6DE4245A2D56}"/>
              </a:ext>
            </a:extLst>
          </p:cNvPr>
          <p:cNvCxnSpPr>
            <a:cxnSpLocks/>
          </p:cNvCxnSpPr>
          <p:nvPr/>
        </p:nvCxnSpPr>
        <p:spPr>
          <a:xfrm flipV="1">
            <a:off x="9188048" y="2632763"/>
            <a:ext cx="758952" cy="0"/>
          </a:xfrm>
          <a:prstGeom prst="bentConnector3">
            <a:avLst>
              <a:gd name="adj1" fmla="val 1831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CDD90266-E134-4BA6-AF12-B83CF8651A2E}"/>
              </a:ext>
            </a:extLst>
          </p:cNvPr>
          <p:cNvCxnSpPr>
            <a:cxnSpLocks/>
          </p:cNvCxnSpPr>
          <p:nvPr/>
        </p:nvCxnSpPr>
        <p:spPr>
          <a:xfrm>
            <a:off x="9188048" y="3597704"/>
            <a:ext cx="758952" cy="0"/>
          </a:xfrm>
          <a:prstGeom prst="bentConnector3">
            <a:avLst>
              <a:gd name="adj1" fmla="val 1831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6" name="Title 1">
            <a:extLst>
              <a:ext uri="{FF2B5EF4-FFF2-40B4-BE49-F238E27FC236}">
                <a16:creationId xmlns:a16="http://schemas.microsoft.com/office/drawing/2014/main" id="{86B6FA98-40D6-44F6-8FF1-F38B3287C8DA}"/>
              </a:ext>
            </a:extLst>
          </p:cNvPr>
          <p:cNvSpPr txBox="1">
            <a:spLocks/>
          </p:cNvSpPr>
          <p:nvPr/>
        </p:nvSpPr>
        <p:spPr>
          <a:xfrm>
            <a:off x="9293910" y="2690143"/>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Storage</a:t>
            </a:r>
          </a:p>
        </p:txBody>
      </p:sp>
      <p:sp>
        <p:nvSpPr>
          <p:cNvPr id="347" name="Title 1">
            <a:extLst>
              <a:ext uri="{FF2B5EF4-FFF2-40B4-BE49-F238E27FC236}">
                <a16:creationId xmlns:a16="http://schemas.microsoft.com/office/drawing/2014/main" id="{D962B1EC-3719-46CD-9C93-0AF2BA842AA1}"/>
              </a:ext>
            </a:extLst>
          </p:cNvPr>
          <p:cNvSpPr txBox="1">
            <a:spLocks/>
          </p:cNvSpPr>
          <p:nvPr/>
        </p:nvSpPr>
        <p:spPr>
          <a:xfrm>
            <a:off x="9304390" y="3416664"/>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Analysis</a:t>
            </a:r>
          </a:p>
        </p:txBody>
      </p:sp>
      <p:cxnSp>
        <p:nvCxnSpPr>
          <p:cNvPr id="63" name="Connector: Elbow 62">
            <a:extLst>
              <a:ext uri="{FF2B5EF4-FFF2-40B4-BE49-F238E27FC236}">
                <a16:creationId xmlns:a16="http://schemas.microsoft.com/office/drawing/2014/main" id="{9527A24E-14CE-423E-B072-F701D07E6AA8}"/>
              </a:ext>
            </a:extLst>
          </p:cNvPr>
          <p:cNvCxnSpPr>
            <a:cxnSpLocks/>
            <a:stCxn id="267" idx="2"/>
          </p:cNvCxnSpPr>
          <p:nvPr/>
        </p:nvCxnSpPr>
        <p:spPr>
          <a:xfrm rot="5400000">
            <a:off x="7985710" y="3838230"/>
            <a:ext cx="757734" cy="50078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C6C12DAB-0244-4F22-A3B2-730E91EEAA94}"/>
              </a:ext>
            </a:extLst>
          </p:cNvPr>
          <p:cNvCxnSpPr>
            <a:cxnSpLocks/>
            <a:stCxn id="267" idx="2"/>
          </p:cNvCxnSpPr>
          <p:nvPr/>
        </p:nvCxnSpPr>
        <p:spPr>
          <a:xfrm rot="16200000" flipH="1">
            <a:off x="8450810" y="3873914"/>
            <a:ext cx="757734" cy="429416"/>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Isosceles Triangle 111">
            <a:extLst>
              <a:ext uri="{FF2B5EF4-FFF2-40B4-BE49-F238E27FC236}">
                <a16:creationId xmlns:a16="http://schemas.microsoft.com/office/drawing/2014/main" id="{4DE9E806-4D2A-4089-828A-E3C4E64DDBC7}"/>
              </a:ext>
            </a:extLst>
          </p:cNvPr>
          <p:cNvSpPr/>
          <p:nvPr/>
        </p:nvSpPr>
        <p:spPr bwMode="auto">
          <a:xfrm rot="10800000">
            <a:off x="11281472"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400E1E40-961C-4173-9B3C-D318B67CA4A2}"/>
              </a:ext>
            </a:extLst>
          </p:cNvPr>
          <p:cNvGrpSpPr/>
          <p:nvPr/>
        </p:nvGrpSpPr>
        <p:grpSpPr>
          <a:xfrm>
            <a:off x="10719662" y="-91637"/>
            <a:ext cx="1371600" cy="1258345"/>
            <a:chOff x="10719662" y="-91637"/>
            <a:chExt cx="1371600" cy="1258345"/>
          </a:xfrm>
        </p:grpSpPr>
        <p:grpSp>
          <p:nvGrpSpPr>
            <p:cNvPr id="117" name="Group 116">
              <a:extLst>
                <a:ext uri="{FF2B5EF4-FFF2-40B4-BE49-F238E27FC236}">
                  <a16:creationId xmlns:a16="http://schemas.microsoft.com/office/drawing/2014/main" id="{04FBFAFE-BEB3-4889-8A58-0F8B0C9DD14F}"/>
                </a:ext>
              </a:extLst>
            </p:cNvPr>
            <p:cNvGrpSpPr/>
            <p:nvPr/>
          </p:nvGrpSpPr>
          <p:grpSpPr>
            <a:xfrm>
              <a:off x="10896110" y="-91637"/>
              <a:ext cx="927104" cy="716959"/>
              <a:chOff x="7493178" y="-70697"/>
              <a:chExt cx="927104" cy="716959"/>
            </a:xfrm>
          </p:grpSpPr>
          <p:sp>
            <p:nvSpPr>
              <p:cNvPr id="119" name="binary" title="Icon of binary code, ones and zeros">
                <a:extLst>
                  <a:ext uri="{FF2B5EF4-FFF2-40B4-BE49-F238E27FC236}">
                    <a16:creationId xmlns:a16="http://schemas.microsoft.com/office/drawing/2014/main" id="{79F5A2F4-BB3B-423C-8E8E-68A767E357CF}"/>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4A29CA2B-1704-4B58-8578-3563F27BA5D9}"/>
                  </a:ext>
                </a:extLst>
              </p:cNvPr>
              <p:cNvGrpSpPr/>
              <p:nvPr/>
            </p:nvGrpSpPr>
            <p:grpSpPr>
              <a:xfrm>
                <a:off x="7493178" y="-70697"/>
                <a:ext cx="338404" cy="143714"/>
                <a:chOff x="8802877" y="1279923"/>
                <a:chExt cx="255843" cy="143714"/>
              </a:xfrm>
            </p:grpSpPr>
            <p:cxnSp>
              <p:nvCxnSpPr>
                <p:cNvPr id="121" name="Straight Connector 120">
                  <a:extLst>
                    <a:ext uri="{FF2B5EF4-FFF2-40B4-BE49-F238E27FC236}">
                      <a16:creationId xmlns:a16="http://schemas.microsoft.com/office/drawing/2014/main" id="{4229F980-BB3D-427B-B2C7-E2748ADA6965}"/>
                    </a:ext>
                  </a:extLst>
                </p:cNvPr>
                <p:cNvCxnSpPr/>
                <p:nvPr/>
              </p:nvCxnSpPr>
              <p:spPr>
                <a:xfrm flipH="1">
                  <a:off x="8802877" y="1279923"/>
                  <a:ext cx="255843" cy="0"/>
                </a:xfrm>
                <a:prstGeom prst="line">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2" name="Straight Connector 121">
                  <a:extLst>
                    <a:ext uri="{FF2B5EF4-FFF2-40B4-BE49-F238E27FC236}">
                      <a16:creationId xmlns:a16="http://schemas.microsoft.com/office/drawing/2014/main" id="{4F6FCCE4-02C6-4AEA-A22E-00A1E8ECA215}"/>
                    </a:ext>
                  </a:extLst>
                </p:cNvPr>
                <p:cNvCxnSpPr>
                  <a:cxnSpLocks/>
                </p:cNvCxnSpPr>
                <p:nvPr/>
              </p:nvCxnSpPr>
              <p:spPr>
                <a:xfrm flipH="1">
                  <a:off x="8931589" y="1351780"/>
                  <a:ext cx="127131" cy="0"/>
                </a:xfrm>
                <a:prstGeom prst="line">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3" name="Straight Connector 122">
                  <a:extLst>
                    <a:ext uri="{FF2B5EF4-FFF2-40B4-BE49-F238E27FC236}">
                      <a16:creationId xmlns:a16="http://schemas.microsoft.com/office/drawing/2014/main" id="{BB7BD737-1D3B-4159-8611-919500B8E4D4}"/>
                    </a:ext>
                  </a:extLst>
                </p:cNvPr>
                <p:cNvCxnSpPr>
                  <a:cxnSpLocks/>
                </p:cNvCxnSpPr>
                <p:nvPr/>
              </p:nvCxnSpPr>
              <p:spPr>
                <a:xfrm flipH="1">
                  <a:off x="8873153" y="1423637"/>
                  <a:ext cx="185567" cy="0"/>
                </a:xfrm>
                <a:prstGeom prst="line">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18" name="Rectangle 117">
              <a:extLst>
                <a:ext uri="{FF2B5EF4-FFF2-40B4-BE49-F238E27FC236}">
                  <a16:creationId xmlns:a16="http://schemas.microsoft.com/office/drawing/2014/main" id="{80903B26-6C22-495D-B636-D3F6D12B6C33}"/>
                </a:ext>
              </a:extLst>
            </p:cNvPr>
            <p:cNvSpPr/>
            <p:nvPr/>
          </p:nvSpPr>
          <p:spPr>
            <a:xfrm>
              <a:off x="10719662" y="766598"/>
              <a:ext cx="1371600" cy="400110"/>
            </a:xfrm>
            <a:prstGeom prst="rect">
              <a:avLst/>
            </a:prstGeom>
          </p:spPr>
          <p:txBody>
            <a:bodyPr wrap="square">
              <a:noAutofit/>
            </a:bodyPr>
            <a:lstStyle/>
            <a:p>
              <a:pPr algn="ctr" defTabSz="914192"/>
              <a:r>
                <a:rPr lang="en-US" sz="1000">
                  <a:solidFill>
                    <a:srgbClr val="000000"/>
                  </a:solidFill>
                  <a:latin typeface="Segoe UI Semibold" panose="020B0702040204020203" pitchFamily="34" charset="0"/>
                  <a:cs typeface="Segoe UI Semibold" panose="020B0702040204020203" pitchFamily="34" charset="0"/>
                </a:rPr>
                <a:t>Data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streaming</a:t>
              </a:r>
            </a:p>
          </p:txBody>
        </p:sp>
      </p:grpSp>
      <p:grpSp>
        <p:nvGrpSpPr>
          <p:cNvPr id="124" name="Group 123">
            <a:extLst>
              <a:ext uri="{FF2B5EF4-FFF2-40B4-BE49-F238E27FC236}">
                <a16:creationId xmlns:a16="http://schemas.microsoft.com/office/drawing/2014/main" id="{92F9AD7F-1E3F-45A1-8AB9-08F6D8A31025}"/>
              </a:ext>
            </a:extLst>
          </p:cNvPr>
          <p:cNvGrpSpPr/>
          <p:nvPr/>
        </p:nvGrpSpPr>
        <p:grpSpPr>
          <a:xfrm>
            <a:off x="333451" y="161073"/>
            <a:ext cx="1371600" cy="1005635"/>
            <a:chOff x="384750" y="182743"/>
            <a:chExt cx="1371600" cy="1005635"/>
          </a:xfrm>
        </p:grpSpPr>
        <p:sp>
          <p:nvSpPr>
            <p:cNvPr id="125" name="Rectangle 124">
              <a:extLst>
                <a:ext uri="{FF2B5EF4-FFF2-40B4-BE49-F238E27FC236}">
                  <a16:creationId xmlns:a16="http://schemas.microsoft.com/office/drawing/2014/main" id="{0886F611-60A3-44BE-B751-F3F278AF17A6}"/>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26" name="Group 125">
              <a:extLst>
                <a:ext uri="{FF2B5EF4-FFF2-40B4-BE49-F238E27FC236}">
                  <a16:creationId xmlns:a16="http://schemas.microsoft.com/office/drawing/2014/main" id="{FB4A12D6-D025-49D2-99AF-03F601D19145}"/>
                </a:ext>
              </a:extLst>
            </p:cNvPr>
            <p:cNvGrpSpPr/>
            <p:nvPr/>
          </p:nvGrpSpPr>
          <p:grpSpPr>
            <a:xfrm>
              <a:off x="661970" y="182743"/>
              <a:ext cx="817153" cy="510741"/>
              <a:chOff x="2473324" y="3092343"/>
              <a:chExt cx="1138048" cy="711307"/>
            </a:xfrm>
          </p:grpSpPr>
          <p:grpSp>
            <p:nvGrpSpPr>
              <p:cNvPr id="127" name="Group 126">
                <a:extLst>
                  <a:ext uri="{FF2B5EF4-FFF2-40B4-BE49-F238E27FC236}">
                    <a16:creationId xmlns:a16="http://schemas.microsoft.com/office/drawing/2014/main" id="{72283479-4C27-485A-BBF9-04E03EA76E52}"/>
                  </a:ext>
                </a:extLst>
              </p:cNvPr>
              <p:cNvGrpSpPr/>
              <p:nvPr/>
            </p:nvGrpSpPr>
            <p:grpSpPr>
              <a:xfrm>
                <a:off x="2688643" y="3092343"/>
                <a:ext cx="922729" cy="200438"/>
                <a:chOff x="2688643" y="3092343"/>
                <a:chExt cx="922729" cy="200438"/>
              </a:xfrm>
            </p:grpSpPr>
            <p:sp>
              <p:nvSpPr>
                <p:cNvPr id="135" name="Freeform: Shape 134">
                  <a:extLst>
                    <a:ext uri="{FF2B5EF4-FFF2-40B4-BE49-F238E27FC236}">
                      <a16:creationId xmlns:a16="http://schemas.microsoft.com/office/drawing/2014/main" id="{D2EE8CF1-1A25-41E1-A15D-47C9F71AADE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CFDAD86-D9C5-406A-9607-7DBBE379AC40}"/>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BD3800FF-F59A-432F-8F43-63F362B56D70}"/>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F34370E1-2522-453C-9BB9-80D273D6D118}"/>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28" name="Freeform: Shape 127">
                <a:extLst>
                  <a:ext uri="{FF2B5EF4-FFF2-40B4-BE49-F238E27FC236}">
                    <a16:creationId xmlns:a16="http://schemas.microsoft.com/office/drawing/2014/main" id="{C0F56E11-4321-4DBB-BAC6-118349F57ABD}"/>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29" name="Group 128">
                <a:extLst>
                  <a:ext uri="{FF2B5EF4-FFF2-40B4-BE49-F238E27FC236}">
                    <a16:creationId xmlns:a16="http://schemas.microsoft.com/office/drawing/2014/main" id="{DF21B44F-4328-4243-B504-DEA264720E13}"/>
                  </a:ext>
                </a:extLst>
              </p:cNvPr>
              <p:cNvGrpSpPr/>
              <p:nvPr/>
            </p:nvGrpSpPr>
            <p:grpSpPr>
              <a:xfrm>
                <a:off x="3062706" y="3298775"/>
                <a:ext cx="426743" cy="200438"/>
                <a:chOff x="3062706" y="3308474"/>
                <a:chExt cx="426743" cy="200438"/>
              </a:xfrm>
            </p:grpSpPr>
            <p:sp>
              <p:nvSpPr>
                <p:cNvPr id="133" name="Freeform: Shape 132">
                  <a:extLst>
                    <a:ext uri="{FF2B5EF4-FFF2-40B4-BE49-F238E27FC236}">
                      <a16:creationId xmlns:a16="http://schemas.microsoft.com/office/drawing/2014/main" id="{5947D5BC-480E-41C1-B1DA-02DC40823A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EC0B2E2-BCA1-4563-9AF4-A72EC6043AF9}"/>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30" name="Freeform: Shape 129">
                <a:extLst>
                  <a:ext uri="{FF2B5EF4-FFF2-40B4-BE49-F238E27FC236}">
                    <a16:creationId xmlns:a16="http://schemas.microsoft.com/office/drawing/2014/main" id="{F493A947-3C93-42F0-8DC6-C07914219F78}"/>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1" name="Rectangle 130">
                <a:extLst>
                  <a:ext uri="{FF2B5EF4-FFF2-40B4-BE49-F238E27FC236}">
                    <a16:creationId xmlns:a16="http://schemas.microsoft.com/office/drawing/2014/main" id="{CDED609F-9B4E-4A4B-89A4-00956090194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32" name="Straight Arrow Connector 131">
                <a:extLst>
                  <a:ext uri="{FF2B5EF4-FFF2-40B4-BE49-F238E27FC236}">
                    <a16:creationId xmlns:a16="http://schemas.microsoft.com/office/drawing/2014/main" id="{849DA8AE-60CA-4753-B013-CBD06DFD0DDB}"/>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39" name="Group 138">
            <a:extLst>
              <a:ext uri="{FF2B5EF4-FFF2-40B4-BE49-F238E27FC236}">
                <a16:creationId xmlns:a16="http://schemas.microsoft.com/office/drawing/2014/main" id="{A7BD2F27-4E53-424E-A403-5D0C4846F17D}"/>
              </a:ext>
            </a:extLst>
          </p:cNvPr>
          <p:cNvGrpSpPr/>
          <p:nvPr/>
        </p:nvGrpSpPr>
        <p:grpSpPr>
          <a:xfrm>
            <a:off x="2410693" y="140186"/>
            <a:ext cx="1371600" cy="872633"/>
            <a:chOff x="2117745" y="161856"/>
            <a:chExt cx="1371600" cy="872633"/>
          </a:xfrm>
        </p:grpSpPr>
        <p:sp>
          <p:nvSpPr>
            <p:cNvPr id="140" name="Rectangle 139">
              <a:extLst>
                <a:ext uri="{FF2B5EF4-FFF2-40B4-BE49-F238E27FC236}">
                  <a16:creationId xmlns:a16="http://schemas.microsoft.com/office/drawing/2014/main" id="{FD9E3893-5E2C-467C-BE6A-91F6FCC54F2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41" name="Relationship_F003" title="Icon of three boxes connected by lines">
              <a:extLst>
                <a:ext uri="{FF2B5EF4-FFF2-40B4-BE49-F238E27FC236}">
                  <a16:creationId xmlns:a16="http://schemas.microsoft.com/office/drawing/2014/main" id="{BA3851FE-5914-4194-9AC3-5963FA29BE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0BC3A390-2746-4A1F-BE45-B60BD71B44BD}"/>
              </a:ext>
            </a:extLst>
          </p:cNvPr>
          <p:cNvGrpSpPr/>
          <p:nvPr/>
        </p:nvGrpSpPr>
        <p:grpSpPr>
          <a:xfrm>
            <a:off x="4487935" y="128409"/>
            <a:ext cx="1371600" cy="1038299"/>
            <a:chOff x="10782722" y="150079"/>
            <a:chExt cx="1371600" cy="1038299"/>
          </a:xfrm>
        </p:grpSpPr>
        <p:sp>
          <p:nvSpPr>
            <p:cNvPr id="143" name="Rectangle 142">
              <a:extLst>
                <a:ext uri="{FF2B5EF4-FFF2-40B4-BE49-F238E27FC236}">
                  <a16:creationId xmlns:a16="http://schemas.microsoft.com/office/drawing/2014/main" id="{040BE7C9-03A2-4EE8-B864-4B1548621002}"/>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44" name="Group 143">
              <a:extLst>
                <a:ext uri="{FF2B5EF4-FFF2-40B4-BE49-F238E27FC236}">
                  <a16:creationId xmlns:a16="http://schemas.microsoft.com/office/drawing/2014/main" id="{A4B6084F-D2D2-4203-A00F-70BAF06D22C7}"/>
                </a:ext>
              </a:extLst>
            </p:cNvPr>
            <p:cNvGrpSpPr>
              <a:grpSpLocks noChangeAspect="1"/>
            </p:cNvGrpSpPr>
            <p:nvPr/>
          </p:nvGrpSpPr>
          <p:grpSpPr>
            <a:xfrm>
              <a:off x="11197981" y="150079"/>
              <a:ext cx="541082" cy="576072"/>
              <a:chOff x="6526200" y="1216702"/>
              <a:chExt cx="1273056" cy="1355381"/>
            </a:xfrm>
          </p:grpSpPr>
          <p:sp>
            <p:nvSpPr>
              <p:cNvPr id="145" name="Shield_EA18" title="Icon of a shield">
                <a:extLst>
                  <a:ext uri="{FF2B5EF4-FFF2-40B4-BE49-F238E27FC236}">
                    <a16:creationId xmlns:a16="http://schemas.microsoft.com/office/drawing/2014/main" id="{2B96C50E-F0A2-4CA9-8BAB-5FE572EBC8A9}"/>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6" name="DeveloperTools_EC7A" title="Icon of a wrench and a screwdriver">
                <a:extLst>
                  <a:ext uri="{FF2B5EF4-FFF2-40B4-BE49-F238E27FC236}">
                    <a16:creationId xmlns:a16="http://schemas.microsoft.com/office/drawing/2014/main" id="{9FE25AB6-9356-4D10-A00D-EC544E7210B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148">
            <a:extLst>
              <a:ext uri="{FF2B5EF4-FFF2-40B4-BE49-F238E27FC236}">
                <a16:creationId xmlns:a16="http://schemas.microsoft.com/office/drawing/2014/main" id="{461083B1-C604-4794-8BED-590D90570B0C}"/>
              </a:ext>
            </a:extLst>
          </p:cNvPr>
          <p:cNvGrpSpPr/>
          <p:nvPr/>
        </p:nvGrpSpPr>
        <p:grpSpPr>
          <a:xfrm>
            <a:off x="6565177" y="129839"/>
            <a:ext cx="1371600" cy="1036869"/>
            <a:chOff x="3850740" y="151509"/>
            <a:chExt cx="1371600" cy="1036869"/>
          </a:xfrm>
        </p:grpSpPr>
        <p:sp>
          <p:nvSpPr>
            <p:cNvPr id="161" name="Rectangle 160">
              <a:extLst>
                <a:ext uri="{FF2B5EF4-FFF2-40B4-BE49-F238E27FC236}">
                  <a16:creationId xmlns:a16="http://schemas.microsoft.com/office/drawing/2014/main" id="{C08C27C6-CE96-48C0-8579-E399B85CA4FA}"/>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62" name="Brain_3" title="Icon of a brain">
              <a:extLst>
                <a:ext uri="{FF2B5EF4-FFF2-40B4-BE49-F238E27FC236}">
                  <a16:creationId xmlns:a16="http://schemas.microsoft.com/office/drawing/2014/main" id="{DDDD6BEA-2ADD-4820-9398-3392C67298B0}"/>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A42244ED-3C29-4E42-AB96-D69A32DDAAD0}"/>
              </a:ext>
            </a:extLst>
          </p:cNvPr>
          <p:cNvGrpSpPr/>
          <p:nvPr/>
        </p:nvGrpSpPr>
        <p:grpSpPr>
          <a:xfrm>
            <a:off x="8642419" y="155995"/>
            <a:ext cx="1371600" cy="856824"/>
            <a:chOff x="5583735" y="177665"/>
            <a:chExt cx="1371600" cy="856824"/>
          </a:xfrm>
        </p:grpSpPr>
        <p:sp>
          <p:nvSpPr>
            <p:cNvPr id="164" name="Rectangle 163">
              <a:extLst>
                <a:ext uri="{FF2B5EF4-FFF2-40B4-BE49-F238E27FC236}">
                  <a16:creationId xmlns:a16="http://schemas.microsoft.com/office/drawing/2014/main" id="{A7A85AF8-5422-4CE6-9DC8-84ED3CF6E7BA}"/>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65" name="IoT" title="Icon of five circles that all connect to a center circle">
              <a:extLst>
                <a:ext uri="{FF2B5EF4-FFF2-40B4-BE49-F238E27FC236}">
                  <a16:creationId xmlns:a16="http://schemas.microsoft.com/office/drawing/2014/main" id="{23276989-F15A-441E-A351-7C30B507023E}"/>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33164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Isosceles Triangle 148">
            <a:extLst>
              <a:ext uri="{FF2B5EF4-FFF2-40B4-BE49-F238E27FC236}">
                <a16:creationId xmlns:a16="http://schemas.microsoft.com/office/drawing/2014/main" id="{0D2A4ECA-D20D-425F-A208-541DD4CEA087}"/>
              </a:ext>
            </a:extLst>
          </p:cNvPr>
          <p:cNvSpPr/>
          <p:nvPr/>
        </p:nvSpPr>
        <p:spPr bwMode="auto">
          <a:xfrm rot="10800000">
            <a:off x="11281472"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3" name="Group 162">
            <a:extLst>
              <a:ext uri="{FF2B5EF4-FFF2-40B4-BE49-F238E27FC236}">
                <a16:creationId xmlns:a16="http://schemas.microsoft.com/office/drawing/2014/main" id="{D846FF9E-0DD5-44A7-B47A-34DE3A8BA4A0}"/>
              </a:ext>
            </a:extLst>
          </p:cNvPr>
          <p:cNvGrpSpPr/>
          <p:nvPr/>
        </p:nvGrpSpPr>
        <p:grpSpPr>
          <a:xfrm>
            <a:off x="10719662" y="-91637"/>
            <a:ext cx="1371600" cy="1258345"/>
            <a:chOff x="10719662" y="-91637"/>
            <a:chExt cx="1371600" cy="1258345"/>
          </a:xfrm>
        </p:grpSpPr>
        <p:grpSp>
          <p:nvGrpSpPr>
            <p:cNvPr id="166" name="Group 165">
              <a:extLst>
                <a:ext uri="{FF2B5EF4-FFF2-40B4-BE49-F238E27FC236}">
                  <a16:creationId xmlns:a16="http://schemas.microsoft.com/office/drawing/2014/main" id="{66591561-5FAB-4EEE-9FB8-70FBE6235B78}"/>
                </a:ext>
              </a:extLst>
            </p:cNvPr>
            <p:cNvGrpSpPr/>
            <p:nvPr/>
          </p:nvGrpSpPr>
          <p:grpSpPr>
            <a:xfrm>
              <a:off x="10896110" y="-91637"/>
              <a:ext cx="927104" cy="716959"/>
              <a:chOff x="7493178" y="-70697"/>
              <a:chExt cx="927104" cy="716959"/>
            </a:xfrm>
          </p:grpSpPr>
          <p:sp>
            <p:nvSpPr>
              <p:cNvPr id="169" name="binary" title="Icon of binary code, ones and zeros">
                <a:extLst>
                  <a:ext uri="{FF2B5EF4-FFF2-40B4-BE49-F238E27FC236}">
                    <a16:creationId xmlns:a16="http://schemas.microsoft.com/office/drawing/2014/main" id="{1BB8480A-451C-498F-8FB2-1CA4758198D2}"/>
                  </a:ext>
                </a:extLst>
              </p:cNvPr>
              <p:cNvSpPr>
                <a:spLocks noChangeAspect="1" noEditPoints="1"/>
              </p:cNvSpPr>
              <p:nvPr/>
            </p:nvSpPr>
            <p:spPr bwMode="auto">
              <a:xfrm>
                <a:off x="7936491" y="22850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DE69FFED-9256-47F1-A839-A87669BC3644}"/>
                  </a:ext>
                </a:extLst>
              </p:cNvPr>
              <p:cNvGrpSpPr/>
              <p:nvPr/>
            </p:nvGrpSpPr>
            <p:grpSpPr>
              <a:xfrm>
                <a:off x="7493178" y="-70697"/>
                <a:ext cx="338404" cy="143714"/>
                <a:chOff x="8802877" y="1279923"/>
                <a:chExt cx="255843" cy="143714"/>
              </a:xfrm>
            </p:grpSpPr>
            <p:cxnSp>
              <p:nvCxnSpPr>
                <p:cNvPr id="171" name="Straight Connector 170">
                  <a:extLst>
                    <a:ext uri="{FF2B5EF4-FFF2-40B4-BE49-F238E27FC236}">
                      <a16:creationId xmlns:a16="http://schemas.microsoft.com/office/drawing/2014/main" id="{91398528-2700-4D77-9049-34D6AABEB35F}"/>
                    </a:ext>
                  </a:extLst>
                </p:cNvPr>
                <p:cNvCxnSpPr/>
                <p:nvPr/>
              </p:nvCxnSpPr>
              <p:spPr>
                <a:xfrm flipH="1">
                  <a:off x="8802877" y="1279923"/>
                  <a:ext cx="255843" cy="0"/>
                </a:xfrm>
                <a:prstGeom prst="line">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2" name="Straight Connector 171">
                  <a:extLst>
                    <a:ext uri="{FF2B5EF4-FFF2-40B4-BE49-F238E27FC236}">
                      <a16:creationId xmlns:a16="http://schemas.microsoft.com/office/drawing/2014/main" id="{87102A8B-AF2D-423E-AC8D-5818BF5AA8F2}"/>
                    </a:ext>
                  </a:extLst>
                </p:cNvPr>
                <p:cNvCxnSpPr>
                  <a:cxnSpLocks/>
                </p:cNvCxnSpPr>
                <p:nvPr/>
              </p:nvCxnSpPr>
              <p:spPr>
                <a:xfrm flipH="1">
                  <a:off x="8931589" y="1351780"/>
                  <a:ext cx="127131" cy="0"/>
                </a:xfrm>
                <a:prstGeom prst="line">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7D6AD839-D03B-4EB3-A5A2-DA9C6B22BEC8}"/>
                    </a:ext>
                  </a:extLst>
                </p:cNvPr>
                <p:cNvCxnSpPr>
                  <a:cxnSpLocks/>
                </p:cNvCxnSpPr>
                <p:nvPr/>
              </p:nvCxnSpPr>
              <p:spPr>
                <a:xfrm flipH="1">
                  <a:off x="8873153" y="1423637"/>
                  <a:ext cx="185567" cy="0"/>
                </a:xfrm>
                <a:prstGeom prst="line">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68" name="Rectangle 167">
              <a:extLst>
                <a:ext uri="{FF2B5EF4-FFF2-40B4-BE49-F238E27FC236}">
                  <a16:creationId xmlns:a16="http://schemas.microsoft.com/office/drawing/2014/main" id="{BC160F8F-8C53-41BC-884E-920C66A1BCAB}"/>
                </a:ext>
              </a:extLst>
            </p:cNvPr>
            <p:cNvSpPr/>
            <p:nvPr/>
          </p:nvSpPr>
          <p:spPr>
            <a:xfrm>
              <a:off x="10719662" y="766598"/>
              <a:ext cx="1371600" cy="400110"/>
            </a:xfrm>
            <a:prstGeom prst="rect">
              <a:avLst/>
            </a:prstGeom>
          </p:spPr>
          <p:txBody>
            <a:bodyPr wrap="square">
              <a:noAutofit/>
            </a:bodyPr>
            <a:lstStyle/>
            <a:p>
              <a:pPr algn="ctr" defTabSz="914192"/>
              <a:r>
                <a:rPr lang="en-US" sz="1000">
                  <a:solidFill>
                    <a:srgbClr val="000000"/>
                  </a:solidFill>
                  <a:latin typeface="Segoe UI Semibold" panose="020B0702040204020203" pitchFamily="34" charset="0"/>
                  <a:cs typeface="Segoe UI Semibold" panose="020B0702040204020203" pitchFamily="34" charset="0"/>
                </a:rPr>
                <a:t>Data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streaming</a:t>
              </a:r>
            </a:p>
          </p:txBody>
        </p:sp>
      </p:grpSp>
      <p:grpSp>
        <p:nvGrpSpPr>
          <p:cNvPr id="174" name="Group 173">
            <a:extLst>
              <a:ext uri="{FF2B5EF4-FFF2-40B4-BE49-F238E27FC236}">
                <a16:creationId xmlns:a16="http://schemas.microsoft.com/office/drawing/2014/main" id="{DF07CEFF-F51C-4C1D-9F63-588DBD0089D4}"/>
              </a:ext>
            </a:extLst>
          </p:cNvPr>
          <p:cNvGrpSpPr/>
          <p:nvPr/>
        </p:nvGrpSpPr>
        <p:grpSpPr>
          <a:xfrm>
            <a:off x="333451" y="161073"/>
            <a:ext cx="1371600" cy="1005635"/>
            <a:chOff x="384750" y="182743"/>
            <a:chExt cx="1371600" cy="1005635"/>
          </a:xfrm>
        </p:grpSpPr>
        <p:sp>
          <p:nvSpPr>
            <p:cNvPr id="175" name="Rectangle 174">
              <a:extLst>
                <a:ext uri="{FF2B5EF4-FFF2-40B4-BE49-F238E27FC236}">
                  <a16:creationId xmlns:a16="http://schemas.microsoft.com/office/drawing/2014/main" id="{0BE7CD12-F3C9-4846-8D18-BB5B3390ED05}"/>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76" name="Group 175">
              <a:extLst>
                <a:ext uri="{FF2B5EF4-FFF2-40B4-BE49-F238E27FC236}">
                  <a16:creationId xmlns:a16="http://schemas.microsoft.com/office/drawing/2014/main" id="{29653FD2-135B-412C-B256-4568874EA6EA}"/>
                </a:ext>
              </a:extLst>
            </p:cNvPr>
            <p:cNvGrpSpPr/>
            <p:nvPr/>
          </p:nvGrpSpPr>
          <p:grpSpPr>
            <a:xfrm>
              <a:off x="661970" y="182743"/>
              <a:ext cx="817153" cy="510741"/>
              <a:chOff x="2473324" y="3092343"/>
              <a:chExt cx="1138048" cy="711307"/>
            </a:xfrm>
          </p:grpSpPr>
          <p:grpSp>
            <p:nvGrpSpPr>
              <p:cNvPr id="177" name="Group 176">
                <a:extLst>
                  <a:ext uri="{FF2B5EF4-FFF2-40B4-BE49-F238E27FC236}">
                    <a16:creationId xmlns:a16="http://schemas.microsoft.com/office/drawing/2014/main" id="{97672E08-FDE9-4C94-ABF1-B44151B43395}"/>
                  </a:ext>
                </a:extLst>
              </p:cNvPr>
              <p:cNvGrpSpPr/>
              <p:nvPr/>
            </p:nvGrpSpPr>
            <p:grpSpPr>
              <a:xfrm>
                <a:off x="2688643" y="3092343"/>
                <a:ext cx="922729" cy="200438"/>
                <a:chOff x="2688643" y="3092343"/>
                <a:chExt cx="922729" cy="200438"/>
              </a:xfrm>
            </p:grpSpPr>
            <p:sp>
              <p:nvSpPr>
                <p:cNvPr id="195" name="Freeform: Shape 194">
                  <a:extLst>
                    <a:ext uri="{FF2B5EF4-FFF2-40B4-BE49-F238E27FC236}">
                      <a16:creationId xmlns:a16="http://schemas.microsoft.com/office/drawing/2014/main" id="{B3CF67D4-C3C1-43A7-BE57-85E106406B53}"/>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891F3-CDF0-4C3B-A1FC-ECA2E63B994C}"/>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92D20456-FF84-4F96-AEDB-DE3AB74CA2CA}"/>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28A919DA-5387-4048-BBEC-87154173781E}"/>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78" name="Freeform: Shape 177">
                <a:extLst>
                  <a:ext uri="{FF2B5EF4-FFF2-40B4-BE49-F238E27FC236}">
                    <a16:creationId xmlns:a16="http://schemas.microsoft.com/office/drawing/2014/main" id="{58C6A15A-0713-4BC2-A9CA-8901AECDB2DF}"/>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82" name="Group 181">
                <a:extLst>
                  <a:ext uri="{FF2B5EF4-FFF2-40B4-BE49-F238E27FC236}">
                    <a16:creationId xmlns:a16="http://schemas.microsoft.com/office/drawing/2014/main" id="{FFDE29ED-8E13-4AA3-831A-FF57E92ACB88}"/>
                  </a:ext>
                </a:extLst>
              </p:cNvPr>
              <p:cNvGrpSpPr/>
              <p:nvPr/>
            </p:nvGrpSpPr>
            <p:grpSpPr>
              <a:xfrm>
                <a:off x="3062706" y="3298775"/>
                <a:ext cx="426743" cy="200438"/>
                <a:chOff x="3062706" y="3308474"/>
                <a:chExt cx="426743" cy="200438"/>
              </a:xfrm>
            </p:grpSpPr>
            <p:sp>
              <p:nvSpPr>
                <p:cNvPr id="192" name="Freeform: Shape 191">
                  <a:extLst>
                    <a:ext uri="{FF2B5EF4-FFF2-40B4-BE49-F238E27FC236}">
                      <a16:creationId xmlns:a16="http://schemas.microsoft.com/office/drawing/2014/main" id="{9DC11D9F-04D9-408C-9965-16FB6EB4843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DBF31E06-E518-4BE2-81EE-92DBE96CB763}"/>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84" name="Freeform: Shape 183">
                <a:extLst>
                  <a:ext uri="{FF2B5EF4-FFF2-40B4-BE49-F238E27FC236}">
                    <a16:creationId xmlns:a16="http://schemas.microsoft.com/office/drawing/2014/main" id="{FA5F0600-C4B7-46BB-8A70-8A9215625144}"/>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86" name="Rectangle 185">
                <a:extLst>
                  <a:ext uri="{FF2B5EF4-FFF2-40B4-BE49-F238E27FC236}">
                    <a16:creationId xmlns:a16="http://schemas.microsoft.com/office/drawing/2014/main" id="{8C70E546-ABDC-4281-9E35-8F276CCCF9F4}"/>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91" name="Straight Arrow Connector 190">
                <a:extLst>
                  <a:ext uri="{FF2B5EF4-FFF2-40B4-BE49-F238E27FC236}">
                    <a16:creationId xmlns:a16="http://schemas.microsoft.com/office/drawing/2014/main" id="{DE07FD41-658F-4674-9F33-EC03EE34257D}"/>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04" name="Group 203">
            <a:extLst>
              <a:ext uri="{FF2B5EF4-FFF2-40B4-BE49-F238E27FC236}">
                <a16:creationId xmlns:a16="http://schemas.microsoft.com/office/drawing/2014/main" id="{5194FC3E-D372-4528-8D8D-D4DA1385BF6A}"/>
              </a:ext>
            </a:extLst>
          </p:cNvPr>
          <p:cNvGrpSpPr/>
          <p:nvPr/>
        </p:nvGrpSpPr>
        <p:grpSpPr>
          <a:xfrm>
            <a:off x="2410693" y="140186"/>
            <a:ext cx="1371600" cy="872633"/>
            <a:chOff x="2117745" y="161856"/>
            <a:chExt cx="1371600" cy="872633"/>
          </a:xfrm>
        </p:grpSpPr>
        <p:sp>
          <p:nvSpPr>
            <p:cNvPr id="206" name="Rectangle 205">
              <a:extLst>
                <a:ext uri="{FF2B5EF4-FFF2-40B4-BE49-F238E27FC236}">
                  <a16:creationId xmlns:a16="http://schemas.microsoft.com/office/drawing/2014/main" id="{0073DA56-9605-4887-A710-A7391B11FAA2}"/>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07" name="Relationship_F003" title="Icon of three boxes connected by lines">
              <a:extLst>
                <a:ext uri="{FF2B5EF4-FFF2-40B4-BE49-F238E27FC236}">
                  <a16:creationId xmlns:a16="http://schemas.microsoft.com/office/drawing/2014/main" id="{F4F6ACB3-86C6-40C8-B0DA-20817D5C8804}"/>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8" name="Group 207">
            <a:extLst>
              <a:ext uri="{FF2B5EF4-FFF2-40B4-BE49-F238E27FC236}">
                <a16:creationId xmlns:a16="http://schemas.microsoft.com/office/drawing/2014/main" id="{FBB972E5-DAC6-4CFA-BFC9-4D7BE79E7A75}"/>
              </a:ext>
            </a:extLst>
          </p:cNvPr>
          <p:cNvGrpSpPr/>
          <p:nvPr/>
        </p:nvGrpSpPr>
        <p:grpSpPr>
          <a:xfrm>
            <a:off x="4487935" y="128409"/>
            <a:ext cx="1371600" cy="1038299"/>
            <a:chOff x="10782722" y="150079"/>
            <a:chExt cx="1371600" cy="1038299"/>
          </a:xfrm>
        </p:grpSpPr>
        <p:sp>
          <p:nvSpPr>
            <p:cNvPr id="211" name="Rectangle 210">
              <a:extLst>
                <a:ext uri="{FF2B5EF4-FFF2-40B4-BE49-F238E27FC236}">
                  <a16:creationId xmlns:a16="http://schemas.microsoft.com/office/drawing/2014/main" id="{5B0834AA-E66F-4E6A-8D89-C2392EF82732}"/>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12" name="Group 211">
              <a:extLst>
                <a:ext uri="{FF2B5EF4-FFF2-40B4-BE49-F238E27FC236}">
                  <a16:creationId xmlns:a16="http://schemas.microsoft.com/office/drawing/2014/main" id="{A3D54BDA-C223-47FB-84A7-593EEF4A4D6E}"/>
                </a:ext>
              </a:extLst>
            </p:cNvPr>
            <p:cNvGrpSpPr>
              <a:grpSpLocks noChangeAspect="1"/>
            </p:cNvGrpSpPr>
            <p:nvPr/>
          </p:nvGrpSpPr>
          <p:grpSpPr>
            <a:xfrm>
              <a:off x="11197981" y="150079"/>
              <a:ext cx="541082" cy="576072"/>
              <a:chOff x="6526200" y="1216702"/>
              <a:chExt cx="1273056" cy="1355381"/>
            </a:xfrm>
          </p:grpSpPr>
          <p:sp>
            <p:nvSpPr>
              <p:cNvPr id="215" name="Shield_EA18" title="Icon of a shield">
                <a:extLst>
                  <a:ext uri="{FF2B5EF4-FFF2-40B4-BE49-F238E27FC236}">
                    <a16:creationId xmlns:a16="http://schemas.microsoft.com/office/drawing/2014/main" id="{96CA5961-BB69-46E3-AA46-FC8270A4598A}"/>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6" name="DeveloperTools_EC7A" title="Icon of a wrench and a screwdriver">
                <a:extLst>
                  <a:ext uri="{FF2B5EF4-FFF2-40B4-BE49-F238E27FC236}">
                    <a16:creationId xmlns:a16="http://schemas.microsoft.com/office/drawing/2014/main" id="{4F209F9B-DAD7-4494-AA0D-653B2E1D9EA4}"/>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9" name="Group 218">
            <a:extLst>
              <a:ext uri="{FF2B5EF4-FFF2-40B4-BE49-F238E27FC236}">
                <a16:creationId xmlns:a16="http://schemas.microsoft.com/office/drawing/2014/main" id="{BADE1A8A-91ED-476A-9C35-698DE1BD41F4}"/>
              </a:ext>
            </a:extLst>
          </p:cNvPr>
          <p:cNvGrpSpPr/>
          <p:nvPr/>
        </p:nvGrpSpPr>
        <p:grpSpPr>
          <a:xfrm>
            <a:off x="6565177" y="129839"/>
            <a:ext cx="1371600" cy="1036869"/>
            <a:chOff x="3850740" y="151509"/>
            <a:chExt cx="1371600" cy="1036869"/>
          </a:xfrm>
        </p:grpSpPr>
        <p:sp>
          <p:nvSpPr>
            <p:cNvPr id="222" name="Rectangle 221">
              <a:extLst>
                <a:ext uri="{FF2B5EF4-FFF2-40B4-BE49-F238E27FC236}">
                  <a16:creationId xmlns:a16="http://schemas.microsoft.com/office/drawing/2014/main" id="{113BC2BA-A278-40EC-89A5-1903D1D47B5A}"/>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25" name="Brain_3" title="Icon of a brain">
              <a:extLst>
                <a:ext uri="{FF2B5EF4-FFF2-40B4-BE49-F238E27FC236}">
                  <a16:creationId xmlns:a16="http://schemas.microsoft.com/office/drawing/2014/main" id="{C2C4E75C-72A3-4358-AA5C-715B2CC58457}"/>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11EB68AE-F918-4D8C-821F-EFD278ACC5A1}"/>
              </a:ext>
            </a:extLst>
          </p:cNvPr>
          <p:cNvGrpSpPr/>
          <p:nvPr/>
        </p:nvGrpSpPr>
        <p:grpSpPr>
          <a:xfrm>
            <a:off x="8642419" y="155995"/>
            <a:ext cx="1371600" cy="856824"/>
            <a:chOff x="5583735" y="177665"/>
            <a:chExt cx="1371600" cy="856824"/>
          </a:xfrm>
        </p:grpSpPr>
        <p:sp>
          <p:nvSpPr>
            <p:cNvPr id="231" name="Rectangle 230">
              <a:extLst>
                <a:ext uri="{FF2B5EF4-FFF2-40B4-BE49-F238E27FC236}">
                  <a16:creationId xmlns:a16="http://schemas.microsoft.com/office/drawing/2014/main" id="{4A6EE91B-3539-4D27-9650-A176DF3715A3}"/>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33" name="IoT" title="Icon of five circles that all connect to a center circle">
              <a:extLst>
                <a:ext uri="{FF2B5EF4-FFF2-40B4-BE49-F238E27FC236}">
                  <a16:creationId xmlns:a16="http://schemas.microsoft.com/office/drawing/2014/main" id="{E9510864-B48F-4456-BD6F-D7BD539C9D24}"/>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 name="Title 3"/>
          <p:cNvSpPr>
            <a:spLocks noGrp="1"/>
          </p:cNvSpPr>
          <p:nvPr>
            <p:ph type="title"/>
          </p:nvPr>
        </p:nvSpPr>
        <p:spPr>
          <a:xfrm>
            <a:off x="465138" y="1745299"/>
            <a:ext cx="3165166" cy="410369"/>
          </a:xfrm>
        </p:spPr>
        <p:txBody>
          <a:bodyPr/>
          <a:lstStyle/>
          <a:p>
            <a:r>
              <a:rPr lang="en-US"/>
              <a:t>Data streaming</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7" name="Title 16">
            <a:extLst>
              <a:ext uri="{FF2B5EF4-FFF2-40B4-BE49-F238E27FC236}">
                <a16:creationId xmlns:a16="http://schemas.microsoft.com/office/drawing/2014/main" id="{79CD1540-194A-4651-91F4-199BB2F0D752}"/>
              </a:ext>
            </a:extLst>
          </p:cNvPr>
          <p:cNvSpPr txBox="1">
            <a:spLocks/>
          </p:cNvSpPr>
          <p:nvPr/>
        </p:nvSpPr>
        <p:spPr>
          <a:xfrm>
            <a:off x="465137" y="3720902"/>
            <a:ext cx="439801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200" b="0" spc="0">
                <a:solidFill>
                  <a:srgbClr val="000000"/>
                </a:solidFill>
                <a:latin typeface="Segoe UI" panose="020B0502040204020203" pitchFamily="34" charset="0"/>
              </a:rPr>
              <a:t>͏AKS cluster runs microservices that are deployed as containers behind a service mesh; containers are built using a DevOps process and stored in Azure Container Registry</a:t>
            </a:r>
          </a:p>
        </p:txBody>
      </p:sp>
      <p:sp>
        <p:nvSpPr>
          <p:cNvPr id="228" name="Title 16">
            <a:extLst>
              <a:ext uri="{FF2B5EF4-FFF2-40B4-BE49-F238E27FC236}">
                <a16:creationId xmlns:a16="http://schemas.microsoft.com/office/drawing/2014/main" id="{1BD60EDF-77E7-4009-9626-22FCA325509E}"/>
              </a:ext>
            </a:extLst>
          </p:cNvPr>
          <p:cNvSpPr txBox="1">
            <a:spLocks/>
          </p:cNvSpPr>
          <p:nvPr/>
        </p:nvSpPr>
        <p:spPr>
          <a:xfrm>
            <a:off x="465137" y="4406129"/>
            <a:ext cx="439801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200" b="0" spc="0">
                <a:solidFill>
                  <a:srgbClr val="000000"/>
                </a:solidFill>
                <a:latin typeface="Segoe UI" panose="020B0502040204020203" pitchFamily="34" charset="0"/>
              </a:rPr>
              <a:t>͏Ingest service stores data in an Azure Cosmos DB</a:t>
            </a:r>
          </a:p>
        </p:txBody>
      </p:sp>
      <p:sp>
        <p:nvSpPr>
          <p:cNvPr id="229" name="Title 16">
            <a:extLst>
              <a:ext uri="{FF2B5EF4-FFF2-40B4-BE49-F238E27FC236}">
                <a16:creationId xmlns:a16="http://schemas.microsoft.com/office/drawing/2014/main" id="{1CFE917B-C8D6-424E-BD49-0AA53585ABB8}"/>
              </a:ext>
            </a:extLst>
          </p:cNvPr>
          <p:cNvSpPr txBox="1">
            <a:spLocks/>
          </p:cNvSpPr>
          <p:nvPr/>
        </p:nvSpPr>
        <p:spPr>
          <a:xfrm>
            <a:off x="465137" y="4722024"/>
            <a:ext cx="4398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200" b="0" spc="0">
                <a:solidFill>
                  <a:srgbClr val="000000"/>
                </a:solidFill>
                <a:latin typeface="Segoe UI" panose="020B0502040204020203" pitchFamily="34" charset="0"/>
              </a:rPr>
              <a:t>Asynchronously, the analysis service receives the data and streams it to Apache Kafka and Azure HDInsight</a:t>
            </a:r>
          </a:p>
        </p:txBody>
      </p: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7" y="3220341"/>
            <a:ext cx="450905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200" b="0" spc="0">
                <a:solidFill>
                  <a:srgbClr val="000000"/>
                </a:solidFill>
                <a:latin typeface="Segoe UI" panose="020B0502040204020203" pitchFamily="34" charset="0"/>
              </a:rPr>
              <a:t>͏Sensor data is generated and streamed to Azure API Management</a:t>
            </a:r>
          </a:p>
        </p:txBody>
      </p:sp>
      <p:sp>
        <p:nvSpPr>
          <p:cNvPr id="130" name="Title 16">
            <a:extLst>
              <a:ext uri="{FF2B5EF4-FFF2-40B4-BE49-F238E27FC236}">
                <a16:creationId xmlns:a16="http://schemas.microsoft.com/office/drawing/2014/main" id="{EEE242B7-2928-4616-B8F1-68861D438F65}"/>
              </a:ext>
            </a:extLst>
          </p:cNvPr>
          <p:cNvSpPr txBox="1">
            <a:spLocks/>
          </p:cNvSpPr>
          <p:nvPr/>
        </p:nvSpPr>
        <p:spPr>
          <a:xfrm>
            <a:off x="465137" y="5222585"/>
            <a:ext cx="4398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5"/>
              <a:defRPr/>
            </a:pPr>
            <a:r>
              <a:rPr lang="en-US" sz="1200" b="0" spc="0">
                <a:solidFill>
                  <a:srgbClr val="000000"/>
                </a:solidFill>
                <a:latin typeface="Segoe UI" panose="020B0502040204020203" pitchFamily="34" charset="0"/>
              </a:rPr>
              <a:t>Data scientists can analyze the big data for use in machine learning models using Splunk</a:t>
            </a:r>
          </a:p>
        </p:txBody>
      </p:sp>
      <p:sp>
        <p:nvSpPr>
          <p:cNvPr id="131" name="Title 16">
            <a:extLst>
              <a:ext uri="{FF2B5EF4-FFF2-40B4-BE49-F238E27FC236}">
                <a16:creationId xmlns:a16="http://schemas.microsoft.com/office/drawing/2014/main" id="{BB3D2B71-B93E-41EE-92DE-2D8047375FE3}"/>
              </a:ext>
            </a:extLst>
          </p:cNvPr>
          <p:cNvSpPr txBox="1">
            <a:spLocks/>
          </p:cNvSpPr>
          <p:nvPr/>
        </p:nvSpPr>
        <p:spPr>
          <a:xfrm>
            <a:off x="465137" y="5723146"/>
            <a:ext cx="439801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6"/>
              <a:defRPr/>
            </a:pPr>
            <a:r>
              <a:rPr lang="en-US" sz="1200" b="0" spc="0">
                <a:solidFill>
                  <a:srgbClr val="000000"/>
                </a:solidFill>
                <a:latin typeface="Segoe UI" panose="020B0502040204020203" pitchFamily="34" charset="0"/>
              </a:rPr>
              <a:t>Data is processed by the processing service, which stores the result in Azure Database for PostgreSQL and caches the data in an Azure Cache for Redis</a:t>
            </a:r>
          </a:p>
        </p:txBody>
      </p:sp>
      <p:sp>
        <p:nvSpPr>
          <p:cNvPr id="132" name="Title 16">
            <a:extLst>
              <a:ext uri="{FF2B5EF4-FFF2-40B4-BE49-F238E27FC236}">
                <a16:creationId xmlns:a16="http://schemas.microsoft.com/office/drawing/2014/main" id="{246F5164-017E-411F-ABA7-FC9D7621A20B}"/>
              </a:ext>
            </a:extLst>
          </p:cNvPr>
          <p:cNvSpPr txBox="1">
            <a:spLocks/>
          </p:cNvSpPr>
          <p:nvPr/>
        </p:nvSpPr>
        <p:spPr>
          <a:xfrm>
            <a:off x="465137" y="6408372"/>
            <a:ext cx="4398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7"/>
              <a:defRPr/>
            </a:pPr>
            <a:r>
              <a:rPr lang="en-US" sz="1200" b="0" spc="0">
                <a:solidFill>
                  <a:srgbClr val="000000"/>
                </a:solidFill>
                <a:latin typeface="Segoe UI" panose="020B0502040204020203" pitchFamily="34" charset="0"/>
              </a:rPr>
              <a:t>A web app running in Azure App Service is used to visualize the results</a:t>
            </a:r>
          </a:p>
        </p:txBody>
      </p:sp>
      <p:grpSp>
        <p:nvGrpSpPr>
          <p:cNvPr id="40" name="Group 39">
            <a:extLst>
              <a:ext uri="{FF2B5EF4-FFF2-40B4-BE49-F238E27FC236}">
                <a16:creationId xmlns:a16="http://schemas.microsoft.com/office/drawing/2014/main" id="{2FBA2E39-4D37-4755-B9C2-EC5FD473BA3E}"/>
              </a:ext>
            </a:extLst>
          </p:cNvPr>
          <p:cNvGrpSpPr/>
          <p:nvPr/>
        </p:nvGrpSpPr>
        <p:grpSpPr>
          <a:xfrm>
            <a:off x="5220269" y="1919941"/>
            <a:ext cx="6835128" cy="4648683"/>
            <a:chOff x="5220269" y="1919941"/>
            <a:chExt cx="6835128" cy="4648683"/>
          </a:xfrm>
        </p:grpSpPr>
        <p:sp>
          <p:nvSpPr>
            <p:cNvPr id="53" name="Title 1">
              <a:extLst>
                <a:ext uri="{FF2B5EF4-FFF2-40B4-BE49-F238E27FC236}">
                  <a16:creationId xmlns:a16="http://schemas.microsoft.com/office/drawing/2014/main" id="{2997F94A-A49E-4239-8BEA-28C9F5D6126A}"/>
                </a:ext>
              </a:extLst>
            </p:cNvPr>
            <p:cNvSpPr txBox="1">
              <a:spLocks/>
            </p:cNvSpPr>
            <p:nvPr/>
          </p:nvSpPr>
          <p:spPr>
            <a:xfrm>
              <a:off x="8631753" y="1919941"/>
              <a:ext cx="6411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sp>
          <p:nvSpPr>
            <p:cNvPr id="78" name="Rectangle: Rounded Corners 77">
              <a:extLst>
                <a:ext uri="{FF2B5EF4-FFF2-40B4-BE49-F238E27FC236}">
                  <a16:creationId xmlns:a16="http://schemas.microsoft.com/office/drawing/2014/main" id="{DB8A5523-9AFA-44CC-8E7D-0FAAD128D1AB}"/>
                </a:ext>
              </a:extLst>
            </p:cNvPr>
            <p:cNvSpPr/>
            <p:nvPr/>
          </p:nvSpPr>
          <p:spPr bwMode="auto">
            <a:xfrm>
              <a:off x="7923606" y="2144694"/>
              <a:ext cx="2057400" cy="20574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4" name="Title 1">
              <a:extLst>
                <a:ext uri="{FF2B5EF4-FFF2-40B4-BE49-F238E27FC236}">
                  <a16:creationId xmlns:a16="http://schemas.microsoft.com/office/drawing/2014/main" id="{DC0B1243-3CDA-4018-999B-41BBC04C33E0}"/>
                </a:ext>
              </a:extLst>
            </p:cNvPr>
            <p:cNvSpPr txBox="1">
              <a:spLocks/>
            </p:cNvSpPr>
            <p:nvPr/>
          </p:nvSpPr>
          <p:spPr>
            <a:xfrm>
              <a:off x="10647216" y="195081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125" name="Rectangle: Rounded Corners 124">
              <a:extLst>
                <a:ext uri="{FF2B5EF4-FFF2-40B4-BE49-F238E27FC236}">
                  <a16:creationId xmlns:a16="http://schemas.microsoft.com/office/drawing/2014/main" id="{AEFBCCCA-185F-4370-A655-59167D06E49D}"/>
                </a:ext>
              </a:extLst>
            </p:cNvPr>
            <p:cNvSpPr/>
            <p:nvPr/>
          </p:nvSpPr>
          <p:spPr bwMode="auto">
            <a:xfrm>
              <a:off x="10740830" y="230248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26" name="Graphic 125">
              <a:extLst>
                <a:ext uri="{FF2B5EF4-FFF2-40B4-BE49-F238E27FC236}">
                  <a16:creationId xmlns:a16="http://schemas.microsoft.com/office/drawing/2014/main" id="{2F07609D-0C7B-48EC-AE9A-7AA9F2E7D3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59373" y="2421025"/>
              <a:ext cx="293266" cy="293266"/>
            </a:xfrm>
            <a:prstGeom prst="rect">
              <a:avLst/>
            </a:prstGeom>
          </p:spPr>
        </p:pic>
        <p:grpSp>
          <p:nvGrpSpPr>
            <p:cNvPr id="121" name="Group 120">
              <a:extLst>
                <a:ext uri="{FF2B5EF4-FFF2-40B4-BE49-F238E27FC236}">
                  <a16:creationId xmlns:a16="http://schemas.microsoft.com/office/drawing/2014/main" id="{C91F4DF5-8C23-412E-9FE6-37FA8204A6A2}"/>
                </a:ext>
              </a:extLst>
            </p:cNvPr>
            <p:cNvGrpSpPr/>
            <p:nvPr/>
          </p:nvGrpSpPr>
          <p:grpSpPr>
            <a:xfrm>
              <a:off x="10740830" y="3264737"/>
              <a:ext cx="530352" cy="530352"/>
              <a:chOff x="4665043" y="4237623"/>
              <a:chExt cx="530352" cy="530352"/>
            </a:xfrm>
          </p:grpSpPr>
          <p:pic>
            <p:nvPicPr>
              <p:cNvPr id="122" name="Picture 2" descr="Image result for apache kafka logo png black">
                <a:extLst>
                  <a:ext uri="{FF2B5EF4-FFF2-40B4-BE49-F238E27FC236}">
                    <a16:creationId xmlns:a16="http://schemas.microsoft.com/office/drawing/2014/main" id="{04FAF2CE-DA38-4711-9FCE-C118BCE222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2460" y="4275040"/>
                <a:ext cx="455518" cy="455518"/>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Rounded Corners 122">
                <a:extLst>
                  <a:ext uri="{FF2B5EF4-FFF2-40B4-BE49-F238E27FC236}">
                    <a16:creationId xmlns:a16="http://schemas.microsoft.com/office/drawing/2014/main" id="{E1CFFB3C-FA38-451F-A9DB-6EA69D309B29}"/>
                  </a:ext>
                </a:extLst>
              </p:cNvPr>
              <p:cNvSpPr/>
              <p:nvPr/>
            </p:nvSpPr>
            <p:spPr bwMode="auto">
              <a:xfrm>
                <a:off x="4665043" y="423762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116" name="Rectangle: Rounded Corners 115">
              <a:extLst>
                <a:ext uri="{FF2B5EF4-FFF2-40B4-BE49-F238E27FC236}">
                  <a16:creationId xmlns:a16="http://schemas.microsoft.com/office/drawing/2014/main" id="{EFC28A1C-65D9-4D38-A30C-ECC94B6F2426}"/>
                </a:ext>
              </a:extLst>
            </p:cNvPr>
            <p:cNvSpPr/>
            <p:nvPr/>
          </p:nvSpPr>
          <p:spPr bwMode="auto">
            <a:xfrm>
              <a:off x="11431430" y="326473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7" name="Picture 116" descr="A picture containing drawing&#10;&#10;Description automatically generated">
              <a:extLst>
                <a:ext uri="{FF2B5EF4-FFF2-40B4-BE49-F238E27FC236}">
                  <a16:creationId xmlns:a16="http://schemas.microsoft.com/office/drawing/2014/main" id="{090CFDFC-2C99-42DE-9515-1F44EE0ACA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83041" y="3316348"/>
              <a:ext cx="427131" cy="427131"/>
            </a:xfrm>
            <a:prstGeom prst="rect">
              <a:avLst/>
            </a:prstGeom>
          </p:spPr>
        </p:pic>
        <p:sp>
          <p:nvSpPr>
            <p:cNvPr id="118" name="Title 1">
              <a:extLst>
                <a:ext uri="{FF2B5EF4-FFF2-40B4-BE49-F238E27FC236}">
                  <a16:creationId xmlns:a16="http://schemas.microsoft.com/office/drawing/2014/main" id="{119E2CD9-9E24-4264-9A93-DCE203DC16E1}"/>
                </a:ext>
              </a:extLst>
            </p:cNvPr>
            <p:cNvSpPr txBox="1">
              <a:spLocks/>
            </p:cNvSpPr>
            <p:nvPr/>
          </p:nvSpPr>
          <p:spPr>
            <a:xfrm>
              <a:off x="11337816" y="306695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HDInsight</a:t>
              </a:r>
            </a:p>
          </p:txBody>
        </p:sp>
        <p:sp>
          <p:nvSpPr>
            <p:cNvPr id="119" name="Title 1">
              <a:extLst>
                <a:ext uri="{FF2B5EF4-FFF2-40B4-BE49-F238E27FC236}">
                  <a16:creationId xmlns:a16="http://schemas.microsoft.com/office/drawing/2014/main" id="{8BD29D70-ABEE-4609-A9FE-AC7D493925AB}"/>
                </a:ext>
              </a:extLst>
            </p:cNvPr>
            <p:cNvSpPr txBox="1">
              <a:spLocks/>
            </p:cNvSpPr>
            <p:nvPr/>
          </p:nvSpPr>
          <p:spPr>
            <a:xfrm>
              <a:off x="10648580" y="291307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Apache Kafka</a:t>
              </a:r>
            </a:p>
          </p:txBody>
        </p:sp>
        <p:cxnSp>
          <p:nvCxnSpPr>
            <p:cNvPr id="64" name="Connector: Elbow 63">
              <a:extLst>
                <a:ext uri="{FF2B5EF4-FFF2-40B4-BE49-F238E27FC236}">
                  <a16:creationId xmlns:a16="http://schemas.microsoft.com/office/drawing/2014/main" id="{8BF496C5-E66C-47B8-9C5C-B33A54B7D47C}"/>
                </a:ext>
              </a:extLst>
            </p:cNvPr>
            <p:cNvCxnSpPr>
              <a:cxnSpLocks/>
            </p:cNvCxnSpPr>
            <p:nvPr/>
          </p:nvCxnSpPr>
          <p:spPr>
            <a:xfrm>
              <a:off x="9833445" y="2567658"/>
              <a:ext cx="905256" cy="0"/>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235FBEE-C9BA-4709-A531-F71408BA9725}"/>
                </a:ext>
              </a:extLst>
            </p:cNvPr>
            <p:cNvCxnSpPr>
              <a:cxnSpLocks/>
            </p:cNvCxnSpPr>
            <p:nvPr/>
          </p:nvCxnSpPr>
          <p:spPr>
            <a:xfrm>
              <a:off x="9833445" y="3380997"/>
              <a:ext cx="905256" cy="0"/>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6F861E34-EAA3-4AA4-82E6-AF63B4FFF96F}"/>
                </a:ext>
              </a:extLst>
            </p:cNvPr>
            <p:cNvSpPr txBox="1">
              <a:spLocks/>
            </p:cNvSpPr>
            <p:nvPr/>
          </p:nvSpPr>
          <p:spPr>
            <a:xfrm>
              <a:off x="10088605" y="2625838"/>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Cold path</a:t>
              </a:r>
            </a:p>
          </p:txBody>
        </p:sp>
        <p:sp>
          <p:nvSpPr>
            <p:cNvPr id="67" name="Title 1">
              <a:extLst>
                <a:ext uri="{FF2B5EF4-FFF2-40B4-BE49-F238E27FC236}">
                  <a16:creationId xmlns:a16="http://schemas.microsoft.com/office/drawing/2014/main" id="{A3518C84-6386-46FC-A417-2660BD8CE7FB}"/>
                </a:ext>
              </a:extLst>
            </p:cNvPr>
            <p:cNvSpPr txBox="1">
              <a:spLocks/>
            </p:cNvSpPr>
            <p:nvPr/>
          </p:nvSpPr>
          <p:spPr>
            <a:xfrm>
              <a:off x="10099085" y="3474221"/>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Hot path</a:t>
              </a:r>
            </a:p>
          </p:txBody>
        </p:sp>
        <p:grpSp>
          <p:nvGrpSpPr>
            <p:cNvPr id="133" name="Group 132">
              <a:extLst>
                <a:ext uri="{FF2B5EF4-FFF2-40B4-BE49-F238E27FC236}">
                  <a16:creationId xmlns:a16="http://schemas.microsoft.com/office/drawing/2014/main" id="{3E79FC55-ED38-48AC-9DC2-D7A5678E55F2}"/>
                </a:ext>
              </a:extLst>
            </p:cNvPr>
            <p:cNvGrpSpPr/>
            <p:nvPr/>
          </p:nvGrpSpPr>
          <p:grpSpPr>
            <a:xfrm>
              <a:off x="5256091" y="2104695"/>
              <a:ext cx="717581" cy="728130"/>
              <a:chOff x="4992235" y="2161994"/>
              <a:chExt cx="717581" cy="728130"/>
            </a:xfrm>
          </p:grpSpPr>
          <p:sp>
            <p:nvSpPr>
              <p:cNvPr id="134" name="IoT" title="Icon of five circles that all connect to a center circle">
                <a:extLst>
                  <a:ext uri="{FF2B5EF4-FFF2-40B4-BE49-F238E27FC236}">
                    <a16:creationId xmlns:a16="http://schemas.microsoft.com/office/drawing/2014/main" id="{417D59FD-EC57-4BAA-8F99-C03961378300}"/>
                  </a:ext>
                </a:extLst>
              </p:cNvPr>
              <p:cNvSpPr>
                <a:spLocks noChangeAspect="1" noEditPoints="1"/>
              </p:cNvSpPr>
              <p:nvPr/>
            </p:nvSpPr>
            <p:spPr bwMode="auto">
              <a:xfrm>
                <a:off x="5169863" y="2443496"/>
                <a:ext cx="362324" cy="36290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gradFill>
                    <a:gsLst>
                      <a:gs pos="0">
                        <a:srgbClr val="505050"/>
                      </a:gs>
                      <a:gs pos="100000">
                        <a:srgbClr val="505050"/>
                      </a:gs>
                    </a:gsLst>
                  </a:gradFill>
                  <a:latin typeface="Segoe UI"/>
                </a:endParaRPr>
              </a:p>
            </p:txBody>
          </p:sp>
          <p:sp>
            <p:nvSpPr>
              <p:cNvPr id="135" name="Title 1">
                <a:extLst>
                  <a:ext uri="{FF2B5EF4-FFF2-40B4-BE49-F238E27FC236}">
                    <a16:creationId xmlns:a16="http://schemas.microsoft.com/office/drawing/2014/main" id="{496193E0-E472-4363-80F1-F1CEEEA3E156}"/>
                  </a:ext>
                </a:extLst>
              </p:cNvPr>
              <p:cNvSpPr txBox="1">
                <a:spLocks/>
              </p:cNvSpPr>
              <p:nvPr/>
            </p:nvSpPr>
            <p:spPr>
              <a:xfrm>
                <a:off x="4992235" y="216199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sensor</a:t>
                </a:r>
              </a:p>
            </p:txBody>
          </p:sp>
          <p:sp>
            <p:nvSpPr>
              <p:cNvPr id="136" name="Rectangle: Rounded Corners 135">
                <a:extLst>
                  <a:ext uri="{FF2B5EF4-FFF2-40B4-BE49-F238E27FC236}">
                    <a16:creationId xmlns:a16="http://schemas.microsoft.com/office/drawing/2014/main" id="{256A752C-97B8-4FBC-8257-D1C0CE4D4A15}"/>
                  </a:ext>
                </a:extLst>
              </p:cNvPr>
              <p:cNvSpPr/>
              <p:nvPr/>
            </p:nvSpPr>
            <p:spPr bwMode="auto">
              <a:xfrm>
                <a:off x="5085849" y="235977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137" name="Group 136">
              <a:extLst>
                <a:ext uri="{FF2B5EF4-FFF2-40B4-BE49-F238E27FC236}">
                  <a16:creationId xmlns:a16="http://schemas.microsoft.com/office/drawing/2014/main" id="{CBB36853-FD0A-473A-BA27-44C5651FC9E6}"/>
                </a:ext>
              </a:extLst>
            </p:cNvPr>
            <p:cNvGrpSpPr/>
            <p:nvPr/>
          </p:nvGrpSpPr>
          <p:grpSpPr>
            <a:xfrm>
              <a:off x="6505433" y="1950806"/>
              <a:ext cx="790073" cy="882019"/>
              <a:chOff x="6241577" y="2008105"/>
              <a:chExt cx="790073" cy="882019"/>
            </a:xfrm>
          </p:grpSpPr>
          <p:sp>
            <p:nvSpPr>
              <p:cNvPr id="138" name="Title 1">
                <a:extLst>
                  <a:ext uri="{FF2B5EF4-FFF2-40B4-BE49-F238E27FC236}">
                    <a16:creationId xmlns:a16="http://schemas.microsoft.com/office/drawing/2014/main" id="{6B1A7627-D594-417A-ACF8-9933B6EAA40A}"/>
                  </a:ext>
                </a:extLst>
              </p:cNvPr>
              <p:cNvSpPr txBox="1">
                <a:spLocks/>
              </p:cNvSpPr>
              <p:nvPr/>
            </p:nvSpPr>
            <p:spPr>
              <a:xfrm>
                <a:off x="6241577" y="2008105"/>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API Management</a:t>
                </a:r>
              </a:p>
            </p:txBody>
          </p:sp>
          <p:sp>
            <p:nvSpPr>
              <p:cNvPr id="139" name="Rectangle: Rounded Corners 138">
                <a:extLst>
                  <a:ext uri="{FF2B5EF4-FFF2-40B4-BE49-F238E27FC236}">
                    <a16:creationId xmlns:a16="http://schemas.microsoft.com/office/drawing/2014/main" id="{A29ADD2B-5B33-475C-A8DB-3BC68B2CC922}"/>
                  </a:ext>
                </a:extLst>
              </p:cNvPr>
              <p:cNvSpPr/>
              <p:nvPr/>
            </p:nvSpPr>
            <p:spPr bwMode="auto">
              <a:xfrm>
                <a:off x="6371437" y="235977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40" name="Picture 139" descr="A picture containing room, drawing&#10;&#10;Description automatically generated">
                <a:extLst>
                  <a:ext uri="{FF2B5EF4-FFF2-40B4-BE49-F238E27FC236}">
                    <a16:creationId xmlns:a16="http://schemas.microsoft.com/office/drawing/2014/main" id="{80705797-2913-49FA-888F-4383BB9CE7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1043" y="2419378"/>
                <a:ext cx="411141" cy="411141"/>
              </a:xfrm>
              <a:prstGeom prst="rect">
                <a:avLst/>
              </a:prstGeom>
            </p:spPr>
          </p:pic>
        </p:grpSp>
        <p:cxnSp>
          <p:nvCxnSpPr>
            <p:cNvPr id="141" name="Straight Arrow Connector 140">
              <a:extLst>
                <a:ext uri="{FF2B5EF4-FFF2-40B4-BE49-F238E27FC236}">
                  <a16:creationId xmlns:a16="http://schemas.microsoft.com/office/drawing/2014/main" id="{17EA3ABD-9049-4A0D-8066-E351C686CC2C}"/>
                </a:ext>
              </a:extLst>
            </p:cNvPr>
            <p:cNvCxnSpPr/>
            <p:nvPr/>
          </p:nvCxnSpPr>
          <p:spPr>
            <a:xfrm>
              <a:off x="5880057" y="2567649"/>
              <a:ext cx="7552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7057BE2-BFCF-46EB-9192-2E5D3B093E23}"/>
                </a:ext>
              </a:extLst>
            </p:cNvPr>
            <p:cNvCxnSpPr>
              <a:cxnSpLocks/>
            </p:cNvCxnSpPr>
            <p:nvPr/>
          </p:nvCxnSpPr>
          <p:spPr>
            <a:xfrm>
              <a:off x="7165645" y="2567649"/>
              <a:ext cx="75796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5A64C533-F373-4A2D-B118-CA0FD80DC12B}"/>
                </a:ext>
              </a:extLst>
            </p:cNvPr>
            <p:cNvCxnSpPr>
              <a:cxnSpLocks/>
            </p:cNvCxnSpPr>
            <p:nvPr/>
          </p:nvCxnSpPr>
          <p:spPr>
            <a:xfrm>
              <a:off x="9833445" y="3690555"/>
              <a:ext cx="905256" cy="0"/>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372406F-4B89-4B4B-8D33-7622EB47080A}"/>
                </a:ext>
              </a:extLst>
            </p:cNvPr>
            <p:cNvCxnSpPr/>
            <p:nvPr/>
          </p:nvCxnSpPr>
          <p:spPr>
            <a:xfrm rot="5400000">
              <a:off x="8636249" y="3808362"/>
              <a:ext cx="860460" cy="115764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DF6541-CF65-4803-A60E-900C00ABC7B8}"/>
                </a:ext>
              </a:extLst>
            </p:cNvPr>
            <p:cNvCxnSpPr>
              <a:cxnSpLocks/>
            </p:cNvCxnSpPr>
            <p:nvPr/>
          </p:nvCxnSpPr>
          <p:spPr>
            <a:xfrm>
              <a:off x="9417857" y="4385039"/>
              <a:ext cx="1100" cy="4323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9" name="Rectangle: Rounded Corners 178">
              <a:extLst>
                <a:ext uri="{FF2B5EF4-FFF2-40B4-BE49-F238E27FC236}">
                  <a16:creationId xmlns:a16="http://schemas.microsoft.com/office/drawing/2014/main" id="{1BC4B92A-8A97-4BF8-B095-DB4D35E0B0DD}"/>
                </a:ext>
              </a:extLst>
            </p:cNvPr>
            <p:cNvSpPr/>
            <p:nvPr/>
          </p:nvSpPr>
          <p:spPr bwMode="auto">
            <a:xfrm rot="16200000">
              <a:off x="7296895" y="3038158"/>
              <a:ext cx="1792405" cy="27047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fontAlgn="base">
                <a:spcBef>
                  <a:spcPct val="0"/>
                </a:spcBef>
                <a:spcAft>
                  <a:spcPct val="0"/>
                </a:spcAft>
                <a:defRPr/>
              </a:pPr>
              <a:r>
                <a:rPr lang="en-US" sz="1000">
                  <a:ln w="3175">
                    <a:noFill/>
                  </a:ln>
                  <a:solidFill>
                    <a:srgbClr val="000000"/>
                  </a:solidFill>
                  <a:latin typeface="Segoe UI Semibold" panose="020B0702040204020203" pitchFamily="34" charset="0"/>
                  <a:cs typeface="Segoe UI Semibold" panose="020B0702040204020203" pitchFamily="34" charset="0"/>
                </a:rPr>
                <a:t>Service Mesh Interface</a:t>
              </a:r>
            </a:p>
          </p:txBody>
        </p:sp>
        <p:sp>
          <p:nvSpPr>
            <p:cNvPr id="180" name="Rectangle: Rounded Corners 179">
              <a:extLst>
                <a:ext uri="{FF2B5EF4-FFF2-40B4-BE49-F238E27FC236}">
                  <a16:creationId xmlns:a16="http://schemas.microsoft.com/office/drawing/2014/main" id="{B29B0204-2FCB-4312-BBC8-319A167AA2D7}"/>
                </a:ext>
              </a:extLst>
            </p:cNvPr>
            <p:cNvSpPr/>
            <p:nvPr/>
          </p:nvSpPr>
          <p:spPr bwMode="auto">
            <a:xfrm rot="16200000">
              <a:off x="7659178" y="3038158"/>
              <a:ext cx="1792405" cy="27047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fontAlgn="base">
                <a:spcBef>
                  <a:spcPct val="0"/>
                </a:spcBef>
                <a:spcAft>
                  <a:spcPct val="0"/>
                </a:spcAft>
                <a:defRPr/>
              </a:pPr>
              <a:r>
                <a:rPr lang="en-US" sz="1000">
                  <a:ln w="3175">
                    <a:noFill/>
                  </a:ln>
                  <a:solidFill>
                    <a:srgbClr val="000000"/>
                  </a:solidFill>
                  <a:latin typeface="Segoe UI Semibold" panose="020B0702040204020203" pitchFamily="34" charset="0"/>
                  <a:cs typeface="Segoe UI Semibold" panose="020B0702040204020203" pitchFamily="34" charset="0"/>
                </a:rPr>
                <a:t>Service Mesh</a:t>
              </a:r>
            </a:p>
          </p:txBody>
        </p:sp>
        <p:grpSp>
          <p:nvGrpSpPr>
            <p:cNvPr id="27" name="Group 26">
              <a:extLst>
                <a:ext uri="{FF2B5EF4-FFF2-40B4-BE49-F238E27FC236}">
                  <a16:creationId xmlns:a16="http://schemas.microsoft.com/office/drawing/2014/main" id="{8714BA9C-7887-4E32-9643-65FDF555583D}"/>
                </a:ext>
              </a:extLst>
            </p:cNvPr>
            <p:cNvGrpSpPr/>
            <p:nvPr/>
          </p:nvGrpSpPr>
          <p:grpSpPr>
            <a:xfrm>
              <a:off x="8623109" y="2389835"/>
              <a:ext cx="1204839" cy="365295"/>
              <a:chOff x="8741391" y="2613119"/>
              <a:chExt cx="1204839" cy="365295"/>
            </a:xfrm>
          </p:grpSpPr>
          <p:sp>
            <p:nvSpPr>
              <p:cNvPr id="144" name="Title 1">
                <a:extLst>
                  <a:ext uri="{FF2B5EF4-FFF2-40B4-BE49-F238E27FC236}">
                    <a16:creationId xmlns:a16="http://schemas.microsoft.com/office/drawing/2014/main" id="{B996625F-5F10-4407-93A0-0F916BE2BA27}"/>
                  </a:ext>
                </a:extLst>
              </p:cNvPr>
              <p:cNvSpPr txBox="1">
                <a:spLocks/>
              </p:cNvSpPr>
              <p:nvPr/>
            </p:nvSpPr>
            <p:spPr>
              <a:xfrm>
                <a:off x="8741391" y="2641878"/>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Ingest</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a:t>
                </a:r>
              </a:p>
            </p:txBody>
          </p:sp>
          <p:sp>
            <p:nvSpPr>
              <p:cNvPr id="145" name="Rectangle: Rounded Corners 144">
                <a:extLst>
                  <a:ext uri="{FF2B5EF4-FFF2-40B4-BE49-F238E27FC236}">
                    <a16:creationId xmlns:a16="http://schemas.microsoft.com/office/drawing/2014/main" id="{87D4B6D8-C123-4D91-8896-80D2724EFF03}"/>
                  </a:ext>
                </a:extLst>
              </p:cNvPr>
              <p:cNvSpPr/>
              <p:nvPr/>
            </p:nvSpPr>
            <p:spPr bwMode="auto">
              <a:xfrm>
                <a:off x="9580935" y="2613119"/>
                <a:ext cx="365295" cy="36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1" name="arrow_23" title="Icon of an arrow pointing into an container">
                <a:extLst>
                  <a:ext uri="{FF2B5EF4-FFF2-40B4-BE49-F238E27FC236}">
                    <a16:creationId xmlns:a16="http://schemas.microsoft.com/office/drawing/2014/main" id="{117C7575-2A1F-41EB-8C38-357BCEC554CC}"/>
                  </a:ext>
                </a:extLst>
              </p:cNvPr>
              <p:cNvSpPr>
                <a:spLocks noChangeAspect="1" noEditPoints="1"/>
              </p:cNvSpPr>
              <p:nvPr/>
            </p:nvSpPr>
            <p:spPr bwMode="auto">
              <a:xfrm>
                <a:off x="9675234" y="2685442"/>
                <a:ext cx="176697" cy="22064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2700" cap="sq">
                <a:solidFill>
                  <a:srgbClr val="000000"/>
                </a:solidFill>
                <a:prstDash val="soli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8" name="Group 27">
              <a:extLst>
                <a:ext uri="{FF2B5EF4-FFF2-40B4-BE49-F238E27FC236}">
                  <a16:creationId xmlns:a16="http://schemas.microsoft.com/office/drawing/2014/main" id="{1EDDB0BE-54A8-4DD7-8163-CAE0DE5A2B39}"/>
                </a:ext>
              </a:extLst>
            </p:cNvPr>
            <p:cNvGrpSpPr/>
            <p:nvPr/>
          </p:nvGrpSpPr>
          <p:grpSpPr>
            <a:xfrm>
              <a:off x="8623109" y="3116953"/>
              <a:ext cx="1204839" cy="365295"/>
              <a:chOff x="8741391" y="3340237"/>
              <a:chExt cx="1204839" cy="365295"/>
            </a:xfrm>
          </p:grpSpPr>
          <p:sp>
            <p:nvSpPr>
              <p:cNvPr id="161" name="Title 1">
                <a:extLst>
                  <a:ext uri="{FF2B5EF4-FFF2-40B4-BE49-F238E27FC236}">
                    <a16:creationId xmlns:a16="http://schemas.microsoft.com/office/drawing/2014/main" id="{D025622E-A495-447B-BD7A-2A1E61DCCE95}"/>
                  </a:ext>
                </a:extLst>
              </p:cNvPr>
              <p:cNvSpPr txBox="1">
                <a:spLocks/>
              </p:cNvSpPr>
              <p:nvPr/>
            </p:nvSpPr>
            <p:spPr>
              <a:xfrm>
                <a:off x="8741391" y="3368996"/>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Analysis</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a:t>
                </a:r>
              </a:p>
            </p:txBody>
          </p:sp>
          <p:sp>
            <p:nvSpPr>
              <p:cNvPr id="162" name="Rectangle: Rounded Corners 161">
                <a:extLst>
                  <a:ext uri="{FF2B5EF4-FFF2-40B4-BE49-F238E27FC236}">
                    <a16:creationId xmlns:a16="http://schemas.microsoft.com/office/drawing/2014/main" id="{D560E8AA-F08D-4BDA-82CD-E9CF51B638F1}"/>
                  </a:ext>
                </a:extLst>
              </p:cNvPr>
              <p:cNvSpPr/>
              <p:nvPr/>
            </p:nvSpPr>
            <p:spPr bwMode="auto">
              <a:xfrm>
                <a:off x="9580935" y="3340237"/>
                <a:ext cx="365295" cy="36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3" name="magnify" title="Icon of a magnifying glass">
                <a:extLst>
                  <a:ext uri="{FF2B5EF4-FFF2-40B4-BE49-F238E27FC236}">
                    <a16:creationId xmlns:a16="http://schemas.microsoft.com/office/drawing/2014/main" id="{A064D954-6802-4A88-991F-6F03BAA5C721}"/>
                  </a:ext>
                </a:extLst>
              </p:cNvPr>
              <p:cNvSpPr>
                <a:spLocks noChangeAspect="1" noEditPoints="1"/>
              </p:cNvSpPr>
              <p:nvPr/>
            </p:nvSpPr>
            <p:spPr bwMode="auto">
              <a:xfrm flipH="1">
                <a:off x="9653171" y="3414583"/>
                <a:ext cx="220822" cy="2166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50EBFEAA-28C9-4F03-9566-3EBD29FFB766}"/>
                </a:ext>
              </a:extLst>
            </p:cNvPr>
            <p:cNvGrpSpPr/>
            <p:nvPr/>
          </p:nvGrpSpPr>
          <p:grpSpPr>
            <a:xfrm>
              <a:off x="8623109" y="3591659"/>
              <a:ext cx="1204839" cy="365295"/>
              <a:chOff x="8741391" y="3814943"/>
              <a:chExt cx="1204839" cy="365295"/>
            </a:xfrm>
          </p:grpSpPr>
          <p:sp>
            <p:nvSpPr>
              <p:cNvPr id="164" name="Title 1">
                <a:extLst>
                  <a:ext uri="{FF2B5EF4-FFF2-40B4-BE49-F238E27FC236}">
                    <a16:creationId xmlns:a16="http://schemas.microsoft.com/office/drawing/2014/main" id="{215F98E5-C82A-4421-B2F7-765AA0A03DFB}"/>
                  </a:ext>
                </a:extLst>
              </p:cNvPr>
              <p:cNvSpPr txBox="1">
                <a:spLocks/>
              </p:cNvSpPr>
              <p:nvPr/>
            </p:nvSpPr>
            <p:spPr>
              <a:xfrm>
                <a:off x="8741391" y="3843702"/>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Processing</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a:t>
                </a:r>
              </a:p>
            </p:txBody>
          </p:sp>
          <p:sp>
            <p:nvSpPr>
              <p:cNvPr id="165" name="Rectangle: Rounded Corners 164">
                <a:extLst>
                  <a:ext uri="{FF2B5EF4-FFF2-40B4-BE49-F238E27FC236}">
                    <a16:creationId xmlns:a16="http://schemas.microsoft.com/office/drawing/2014/main" id="{338B167E-E88C-4CCC-BFF7-354A5103B012}"/>
                  </a:ext>
                </a:extLst>
              </p:cNvPr>
              <p:cNvSpPr/>
              <p:nvPr/>
            </p:nvSpPr>
            <p:spPr bwMode="auto">
              <a:xfrm>
                <a:off x="9580935" y="3814943"/>
                <a:ext cx="365295" cy="36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5" name="Processing_E9F5" title="Icon of two interlocked gears">
                <a:extLst>
                  <a:ext uri="{FF2B5EF4-FFF2-40B4-BE49-F238E27FC236}">
                    <a16:creationId xmlns:a16="http://schemas.microsoft.com/office/drawing/2014/main" id="{E1B873EF-5DC6-40AC-90A0-990659116509}"/>
                  </a:ext>
                </a:extLst>
              </p:cNvPr>
              <p:cNvSpPr>
                <a:spLocks noChangeAspect="1" noEditPoints="1"/>
              </p:cNvSpPr>
              <p:nvPr/>
            </p:nvSpPr>
            <p:spPr bwMode="auto">
              <a:xfrm>
                <a:off x="9639592" y="3889603"/>
                <a:ext cx="247980" cy="21597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7" name="Oval 186">
              <a:extLst>
                <a:ext uri="{FF2B5EF4-FFF2-40B4-BE49-F238E27FC236}">
                  <a16:creationId xmlns:a16="http://schemas.microsoft.com/office/drawing/2014/main" id="{2D628E3D-E74C-49A0-ACED-0539448DFE83}"/>
                </a:ext>
              </a:extLst>
            </p:cNvPr>
            <p:cNvSpPr/>
            <p:nvPr/>
          </p:nvSpPr>
          <p:spPr bwMode="auto">
            <a:xfrm>
              <a:off x="6149131" y="245789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8" name="Oval 187">
              <a:extLst>
                <a:ext uri="{FF2B5EF4-FFF2-40B4-BE49-F238E27FC236}">
                  <a16:creationId xmlns:a16="http://schemas.microsoft.com/office/drawing/2014/main" id="{BB4CA9A2-DD30-48F1-A9C8-A6C4D09576D7}"/>
                </a:ext>
              </a:extLst>
            </p:cNvPr>
            <p:cNvSpPr/>
            <p:nvPr/>
          </p:nvSpPr>
          <p:spPr bwMode="auto">
            <a:xfrm>
              <a:off x="7436082" y="245789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grpSp>
          <p:nvGrpSpPr>
            <p:cNvPr id="33" name="Group 32">
              <a:extLst>
                <a:ext uri="{FF2B5EF4-FFF2-40B4-BE49-F238E27FC236}">
                  <a16:creationId xmlns:a16="http://schemas.microsoft.com/office/drawing/2014/main" id="{FA53A4AF-870A-468F-867C-A5ABAE01F7A2}"/>
                </a:ext>
              </a:extLst>
            </p:cNvPr>
            <p:cNvGrpSpPr/>
            <p:nvPr/>
          </p:nvGrpSpPr>
          <p:grpSpPr>
            <a:xfrm>
              <a:off x="7937311" y="4817414"/>
              <a:ext cx="1855450" cy="1751210"/>
              <a:chOff x="8055593" y="5040698"/>
              <a:chExt cx="1855450" cy="1751210"/>
            </a:xfrm>
          </p:grpSpPr>
          <p:grpSp>
            <p:nvGrpSpPr>
              <p:cNvPr id="90" name="Group 89">
                <a:extLst>
                  <a:ext uri="{FF2B5EF4-FFF2-40B4-BE49-F238E27FC236}">
                    <a16:creationId xmlns:a16="http://schemas.microsoft.com/office/drawing/2014/main" id="{CEF2923F-8274-46AC-8F7E-DF857B8C6419}"/>
                  </a:ext>
                </a:extLst>
              </p:cNvPr>
              <p:cNvGrpSpPr/>
              <p:nvPr/>
            </p:nvGrpSpPr>
            <p:grpSpPr>
              <a:xfrm>
                <a:off x="9161235" y="5040698"/>
                <a:ext cx="749808" cy="928185"/>
                <a:chOff x="9773510" y="5048978"/>
                <a:chExt cx="749808" cy="928185"/>
              </a:xfrm>
            </p:grpSpPr>
            <p:grpSp>
              <p:nvGrpSpPr>
                <p:cNvPr id="110" name="Group 109">
                  <a:extLst>
                    <a:ext uri="{FF2B5EF4-FFF2-40B4-BE49-F238E27FC236}">
                      <a16:creationId xmlns:a16="http://schemas.microsoft.com/office/drawing/2014/main" id="{17D69298-1D03-4BCC-9D06-8E98E8576D04}"/>
                    </a:ext>
                  </a:extLst>
                </p:cNvPr>
                <p:cNvGrpSpPr/>
                <p:nvPr/>
              </p:nvGrpSpPr>
              <p:grpSpPr>
                <a:xfrm>
                  <a:off x="9882845" y="5446811"/>
                  <a:ext cx="530352" cy="530352"/>
                  <a:chOff x="9882845" y="5446811"/>
                  <a:chExt cx="530352" cy="530352"/>
                </a:xfrm>
              </p:grpSpPr>
              <p:pic>
                <p:nvPicPr>
                  <p:cNvPr id="112" name="Picture 111" descr="A close up of a sign&#10;&#10;Description automatically generated">
                    <a:extLst>
                      <a:ext uri="{FF2B5EF4-FFF2-40B4-BE49-F238E27FC236}">
                        <a16:creationId xmlns:a16="http://schemas.microsoft.com/office/drawing/2014/main" id="{DEB66BFD-2841-4C46-BBA8-41EBAF28F5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1128" y="5525094"/>
                    <a:ext cx="373786" cy="373786"/>
                  </a:xfrm>
                  <a:prstGeom prst="rect">
                    <a:avLst/>
                  </a:prstGeom>
                </p:spPr>
              </p:pic>
              <p:sp>
                <p:nvSpPr>
                  <p:cNvPr id="113" name="Rectangle: Rounded Corners 112">
                    <a:extLst>
                      <a:ext uri="{FF2B5EF4-FFF2-40B4-BE49-F238E27FC236}">
                        <a16:creationId xmlns:a16="http://schemas.microsoft.com/office/drawing/2014/main" id="{CA914F1F-73F8-4C3B-87AC-3A808F3D40FE}"/>
                      </a:ext>
                    </a:extLst>
                  </p:cNvPr>
                  <p:cNvSpPr/>
                  <p:nvPr/>
                </p:nvSpPr>
                <p:spPr bwMode="auto">
                  <a:xfrm>
                    <a:off x="9882845" y="5446811"/>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111" name="Title 1">
                  <a:extLst>
                    <a:ext uri="{FF2B5EF4-FFF2-40B4-BE49-F238E27FC236}">
                      <a16:creationId xmlns:a16="http://schemas.microsoft.com/office/drawing/2014/main" id="{B7FEFE65-9EFA-455D-B930-4ADCCB5AF260}"/>
                    </a:ext>
                  </a:extLst>
                </p:cNvPr>
                <p:cNvSpPr txBox="1">
                  <a:spLocks/>
                </p:cNvSpPr>
                <p:nvPr/>
              </p:nvSpPr>
              <p:spPr>
                <a:xfrm>
                  <a:off x="9773510" y="5048978"/>
                  <a:ext cx="7498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Cache for Redis</a:t>
                  </a:r>
                </a:p>
              </p:txBody>
            </p:sp>
          </p:grpSp>
          <p:grpSp>
            <p:nvGrpSpPr>
              <p:cNvPr id="91" name="Group 90">
                <a:extLst>
                  <a:ext uri="{FF2B5EF4-FFF2-40B4-BE49-F238E27FC236}">
                    <a16:creationId xmlns:a16="http://schemas.microsoft.com/office/drawing/2014/main" id="{B1B4BEF5-B606-414F-88F8-B92F0556F7A1}"/>
                  </a:ext>
                </a:extLst>
              </p:cNvPr>
              <p:cNvGrpSpPr/>
              <p:nvPr/>
            </p:nvGrpSpPr>
            <p:grpSpPr>
              <a:xfrm>
                <a:off x="8230134" y="5040698"/>
                <a:ext cx="751608" cy="928185"/>
                <a:chOff x="10815588" y="5069833"/>
                <a:chExt cx="751608" cy="928185"/>
              </a:xfrm>
            </p:grpSpPr>
            <p:sp>
              <p:nvSpPr>
                <p:cNvPr id="102" name="Rectangle: Rounded Corners 101">
                  <a:extLst>
                    <a:ext uri="{FF2B5EF4-FFF2-40B4-BE49-F238E27FC236}">
                      <a16:creationId xmlns:a16="http://schemas.microsoft.com/office/drawing/2014/main" id="{1DCF8BC3-62CD-479A-8BA8-03E479D306D9}"/>
                    </a:ext>
                  </a:extLst>
                </p:cNvPr>
                <p:cNvSpPr/>
                <p:nvPr/>
              </p:nvSpPr>
              <p:spPr bwMode="auto">
                <a:xfrm>
                  <a:off x="10926216" y="546766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3" name="Graphic 19">
                  <a:extLst>
                    <a:ext uri="{FF2B5EF4-FFF2-40B4-BE49-F238E27FC236}">
                      <a16:creationId xmlns:a16="http://schemas.microsoft.com/office/drawing/2014/main" id="{07394F1F-0048-472A-A596-2EC3768005CC}"/>
                    </a:ext>
                  </a:extLst>
                </p:cNvPr>
                <p:cNvGrpSpPr/>
                <p:nvPr/>
              </p:nvGrpSpPr>
              <p:grpSpPr>
                <a:xfrm>
                  <a:off x="11035156" y="5525670"/>
                  <a:ext cx="312472" cy="414357"/>
                  <a:chOff x="4548286" y="4356780"/>
                  <a:chExt cx="557580" cy="739382"/>
                </a:xfrm>
              </p:grpSpPr>
              <p:sp>
                <p:nvSpPr>
                  <p:cNvPr id="105" name="Freeform: Shape 104">
                    <a:extLst>
                      <a:ext uri="{FF2B5EF4-FFF2-40B4-BE49-F238E27FC236}">
                        <a16:creationId xmlns:a16="http://schemas.microsoft.com/office/drawing/2014/main" id="{1527F222-C215-4601-A6C3-98655F0C3CF4}"/>
                      </a:ext>
                    </a:extLst>
                  </p:cNvPr>
                  <p:cNvSpPr/>
                  <p:nvPr/>
                </p:nvSpPr>
                <p:spPr>
                  <a:xfrm>
                    <a:off x="4548286" y="4457684"/>
                    <a:ext cx="557580" cy="638478"/>
                  </a:xfrm>
                  <a:custGeom>
                    <a:avLst/>
                    <a:gdLst>
                      <a:gd name="connsiteX0" fmla="*/ 278791 w 557580"/>
                      <a:gd name="connsiteY0" fmla="*/ 100904 h 638478"/>
                      <a:gd name="connsiteX1" fmla="*/ 0 w 557580"/>
                      <a:gd name="connsiteY1" fmla="*/ 0 h 638478"/>
                      <a:gd name="connsiteX2" fmla="*/ 0 w 557580"/>
                      <a:gd name="connsiteY2" fmla="*/ 537574 h 638478"/>
                      <a:gd name="connsiteX3" fmla="*/ 274876 w 557580"/>
                      <a:gd name="connsiteY3" fmla="*/ 638478 h 638478"/>
                      <a:gd name="connsiteX4" fmla="*/ 278791 w 557580"/>
                      <a:gd name="connsiteY4" fmla="*/ 638478 h 638478"/>
                      <a:gd name="connsiteX5" fmla="*/ 557581 w 557580"/>
                      <a:gd name="connsiteY5" fmla="*/ 537574 h 638478"/>
                      <a:gd name="connsiteX6" fmla="*/ 557581 w 557580"/>
                      <a:gd name="connsiteY6" fmla="*/ 0 h 638478"/>
                      <a:gd name="connsiteX7" fmla="*/ 278791 w 557580"/>
                      <a:gd name="connsiteY7" fmla="*/ 100904 h 63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580" h="638478">
                        <a:moveTo>
                          <a:pt x="278791" y="100904"/>
                        </a:moveTo>
                        <a:cubicBezTo>
                          <a:pt x="124825" y="100904"/>
                          <a:pt x="0" y="57411"/>
                          <a:pt x="0" y="0"/>
                        </a:cubicBezTo>
                        <a:lnTo>
                          <a:pt x="0" y="537574"/>
                        </a:lnTo>
                        <a:cubicBezTo>
                          <a:pt x="0" y="592810"/>
                          <a:pt x="122650" y="637608"/>
                          <a:pt x="274876" y="638478"/>
                        </a:cubicBezTo>
                        <a:lnTo>
                          <a:pt x="278791" y="638478"/>
                        </a:lnTo>
                        <a:cubicBezTo>
                          <a:pt x="432756" y="638478"/>
                          <a:pt x="557581" y="594985"/>
                          <a:pt x="557581" y="537574"/>
                        </a:cubicBezTo>
                        <a:lnTo>
                          <a:pt x="557581" y="0"/>
                        </a:lnTo>
                        <a:cubicBezTo>
                          <a:pt x="557581" y="55671"/>
                          <a:pt x="432756" y="100904"/>
                          <a:pt x="278791" y="100904"/>
                        </a:cubicBezTo>
                        <a:close/>
                      </a:path>
                    </a:pathLst>
                  </a:custGeom>
                  <a:solidFill>
                    <a:srgbClr val="0F78D4"/>
                  </a:solidFill>
                  <a:ln w="4339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1FF87CC-D4CD-4294-9E6D-AE6E1D15BCB9}"/>
                      </a:ext>
                    </a:extLst>
                  </p:cNvPr>
                  <p:cNvSpPr/>
                  <p:nvPr/>
                </p:nvSpPr>
                <p:spPr>
                  <a:xfrm>
                    <a:off x="4548286" y="4356780"/>
                    <a:ext cx="557580" cy="201807"/>
                  </a:xfrm>
                  <a:custGeom>
                    <a:avLst/>
                    <a:gdLst>
                      <a:gd name="connsiteX0" fmla="*/ 557581 w 557580"/>
                      <a:gd name="connsiteY0" fmla="*/ 100904 h 201807"/>
                      <a:gd name="connsiteX1" fmla="*/ 278791 w 557580"/>
                      <a:gd name="connsiteY1" fmla="*/ 201808 h 201807"/>
                      <a:gd name="connsiteX2" fmla="*/ 0 w 557580"/>
                      <a:gd name="connsiteY2" fmla="*/ 100904 h 201807"/>
                      <a:gd name="connsiteX3" fmla="*/ 278791 w 557580"/>
                      <a:gd name="connsiteY3" fmla="*/ 0 h 201807"/>
                      <a:gd name="connsiteX4" fmla="*/ 557581 w 557580"/>
                      <a:gd name="connsiteY4" fmla="*/ 100904 h 201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80" h="201807">
                        <a:moveTo>
                          <a:pt x="557581" y="100904"/>
                        </a:moveTo>
                        <a:cubicBezTo>
                          <a:pt x="557581" y="156575"/>
                          <a:pt x="432756" y="201808"/>
                          <a:pt x="278791" y="201808"/>
                        </a:cubicBezTo>
                        <a:cubicBezTo>
                          <a:pt x="124825" y="201808"/>
                          <a:pt x="0" y="158315"/>
                          <a:pt x="0" y="100904"/>
                        </a:cubicBezTo>
                        <a:cubicBezTo>
                          <a:pt x="0" y="43493"/>
                          <a:pt x="124825" y="0"/>
                          <a:pt x="278791" y="0"/>
                        </a:cubicBezTo>
                        <a:cubicBezTo>
                          <a:pt x="432756" y="0"/>
                          <a:pt x="557581" y="43493"/>
                          <a:pt x="557581" y="100904"/>
                        </a:cubicBezTo>
                      </a:path>
                    </a:pathLst>
                  </a:custGeom>
                  <a:solidFill>
                    <a:srgbClr val="0F78D4"/>
                  </a:solidFill>
                  <a:ln w="4339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470119E-BEC1-4DDB-827B-EF29F04617F1}"/>
                      </a:ext>
                    </a:extLst>
                  </p:cNvPr>
                  <p:cNvSpPr/>
                  <p:nvPr/>
                </p:nvSpPr>
                <p:spPr>
                  <a:xfrm>
                    <a:off x="4613090" y="4385485"/>
                    <a:ext cx="427536" cy="128304"/>
                  </a:xfrm>
                  <a:custGeom>
                    <a:avLst/>
                    <a:gdLst>
                      <a:gd name="connsiteX0" fmla="*/ 427537 w 427536"/>
                      <a:gd name="connsiteY0" fmla="*/ 63935 h 128304"/>
                      <a:gd name="connsiteX1" fmla="*/ 213986 w 427536"/>
                      <a:gd name="connsiteY1" fmla="*/ 128305 h 128304"/>
                      <a:gd name="connsiteX2" fmla="*/ 0 w 427536"/>
                      <a:gd name="connsiteY2" fmla="*/ 64370 h 128304"/>
                      <a:gd name="connsiteX3" fmla="*/ 213986 w 427536"/>
                      <a:gd name="connsiteY3" fmla="*/ 0 h 128304"/>
                      <a:gd name="connsiteX4" fmla="*/ 427537 w 427536"/>
                      <a:gd name="connsiteY4" fmla="*/ 63935 h 12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36" h="128304">
                        <a:moveTo>
                          <a:pt x="427537" y="63935"/>
                        </a:moveTo>
                        <a:cubicBezTo>
                          <a:pt x="427537" y="99599"/>
                          <a:pt x="331852" y="128305"/>
                          <a:pt x="213986" y="128305"/>
                        </a:cubicBezTo>
                        <a:cubicBezTo>
                          <a:pt x="96120" y="128305"/>
                          <a:pt x="0" y="99599"/>
                          <a:pt x="0" y="64370"/>
                        </a:cubicBezTo>
                        <a:cubicBezTo>
                          <a:pt x="0" y="29140"/>
                          <a:pt x="95685" y="0"/>
                          <a:pt x="213986" y="0"/>
                        </a:cubicBezTo>
                        <a:cubicBezTo>
                          <a:pt x="332287" y="0"/>
                          <a:pt x="427537" y="28705"/>
                          <a:pt x="427537" y="63935"/>
                        </a:cubicBezTo>
                      </a:path>
                    </a:pathLst>
                  </a:custGeom>
                  <a:solidFill>
                    <a:schemeClr val="bg1"/>
                  </a:solidFill>
                  <a:ln w="4339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6491F44-9857-49F7-939D-909BFD32BC39}"/>
                      </a:ext>
                    </a:extLst>
                  </p:cNvPr>
                  <p:cNvSpPr/>
                  <p:nvPr/>
                </p:nvSpPr>
                <p:spPr>
                  <a:xfrm>
                    <a:off x="4657453" y="4465281"/>
                    <a:ext cx="338810" cy="48798"/>
                  </a:xfrm>
                  <a:custGeom>
                    <a:avLst/>
                    <a:gdLst>
                      <a:gd name="connsiteX0" fmla="*/ 169623 w 338810"/>
                      <a:gd name="connsiteY0" fmla="*/ 232 h 48798"/>
                      <a:gd name="connsiteX1" fmla="*/ 0 w 338810"/>
                      <a:gd name="connsiteY1" fmla="*/ 25023 h 48798"/>
                      <a:gd name="connsiteX2" fmla="*/ 169623 w 338810"/>
                      <a:gd name="connsiteY2" fmla="*/ 48509 h 48798"/>
                      <a:gd name="connsiteX3" fmla="*/ 338811 w 338810"/>
                      <a:gd name="connsiteY3" fmla="*/ 23283 h 48798"/>
                      <a:gd name="connsiteX4" fmla="*/ 169623 w 338810"/>
                      <a:gd name="connsiteY4" fmla="*/ 232 h 4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10" h="48798">
                        <a:moveTo>
                          <a:pt x="169623" y="232"/>
                        </a:moveTo>
                        <a:cubicBezTo>
                          <a:pt x="112084" y="-1198"/>
                          <a:pt x="54723" y="7185"/>
                          <a:pt x="0" y="25023"/>
                        </a:cubicBezTo>
                        <a:cubicBezTo>
                          <a:pt x="54776" y="42519"/>
                          <a:pt x="112153" y="50463"/>
                          <a:pt x="169623" y="48509"/>
                        </a:cubicBezTo>
                        <a:cubicBezTo>
                          <a:pt x="227051" y="49904"/>
                          <a:pt x="284288" y="41370"/>
                          <a:pt x="338811" y="23283"/>
                        </a:cubicBezTo>
                        <a:cubicBezTo>
                          <a:pt x="284075" y="6309"/>
                          <a:pt x="226903" y="-1480"/>
                          <a:pt x="169623" y="232"/>
                        </a:cubicBezTo>
                        <a:close/>
                      </a:path>
                    </a:pathLst>
                  </a:custGeom>
                  <a:solidFill>
                    <a:schemeClr val="bg1"/>
                  </a:solidFill>
                  <a:ln w="4339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D1717F1-3EEC-4FED-B1B1-1C5EEB4BBE15}"/>
                      </a:ext>
                    </a:extLst>
                  </p:cNvPr>
                  <p:cNvSpPr/>
                  <p:nvPr/>
                </p:nvSpPr>
                <p:spPr>
                  <a:xfrm>
                    <a:off x="4630115" y="4625083"/>
                    <a:ext cx="375943" cy="394328"/>
                  </a:xfrm>
                  <a:custGeom>
                    <a:avLst/>
                    <a:gdLst>
                      <a:gd name="connsiteX0" fmla="*/ 327440 w 375943"/>
                      <a:gd name="connsiteY0" fmla="*/ 101388 h 394328"/>
                      <a:gd name="connsiteX1" fmla="*/ 327440 w 375943"/>
                      <a:gd name="connsiteY1" fmla="*/ 119655 h 394328"/>
                      <a:gd name="connsiteX2" fmla="*/ 323961 w 375943"/>
                      <a:gd name="connsiteY2" fmla="*/ 147056 h 394328"/>
                      <a:gd name="connsiteX3" fmla="*/ 326135 w 375943"/>
                      <a:gd name="connsiteY3" fmla="*/ 167063 h 394328"/>
                      <a:gd name="connsiteX4" fmla="*/ 326135 w 375943"/>
                      <a:gd name="connsiteY4" fmla="*/ 182720 h 394328"/>
                      <a:gd name="connsiteX5" fmla="*/ 315262 w 375943"/>
                      <a:gd name="connsiteY5" fmla="*/ 220124 h 394328"/>
                      <a:gd name="connsiteX6" fmla="*/ 315262 w 375943"/>
                      <a:gd name="connsiteY6" fmla="*/ 223169 h 394328"/>
                      <a:gd name="connsiteX7" fmla="*/ 319611 w 375943"/>
                      <a:gd name="connsiteY7" fmla="*/ 228388 h 394328"/>
                      <a:gd name="connsiteX8" fmla="*/ 365714 w 375943"/>
                      <a:gd name="connsiteY8" fmla="*/ 124875 h 394328"/>
                      <a:gd name="connsiteX9" fmla="*/ 365714 w 375943"/>
                      <a:gd name="connsiteY9" fmla="*/ 124875 h 394328"/>
                      <a:gd name="connsiteX10" fmla="*/ 369629 w 375943"/>
                      <a:gd name="connsiteY10" fmla="*/ 41368 h 394328"/>
                      <a:gd name="connsiteX11" fmla="*/ 253067 w 375943"/>
                      <a:gd name="connsiteY11" fmla="*/ 3964 h 394328"/>
                      <a:gd name="connsiteX12" fmla="*/ 292646 w 375943"/>
                      <a:gd name="connsiteY12" fmla="*/ 33104 h 394328"/>
                      <a:gd name="connsiteX13" fmla="*/ 327440 w 375943"/>
                      <a:gd name="connsiteY13" fmla="*/ 101388 h 394328"/>
                      <a:gd name="connsiteX14" fmla="*/ 313957 w 375943"/>
                      <a:gd name="connsiteY14" fmla="*/ 104868 h 394328"/>
                      <a:gd name="connsiteX15" fmla="*/ 279598 w 375943"/>
                      <a:gd name="connsiteY15" fmla="*/ 108782 h 394328"/>
                      <a:gd name="connsiteX16" fmla="*/ 279598 w 375943"/>
                      <a:gd name="connsiteY16" fmla="*/ 152275 h 394328"/>
                      <a:gd name="connsiteX17" fmla="*/ 294820 w 375943"/>
                      <a:gd name="connsiteY17" fmla="*/ 189244 h 394328"/>
                      <a:gd name="connsiteX18" fmla="*/ 298735 w 375943"/>
                      <a:gd name="connsiteY18" fmla="*/ 196203 h 394328"/>
                      <a:gd name="connsiteX19" fmla="*/ 298735 w 375943"/>
                      <a:gd name="connsiteY19" fmla="*/ 196203 h 394328"/>
                      <a:gd name="connsiteX20" fmla="*/ 303519 w 375943"/>
                      <a:gd name="connsiteY20" fmla="*/ 204902 h 394328"/>
                      <a:gd name="connsiteX21" fmla="*/ 306998 w 375943"/>
                      <a:gd name="connsiteY21" fmla="*/ 210556 h 394328"/>
                      <a:gd name="connsiteX22" fmla="*/ 314827 w 375943"/>
                      <a:gd name="connsiteY22" fmla="*/ 182285 h 394328"/>
                      <a:gd name="connsiteX23" fmla="*/ 314827 w 375943"/>
                      <a:gd name="connsiteY23" fmla="*/ 167933 h 394328"/>
                      <a:gd name="connsiteX24" fmla="*/ 312653 w 375943"/>
                      <a:gd name="connsiteY24" fmla="*/ 146621 h 394328"/>
                      <a:gd name="connsiteX25" fmla="*/ 316132 w 375943"/>
                      <a:gd name="connsiteY25" fmla="*/ 116611 h 394328"/>
                      <a:gd name="connsiteX26" fmla="*/ 315697 w 375943"/>
                      <a:gd name="connsiteY26" fmla="*/ 103563 h 394328"/>
                      <a:gd name="connsiteX27" fmla="*/ 300909 w 375943"/>
                      <a:gd name="connsiteY27" fmla="*/ 122700 h 394328"/>
                      <a:gd name="connsiteX28" fmla="*/ 293081 w 375943"/>
                      <a:gd name="connsiteY28" fmla="*/ 127049 h 394328"/>
                      <a:gd name="connsiteX29" fmla="*/ 293081 w 375943"/>
                      <a:gd name="connsiteY29" fmla="*/ 127049 h 394328"/>
                      <a:gd name="connsiteX30" fmla="*/ 286992 w 375943"/>
                      <a:gd name="connsiteY30" fmla="*/ 127049 h 394328"/>
                      <a:gd name="connsiteX31" fmla="*/ 283947 w 375943"/>
                      <a:gd name="connsiteY31" fmla="*/ 118786 h 394328"/>
                      <a:gd name="connsiteX32" fmla="*/ 283947 w 375943"/>
                      <a:gd name="connsiteY32" fmla="*/ 118786 h 394328"/>
                      <a:gd name="connsiteX33" fmla="*/ 294386 w 375943"/>
                      <a:gd name="connsiteY33" fmla="*/ 112262 h 394328"/>
                      <a:gd name="connsiteX34" fmla="*/ 302649 w 375943"/>
                      <a:gd name="connsiteY34" fmla="*/ 112262 h 394328"/>
                      <a:gd name="connsiteX35" fmla="*/ 306564 w 375943"/>
                      <a:gd name="connsiteY35" fmla="*/ 115741 h 394328"/>
                      <a:gd name="connsiteX36" fmla="*/ 302649 w 375943"/>
                      <a:gd name="connsiteY36" fmla="*/ 121395 h 394328"/>
                      <a:gd name="connsiteX37" fmla="*/ 96927 w 375943"/>
                      <a:gd name="connsiteY37" fmla="*/ 161409 h 394328"/>
                      <a:gd name="connsiteX38" fmla="*/ 96927 w 375943"/>
                      <a:gd name="connsiteY38" fmla="*/ 154015 h 394328"/>
                      <a:gd name="connsiteX39" fmla="*/ 96927 w 375943"/>
                      <a:gd name="connsiteY39" fmla="*/ 146621 h 394328"/>
                      <a:gd name="connsiteX40" fmla="*/ 96927 w 375943"/>
                      <a:gd name="connsiteY40" fmla="*/ 103128 h 394328"/>
                      <a:gd name="connsiteX41" fmla="*/ 109975 w 375943"/>
                      <a:gd name="connsiteY41" fmla="*/ 55286 h 394328"/>
                      <a:gd name="connsiteX42" fmla="*/ 135201 w 375943"/>
                      <a:gd name="connsiteY42" fmla="*/ 14402 h 394328"/>
                      <a:gd name="connsiteX43" fmla="*/ 76485 w 375943"/>
                      <a:gd name="connsiteY43" fmla="*/ 5704 h 394328"/>
                      <a:gd name="connsiteX44" fmla="*/ 28643 w 375943"/>
                      <a:gd name="connsiteY44" fmla="*/ 18752 h 394328"/>
                      <a:gd name="connsiteX45" fmla="*/ 1242 w 375943"/>
                      <a:gd name="connsiteY45" fmla="*/ 97909 h 394328"/>
                      <a:gd name="connsiteX46" fmla="*/ 22989 w 375943"/>
                      <a:gd name="connsiteY46" fmla="*/ 195333 h 394328"/>
                      <a:gd name="connsiteX47" fmla="*/ 69526 w 375943"/>
                      <a:gd name="connsiteY47" fmla="*/ 280145 h 394328"/>
                      <a:gd name="connsiteX48" fmla="*/ 69526 w 375943"/>
                      <a:gd name="connsiteY48" fmla="*/ 280145 h 394328"/>
                      <a:gd name="connsiteX49" fmla="*/ 89968 w 375943"/>
                      <a:gd name="connsiteY49" fmla="*/ 271011 h 394328"/>
                      <a:gd name="connsiteX50" fmla="*/ 119978 w 375943"/>
                      <a:gd name="connsiteY50" fmla="*/ 236217 h 394328"/>
                      <a:gd name="connsiteX51" fmla="*/ 98667 w 375943"/>
                      <a:gd name="connsiteY51" fmla="*/ 160104 h 394328"/>
                      <a:gd name="connsiteX52" fmla="*/ 108235 w 375943"/>
                      <a:gd name="connsiteY52" fmla="*/ 178806 h 394328"/>
                      <a:gd name="connsiteX53" fmla="*/ 110845 w 375943"/>
                      <a:gd name="connsiteY53" fmla="*/ 203162 h 394328"/>
                      <a:gd name="connsiteX54" fmla="*/ 122153 w 375943"/>
                      <a:gd name="connsiteY54" fmla="*/ 222299 h 394328"/>
                      <a:gd name="connsiteX55" fmla="*/ 137376 w 375943"/>
                      <a:gd name="connsiteY55" fmla="*/ 233172 h 394328"/>
                      <a:gd name="connsiteX56" fmla="*/ 154338 w 375943"/>
                      <a:gd name="connsiteY56" fmla="*/ 236652 h 394328"/>
                      <a:gd name="connsiteX57" fmla="*/ 164341 w 375943"/>
                      <a:gd name="connsiteY57" fmla="*/ 210556 h 394328"/>
                      <a:gd name="connsiteX58" fmla="*/ 173475 w 375943"/>
                      <a:gd name="connsiteY58" fmla="*/ 184895 h 394328"/>
                      <a:gd name="connsiteX59" fmla="*/ 173475 w 375943"/>
                      <a:gd name="connsiteY59" fmla="*/ 136618 h 394328"/>
                      <a:gd name="connsiteX60" fmla="*/ 170865 w 375943"/>
                      <a:gd name="connsiteY60" fmla="*/ 123570 h 394328"/>
                      <a:gd name="connsiteX61" fmla="*/ 165646 w 375943"/>
                      <a:gd name="connsiteY61" fmla="*/ 111827 h 394328"/>
                      <a:gd name="connsiteX62" fmla="*/ 165646 w 375943"/>
                      <a:gd name="connsiteY62" fmla="*/ 111827 h 394328"/>
                      <a:gd name="connsiteX63" fmla="*/ 153468 w 375943"/>
                      <a:gd name="connsiteY63" fmla="*/ 104868 h 394328"/>
                      <a:gd name="connsiteX64" fmla="*/ 144769 w 375943"/>
                      <a:gd name="connsiteY64" fmla="*/ 104868 h 394328"/>
                      <a:gd name="connsiteX65" fmla="*/ 123893 w 375943"/>
                      <a:gd name="connsiteY65" fmla="*/ 110957 h 394328"/>
                      <a:gd name="connsiteX66" fmla="*/ 109975 w 375943"/>
                      <a:gd name="connsiteY66" fmla="*/ 119221 h 394328"/>
                      <a:gd name="connsiteX67" fmla="*/ 109975 w 375943"/>
                      <a:gd name="connsiteY67" fmla="*/ 124005 h 394328"/>
                      <a:gd name="connsiteX68" fmla="*/ 109975 w 375943"/>
                      <a:gd name="connsiteY68" fmla="*/ 150536 h 394328"/>
                      <a:gd name="connsiteX69" fmla="*/ 109975 w 375943"/>
                      <a:gd name="connsiteY69" fmla="*/ 150536 h 394328"/>
                      <a:gd name="connsiteX70" fmla="*/ 109975 w 375943"/>
                      <a:gd name="connsiteY70" fmla="*/ 157059 h 394328"/>
                      <a:gd name="connsiteX71" fmla="*/ 109975 w 375943"/>
                      <a:gd name="connsiteY71" fmla="*/ 174022 h 394328"/>
                      <a:gd name="connsiteX72" fmla="*/ 109975 w 375943"/>
                      <a:gd name="connsiteY72" fmla="*/ 174022 h 394328"/>
                      <a:gd name="connsiteX73" fmla="*/ 136941 w 375943"/>
                      <a:gd name="connsiteY73" fmla="*/ 120525 h 394328"/>
                      <a:gd name="connsiteX74" fmla="*/ 136941 w 375943"/>
                      <a:gd name="connsiteY74" fmla="*/ 120525 h 394328"/>
                      <a:gd name="connsiteX75" fmla="*/ 149119 w 375943"/>
                      <a:gd name="connsiteY75" fmla="*/ 120525 h 394328"/>
                      <a:gd name="connsiteX76" fmla="*/ 157382 w 375943"/>
                      <a:gd name="connsiteY76" fmla="*/ 123135 h 394328"/>
                      <a:gd name="connsiteX77" fmla="*/ 161297 w 375943"/>
                      <a:gd name="connsiteY77" fmla="*/ 129224 h 394328"/>
                      <a:gd name="connsiteX78" fmla="*/ 161297 w 375943"/>
                      <a:gd name="connsiteY78" fmla="*/ 129224 h 394328"/>
                      <a:gd name="connsiteX79" fmla="*/ 156078 w 375943"/>
                      <a:gd name="connsiteY79" fmla="*/ 134878 h 394328"/>
                      <a:gd name="connsiteX80" fmla="*/ 153468 w 375943"/>
                      <a:gd name="connsiteY80" fmla="*/ 133138 h 394328"/>
                      <a:gd name="connsiteX81" fmla="*/ 153468 w 375943"/>
                      <a:gd name="connsiteY81" fmla="*/ 133138 h 394328"/>
                      <a:gd name="connsiteX82" fmla="*/ 141290 w 375943"/>
                      <a:gd name="connsiteY82" fmla="*/ 120960 h 394328"/>
                      <a:gd name="connsiteX83" fmla="*/ 169125 w 375943"/>
                      <a:gd name="connsiteY83" fmla="*/ 251004 h 394328"/>
                      <a:gd name="connsiteX84" fmla="*/ 163471 w 375943"/>
                      <a:gd name="connsiteY84" fmla="*/ 253614 h 394328"/>
                      <a:gd name="connsiteX85" fmla="*/ 157382 w 375943"/>
                      <a:gd name="connsiteY85" fmla="*/ 261008 h 394328"/>
                      <a:gd name="connsiteX86" fmla="*/ 125632 w 375943"/>
                      <a:gd name="connsiteY86" fmla="*/ 277535 h 394328"/>
                      <a:gd name="connsiteX87" fmla="*/ 114324 w 375943"/>
                      <a:gd name="connsiteY87" fmla="*/ 281885 h 394328"/>
                      <a:gd name="connsiteX88" fmla="*/ 124763 w 375943"/>
                      <a:gd name="connsiteY88" fmla="*/ 286669 h 394328"/>
                      <a:gd name="connsiteX89" fmla="*/ 156078 w 375943"/>
                      <a:gd name="connsiteY89" fmla="*/ 286669 h 394328"/>
                      <a:gd name="connsiteX90" fmla="*/ 173040 w 375943"/>
                      <a:gd name="connsiteY90" fmla="*/ 275361 h 394328"/>
                      <a:gd name="connsiteX91" fmla="*/ 181738 w 375943"/>
                      <a:gd name="connsiteY91" fmla="*/ 261878 h 394328"/>
                      <a:gd name="connsiteX92" fmla="*/ 177389 w 375943"/>
                      <a:gd name="connsiteY92" fmla="*/ 249700 h 394328"/>
                      <a:gd name="connsiteX93" fmla="*/ 170865 w 375943"/>
                      <a:gd name="connsiteY93" fmla="*/ 248830 h 394328"/>
                      <a:gd name="connsiteX94" fmla="*/ 369629 w 375943"/>
                      <a:gd name="connsiteY94" fmla="*/ 251004 h 394328"/>
                      <a:gd name="connsiteX95" fmla="*/ 320481 w 375943"/>
                      <a:gd name="connsiteY95" fmla="*/ 251004 h 394328"/>
                      <a:gd name="connsiteX96" fmla="*/ 314392 w 375943"/>
                      <a:gd name="connsiteY96" fmla="*/ 251004 h 394328"/>
                      <a:gd name="connsiteX97" fmla="*/ 306998 w 375943"/>
                      <a:gd name="connsiteY97" fmla="*/ 257094 h 394328"/>
                      <a:gd name="connsiteX98" fmla="*/ 306998 w 375943"/>
                      <a:gd name="connsiteY98" fmla="*/ 270576 h 394328"/>
                      <a:gd name="connsiteX99" fmla="*/ 354841 w 375943"/>
                      <a:gd name="connsiteY99" fmla="*/ 266227 h 394328"/>
                      <a:gd name="connsiteX100" fmla="*/ 375718 w 375943"/>
                      <a:gd name="connsiteY100" fmla="*/ 251439 h 394328"/>
                      <a:gd name="connsiteX101" fmla="*/ 265245 w 375943"/>
                      <a:gd name="connsiteY101" fmla="*/ 157929 h 394328"/>
                      <a:gd name="connsiteX102" fmla="*/ 273074 w 375943"/>
                      <a:gd name="connsiteY102" fmla="*/ 98779 h 394328"/>
                      <a:gd name="connsiteX103" fmla="*/ 311783 w 375943"/>
                      <a:gd name="connsiteY103" fmla="*/ 92255 h 394328"/>
                      <a:gd name="connsiteX104" fmla="*/ 283947 w 375943"/>
                      <a:gd name="connsiteY104" fmla="*/ 42238 h 394328"/>
                      <a:gd name="connsiteX105" fmla="*/ 279598 w 375943"/>
                      <a:gd name="connsiteY105" fmla="*/ 37889 h 394328"/>
                      <a:gd name="connsiteX106" fmla="*/ 276988 w 375943"/>
                      <a:gd name="connsiteY106" fmla="*/ 35279 h 394328"/>
                      <a:gd name="connsiteX107" fmla="*/ 276988 w 375943"/>
                      <a:gd name="connsiteY107" fmla="*/ 35279 h 394328"/>
                      <a:gd name="connsiteX108" fmla="*/ 274379 w 375943"/>
                      <a:gd name="connsiteY108" fmla="*/ 32669 h 394328"/>
                      <a:gd name="connsiteX109" fmla="*/ 274379 w 375943"/>
                      <a:gd name="connsiteY109" fmla="*/ 32669 h 394328"/>
                      <a:gd name="connsiteX110" fmla="*/ 274379 w 375943"/>
                      <a:gd name="connsiteY110" fmla="*/ 32669 h 394328"/>
                      <a:gd name="connsiteX111" fmla="*/ 245238 w 375943"/>
                      <a:gd name="connsiteY111" fmla="*/ 14402 h 394328"/>
                      <a:gd name="connsiteX112" fmla="*/ 196961 w 375943"/>
                      <a:gd name="connsiteY112" fmla="*/ 4834 h 394328"/>
                      <a:gd name="connsiteX113" fmla="*/ 166516 w 375943"/>
                      <a:gd name="connsiteY113" fmla="*/ 9618 h 394328"/>
                      <a:gd name="connsiteX114" fmla="*/ 153468 w 375943"/>
                      <a:gd name="connsiteY114" fmla="*/ 14402 h 394328"/>
                      <a:gd name="connsiteX115" fmla="*/ 121283 w 375943"/>
                      <a:gd name="connsiteY115" fmla="*/ 57895 h 394328"/>
                      <a:gd name="connsiteX116" fmla="*/ 112150 w 375943"/>
                      <a:gd name="connsiteY116" fmla="*/ 101388 h 394328"/>
                      <a:gd name="connsiteX117" fmla="*/ 155643 w 375943"/>
                      <a:gd name="connsiteY117" fmla="*/ 91385 h 394328"/>
                      <a:gd name="connsiteX118" fmla="*/ 189153 w 375943"/>
                      <a:gd name="connsiteY118" fmla="*/ 130711 h 394328"/>
                      <a:gd name="connsiteX119" fmla="*/ 189132 w 375943"/>
                      <a:gd name="connsiteY119" fmla="*/ 130964 h 394328"/>
                      <a:gd name="connsiteX120" fmla="*/ 189132 w 375943"/>
                      <a:gd name="connsiteY120" fmla="*/ 186200 h 394328"/>
                      <a:gd name="connsiteX121" fmla="*/ 179129 w 375943"/>
                      <a:gd name="connsiteY121" fmla="*/ 213600 h 394328"/>
                      <a:gd name="connsiteX122" fmla="*/ 171300 w 375943"/>
                      <a:gd name="connsiteY122" fmla="*/ 234912 h 394328"/>
                      <a:gd name="connsiteX123" fmla="*/ 187828 w 375943"/>
                      <a:gd name="connsiteY123" fmla="*/ 241001 h 394328"/>
                      <a:gd name="connsiteX124" fmla="*/ 196091 w 375943"/>
                      <a:gd name="connsiteY124" fmla="*/ 264052 h 394328"/>
                      <a:gd name="connsiteX125" fmla="*/ 196961 w 375943"/>
                      <a:gd name="connsiteY125" fmla="*/ 264052 h 394328"/>
                      <a:gd name="connsiteX126" fmla="*/ 196961 w 375943"/>
                      <a:gd name="connsiteY126" fmla="*/ 274491 h 394328"/>
                      <a:gd name="connsiteX127" fmla="*/ 207399 w 375943"/>
                      <a:gd name="connsiteY127" fmla="*/ 380614 h 394328"/>
                      <a:gd name="connsiteX128" fmla="*/ 217838 w 375943"/>
                      <a:gd name="connsiteY128" fmla="*/ 389747 h 394328"/>
                      <a:gd name="connsiteX129" fmla="*/ 231321 w 375943"/>
                      <a:gd name="connsiteY129" fmla="*/ 394097 h 394328"/>
                      <a:gd name="connsiteX130" fmla="*/ 274814 w 375943"/>
                      <a:gd name="connsiteY130" fmla="*/ 379309 h 394328"/>
                      <a:gd name="connsiteX131" fmla="*/ 287427 w 375943"/>
                      <a:gd name="connsiteY131" fmla="*/ 350604 h 394328"/>
                      <a:gd name="connsiteX132" fmla="*/ 297865 w 375943"/>
                      <a:gd name="connsiteY132" fmla="*/ 263617 h 394328"/>
                      <a:gd name="connsiteX133" fmla="*/ 297865 w 375943"/>
                      <a:gd name="connsiteY133" fmla="*/ 263617 h 394328"/>
                      <a:gd name="connsiteX134" fmla="*/ 301779 w 375943"/>
                      <a:gd name="connsiteY134" fmla="*/ 244481 h 394328"/>
                      <a:gd name="connsiteX135" fmla="*/ 313522 w 375943"/>
                      <a:gd name="connsiteY135" fmla="*/ 234042 h 394328"/>
                      <a:gd name="connsiteX136" fmla="*/ 266985 w 375943"/>
                      <a:gd name="connsiteY136" fmla="*/ 155320 h 3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75943" h="394328">
                        <a:moveTo>
                          <a:pt x="327440" y="101388"/>
                        </a:moveTo>
                        <a:cubicBezTo>
                          <a:pt x="327440" y="104868"/>
                          <a:pt x="327440" y="111827"/>
                          <a:pt x="327440" y="119655"/>
                        </a:cubicBezTo>
                        <a:cubicBezTo>
                          <a:pt x="325714" y="128708"/>
                          <a:pt x="324552" y="137859"/>
                          <a:pt x="323961" y="147056"/>
                        </a:cubicBezTo>
                        <a:cubicBezTo>
                          <a:pt x="323961" y="152275"/>
                          <a:pt x="323961" y="160104"/>
                          <a:pt x="326135" y="167063"/>
                        </a:cubicBezTo>
                        <a:cubicBezTo>
                          <a:pt x="328310" y="174022"/>
                          <a:pt x="326135" y="178806"/>
                          <a:pt x="326135" y="182720"/>
                        </a:cubicBezTo>
                        <a:cubicBezTo>
                          <a:pt x="325961" y="195942"/>
                          <a:pt x="322204" y="208868"/>
                          <a:pt x="315262" y="220124"/>
                        </a:cubicBezTo>
                        <a:cubicBezTo>
                          <a:pt x="315180" y="221138"/>
                          <a:pt x="315180" y="222156"/>
                          <a:pt x="315262" y="223169"/>
                        </a:cubicBezTo>
                        <a:lnTo>
                          <a:pt x="319611" y="228388"/>
                        </a:lnTo>
                        <a:cubicBezTo>
                          <a:pt x="339196" y="195921"/>
                          <a:pt x="354684" y="161152"/>
                          <a:pt x="365714" y="124875"/>
                        </a:cubicBezTo>
                        <a:lnTo>
                          <a:pt x="365714" y="124875"/>
                        </a:lnTo>
                        <a:cubicBezTo>
                          <a:pt x="377892" y="83556"/>
                          <a:pt x="379197" y="53981"/>
                          <a:pt x="369629" y="41368"/>
                        </a:cubicBezTo>
                        <a:cubicBezTo>
                          <a:pt x="341597" y="6938"/>
                          <a:pt x="295899" y="-7726"/>
                          <a:pt x="253067" y="3964"/>
                        </a:cubicBezTo>
                        <a:cubicBezTo>
                          <a:pt x="267842" y="11322"/>
                          <a:pt x="281233" y="21181"/>
                          <a:pt x="292646" y="33104"/>
                        </a:cubicBezTo>
                        <a:cubicBezTo>
                          <a:pt x="312927" y="50283"/>
                          <a:pt x="325461" y="74884"/>
                          <a:pt x="327440" y="101388"/>
                        </a:cubicBezTo>
                        <a:close/>
                        <a:moveTo>
                          <a:pt x="313957" y="104868"/>
                        </a:moveTo>
                        <a:cubicBezTo>
                          <a:pt x="302401" y="102046"/>
                          <a:pt x="290223" y="103433"/>
                          <a:pt x="279598" y="108782"/>
                        </a:cubicBezTo>
                        <a:cubicBezTo>
                          <a:pt x="266985" y="116611"/>
                          <a:pt x="270899" y="132703"/>
                          <a:pt x="279598" y="152275"/>
                        </a:cubicBezTo>
                        <a:cubicBezTo>
                          <a:pt x="283938" y="164888"/>
                          <a:pt x="289023" y="177232"/>
                          <a:pt x="294820" y="189244"/>
                        </a:cubicBezTo>
                        <a:lnTo>
                          <a:pt x="298735" y="196203"/>
                        </a:lnTo>
                        <a:lnTo>
                          <a:pt x="298735" y="196203"/>
                        </a:lnTo>
                        <a:cubicBezTo>
                          <a:pt x="300909" y="199683"/>
                          <a:pt x="302214" y="202727"/>
                          <a:pt x="303519" y="204902"/>
                        </a:cubicBezTo>
                        <a:lnTo>
                          <a:pt x="306998" y="210556"/>
                        </a:lnTo>
                        <a:cubicBezTo>
                          <a:pt x="312087" y="202001"/>
                          <a:pt x="314792" y="192241"/>
                          <a:pt x="314827" y="182285"/>
                        </a:cubicBezTo>
                        <a:cubicBezTo>
                          <a:pt x="315106" y="177506"/>
                          <a:pt x="315106" y="172713"/>
                          <a:pt x="314827" y="167933"/>
                        </a:cubicBezTo>
                        <a:cubicBezTo>
                          <a:pt x="314827" y="160539"/>
                          <a:pt x="314827" y="152275"/>
                          <a:pt x="312653" y="146621"/>
                        </a:cubicBezTo>
                        <a:cubicBezTo>
                          <a:pt x="313240" y="136560"/>
                          <a:pt x="314401" y="126540"/>
                          <a:pt x="316132" y="116611"/>
                        </a:cubicBezTo>
                        <a:cubicBezTo>
                          <a:pt x="314827" y="111827"/>
                          <a:pt x="315262" y="107042"/>
                          <a:pt x="315697" y="103563"/>
                        </a:cubicBezTo>
                        <a:close/>
                        <a:moveTo>
                          <a:pt x="300909" y="122700"/>
                        </a:moveTo>
                        <a:cubicBezTo>
                          <a:pt x="298726" y="124808"/>
                          <a:pt x="296025" y="126308"/>
                          <a:pt x="293081" y="127049"/>
                        </a:cubicBezTo>
                        <a:lnTo>
                          <a:pt x="293081" y="127049"/>
                        </a:lnTo>
                        <a:cubicBezTo>
                          <a:pt x="291076" y="127485"/>
                          <a:pt x="288997" y="127485"/>
                          <a:pt x="286992" y="127049"/>
                        </a:cubicBezTo>
                        <a:cubicBezTo>
                          <a:pt x="284752" y="124914"/>
                          <a:pt x="283630" y="121863"/>
                          <a:pt x="283947" y="118786"/>
                        </a:cubicBezTo>
                        <a:lnTo>
                          <a:pt x="283947" y="118786"/>
                        </a:lnTo>
                        <a:cubicBezTo>
                          <a:pt x="283947" y="115741"/>
                          <a:pt x="288731" y="113132"/>
                          <a:pt x="294386" y="112262"/>
                        </a:cubicBezTo>
                        <a:lnTo>
                          <a:pt x="302649" y="112262"/>
                        </a:lnTo>
                        <a:cubicBezTo>
                          <a:pt x="302649" y="112262"/>
                          <a:pt x="306564" y="112262"/>
                          <a:pt x="306564" y="115741"/>
                        </a:cubicBezTo>
                        <a:cubicBezTo>
                          <a:pt x="306089" y="118084"/>
                          <a:pt x="304676" y="120128"/>
                          <a:pt x="302649" y="121395"/>
                        </a:cubicBezTo>
                        <a:close/>
                        <a:moveTo>
                          <a:pt x="96927" y="161409"/>
                        </a:moveTo>
                        <a:cubicBezTo>
                          <a:pt x="96927" y="158364"/>
                          <a:pt x="96927" y="155755"/>
                          <a:pt x="96927" y="154015"/>
                        </a:cubicBezTo>
                        <a:cubicBezTo>
                          <a:pt x="97137" y="151553"/>
                          <a:pt x="97137" y="149083"/>
                          <a:pt x="96927" y="146621"/>
                        </a:cubicBezTo>
                        <a:cubicBezTo>
                          <a:pt x="95618" y="132153"/>
                          <a:pt x="95618" y="117596"/>
                          <a:pt x="96927" y="103128"/>
                        </a:cubicBezTo>
                        <a:cubicBezTo>
                          <a:pt x="99517" y="86752"/>
                          <a:pt x="103892" y="70709"/>
                          <a:pt x="109975" y="55286"/>
                        </a:cubicBezTo>
                        <a:cubicBezTo>
                          <a:pt x="115105" y="39889"/>
                          <a:pt x="123741" y="25894"/>
                          <a:pt x="135201" y="14402"/>
                        </a:cubicBezTo>
                        <a:cubicBezTo>
                          <a:pt x="116146" y="8709"/>
                          <a:pt x="96372" y="5780"/>
                          <a:pt x="76485" y="5704"/>
                        </a:cubicBezTo>
                        <a:cubicBezTo>
                          <a:pt x="59568" y="4966"/>
                          <a:pt x="42843" y="9528"/>
                          <a:pt x="28643" y="18752"/>
                        </a:cubicBezTo>
                        <a:cubicBezTo>
                          <a:pt x="6570" y="38713"/>
                          <a:pt x="-3766" y="68573"/>
                          <a:pt x="1242" y="97909"/>
                        </a:cubicBezTo>
                        <a:cubicBezTo>
                          <a:pt x="5431" y="130992"/>
                          <a:pt x="12712" y="163610"/>
                          <a:pt x="22989" y="195333"/>
                        </a:cubicBezTo>
                        <a:cubicBezTo>
                          <a:pt x="37776" y="244915"/>
                          <a:pt x="54739" y="275361"/>
                          <a:pt x="69526" y="280145"/>
                        </a:cubicBezTo>
                        <a:lnTo>
                          <a:pt x="69526" y="280145"/>
                        </a:lnTo>
                        <a:cubicBezTo>
                          <a:pt x="76050" y="282319"/>
                          <a:pt x="83009" y="280145"/>
                          <a:pt x="89968" y="271011"/>
                        </a:cubicBezTo>
                        <a:cubicBezTo>
                          <a:pt x="102146" y="256224"/>
                          <a:pt x="113454" y="243611"/>
                          <a:pt x="119978" y="236217"/>
                        </a:cubicBezTo>
                        <a:cubicBezTo>
                          <a:pt x="100269" y="216193"/>
                          <a:pt x="92222" y="187452"/>
                          <a:pt x="98667" y="160104"/>
                        </a:cubicBezTo>
                        <a:close/>
                        <a:moveTo>
                          <a:pt x="108235" y="178806"/>
                        </a:moveTo>
                        <a:cubicBezTo>
                          <a:pt x="108048" y="187004"/>
                          <a:pt x="108925" y="195190"/>
                          <a:pt x="110845" y="203162"/>
                        </a:cubicBezTo>
                        <a:cubicBezTo>
                          <a:pt x="113492" y="210143"/>
                          <a:pt x="117317" y="216615"/>
                          <a:pt x="122153" y="222299"/>
                        </a:cubicBezTo>
                        <a:cubicBezTo>
                          <a:pt x="126439" y="226918"/>
                          <a:pt x="131618" y="230615"/>
                          <a:pt x="137376" y="233172"/>
                        </a:cubicBezTo>
                        <a:cubicBezTo>
                          <a:pt x="142768" y="235364"/>
                          <a:pt x="148518" y="236543"/>
                          <a:pt x="154338" y="236652"/>
                        </a:cubicBezTo>
                        <a:cubicBezTo>
                          <a:pt x="154338" y="229258"/>
                          <a:pt x="160427" y="220124"/>
                          <a:pt x="164341" y="210556"/>
                        </a:cubicBezTo>
                        <a:cubicBezTo>
                          <a:pt x="167998" y="202231"/>
                          <a:pt x="171051" y="193659"/>
                          <a:pt x="173475" y="184895"/>
                        </a:cubicBezTo>
                        <a:cubicBezTo>
                          <a:pt x="174828" y="168833"/>
                          <a:pt x="174828" y="152680"/>
                          <a:pt x="173475" y="136618"/>
                        </a:cubicBezTo>
                        <a:cubicBezTo>
                          <a:pt x="173475" y="132703"/>
                          <a:pt x="173475" y="128354"/>
                          <a:pt x="170865" y="123570"/>
                        </a:cubicBezTo>
                        <a:cubicBezTo>
                          <a:pt x="170497" y="119180"/>
                          <a:pt x="168658" y="115042"/>
                          <a:pt x="165646" y="111827"/>
                        </a:cubicBezTo>
                        <a:lnTo>
                          <a:pt x="165646" y="111827"/>
                        </a:lnTo>
                        <a:cubicBezTo>
                          <a:pt x="162224" y="108536"/>
                          <a:pt x="158040" y="106145"/>
                          <a:pt x="153468" y="104868"/>
                        </a:cubicBezTo>
                        <a:lnTo>
                          <a:pt x="144769" y="104868"/>
                        </a:lnTo>
                        <a:cubicBezTo>
                          <a:pt x="137528" y="105762"/>
                          <a:pt x="130479" y="107818"/>
                          <a:pt x="123893" y="110957"/>
                        </a:cubicBezTo>
                        <a:cubicBezTo>
                          <a:pt x="119007" y="113273"/>
                          <a:pt x="114347" y="116039"/>
                          <a:pt x="109975" y="119221"/>
                        </a:cubicBezTo>
                        <a:lnTo>
                          <a:pt x="109975" y="124005"/>
                        </a:lnTo>
                        <a:cubicBezTo>
                          <a:pt x="109975" y="132703"/>
                          <a:pt x="109975" y="141837"/>
                          <a:pt x="109975" y="150536"/>
                        </a:cubicBezTo>
                        <a:lnTo>
                          <a:pt x="109975" y="150536"/>
                        </a:lnTo>
                        <a:cubicBezTo>
                          <a:pt x="110165" y="152706"/>
                          <a:pt x="110165" y="154889"/>
                          <a:pt x="109975" y="157059"/>
                        </a:cubicBezTo>
                        <a:lnTo>
                          <a:pt x="109975" y="174022"/>
                        </a:lnTo>
                        <a:lnTo>
                          <a:pt x="109975" y="174022"/>
                        </a:lnTo>
                        <a:close/>
                        <a:moveTo>
                          <a:pt x="136941" y="120525"/>
                        </a:moveTo>
                        <a:lnTo>
                          <a:pt x="136941" y="120525"/>
                        </a:lnTo>
                        <a:cubicBezTo>
                          <a:pt x="140902" y="119260"/>
                          <a:pt x="145158" y="119260"/>
                          <a:pt x="149119" y="120525"/>
                        </a:cubicBezTo>
                        <a:cubicBezTo>
                          <a:pt x="151999" y="120929"/>
                          <a:pt x="154792" y="121811"/>
                          <a:pt x="157382" y="123135"/>
                        </a:cubicBezTo>
                        <a:cubicBezTo>
                          <a:pt x="161297" y="123135"/>
                          <a:pt x="161732" y="127919"/>
                          <a:pt x="161297" y="129224"/>
                        </a:cubicBezTo>
                        <a:lnTo>
                          <a:pt x="161297" y="129224"/>
                        </a:lnTo>
                        <a:cubicBezTo>
                          <a:pt x="160040" y="131503"/>
                          <a:pt x="158249" y="133443"/>
                          <a:pt x="156078" y="134878"/>
                        </a:cubicBezTo>
                        <a:cubicBezTo>
                          <a:pt x="155141" y="134405"/>
                          <a:pt x="154265" y="133821"/>
                          <a:pt x="153468" y="133138"/>
                        </a:cubicBezTo>
                        <a:lnTo>
                          <a:pt x="153468" y="133138"/>
                        </a:lnTo>
                        <a:cubicBezTo>
                          <a:pt x="147220" y="132105"/>
                          <a:pt x="142323" y="127208"/>
                          <a:pt x="141290" y="120960"/>
                        </a:cubicBezTo>
                        <a:close/>
                        <a:moveTo>
                          <a:pt x="169125" y="251004"/>
                        </a:moveTo>
                        <a:cubicBezTo>
                          <a:pt x="167011" y="251252"/>
                          <a:pt x="165031" y="252166"/>
                          <a:pt x="163471" y="253614"/>
                        </a:cubicBezTo>
                        <a:lnTo>
                          <a:pt x="157382" y="261008"/>
                        </a:lnTo>
                        <a:cubicBezTo>
                          <a:pt x="149989" y="270141"/>
                          <a:pt x="146944" y="273186"/>
                          <a:pt x="125632" y="277535"/>
                        </a:cubicBezTo>
                        <a:cubicBezTo>
                          <a:pt x="121538" y="277931"/>
                          <a:pt x="117628" y="279432"/>
                          <a:pt x="114324" y="281885"/>
                        </a:cubicBezTo>
                        <a:cubicBezTo>
                          <a:pt x="117390" y="284259"/>
                          <a:pt x="120962" y="285899"/>
                          <a:pt x="124763" y="286669"/>
                        </a:cubicBezTo>
                        <a:cubicBezTo>
                          <a:pt x="134946" y="289931"/>
                          <a:pt x="145894" y="289931"/>
                          <a:pt x="156078" y="286669"/>
                        </a:cubicBezTo>
                        <a:cubicBezTo>
                          <a:pt x="162227" y="283703"/>
                          <a:pt x="167935" y="279897"/>
                          <a:pt x="173040" y="275361"/>
                        </a:cubicBezTo>
                        <a:cubicBezTo>
                          <a:pt x="177261" y="271872"/>
                          <a:pt x="180300" y="267162"/>
                          <a:pt x="181738" y="261878"/>
                        </a:cubicBezTo>
                        <a:cubicBezTo>
                          <a:pt x="182111" y="257381"/>
                          <a:pt x="180526" y="252944"/>
                          <a:pt x="177389" y="249700"/>
                        </a:cubicBezTo>
                        <a:cubicBezTo>
                          <a:pt x="175531" y="248256"/>
                          <a:pt x="173037" y="247921"/>
                          <a:pt x="170865" y="248830"/>
                        </a:cubicBezTo>
                        <a:close/>
                        <a:moveTo>
                          <a:pt x="369629" y="251004"/>
                        </a:moveTo>
                        <a:cubicBezTo>
                          <a:pt x="353771" y="256863"/>
                          <a:pt x="336339" y="256863"/>
                          <a:pt x="320481" y="251004"/>
                        </a:cubicBezTo>
                        <a:cubicBezTo>
                          <a:pt x="318507" y="250343"/>
                          <a:pt x="316367" y="250343"/>
                          <a:pt x="314392" y="251004"/>
                        </a:cubicBezTo>
                        <a:cubicBezTo>
                          <a:pt x="311243" y="252022"/>
                          <a:pt x="308603" y="254201"/>
                          <a:pt x="306998" y="257094"/>
                        </a:cubicBezTo>
                        <a:cubicBezTo>
                          <a:pt x="306355" y="261565"/>
                          <a:pt x="306355" y="266105"/>
                          <a:pt x="306998" y="270576"/>
                        </a:cubicBezTo>
                        <a:cubicBezTo>
                          <a:pt x="323008" y="274178"/>
                          <a:pt x="339744" y="272655"/>
                          <a:pt x="354841" y="266227"/>
                        </a:cubicBezTo>
                        <a:cubicBezTo>
                          <a:pt x="362796" y="262878"/>
                          <a:pt x="369920" y="257833"/>
                          <a:pt x="375718" y="251439"/>
                        </a:cubicBezTo>
                        <a:close/>
                        <a:moveTo>
                          <a:pt x="265245" y="157929"/>
                        </a:moveTo>
                        <a:cubicBezTo>
                          <a:pt x="259156" y="140097"/>
                          <a:pt x="250457" y="114436"/>
                          <a:pt x="273074" y="98779"/>
                        </a:cubicBezTo>
                        <a:cubicBezTo>
                          <a:pt x="284848" y="92227"/>
                          <a:pt x="298513" y="89924"/>
                          <a:pt x="311783" y="92255"/>
                        </a:cubicBezTo>
                        <a:cubicBezTo>
                          <a:pt x="306094" y="73824"/>
                          <a:pt x="296612" y="56787"/>
                          <a:pt x="283947" y="42238"/>
                        </a:cubicBezTo>
                        <a:lnTo>
                          <a:pt x="279598" y="37889"/>
                        </a:lnTo>
                        <a:lnTo>
                          <a:pt x="276988" y="35279"/>
                        </a:lnTo>
                        <a:lnTo>
                          <a:pt x="276988" y="35279"/>
                        </a:lnTo>
                        <a:cubicBezTo>
                          <a:pt x="276232" y="34303"/>
                          <a:pt x="275353" y="33427"/>
                          <a:pt x="274379" y="32669"/>
                        </a:cubicBezTo>
                        <a:lnTo>
                          <a:pt x="274379" y="32669"/>
                        </a:lnTo>
                        <a:lnTo>
                          <a:pt x="274379" y="32669"/>
                        </a:lnTo>
                        <a:cubicBezTo>
                          <a:pt x="265771" y="24971"/>
                          <a:pt x="255916" y="18794"/>
                          <a:pt x="245238" y="14402"/>
                        </a:cubicBezTo>
                        <a:cubicBezTo>
                          <a:pt x="230031" y="7747"/>
                          <a:pt x="213557" y="4482"/>
                          <a:pt x="196961" y="4834"/>
                        </a:cubicBezTo>
                        <a:cubicBezTo>
                          <a:pt x="186578" y="4008"/>
                          <a:pt x="176146" y="5647"/>
                          <a:pt x="166516" y="9618"/>
                        </a:cubicBezTo>
                        <a:cubicBezTo>
                          <a:pt x="162031" y="10816"/>
                          <a:pt x="157664" y="12417"/>
                          <a:pt x="153468" y="14402"/>
                        </a:cubicBezTo>
                        <a:cubicBezTo>
                          <a:pt x="138593" y="25316"/>
                          <a:pt x="127373" y="40480"/>
                          <a:pt x="121283" y="57895"/>
                        </a:cubicBezTo>
                        <a:cubicBezTo>
                          <a:pt x="116974" y="72098"/>
                          <a:pt x="113918" y="86652"/>
                          <a:pt x="112150" y="101388"/>
                        </a:cubicBezTo>
                        <a:cubicBezTo>
                          <a:pt x="125227" y="93544"/>
                          <a:pt x="140452" y="90042"/>
                          <a:pt x="155643" y="91385"/>
                        </a:cubicBezTo>
                        <a:cubicBezTo>
                          <a:pt x="175756" y="92991"/>
                          <a:pt x="190759" y="110598"/>
                          <a:pt x="189153" y="130711"/>
                        </a:cubicBezTo>
                        <a:cubicBezTo>
                          <a:pt x="189147" y="130795"/>
                          <a:pt x="189140" y="130879"/>
                          <a:pt x="189132" y="130964"/>
                        </a:cubicBezTo>
                        <a:cubicBezTo>
                          <a:pt x="190746" y="149339"/>
                          <a:pt x="190746" y="167824"/>
                          <a:pt x="189132" y="186200"/>
                        </a:cubicBezTo>
                        <a:cubicBezTo>
                          <a:pt x="186597" y="195607"/>
                          <a:pt x="183250" y="204776"/>
                          <a:pt x="179129" y="213600"/>
                        </a:cubicBezTo>
                        <a:cubicBezTo>
                          <a:pt x="176519" y="220994"/>
                          <a:pt x="173040" y="228823"/>
                          <a:pt x="171300" y="234912"/>
                        </a:cubicBezTo>
                        <a:cubicBezTo>
                          <a:pt x="177421" y="234521"/>
                          <a:pt x="183424" y="236730"/>
                          <a:pt x="187828" y="241001"/>
                        </a:cubicBezTo>
                        <a:cubicBezTo>
                          <a:pt x="193886" y="247064"/>
                          <a:pt x="196917" y="255519"/>
                          <a:pt x="196091" y="264052"/>
                        </a:cubicBezTo>
                        <a:lnTo>
                          <a:pt x="196961" y="264052"/>
                        </a:lnTo>
                        <a:cubicBezTo>
                          <a:pt x="196961" y="267532"/>
                          <a:pt x="196961" y="271011"/>
                          <a:pt x="196961" y="274491"/>
                        </a:cubicBezTo>
                        <a:cubicBezTo>
                          <a:pt x="193730" y="310207"/>
                          <a:pt x="197271" y="346211"/>
                          <a:pt x="207399" y="380614"/>
                        </a:cubicBezTo>
                        <a:cubicBezTo>
                          <a:pt x="209880" y="384641"/>
                          <a:pt x="213518" y="387825"/>
                          <a:pt x="217838" y="389747"/>
                        </a:cubicBezTo>
                        <a:cubicBezTo>
                          <a:pt x="221845" y="392413"/>
                          <a:pt x="226511" y="393918"/>
                          <a:pt x="231321" y="394097"/>
                        </a:cubicBezTo>
                        <a:cubicBezTo>
                          <a:pt x="247256" y="395545"/>
                          <a:pt x="263062" y="390169"/>
                          <a:pt x="274814" y="379309"/>
                        </a:cubicBezTo>
                        <a:cubicBezTo>
                          <a:pt x="282273" y="371528"/>
                          <a:pt x="286744" y="361359"/>
                          <a:pt x="287427" y="350604"/>
                        </a:cubicBezTo>
                        <a:cubicBezTo>
                          <a:pt x="290471" y="331032"/>
                          <a:pt x="296995" y="276665"/>
                          <a:pt x="297865" y="263617"/>
                        </a:cubicBezTo>
                        <a:lnTo>
                          <a:pt x="297865" y="263617"/>
                        </a:lnTo>
                        <a:cubicBezTo>
                          <a:pt x="297095" y="256985"/>
                          <a:pt x="298470" y="250278"/>
                          <a:pt x="301779" y="244481"/>
                        </a:cubicBezTo>
                        <a:cubicBezTo>
                          <a:pt x="304589" y="239931"/>
                          <a:pt x="308673" y="236299"/>
                          <a:pt x="313522" y="234042"/>
                        </a:cubicBezTo>
                        <a:cubicBezTo>
                          <a:pt x="292963" y="211130"/>
                          <a:pt x="277149" y="184377"/>
                          <a:pt x="266985" y="155320"/>
                        </a:cubicBezTo>
                        <a:close/>
                      </a:path>
                    </a:pathLst>
                  </a:custGeom>
                  <a:solidFill>
                    <a:srgbClr val="F2F2F2"/>
                  </a:solidFill>
                  <a:ln w="43392" cap="flat">
                    <a:noFill/>
                    <a:prstDash val="solid"/>
                    <a:miter/>
                  </a:ln>
                </p:spPr>
                <p:txBody>
                  <a:bodyPr rtlCol="0" anchor="ctr"/>
                  <a:lstStyle/>
                  <a:p>
                    <a:endParaRPr lang="en-US"/>
                  </a:p>
                </p:txBody>
              </p:sp>
            </p:grpSp>
            <p:sp>
              <p:nvSpPr>
                <p:cNvPr id="104" name="Title 1">
                  <a:extLst>
                    <a:ext uri="{FF2B5EF4-FFF2-40B4-BE49-F238E27FC236}">
                      <a16:creationId xmlns:a16="http://schemas.microsoft.com/office/drawing/2014/main" id="{36429125-3C98-4995-8232-AFD0DA432C5C}"/>
                    </a:ext>
                  </a:extLst>
                </p:cNvPr>
                <p:cNvSpPr txBox="1">
                  <a:spLocks/>
                </p:cNvSpPr>
                <p:nvPr/>
              </p:nvSpPr>
              <p:spPr>
                <a:xfrm>
                  <a:off x="10815588" y="5069833"/>
                  <a:ext cx="7516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PostgreSQL</a:t>
                  </a:r>
                </a:p>
              </p:txBody>
            </p:sp>
          </p:grpSp>
          <p:grpSp>
            <p:nvGrpSpPr>
              <p:cNvPr id="92" name="Group 91">
                <a:extLst>
                  <a:ext uri="{FF2B5EF4-FFF2-40B4-BE49-F238E27FC236}">
                    <a16:creationId xmlns:a16="http://schemas.microsoft.com/office/drawing/2014/main" id="{D403869B-76C6-47E5-8DC3-D4E9CBFC2446}"/>
                  </a:ext>
                </a:extLst>
              </p:cNvPr>
              <p:cNvGrpSpPr/>
              <p:nvPr/>
            </p:nvGrpSpPr>
            <p:grpSpPr>
              <a:xfrm>
                <a:off x="8339155" y="6059360"/>
                <a:ext cx="1463103" cy="732548"/>
                <a:chOff x="7806024" y="5543063"/>
                <a:chExt cx="1463103" cy="732548"/>
              </a:xfrm>
            </p:grpSpPr>
            <p:sp>
              <p:nvSpPr>
                <p:cNvPr id="93" name="Rectangle: Rounded Corners 92">
                  <a:extLst>
                    <a:ext uri="{FF2B5EF4-FFF2-40B4-BE49-F238E27FC236}">
                      <a16:creationId xmlns:a16="http://schemas.microsoft.com/office/drawing/2014/main" id="{B2D264FD-60FC-4EE9-81FE-CACC06B51677}"/>
                    </a:ext>
                  </a:extLst>
                </p:cNvPr>
                <p:cNvSpPr/>
                <p:nvPr/>
              </p:nvSpPr>
              <p:spPr bwMode="auto">
                <a:xfrm>
                  <a:off x="7806024" y="5543063"/>
                  <a:ext cx="1463103"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94" name="Group 93">
                  <a:extLst>
                    <a:ext uri="{FF2B5EF4-FFF2-40B4-BE49-F238E27FC236}">
                      <a16:creationId xmlns:a16="http://schemas.microsoft.com/office/drawing/2014/main" id="{B1AD2813-8AAB-4F00-8275-D968D1F3E41C}"/>
                    </a:ext>
                  </a:extLst>
                </p:cNvPr>
                <p:cNvGrpSpPr/>
                <p:nvPr/>
              </p:nvGrpSpPr>
              <p:grpSpPr>
                <a:xfrm>
                  <a:off x="8343549" y="5614685"/>
                  <a:ext cx="388053" cy="387109"/>
                  <a:chOff x="6510052" y="4818279"/>
                  <a:chExt cx="391477" cy="390524"/>
                </a:xfrm>
                <a:solidFill>
                  <a:srgbClr val="0F78D4"/>
                </a:solidFill>
              </p:grpSpPr>
              <p:grpSp>
                <p:nvGrpSpPr>
                  <p:cNvPr id="96" name="Graphic 33">
                    <a:extLst>
                      <a:ext uri="{FF2B5EF4-FFF2-40B4-BE49-F238E27FC236}">
                        <a16:creationId xmlns:a16="http://schemas.microsoft.com/office/drawing/2014/main" id="{853C2ED3-FAC3-4076-A9A2-476C6BCD903A}"/>
                      </a:ext>
                    </a:extLst>
                  </p:cNvPr>
                  <p:cNvGrpSpPr/>
                  <p:nvPr/>
                </p:nvGrpSpPr>
                <p:grpSpPr>
                  <a:xfrm>
                    <a:off x="6510052" y="4818279"/>
                    <a:ext cx="391477" cy="390524"/>
                    <a:chOff x="6510052" y="4818279"/>
                    <a:chExt cx="391477" cy="390524"/>
                  </a:xfrm>
                  <a:grpFill/>
                </p:grpSpPr>
                <p:sp>
                  <p:nvSpPr>
                    <p:cNvPr id="98" name="Freeform: Shape 97">
                      <a:extLst>
                        <a:ext uri="{FF2B5EF4-FFF2-40B4-BE49-F238E27FC236}">
                          <a16:creationId xmlns:a16="http://schemas.microsoft.com/office/drawing/2014/main" id="{2A80CB4E-6B18-4083-9F35-26AEC974346F}"/>
                        </a:ext>
                      </a:extLst>
                    </p:cNvPr>
                    <p:cNvSpPr/>
                    <p:nvPr/>
                  </p:nvSpPr>
                  <p:spPr>
                    <a:xfrm>
                      <a:off x="6510052" y="5024971"/>
                      <a:ext cx="184785" cy="183832"/>
                    </a:xfrm>
                    <a:custGeom>
                      <a:avLst/>
                      <a:gdLst>
                        <a:gd name="connsiteX0" fmla="*/ 158115 w 184785"/>
                        <a:gd name="connsiteY0" fmla="*/ 157163 h 183832"/>
                        <a:gd name="connsiteX1" fmla="*/ 27623 w 184785"/>
                        <a:gd name="connsiteY1" fmla="*/ 157163 h 183832"/>
                        <a:gd name="connsiteX2" fmla="*/ 27623 w 184785"/>
                        <a:gd name="connsiteY2" fmla="*/ 27623 h 183832"/>
                        <a:gd name="connsiteX3" fmla="*/ 53340 w 184785"/>
                        <a:gd name="connsiteY3" fmla="*/ 27623 h 183832"/>
                        <a:gd name="connsiteX4" fmla="*/ 48577 w 184785"/>
                        <a:gd name="connsiteY4" fmla="*/ 1905 h 183832"/>
                        <a:gd name="connsiteX5" fmla="*/ 48577 w 184785"/>
                        <a:gd name="connsiteY5" fmla="*/ 0 h 183832"/>
                        <a:gd name="connsiteX6" fmla="*/ 0 w 184785"/>
                        <a:gd name="connsiteY6" fmla="*/ 0 h 183832"/>
                        <a:gd name="connsiteX7" fmla="*/ 0 w 184785"/>
                        <a:gd name="connsiteY7" fmla="*/ 183832 h 183832"/>
                        <a:gd name="connsiteX8" fmla="*/ 184785 w 184785"/>
                        <a:gd name="connsiteY8" fmla="*/ 183832 h 183832"/>
                        <a:gd name="connsiteX9" fmla="*/ 184785 w 184785"/>
                        <a:gd name="connsiteY9" fmla="*/ 75248 h 183832"/>
                        <a:gd name="connsiteX10" fmla="*/ 158115 w 184785"/>
                        <a:gd name="connsiteY10" fmla="*/ 75248 h 183832"/>
                        <a:gd name="connsiteX11" fmla="*/ 158115 w 184785"/>
                        <a:gd name="connsiteY11" fmla="*/ 157163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785" h="183832">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54E9658-7B84-416E-B33C-D65A484A906A}"/>
                        </a:ext>
                      </a:extLst>
                    </p:cNvPr>
                    <p:cNvSpPr/>
                    <p:nvPr/>
                  </p:nvSpPr>
                  <p:spPr>
                    <a:xfrm>
                      <a:off x="6716745" y="5024971"/>
                      <a:ext cx="184784" cy="183832"/>
                    </a:xfrm>
                    <a:custGeom>
                      <a:avLst/>
                      <a:gdLst>
                        <a:gd name="connsiteX0" fmla="*/ 133350 w 184784"/>
                        <a:gd name="connsiteY0" fmla="*/ 27623 h 183832"/>
                        <a:gd name="connsiteX1" fmla="*/ 157163 w 184784"/>
                        <a:gd name="connsiteY1" fmla="*/ 27623 h 183832"/>
                        <a:gd name="connsiteX2" fmla="*/ 157163 w 184784"/>
                        <a:gd name="connsiteY2" fmla="*/ 157163 h 183832"/>
                        <a:gd name="connsiteX3" fmla="*/ 26670 w 184784"/>
                        <a:gd name="connsiteY3" fmla="*/ 157163 h 183832"/>
                        <a:gd name="connsiteX4" fmla="*/ 26670 w 184784"/>
                        <a:gd name="connsiteY4" fmla="*/ 75248 h 183832"/>
                        <a:gd name="connsiteX5" fmla="*/ 0 w 184784"/>
                        <a:gd name="connsiteY5" fmla="*/ 75248 h 183832"/>
                        <a:gd name="connsiteX6" fmla="*/ 0 w 184784"/>
                        <a:gd name="connsiteY6" fmla="*/ 183832 h 183832"/>
                        <a:gd name="connsiteX7" fmla="*/ 184785 w 184784"/>
                        <a:gd name="connsiteY7" fmla="*/ 183832 h 183832"/>
                        <a:gd name="connsiteX8" fmla="*/ 184785 w 184784"/>
                        <a:gd name="connsiteY8" fmla="*/ 0 h 183832"/>
                        <a:gd name="connsiteX9" fmla="*/ 126682 w 184784"/>
                        <a:gd name="connsiteY9" fmla="*/ 0 h 183832"/>
                        <a:gd name="connsiteX10" fmla="*/ 133350 w 184784"/>
                        <a:gd name="connsiteY10" fmla="*/ 25717 h 183832"/>
                        <a:gd name="connsiteX11" fmla="*/ 133350 w 184784"/>
                        <a:gd name="connsiteY11" fmla="*/ 27623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784" h="183832">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1305886-0D66-49AF-B4C5-7AA73BCBF3F0}"/>
                        </a:ext>
                      </a:extLst>
                    </p:cNvPr>
                    <p:cNvSpPr/>
                    <p:nvPr/>
                  </p:nvSpPr>
                  <p:spPr>
                    <a:xfrm>
                      <a:off x="6511005" y="4819231"/>
                      <a:ext cx="183832" cy="183832"/>
                    </a:xfrm>
                    <a:custGeom>
                      <a:avLst/>
                      <a:gdLst>
                        <a:gd name="connsiteX0" fmla="*/ 26670 w 183832"/>
                        <a:gd name="connsiteY0" fmla="*/ 156210 h 183832"/>
                        <a:gd name="connsiteX1" fmla="*/ 26670 w 183832"/>
                        <a:gd name="connsiteY1" fmla="*/ 26670 h 183832"/>
                        <a:gd name="connsiteX2" fmla="*/ 157162 w 183832"/>
                        <a:gd name="connsiteY2" fmla="*/ 26670 h 183832"/>
                        <a:gd name="connsiteX3" fmla="*/ 157162 w 183832"/>
                        <a:gd name="connsiteY3" fmla="*/ 101918 h 183832"/>
                        <a:gd name="connsiteX4" fmla="*/ 183833 w 183832"/>
                        <a:gd name="connsiteY4" fmla="*/ 88582 h 183832"/>
                        <a:gd name="connsiteX5" fmla="*/ 183833 w 183832"/>
                        <a:gd name="connsiteY5" fmla="*/ 0 h 183832"/>
                        <a:gd name="connsiteX6" fmla="*/ 0 w 183832"/>
                        <a:gd name="connsiteY6" fmla="*/ 0 h 183832"/>
                        <a:gd name="connsiteX7" fmla="*/ 0 w 183832"/>
                        <a:gd name="connsiteY7" fmla="*/ 183833 h 183832"/>
                        <a:gd name="connsiteX8" fmla="*/ 53340 w 183832"/>
                        <a:gd name="connsiteY8" fmla="*/ 183833 h 183832"/>
                        <a:gd name="connsiteX9" fmla="*/ 70485 w 183832"/>
                        <a:gd name="connsiteY9" fmla="*/ 157163 h 183832"/>
                        <a:gd name="connsiteX10" fmla="*/ 26670 w 183832"/>
                        <a:gd name="connsiteY10" fmla="*/ 156210 h 183832"/>
                        <a:gd name="connsiteX11" fmla="*/ 26670 w 183832"/>
                        <a:gd name="connsiteY11" fmla="*/ 156210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832" h="183832">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54319F6-CB92-4964-BED0-DF6D725A52C7}"/>
                        </a:ext>
                      </a:extLst>
                    </p:cNvPr>
                    <p:cNvSpPr/>
                    <p:nvPr/>
                  </p:nvSpPr>
                  <p:spPr>
                    <a:xfrm>
                      <a:off x="6716745" y="4818279"/>
                      <a:ext cx="184784" cy="183832"/>
                    </a:xfrm>
                    <a:custGeom>
                      <a:avLst/>
                      <a:gdLst>
                        <a:gd name="connsiteX0" fmla="*/ 26670 w 184784"/>
                        <a:gd name="connsiteY0" fmla="*/ 87630 h 183832"/>
                        <a:gd name="connsiteX1" fmla="*/ 26670 w 184784"/>
                        <a:gd name="connsiteY1" fmla="*/ 27622 h 183832"/>
                        <a:gd name="connsiteX2" fmla="*/ 157163 w 184784"/>
                        <a:gd name="connsiteY2" fmla="*/ 27622 h 183832"/>
                        <a:gd name="connsiteX3" fmla="*/ 157163 w 184784"/>
                        <a:gd name="connsiteY3" fmla="*/ 157163 h 183832"/>
                        <a:gd name="connsiteX4" fmla="*/ 100965 w 184784"/>
                        <a:gd name="connsiteY4" fmla="*/ 157163 h 183832"/>
                        <a:gd name="connsiteX5" fmla="*/ 104775 w 184784"/>
                        <a:gd name="connsiteY5" fmla="*/ 182880 h 183832"/>
                        <a:gd name="connsiteX6" fmla="*/ 104775 w 184784"/>
                        <a:gd name="connsiteY6" fmla="*/ 183833 h 183832"/>
                        <a:gd name="connsiteX7" fmla="*/ 184785 w 184784"/>
                        <a:gd name="connsiteY7" fmla="*/ 183833 h 183832"/>
                        <a:gd name="connsiteX8" fmla="*/ 184785 w 184784"/>
                        <a:gd name="connsiteY8" fmla="*/ 0 h 183832"/>
                        <a:gd name="connsiteX9" fmla="*/ 0 w 184784"/>
                        <a:gd name="connsiteY9" fmla="*/ 0 h 183832"/>
                        <a:gd name="connsiteX10" fmla="*/ 0 w 184784"/>
                        <a:gd name="connsiteY10" fmla="*/ 84772 h 183832"/>
                        <a:gd name="connsiteX11" fmla="*/ 6667 w 184784"/>
                        <a:gd name="connsiteY11" fmla="*/ 84772 h 183832"/>
                        <a:gd name="connsiteX12" fmla="*/ 26670 w 184784"/>
                        <a:gd name="connsiteY12" fmla="*/ 87630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83832">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grpFill/>
                    <a:ln w="9525"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F3AB2442-6C74-4E7F-800A-14E01860A33A}"/>
                      </a:ext>
                    </a:extLst>
                  </p:cNvPr>
                  <p:cNvSpPr/>
                  <p:nvPr/>
                </p:nvSpPr>
                <p:spPr>
                  <a:xfrm>
                    <a:off x="6580538" y="4922101"/>
                    <a:ext cx="249554" cy="157162"/>
                  </a:xfrm>
                  <a:custGeom>
                    <a:avLst/>
                    <a:gdLst>
                      <a:gd name="connsiteX0" fmla="*/ 249555 w 249554"/>
                      <a:gd name="connsiteY0" fmla="*/ 128588 h 157162"/>
                      <a:gd name="connsiteX1" fmla="*/ 220980 w 249554"/>
                      <a:gd name="connsiteY1" fmla="*/ 99060 h 157162"/>
                      <a:gd name="connsiteX2" fmla="*/ 217170 w 249554"/>
                      <a:gd name="connsiteY2" fmla="*/ 99060 h 157162"/>
                      <a:gd name="connsiteX3" fmla="*/ 220027 w 249554"/>
                      <a:gd name="connsiteY3" fmla="*/ 78105 h 157162"/>
                      <a:gd name="connsiteX4" fmla="*/ 142875 w 249554"/>
                      <a:gd name="connsiteY4" fmla="*/ 0 h 157162"/>
                      <a:gd name="connsiteX5" fmla="*/ 69533 w 249554"/>
                      <a:gd name="connsiteY5" fmla="*/ 53340 h 157162"/>
                      <a:gd name="connsiteX6" fmla="*/ 52388 w 249554"/>
                      <a:gd name="connsiteY6" fmla="*/ 50483 h 157162"/>
                      <a:gd name="connsiteX7" fmla="*/ 0 w 249554"/>
                      <a:gd name="connsiteY7" fmla="*/ 103823 h 157162"/>
                      <a:gd name="connsiteX8" fmla="*/ 52388 w 249554"/>
                      <a:gd name="connsiteY8" fmla="*/ 157163 h 157162"/>
                      <a:gd name="connsiteX9" fmla="*/ 52388 w 249554"/>
                      <a:gd name="connsiteY9" fmla="*/ 157163 h 157162"/>
                      <a:gd name="connsiteX10" fmla="*/ 52388 w 249554"/>
                      <a:gd name="connsiteY10" fmla="*/ 157163 h 157162"/>
                      <a:gd name="connsiteX11" fmla="*/ 223838 w 249554"/>
                      <a:gd name="connsiteY11" fmla="*/ 157163 h 157162"/>
                      <a:gd name="connsiteX12" fmla="*/ 223838 w 249554"/>
                      <a:gd name="connsiteY12" fmla="*/ 157163 h 157162"/>
                      <a:gd name="connsiteX13" fmla="*/ 249555 w 249554"/>
                      <a:gd name="connsiteY13" fmla="*/ 128588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554" h="157162">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grpFill/>
                  <a:ln w="9525" cap="flat">
                    <a:noFill/>
                    <a:prstDash val="solid"/>
                    <a:miter/>
                  </a:ln>
                </p:spPr>
                <p:txBody>
                  <a:bodyPr rtlCol="0" anchor="ctr"/>
                  <a:lstStyle/>
                  <a:p>
                    <a:endParaRPr lang="en-US"/>
                  </a:p>
                </p:txBody>
              </p:sp>
            </p:grpSp>
            <p:sp>
              <p:nvSpPr>
                <p:cNvPr id="95" name="Title 1">
                  <a:extLst>
                    <a:ext uri="{FF2B5EF4-FFF2-40B4-BE49-F238E27FC236}">
                      <a16:creationId xmlns:a16="http://schemas.microsoft.com/office/drawing/2014/main" id="{6CE0FB7C-B21E-42FB-88F8-3EA0CA816382}"/>
                    </a:ext>
                  </a:extLst>
                </p:cNvPr>
                <p:cNvSpPr txBox="1">
                  <a:spLocks/>
                </p:cNvSpPr>
                <p:nvPr/>
              </p:nvSpPr>
              <p:spPr>
                <a:xfrm>
                  <a:off x="8096417" y="6121723"/>
                  <a:ext cx="88231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App Service</a:t>
                  </a:r>
                </a:p>
              </p:txBody>
            </p:sp>
          </p:grpSp>
          <p:sp>
            <p:nvSpPr>
              <p:cNvPr id="189" name="Oval 188">
                <a:extLst>
                  <a:ext uri="{FF2B5EF4-FFF2-40B4-BE49-F238E27FC236}">
                    <a16:creationId xmlns:a16="http://schemas.microsoft.com/office/drawing/2014/main" id="{6BC395C7-EA0D-42F1-8E03-E0296344512F}"/>
                  </a:ext>
                </a:extLst>
              </p:cNvPr>
              <p:cNvSpPr/>
              <p:nvPr/>
            </p:nvSpPr>
            <p:spPr bwMode="auto">
              <a:xfrm>
                <a:off x="8055593" y="6213669"/>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7</a:t>
                </a:r>
              </a:p>
            </p:txBody>
          </p:sp>
        </p:grpSp>
        <p:sp>
          <p:nvSpPr>
            <p:cNvPr id="190" name="Oval 189">
              <a:extLst>
                <a:ext uri="{FF2B5EF4-FFF2-40B4-BE49-F238E27FC236}">
                  <a16:creationId xmlns:a16="http://schemas.microsoft.com/office/drawing/2014/main" id="{512FCC79-2E86-4E37-B117-2949AC339005}"/>
                </a:ext>
              </a:extLst>
            </p:cNvPr>
            <p:cNvSpPr/>
            <p:nvPr/>
          </p:nvSpPr>
          <p:spPr bwMode="auto">
            <a:xfrm>
              <a:off x="10229662" y="2278193"/>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cxnSp>
          <p:nvCxnSpPr>
            <p:cNvPr id="193" name="Straight Arrow Connector 192">
              <a:extLst>
                <a:ext uri="{FF2B5EF4-FFF2-40B4-BE49-F238E27FC236}">
                  <a16:creationId xmlns:a16="http://schemas.microsoft.com/office/drawing/2014/main" id="{E36040E1-D432-4A7D-972B-47086E9064A4}"/>
                </a:ext>
              </a:extLst>
            </p:cNvPr>
            <p:cNvCxnSpPr>
              <a:cxnSpLocks/>
              <a:stCxn id="145" idx="2"/>
              <a:endCxn id="162" idx="0"/>
            </p:cNvCxnSpPr>
            <p:nvPr/>
          </p:nvCxnSpPr>
          <p:spPr>
            <a:xfrm>
              <a:off x="9645301" y="2755130"/>
              <a:ext cx="0" cy="3618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6" name="Title 1">
              <a:extLst>
                <a:ext uri="{FF2B5EF4-FFF2-40B4-BE49-F238E27FC236}">
                  <a16:creationId xmlns:a16="http://schemas.microsoft.com/office/drawing/2014/main" id="{CD524C63-73A8-4582-B80A-CF065B01159A}"/>
                </a:ext>
              </a:extLst>
            </p:cNvPr>
            <p:cNvSpPr txBox="1">
              <a:spLocks/>
            </p:cNvSpPr>
            <p:nvPr/>
          </p:nvSpPr>
          <p:spPr>
            <a:xfrm>
              <a:off x="8791432" y="2873370"/>
              <a:ext cx="79007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192">
                <a:lnSpc>
                  <a:spcPct val="100000"/>
                </a:lnSpc>
                <a:defRPr/>
              </a:pPr>
              <a:r>
                <a:rPr lang="en-US" sz="800" spc="0">
                  <a:solidFill>
                    <a:srgbClr val="000000"/>
                  </a:solidFill>
                  <a:latin typeface="Segoe UI" panose="020B0502040204020203" pitchFamily="34" charset="0"/>
                </a:rPr>
                <a:t>Asynchronous</a:t>
              </a:r>
            </a:p>
          </p:txBody>
        </p:sp>
        <p:sp>
          <p:nvSpPr>
            <p:cNvPr id="197" name="Oval 196">
              <a:extLst>
                <a:ext uri="{FF2B5EF4-FFF2-40B4-BE49-F238E27FC236}">
                  <a16:creationId xmlns:a16="http://schemas.microsoft.com/office/drawing/2014/main" id="{58EC6B8B-B547-4845-AFC3-7A9CFCFCD09A}"/>
                </a:ext>
              </a:extLst>
            </p:cNvPr>
            <p:cNvSpPr/>
            <p:nvPr/>
          </p:nvSpPr>
          <p:spPr bwMode="auto">
            <a:xfrm>
              <a:off x="9708774" y="282638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98" name="Oval 197">
              <a:extLst>
                <a:ext uri="{FF2B5EF4-FFF2-40B4-BE49-F238E27FC236}">
                  <a16:creationId xmlns:a16="http://schemas.microsoft.com/office/drawing/2014/main" id="{161255C6-D7C6-4FCC-BC73-14D1895EE438}"/>
                </a:ext>
              </a:extLst>
            </p:cNvPr>
            <p:cNvSpPr/>
            <p:nvPr/>
          </p:nvSpPr>
          <p:spPr bwMode="auto">
            <a:xfrm>
              <a:off x="8843880" y="4276324"/>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201" name="Rectangle: Rounded Corners 200">
              <a:extLst>
                <a:ext uri="{FF2B5EF4-FFF2-40B4-BE49-F238E27FC236}">
                  <a16:creationId xmlns:a16="http://schemas.microsoft.com/office/drawing/2014/main" id="{16E4FA23-5E51-48E9-AD67-83EAAE3572E6}"/>
                </a:ext>
              </a:extLst>
            </p:cNvPr>
            <p:cNvSpPr/>
            <p:nvPr/>
          </p:nvSpPr>
          <p:spPr bwMode="auto">
            <a:xfrm>
              <a:off x="10738701" y="3887386"/>
              <a:ext cx="1223081"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2" name="Title 1">
              <a:extLst>
                <a:ext uri="{FF2B5EF4-FFF2-40B4-BE49-F238E27FC236}">
                  <a16:creationId xmlns:a16="http://schemas.microsoft.com/office/drawing/2014/main" id="{E509F54D-11A3-4458-A590-B3D204BD9E4D}"/>
                </a:ext>
              </a:extLst>
            </p:cNvPr>
            <p:cNvSpPr txBox="1">
              <a:spLocks/>
            </p:cNvSpPr>
            <p:nvPr/>
          </p:nvSpPr>
          <p:spPr>
            <a:xfrm>
              <a:off x="10909083" y="4466046"/>
              <a:ext cx="88231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Splunk</a:t>
              </a:r>
            </a:p>
          </p:txBody>
        </p:sp>
        <p:pic>
          <p:nvPicPr>
            <p:cNvPr id="2050" name="Picture 2" descr="Image result for splunk logo black png">
              <a:extLst>
                <a:ext uri="{FF2B5EF4-FFF2-40B4-BE49-F238E27FC236}">
                  <a16:creationId xmlns:a16="http://schemas.microsoft.com/office/drawing/2014/main" id="{AEACEA14-41AC-4184-ADAC-3CC9A12B3A6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0940808" y="4029667"/>
              <a:ext cx="818866" cy="245791"/>
            </a:xfrm>
            <a:prstGeom prst="rect">
              <a:avLst/>
            </a:prstGeom>
            <a:noFill/>
            <a:extLst>
              <a:ext uri="{909E8E84-426E-40DD-AFC4-6F175D3DCCD1}">
                <a14:hiddenFill xmlns:a14="http://schemas.microsoft.com/office/drawing/2010/main">
                  <a:solidFill>
                    <a:srgbClr val="FFFFFF"/>
                  </a:solidFill>
                </a14:hiddenFill>
              </a:ext>
            </a:extLst>
          </p:spPr>
        </p:pic>
        <p:sp>
          <p:nvSpPr>
            <p:cNvPr id="205" name="Oval 204">
              <a:extLst>
                <a:ext uri="{FF2B5EF4-FFF2-40B4-BE49-F238E27FC236}">
                  <a16:creationId xmlns:a16="http://schemas.microsoft.com/office/drawing/2014/main" id="{9238DF15-EDC4-48E0-B1FB-B8B489EB7A94}"/>
                </a:ext>
              </a:extLst>
            </p:cNvPr>
            <p:cNvSpPr/>
            <p:nvPr/>
          </p:nvSpPr>
          <p:spPr bwMode="auto">
            <a:xfrm>
              <a:off x="10458366" y="4044017"/>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36" name="Group 35">
              <a:extLst>
                <a:ext uri="{FF2B5EF4-FFF2-40B4-BE49-F238E27FC236}">
                  <a16:creationId xmlns:a16="http://schemas.microsoft.com/office/drawing/2014/main" id="{516FAA70-D64B-4C36-918E-DC31902071FB}"/>
                </a:ext>
              </a:extLst>
            </p:cNvPr>
            <p:cNvGrpSpPr/>
            <p:nvPr/>
          </p:nvGrpSpPr>
          <p:grpSpPr>
            <a:xfrm>
              <a:off x="5220269" y="3167729"/>
              <a:ext cx="2077510" cy="882019"/>
              <a:chOff x="5220269" y="3249618"/>
              <a:chExt cx="2077510" cy="882019"/>
            </a:xfrm>
          </p:grpSpPr>
          <p:sp>
            <p:nvSpPr>
              <p:cNvPr id="209" name="Title 1">
                <a:extLst>
                  <a:ext uri="{FF2B5EF4-FFF2-40B4-BE49-F238E27FC236}">
                    <a16:creationId xmlns:a16="http://schemas.microsoft.com/office/drawing/2014/main" id="{7F94DCD6-2E45-4ACE-8C47-1732DD07C6C0}"/>
                  </a:ext>
                </a:extLst>
              </p:cNvPr>
              <p:cNvSpPr txBox="1">
                <a:spLocks/>
              </p:cNvSpPr>
              <p:nvPr/>
            </p:nvSpPr>
            <p:spPr>
              <a:xfrm>
                <a:off x="5220269" y="3403507"/>
                <a:ext cx="790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GitHub</a:t>
                </a:r>
              </a:p>
            </p:txBody>
          </p:sp>
          <p:sp>
            <p:nvSpPr>
              <p:cNvPr id="210" name="Rectangle: Rounded Corners 209">
                <a:extLst>
                  <a:ext uri="{FF2B5EF4-FFF2-40B4-BE49-F238E27FC236}">
                    <a16:creationId xmlns:a16="http://schemas.microsoft.com/office/drawing/2014/main" id="{F740A2A3-0C35-439E-BFFB-755D803EA5A9}"/>
                  </a:ext>
                </a:extLst>
              </p:cNvPr>
              <p:cNvSpPr/>
              <p:nvPr/>
            </p:nvSpPr>
            <p:spPr bwMode="auto">
              <a:xfrm>
                <a:off x="5350129" y="36012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3" name="Title 1">
                <a:extLst>
                  <a:ext uri="{FF2B5EF4-FFF2-40B4-BE49-F238E27FC236}">
                    <a16:creationId xmlns:a16="http://schemas.microsoft.com/office/drawing/2014/main" id="{CDA5D947-0C2F-49AC-AD7C-8B3EFC6F0E20}"/>
                  </a:ext>
                </a:extLst>
              </p:cNvPr>
              <p:cNvSpPr txBox="1">
                <a:spLocks/>
              </p:cNvSpPr>
              <p:nvPr/>
            </p:nvSpPr>
            <p:spPr>
              <a:xfrm>
                <a:off x="5863987" y="3249618"/>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CI/CD</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Pipelines</a:t>
                </a:r>
              </a:p>
            </p:txBody>
          </p:sp>
          <p:sp>
            <p:nvSpPr>
              <p:cNvPr id="214" name="Rectangle: Rounded Corners 213">
                <a:extLst>
                  <a:ext uri="{FF2B5EF4-FFF2-40B4-BE49-F238E27FC236}">
                    <a16:creationId xmlns:a16="http://schemas.microsoft.com/office/drawing/2014/main" id="{0C5B779C-D5E0-47DB-BB81-681BFFA61CA0}"/>
                  </a:ext>
                </a:extLst>
              </p:cNvPr>
              <p:cNvSpPr/>
              <p:nvPr/>
            </p:nvSpPr>
            <p:spPr bwMode="auto">
              <a:xfrm>
                <a:off x="5993847" y="36012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7" name="Title 1">
                <a:extLst>
                  <a:ext uri="{FF2B5EF4-FFF2-40B4-BE49-F238E27FC236}">
                    <a16:creationId xmlns:a16="http://schemas.microsoft.com/office/drawing/2014/main" id="{77BD55DB-67C9-4D0F-8B95-B6444689E227}"/>
                  </a:ext>
                </a:extLst>
              </p:cNvPr>
              <p:cNvSpPr txBox="1">
                <a:spLocks/>
              </p:cNvSpPr>
              <p:nvPr/>
            </p:nvSpPr>
            <p:spPr>
              <a:xfrm>
                <a:off x="6507706" y="3403507"/>
                <a:ext cx="790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ACR</a:t>
                </a:r>
              </a:p>
            </p:txBody>
          </p:sp>
          <p:sp>
            <p:nvSpPr>
              <p:cNvPr id="218" name="Rectangle: Rounded Corners 217">
                <a:extLst>
                  <a:ext uri="{FF2B5EF4-FFF2-40B4-BE49-F238E27FC236}">
                    <a16:creationId xmlns:a16="http://schemas.microsoft.com/office/drawing/2014/main" id="{B2ECB9DD-41FF-42E0-B9E6-667BC3FE7C71}"/>
                  </a:ext>
                </a:extLst>
              </p:cNvPr>
              <p:cNvSpPr/>
              <p:nvPr/>
            </p:nvSpPr>
            <p:spPr bwMode="auto">
              <a:xfrm>
                <a:off x="6637566" y="36012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20" name="Freeform: Shape 219">
                <a:extLst>
                  <a:ext uri="{FF2B5EF4-FFF2-40B4-BE49-F238E27FC236}">
                    <a16:creationId xmlns:a16="http://schemas.microsoft.com/office/drawing/2014/main" id="{A5F3651D-5BEA-4B76-958F-9596C052DA52}"/>
                  </a:ext>
                </a:extLst>
              </p:cNvPr>
              <p:cNvSpPr>
                <a:spLocks noChangeAspect="1"/>
              </p:cNvSpPr>
              <p:nvPr/>
            </p:nvSpPr>
            <p:spPr bwMode="auto">
              <a:xfrm>
                <a:off x="6073303" y="3680090"/>
                <a:ext cx="371440" cy="37274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221" name="Picture 220">
                <a:extLst>
                  <a:ext uri="{FF2B5EF4-FFF2-40B4-BE49-F238E27FC236}">
                    <a16:creationId xmlns:a16="http://schemas.microsoft.com/office/drawing/2014/main" id="{EE62C5AF-0044-4F16-A9CC-A509F5E4C2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2975" y="3664131"/>
                <a:ext cx="404660" cy="404660"/>
              </a:xfrm>
              <a:prstGeom prst="rect">
                <a:avLst/>
              </a:prstGeom>
            </p:spPr>
          </p:pic>
          <p:pic>
            <p:nvPicPr>
              <p:cNvPr id="223" name="Graphic 222">
                <a:extLst>
                  <a:ext uri="{FF2B5EF4-FFF2-40B4-BE49-F238E27FC236}">
                    <a16:creationId xmlns:a16="http://schemas.microsoft.com/office/drawing/2014/main" id="{054AFBE1-FEB6-46EC-B1BE-26FEAB5B5F4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76410" y="3640129"/>
                <a:ext cx="452665" cy="452665"/>
              </a:xfrm>
              <a:prstGeom prst="rect">
                <a:avLst/>
              </a:prstGeom>
            </p:spPr>
          </p:pic>
        </p:grpSp>
        <p:cxnSp>
          <p:nvCxnSpPr>
            <p:cNvPr id="224" name="Straight Arrow Connector 223">
              <a:extLst>
                <a:ext uri="{FF2B5EF4-FFF2-40B4-BE49-F238E27FC236}">
                  <a16:creationId xmlns:a16="http://schemas.microsoft.com/office/drawing/2014/main" id="{AA966746-9F42-4B4C-9CC5-478B0B413806}"/>
                </a:ext>
              </a:extLst>
            </p:cNvPr>
            <p:cNvCxnSpPr>
              <a:cxnSpLocks/>
            </p:cNvCxnSpPr>
            <p:nvPr/>
          </p:nvCxnSpPr>
          <p:spPr>
            <a:xfrm>
              <a:off x="7167918" y="3784572"/>
              <a:ext cx="75895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500"/>
                                        <p:tgtEl>
                                          <p:spTgt spid="2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500"/>
                                        <p:tgtEl>
                                          <p:spTgt spid="22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32"/>
                                        </p:tgtEl>
                                        <p:attrNameLst>
                                          <p:attrName>style.visibility</p:attrName>
                                        </p:attrNameLst>
                                      </p:cBhvr>
                                      <p:to>
                                        <p:strVal val="visible"/>
                                      </p:to>
                                    </p:set>
                                    <p:animEffect transition="in" filter="fade">
                                      <p:cBhvr>
                                        <p:cTn id="2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230" grpId="0"/>
      <p:bldP spid="130" grpId="0"/>
      <p:bldP spid="131" grpId="0"/>
      <p:bldP spid="1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Customer stories</a:t>
            </a:r>
          </a:p>
        </p:txBody>
      </p:sp>
    </p:spTree>
    <p:extLst>
      <p:ext uri="{BB962C8B-B14F-4D97-AF65-F5344CB8AC3E}">
        <p14:creationId xmlns:p14="http://schemas.microsoft.com/office/powerpoint/2010/main" val="7866927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Xerox </a:t>
            </a:r>
            <a:r>
              <a:rPr lang="en-US" err="1"/>
              <a:t>Docushare</a:t>
            </a:r>
            <a:r>
              <a:rPr lang="en-US"/>
              <a:t> Flex—</a:t>
            </a:r>
            <a:r>
              <a:rPr lang="en-US">
                <a:solidFill>
                  <a:srgbClr val="0F78D4"/>
                </a:solidFill>
              </a:rPr>
              <a:t>Before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728105"/>
            <a:ext cx="3182112" cy="89255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Each customer instance assigned to dedicated Java and Postgres VMs</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Set of backing services for authentication, file sharing, common data sources</a:t>
            </a:r>
          </a:p>
        </p:txBody>
      </p:sp>
      <p:grpSp>
        <p:nvGrpSpPr>
          <p:cNvPr id="186" name="Group 185">
            <a:extLst>
              <a:ext uri="{FF2B5EF4-FFF2-40B4-BE49-F238E27FC236}">
                <a16:creationId xmlns:a16="http://schemas.microsoft.com/office/drawing/2014/main" id="{2540AAD8-944D-4644-B466-9149FBA56449}"/>
              </a:ext>
            </a:extLst>
          </p:cNvPr>
          <p:cNvGrpSpPr/>
          <p:nvPr/>
        </p:nvGrpSpPr>
        <p:grpSpPr>
          <a:xfrm>
            <a:off x="5857821" y="1132037"/>
            <a:ext cx="4764947" cy="5524268"/>
            <a:chOff x="5478010" y="1027534"/>
            <a:chExt cx="4764947" cy="5524268"/>
          </a:xfrm>
        </p:grpSpPr>
        <p:grpSp>
          <p:nvGrpSpPr>
            <p:cNvPr id="187" name="Group 186">
              <a:extLst>
                <a:ext uri="{FF2B5EF4-FFF2-40B4-BE49-F238E27FC236}">
                  <a16:creationId xmlns:a16="http://schemas.microsoft.com/office/drawing/2014/main" id="{56DE37B1-0655-4118-BE7F-013A52375B30}"/>
                </a:ext>
              </a:extLst>
            </p:cNvPr>
            <p:cNvGrpSpPr/>
            <p:nvPr/>
          </p:nvGrpSpPr>
          <p:grpSpPr>
            <a:xfrm>
              <a:off x="5676900" y="2221286"/>
              <a:ext cx="1323975" cy="2750764"/>
              <a:chOff x="5019675" y="2297486"/>
              <a:chExt cx="1323975" cy="2750764"/>
            </a:xfrm>
          </p:grpSpPr>
          <p:sp>
            <p:nvSpPr>
              <p:cNvPr id="248" name="Rectangle: Rounded Corners 247">
                <a:extLst>
                  <a:ext uri="{FF2B5EF4-FFF2-40B4-BE49-F238E27FC236}">
                    <a16:creationId xmlns:a16="http://schemas.microsoft.com/office/drawing/2014/main" id="{5D433A20-0F3E-42D9-8414-91E167F1E29B}"/>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6177C56C-A805-4DDB-AF1B-7794D96B118E}"/>
                  </a:ext>
                </a:extLst>
              </p:cNvPr>
              <p:cNvGrpSpPr/>
              <p:nvPr/>
            </p:nvGrpSpPr>
            <p:grpSpPr>
              <a:xfrm>
                <a:off x="5270182" y="3806246"/>
                <a:ext cx="822960" cy="1026717"/>
                <a:chOff x="5250751" y="3806246"/>
                <a:chExt cx="822960" cy="1026717"/>
              </a:xfrm>
            </p:grpSpPr>
            <p:pic>
              <p:nvPicPr>
                <p:cNvPr id="265" name="Picture 2" descr="Image result for postgres icon png black">
                  <a:extLst>
                    <a:ext uri="{FF2B5EF4-FFF2-40B4-BE49-F238E27FC236}">
                      <a16:creationId xmlns:a16="http://schemas.microsoft.com/office/drawing/2014/main" id="{AEBB2C87-CD4B-4612-A47D-F417BD8705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66" name="Title 1">
                  <a:extLst>
                    <a:ext uri="{FF2B5EF4-FFF2-40B4-BE49-F238E27FC236}">
                      <a16:creationId xmlns:a16="http://schemas.microsoft.com/office/drawing/2014/main" id="{BCD6A7A3-A4D1-473A-B0BA-49C353BF641D}"/>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67" name="Rectangle: Rounded Corners 266">
                  <a:extLst>
                    <a:ext uri="{FF2B5EF4-FFF2-40B4-BE49-F238E27FC236}">
                      <a16:creationId xmlns:a16="http://schemas.microsoft.com/office/drawing/2014/main" id="{3F62954B-865B-4E98-8B7E-3A47B1A3B044}"/>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50" name="Group 249">
                <a:extLst>
                  <a:ext uri="{FF2B5EF4-FFF2-40B4-BE49-F238E27FC236}">
                    <a16:creationId xmlns:a16="http://schemas.microsoft.com/office/drawing/2014/main" id="{24F82816-FEE1-4260-B7AA-77D2EC50851A}"/>
                  </a:ext>
                </a:extLst>
              </p:cNvPr>
              <p:cNvGrpSpPr/>
              <p:nvPr/>
            </p:nvGrpSpPr>
            <p:grpSpPr>
              <a:xfrm>
                <a:off x="5270182" y="2644196"/>
                <a:ext cx="822960" cy="1026717"/>
                <a:chOff x="6393751" y="986846"/>
                <a:chExt cx="822960" cy="1026717"/>
              </a:xfrm>
            </p:grpSpPr>
            <p:grpSp>
              <p:nvGrpSpPr>
                <p:cNvPr id="252" name="Graphic 4">
                  <a:extLst>
                    <a:ext uri="{FF2B5EF4-FFF2-40B4-BE49-F238E27FC236}">
                      <a16:creationId xmlns:a16="http://schemas.microsoft.com/office/drawing/2014/main" id="{C88E2D74-8C21-4071-957B-B9660EAA7575}"/>
                    </a:ext>
                  </a:extLst>
                </p:cNvPr>
                <p:cNvGrpSpPr/>
                <p:nvPr/>
              </p:nvGrpSpPr>
              <p:grpSpPr>
                <a:xfrm>
                  <a:off x="6575055" y="1297590"/>
                  <a:ext cx="460352" cy="608986"/>
                  <a:chOff x="7815262" y="2024062"/>
                  <a:chExt cx="2124075" cy="2809875"/>
                </a:xfrm>
                <a:solidFill>
                  <a:srgbClr val="000000"/>
                </a:solidFill>
              </p:grpSpPr>
              <p:sp>
                <p:nvSpPr>
                  <p:cNvPr id="255" name="Freeform: Shape 254">
                    <a:extLst>
                      <a:ext uri="{FF2B5EF4-FFF2-40B4-BE49-F238E27FC236}">
                        <a16:creationId xmlns:a16="http://schemas.microsoft.com/office/drawing/2014/main" id="{EB4B5A29-2713-44D9-BD12-589B5268EE9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E311592-762C-427B-B664-EFB924043A10}"/>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0C1529C-85B8-48DD-91FC-944FC1F9EEB5}"/>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85DDA5C-DF68-4CF0-8414-7EFE4DAF8D34}"/>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0DBC606-BCB1-4085-9F3C-7CD05A531E57}"/>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6E3AD1F-DD8D-40C1-8B77-E9CE60B6EC2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89947C-B103-4847-90DB-02558BBC4C9B}"/>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7036703-249F-4865-B43C-9C8210051D37}"/>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FD478F42-CF35-45F7-B7AF-A7EA8CE7835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C073D80-77E5-4AA9-9F2A-085A214DD113}"/>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53" name="Title 1">
                  <a:extLst>
                    <a:ext uri="{FF2B5EF4-FFF2-40B4-BE49-F238E27FC236}">
                      <a16:creationId xmlns:a16="http://schemas.microsoft.com/office/drawing/2014/main" id="{F7CD0149-DC53-4329-85FC-5B2C4093A2E3}"/>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54" name="Rectangle: Rounded Corners 253">
                  <a:extLst>
                    <a:ext uri="{FF2B5EF4-FFF2-40B4-BE49-F238E27FC236}">
                      <a16:creationId xmlns:a16="http://schemas.microsoft.com/office/drawing/2014/main" id="{0E4CD5A6-ADEA-4C55-AAB2-A81FBB8E6E82}"/>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51" name="Title 1">
                <a:extLst>
                  <a:ext uri="{FF2B5EF4-FFF2-40B4-BE49-F238E27FC236}">
                    <a16:creationId xmlns:a16="http://schemas.microsoft.com/office/drawing/2014/main" id="{5237C868-DB8C-4523-8082-1FC3B4E6F2BC}"/>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8" name="Group 187">
              <a:extLst>
                <a:ext uri="{FF2B5EF4-FFF2-40B4-BE49-F238E27FC236}">
                  <a16:creationId xmlns:a16="http://schemas.microsoft.com/office/drawing/2014/main" id="{051FD84B-FB5F-4B6B-9E72-5E35F5364EEC}"/>
                </a:ext>
              </a:extLst>
            </p:cNvPr>
            <p:cNvGrpSpPr/>
            <p:nvPr/>
          </p:nvGrpSpPr>
          <p:grpSpPr>
            <a:xfrm>
              <a:off x="7200900" y="2221286"/>
              <a:ext cx="1323975" cy="2750764"/>
              <a:chOff x="5019675" y="2297486"/>
              <a:chExt cx="1323975" cy="2750764"/>
            </a:xfrm>
          </p:grpSpPr>
          <p:sp>
            <p:nvSpPr>
              <p:cNvPr id="228" name="Rectangle: Rounded Corners 227">
                <a:extLst>
                  <a:ext uri="{FF2B5EF4-FFF2-40B4-BE49-F238E27FC236}">
                    <a16:creationId xmlns:a16="http://schemas.microsoft.com/office/drawing/2014/main" id="{FAE172B0-8759-46E0-9E5C-B1C2822A029F}"/>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29" name="Group 228">
                <a:extLst>
                  <a:ext uri="{FF2B5EF4-FFF2-40B4-BE49-F238E27FC236}">
                    <a16:creationId xmlns:a16="http://schemas.microsoft.com/office/drawing/2014/main" id="{4D2CA5DB-D39D-483B-B7C2-9FDAD3E5A11F}"/>
                  </a:ext>
                </a:extLst>
              </p:cNvPr>
              <p:cNvGrpSpPr/>
              <p:nvPr/>
            </p:nvGrpSpPr>
            <p:grpSpPr>
              <a:xfrm>
                <a:off x="5270182" y="3806246"/>
                <a:ext cx="822960" cy="1026717"/>
                <a:chOff x="5250751" y="3806246"/>
                <a:chExt cx="822960" cy="1026717"/>
              </a:xfrm>
            </p:grpSpPr>
            <p:pic>
              <p:nvPicPr>
                <p:cNvPr id="245" name="Picture 2" descr="Image result for postgres icon png black">
                  <a:extLst>
                    <a:ext uri="{FF2B5EF4-FFF2-40B4-BE49-F238E27FC236}">
                      <a16:creationId xmlns:a16="http://schemas.microsoft.com/office/drawing/2014/main" id="{5382CDCE-0A6E-4C72-9917-FD003B0C1C1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46" name="Title 1">
                  <a:extLst>
                    <a:ext uri="{FF2B5EF4-FFF2-40B4-BE49-F238E27FC236}">
                      <a16:creationId xmlns:a16="http://schemas.microsoft.com/office/drawing/2014/main" id="{AFA1DE75-1336-49BE-AC64-7416393DD72D}"/>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47" name="Rectangle: Rounded Corners 246">
                  <a:extLst>
                    <a:ext uri="{FF2B5EF4-FFF2-40B4-BE49-F238E27FC236}">
                      <a16:creationId xmlns:a16="http://schemas.microsoft.com/office/drawing/2014/main" id="{C0B9694C-D7FB-46BE-803C-95A279ACAD38}"/>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30" name="Group 229">
                <a:extLst>
                  <a:ext uri="{FF2B5EF4-FFF2-40B4-BE49-F238E27FC236}">
                    <a16:creationId xmlns:a16="http://schemas.microsoft.com/office/drawing/2014/main" id="{E1B1062C-1870-4742-9D41-D6F0971BE3B9}"/>
                  </a:ext>
                </a:extLst>
              </p:cNvPr>
              <p:cNvGrpSpPr/>
              <p:nvPr/>
            </p:nvGrpSpPr>
            <p:grpSpPr>
              <a:xfrm>
                <a:off x="5270182" y="2644196"/>
                <a:ext cx="822960" cy="1026717"/>
                <a:chOff x="6393751" y="986846"/>
                <a:chExt cx="822960" cy="1026717"/>
              </a:xfrm>
            </p:grpSpPr>
            <p:grpSp>
              <p:nvGrpSpPr>
                <p:cNvPr id="232" name="Graphic 4">
                  <a:extLst>
                    <a:ext uri="{FF2B5EF4-FFF2-40B4-BE49-F238E27FC236}">
                      <a16:creationId xmlns:a16="http://schemas.microsoft.com/office/drawing/2014/main" id="{B020A53E-C212-40D6-8FE9-3CAA4208363F}"/>
                    </a:ext>
                  </a:extLst>
                </p:cNvPr>
                <p:cNvGrpSpPr/>
                <p:nvPr/>
              </p:nvGrpSpPr>
              <p:grpSpPr>
                <a:xfrm>
                  <a:off x="6575055" y="1297590"/>
                  <a:ext cx="460352" cy="608986"/>
                  <a:chOff x="7815262" y="2024062"/>
                  <a:chExt cx="2124075" cy="2809875"/>
                </a:xfrm>
                <a:solidFill>
                  <a:srgbClr val="000000"/>
                </a:solidFill>
              </p:grpSpPr>
              <p:sp>
                <p:nvSpPr>
                  <p:cNvPr id="235" name="Freeform: Shape 234">
                    <a:extLst>
                      <a:ext uri="{FF2B5EF4-FFF2-40B4-BE49-F238E27FC236}">
                        <a16:creationId xmlns:a16="http://schemas.microsoft.com/office/drawing/2014/main" id="{CA4FDD9E-1949-40B6-9488-4DAB53127A0B}"/>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A484BB9-7E22-455F-A9DF-3478CD2B2D5C}"/>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7052B90-13A3-4359-99F2-E121921CC3A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DABA78C-BB8F-4993-9365-9DD4C5EAE85E}"/>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3FEE6AE-3E0B-4289-A955-33BFBB85005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514E64B-4C8B-40AF-979C-51928610955C}"/>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159FD9A6-59A7-442E-B0F0-7A3E55601267}"/>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27B148D-0A9A-425E-97EE-60413ADF58FF}"/>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22FBEC4-76D5-427A-AD24-6FA7892E267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DBA94E9-A9A7-44C5-9217-9B316A893E55}"/>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33" name="Title 1">
                  <a:extLst>
                    <a:ext uri="{FF2B5EF4-FFF2-40B4-BE49-F238E27FC236}">
                      <a16:creationId xmlns:a16="http://schemas.microsoft.com/office/drawing/2014/main" id="{C3529666-57F6-4E9F-8911-9652267D3071}"/>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34" name="Rectangle: Rounded Corners 233">
                  <a:extLst>
                    <a:ext uri="{FF2B5EF4-FFF2-40B4-BE49-F238E27FC236}">
                      <a16:creationId xmlns:a16="http://schemas.microsoft.com/office/drawing/2014/main" id="{D9FD8B5D-3210-4AF7-9592-788F1DBBDD1C}"/>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31" name="Title 1">
                <a:extLst>
                  <a:ext uri="{FF2B5EF4-FFF2-40B4-BE49-F238E27FC236}">
                    <a16:creationId xmlns:a16="http://schemas.microsoft.com/office/drawing/2014/main" id="{72074AE5-9CEA-4598-B32A-120D5BFBC938}"/>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9" name="Group 188">
              <a:extLst>
                <a:ext uri="{FF2B5EF4-FFF2-40B4-BE49-F238E27FC236}">
                  <a16:creationId xmlns:a16="http://schemas.microsoft.com/office/drawing/2014/main" id="{C177533E-F6B8-4B91-861A-52742923769E}"/>
                </a:ext>
              </a:extLst>
            </p:cNvPr>
            <p:cNvGrpSpPr/>
            <p:nvPr/>
          </p:nvGrpSpPr>
          <p:grpSpPr>
            <a:xfrm>
              <a:off x="8724900" y="2221286"/>
              <a:ext cx="1323975" cy="2750764"/>
              <a:chOff x="5019675" y="2297486"/>
              <a:chExt cx="1323975" cy="2750764"/>
            </a:xfrm>
          </p:grpSpPr>
          <p:sp>
            <p:nvSpPr>
              <p:cNvPr id="208" name="Rectangle: Rounded Corners 207">
                <a:extLst>
                  <a:ext uri="{FF2B5EF4-FFF2-40B4-BE49-F238E27FC236}">
                    <a16:creationId xmlns:a16="http://schemas.microsoft.com/office/drawing/2014/main" id="{50FAB60C-1762-4DDB-B1AB-0991F8B93C77}"/>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9" name="Group 208">
                <a:extLst>
                  <a:ext uri="{FF2B5EF4-FFF2-40B4-BE49-F238E27FC236}">
                    <a16:creationId xmlns:a16="http://schemas.microsoft.com/office/drawing/2014/main" id="{28F572BD-D1B9-4917-8288-34435DDEEBB6}"/>
                  </a:ext>
                </a:extLst>
              </p:cNvPr>
              <p:cNvGrpSpPr/>
              <p:nvPr/>
            </p:nvGrpSpPr>
            <p:grpSpPr>
              <a:xfrm>
                <a:off x="5270182" y="3806246"/>
                <a:ext cx="822960" cy="1026717"/>
                <a:chOff x="5250751" y="3806246"/>
                <a:chExt cx="822960" cy="1026717"/>
              </a:xfrm>
            </p:grpSpPr>
            <p:pic>
              <p:nvPicPr>
                <p:cNvPr id="225" name="Picture 2" descr="Image result for postgres icon png black">
                  <a:extLst>
                    <a:ext uri="{FF2B5EF4-FFF2-40B4-BE49-F238E27FC236}">
                      <a16:creationId xmlns:a16="http://schemas.microsoft.com/office/drawing/2014/main" id="{D0EC47C8-4551-42D8-9DC3-60D59CFC90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26" name="Title 1">
                  <a:extLst>
                    <a:ext uri="{FF2B5EF4-FFF2-40B4-BE49-F238E27FC236}">
                      <a16:creationId xmlns:a16="http://schemas.microsoft.com/office/drawing/2014/main" id="{26014B0F-109B-483E-A432-E10A5808A29F}"/>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27" name="Rectangle: Rounded Corners 226">
                  <a:extLst>
                    <a:ext uri="{FF2B5EF4-FFF2-40B4-BE49-F238E27FC236}">
                      <a16:creationId xmlns:a16="http://schemas.microsoft.com/office/drawing/2014/main" id="{7B58FC8E-A2DC-4A55-A1D5-664F9EA7405A}"/>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10" name="Group 209">
                <a:extLst>
                  <a:ext uri="{FF2B5EF4-FFF2-40B4-BE49-F238E27FC236}">
                    <a16:creationId xmlns:a16="http://schemas.microsoft.com/office/drawing/2014/main" id="{CDF2D1E5-80F0-4DD8-9C52-BE5C8C3D4158}"/>
                  </a:ext>
                </a:extLst>
              </p:cNvPr>
              <p:cNvGrpSpPr/>
              <p:nvPr/>
            </p:nvGrpSpPr>
            <p:grpSpPr>
              <a:xfrm>
                <a:off x="5270182" y="2644196"/>
                <a:ext cx="822960" cy="1026717"/>
                <a:chOff x="6393751" y="986846"/>
                <a:chExt cx="822960" cy="1026717"/>
              </a:xfrm>
            </p:grpSpPr>
            <p:grpSp>
              <p:nvGrpSpPr>
                <p:cNvPr id="212" name="Graphic 4">
                  <a:extLst>
                    <a:ext uri="{FF2B5EF4-FFF2-40B4-BE49-F238E27FC236}">
                      <a16:creationId xmlns:a16="http://schemas.microsoft.com/office/drawing/2014/main" id="{0C1C3261-3424-46AE-B53C-264DBD4F7ACF}"/>
                    </a:ext>
                  </a:extLst>
                </p:cNvPr>
                <p:cNvGrpSpPr/>
                <p:nvPr/>
              </p:nvGrpSpPr>
              <p:grpSpPr>
                <a:xfrm>
                  <a:off x="6575055" y="1297590"/>
                  <a:ext cx="460352" cy="608986"/>
                  <a:chOff x="7815262" y="2024062"/>
                  <a:chExt cx="2124075" cy="2809875"/>
                </a:xfrm>
                <a:solidFill>
                  <a:srgbClr val="000000"/>
                </a:solidFill>
              </p:grpSpPr>
              <p:sp>
                <p:nvSpPr>
                  <p:cNvPr id="215" name="Freeform: Shape 214">
                    <a:extLst>
                      <a:ext uri="{FF2B5EF4-FFF2-40B4-BE49-F238E27FC236}">
                        <a16:creationId xmlns:a16="http://schemas.microsoft.com/office/drawing/2014/main" id="{6D9D316D-438B-4A15-B653-1055DEA7720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4B14BEB-7C51-4A62-BE93-0F9385354F5A}"/>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DA7F549-23E7-4E86-83FD-DD146D29D9C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228520F-D83B-4AE3-869A-F9A5F9B9FE9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068DC1E-081E-4F9F-A665-8E4E84730E5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4DCB567-3B02-47FB-AF15-119191E0FD73}"/>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4ED8DC5-086D-4473-A8F4-022F853DE4A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6997159-BFE8-4EE8-BE5F-F885E248D873}"/>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4973D4-AB32-445D-8072-874429EAA27E}"/>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45AEFAE-07BF-4D4A-A3C4-AD37F6D5A3CE}"/>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13" name="Title 1">
                  <a:extLst>
                    <a:ext uri="{FF2B5EF4-FFF2-40B4-BE49-F238E27FC236}">
                      <a16:creationId xmlns:a16="http://schemas.microsoft.com/office/drawing/2014/main" id="{44E91DE8-5A9D-4771-A102-EE3C7CF2C09E}"/>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14" name="Rectangle: Rounded Corners 213">
                  <a:extLst>
                    <a:ext uri="{FF2B5EF4-FFF2-40B4-BE49-F238E27FC236}">
                      <a16:creationId xmlns:a16="http://schemas.microsoft.com/office/drawing/2014/main" id="{6ECA7646-708C-4953-A85A-01C03888B9CB}"/>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11" name="Title 1">
                <a:extLst>
                  <a:ext uri="{FF2B5EF4-FFF2-40B4-BE49-F238E27FC236}">
                    <a16:creationId xmlns:a16="http://schemas.microsoft.com/office/drawing/2014/main" id="{70660E06-A1C4-4D0C-A7ED-73AAF60AF639}"/>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0" name="Title 1">
              <a:extLst>
                <a:ext uri="{FF2B5EF4-FFF2-40B4-BE49-F238E27FC236}">
                  <a16:creationId xmlns:a16="http://schemas.microsoft.com/office/drawing/2014/main" id="{0E39C389-3DC0-474F-8CCC-5A89D593B5F7}"/>
                </a:ext>
              </a:extLst>
            </p:cNvPr>
            <p:cNvSpPr txBox="1">
              <a:spLocks/>
            </p:cNvSpPr>
            <p:nvPr/>
          </p:nvSpPr>
          <p:spPr>
            <a:xfrm>
              <a:off x="5478010" y="1811738"/>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Virtual Machines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91" name="Rectangle: Rounded Corners 190">
              <a:extLst>
                <a:ext uri="{FF2B5EF4-FFF2-40B4-BE49-F238E27FC236}">
                  <a16:creationId xmlns:a16="http://schemas.microsoft.com/office/drawing/2014/main" id="{40E7026C-D6B2-46CA-B841-A340AF1A22BD}"/>
                </a:ext>
              </a:extLst>
            </p:cNvPr>
            <p:cNvSpPr/>
            <p:nvPr/>
          </p:nvSpPr>
          <p:spPr bwMode="auto">
            <a:xfrm>
              <a:off x="5478010" y="2013358"/>
              <a:ext cx="4764947" cy="322976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92" name="Group 191">
              <a:extLst>
                <a:ext uri="{FF2B5EF4-FFF2-40B4-BE49-F238E27FC236}">
                  <a16:creationId xmlns:a16="http://schemas.microsoft.com/office/drawing/2014/main" id="{A996EDA5-4977-46CA-A93D-645E5D6A49ED}"/>
                </a:ext>
              </a:extLst>
            </p:cNvPr>
            <p:cNvGrpSpPr/>
            <p:nvPr/>
          </p:nvGrpSpPr>
          <p:grpSpPr>
            <a:xfrm>
              <a:off x="6141439" y="5495903"/>
              <a:ext cx="3438089" cy="1055899"/>
              <a:chOff x="5546520" y="5529459"/>
              <a:chExt cx="3438089" cy="1055899"/>
            </a:xfrm>
          </p:grpSpPr>
          <p:sp>
            <p:nvSpPr>
              <p:cNvPr id="196" name="Title 1">
                <a:extLst>
                  <a:ext uri="{FF2B5EF4-FFF2-40B4-BE49-F238E27FC236}">
                    <a16:creationId xmlns:a16="http://schemas.microsoft.com/office/drawing/2014/main" id="{861C2582-B5FD-429A-A125-7341E6591C21}"/>
                  </a:ext>
                </a:extLst>
              </p:cNvPr>
              <p:cNvSpPr txBox="1">
                <a:spLocks/>
              </p:cNvSpPr>
              <p:nvPr/>
            </p:nvSpPr>
            <p:spPr>
              <a:xfrm>
                <a:off x="5546520" y="5529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97" name="Rectangle: Rounded Corners 196">
                <a:extLst>
                  <a:ext uri="{FF2B5EF4-FFF2-40B4-BE49-F238E27FC236}">
                    <a16:creationId xmlns:a16="http://schemas.microsoft.com/office/drawing/2014/main" id="{B742F0EA-C7AF-431D-8507-BDD10C606064}"/>
                  </a:ext>
                </a:extLst>
              </p:cNvPr>
              <p:cNvSpPr/>
              <p:nvPr/>
            </p:nvSpPr>
            <p:spPr bwMode="auto">
              <a:xfrm>
                <a:off x="5546520" y="5731079"/>
                <a:ext cx="3438089"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98" name="Group 197">
                <a:extLst>
                  <a:ext uri="{FF2B5EF4-FFF2-40B4-BE49-F238E27FC236}">
                    <a16:creationId xmlns:a16="http://schemas.microsoft.com/office/drawing/2014/main" id="{67D16B32-370D-48B0-9070-81E9ABFF37C2}"/>
                  </a:ext>
                </a:extLst>
              </p:cNvPr>
              <p:cNvGrpSpPr/>
              <p:nvPr/>
            </p:nvGrpSpPr>
            <p:grpSpPr>
              <a:xfrm>
                <a:off x="5909025" y="5896100"/>
                <a:ext cx="2713079" cy="524237"/>
                <a:chOff x="5790362" y="5896100"/>
                <a:chExt cx="2713079" cy="524237"/>
              </a:xfrm>
            </p:grpSpPr>
            <p:grpSp>
              <p:nvGrpSpPr>
                <p:cNvPr id="199" name="Group 198">
                  <a:extLst>
                    <a:ext uri="{FF2B5EF4-FFF2-40B4-BE49-F238E27FC236}">
                      <a16:creationId xmlns:a16="http://schemas.microsoft.com/office/drawing/2014/main" id="{52DACDFC-2772-4294-B01D-65A9DDC84649}"/>
                    </a:ext>
                  </a:extLst>
                </p:cNvPr>
                <p:cNvGrpSpPr/>
                <p:nvPr/>
              </p:nvGrpSpPr>
              <p:grpSpPr>
                <a:xfrm>
                  <a:off x="5790362" y="5896100"/>
                  <a:ext cx="755648" cy="524237"/>
                  <a:chOff x="5790362" y="5905404"/>
                  <a:chExt cx="755648" cy="524237"/>
                </a:xfrm>
              </p:grpSpPr>
              <p:sp>
                <p:nvSpPr>
                  <p:cNvPr id="206" name="Database_EFC7" title="Icon of a cylinder">
                    <a:extLst>
                      <a:ext uri="{FF2B5EF4-FFF2-40B4-BE49-F238E27FC236}">
                        <a16:creationId xmlns:a16="http://schemas.microsoft.com/office/drawing/2014/main" id="{52807045-973A-4C76-B7F8-8D1411D90713}"/>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Title 1">
                    <a:extLst>
                      <a:ext uri="{FF2B5EF4-FFF2-40B4-BE49-F238E27FC236}">
                        <a16:creationId xmlns:a16="http://schemas.microsoft.com/office/drawing/2014/main" id="{363A203C-1C17-40A5-8526-39D1D685D403}"/>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0" name="Group 199">
                  <a:extLst>
                    <a:ext uri="{FF2B5EF4-FFF2-40B4-BE49-F238E27FC236}">
                      <a16:creationId xmlns:a16="http://schemas.microsoft.com/office/drawing/2014/main" id="{4ED3C1CE-0585-4764-AA80-8AE5B49C96B6}"/>
                    </a:ext>
                  </a:extLst>
                </p:cNvPr>
                <p:cNvGrpSpPr/>
                <p:nvPr/>
              </p:nvGrpSpPr>
              <p:grpSpPr>
                <a:xfrm>
                  <a:off x="6769078" y="5896100"/>
                  <a:ext cx="755648" cy="524237"/>
                  <a:chOff x="5790362" y="5905404"/>
                  <a:chExt cx="755648" cy="524237"/>
                </a:xfrm>
              </p:grpSpPr>
              <p:sp>
                <p:nvSpPr>
                  <p:cNvPr id="204" name="Database_EFC7" title="Icon of a cylinder">
                    <a:extLst>
                      <a:ext uri="{FF2B5EF4-FFF2-40B4-BE49-F238E27FC236}">
                        <a16:creationId xmlns:a16="http://schemas.microsoft.com/office/drawing/2014/main" id="{BDFE0581-2B2A-41E7-AECB-FE467F43A8F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Title 1">
                    <a:extLst>
                      <a:ext uri="{FF2B5EF4-FFF2-40B4-BE49-F238E27FC236}">
                        <a16:creationId xmlns:a16="http://schemas.microsoft.com/office/drawing/2014/main" id="{155A152A-18A4-452E-A5A2-D738AD1E0EE7}"/>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1" name="Group 200">
                  <a:extLst>
                    <a:ext uri="{FF2B5EF4-FFF2-40B4-BE49-F238E27FC236}">
                      <a16:creationId xmlns:a16="http://schemas.microsoft.com/office/drawing/2014/main" id="{737BF5D8-0F05-43D4-BB79-888F31446FF8}"/>
                    </a:ext>
                  </a:extLst>
                </p:cNvPr>
                <p:cNvGrpSpPr/>
                <p:nvPr/>
              </p:nvGrpSpPr>
              <p:grpSpPr>
                <a:xfrm>
                  <a:off x="7747793" y="5896100"/>
                  <a:ext cx="755648" cy="524237"/>
                  <a:chOff x="5790362" y="5905404"/>
                  <a:chExt cx="755648" cy="524237"/>
                </a:xfrm>
              </p:grpSpPr>
              <p:sp>
                <p:nvSpPr>
                  <p:cNvPr id="202" name="Database_EFC7" title="Icon of a cylinder">
                    <a:extLst>
                      <a:ext uri="{FF2B5EF4-FFF2-40B4-BE49-F238E27FC236}">
                        <a16:creationId xmlns:a16="http://schemas.microsoft.com/office/drawing/2014/main" id="{BE893776-48D7-4BFA-B684-7AEC04C2381D}"/>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Title 1">
                    <a:extLst>
                      <a:ext uri="{FF2B5EF4-FFF2-40B4-BE49-F238E27FC236}">
                        <a16:creationId xmlns:a16="http://schemas.microsoft.com/office/drawing/2014/main" id="{3D2F2FF1-44E8-4E35-A905-F4D29E8B234D}"/>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grpSp>
          <p:nvGrpSpPr>
            <p:cNvPr id="193" name="Group 192">
              <a:extLst>
                <a:ext uri="{FF2B5EF4-FFF2-40B4-BE49-F238E27FC236}">
                  <a16:creationId xmlns:a16="http://schemas.microsoft.com/office/drawing/2014/main" id="{A18CFE29-AF60-4CEF-9058-6FF4B124D79B}"/>
                </a:ext>
              </a:extLst>
            </p:cNvPr>
            <p:cNvGrpSpPr/>
            <p:nvPr/>
          </p:nvGrpSpPr>
          <p:grpSpPr>
            <a:xfrm>
              <a:off x="7354439" y="1027534"/>
              <a:ext cx="1012088" cy="671840"/>
              <a:chOff x="7241795" y="983989"/>
              <a:chExt cx="1012088" cy="671840"/>
            </a:xfrm>
          </p:grpSpPr>
          <p:sp>
            <p:nvSpPr>
              <p:cNvPr id="194" name="globe_2" title="Icon of a sphere made of lines">
                <a:extLst>
                  <a:ext uri="{FF2B5EF4-FFF2-40B4-BE49-F238E27FC236}">
                    <a16:creationId xmlns:a16="http://schemas.microsoft.com/office/drawing/2014/main" id="{5EA0E822-4EB7-4C08-82CB-4A8A1CC2F266}"/>
                  </a:ext>
                </a:extLst>
              </p:cNvPr>
              <p:cNvSpPr>
                <a:spLocks noChangeAspect="1" noEditPoints="1"/>
              </p:cNvSpPr>
              <p:nvPr/>
            </p:nvSpPr>
            <p:spPr bwMode="auto">
              <a:xfrm>
                <a:off x="7515985" y="1192120"/>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Title 1">
                <a:extLst>
                  <a:ext uri="{FF2B5EF4-FFF2-40B4-BE49-F238E27FC236}">
                    <a16:creationId xmlns:a16="http://schemas.microsoft.com/office/drawing/2014/main" id="{B6925640-F140-4559-9239-D7F0D6501532}"/>
                  </a:ext>
                </a:extLst>
              </p:cNvPr>
              <p:cNvSpPr txBox="1">
                <a:spLocks/>
              </p:cNvSpPr>
              <p:nvPr/>
            </p:nvSpPr>
            <p:spPr>
              <a:xfrm>
                <a:off x="7241795" y="98398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268" name="Rectangle 267">
            <a:extLst>
              <a:ext uri="{FF2B5EF4-FFF2-40B4-BE49-F238E27FC236}">
                <a16:creationId xmlns:a16="http://schemas.microsoft.com/office/drawing/2014/main" id="{FCA5E09F-B987-4EC8-8DEC-320972BFC8B7}"/>
              </a:ext>
            </a:extLst>
          </p:cNvPr>
          <p:cNvSpPr/>
          <p:nvPr/>
        </p:nvSpPr>
        <p:spPr>
          <a:xfrm>
            <a:off x="465138" y="2006209"/>
            <a:ext cx="3182108" cy="584775"/>
          </a:xfrm>
          <a:prstGeom prst="rect">
            <a:avLst/>
          </a:prstGeom>
        </p:spPr>
        <p:txBody>
          <a:bodyPr wrap="square">
            <a:spAutoFit/>
          </a:bodyPr>
          <a:lstStyle/>
          <a:p>
            <a:pPr lvl="0" algn="ctr">
              <a:spcAft>
                <a:spcPts val="600"/>
              </a:spcAft>
              <a:defRPr/>
            </a:pPr>
            <a:r>
              <a:rPr lang="en-US" sz="1600">
                <a:ln w="3175">
                  <a:noFill/>
                </a:ln>
                <a:solidFill>
                  <a:srgbClr val="000000"/>
                </a:solidFill>
                <a:latin typeface="Segoe UI Semibold"/>
                <a:cs typeface="Segoe UI" pitchFamily="34" charset="0"/>
              </a:rPr>
              <a:t>Typical 3-tier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architecture using VMs</a:t>
            </a:r>
          </a:p>
        </p:txBody>
      </p:sp>
      <p:sp>
        <p:nvSpPr>
          <p:cNvPr id="269" name="Rectangle 268">
            <a:extLst>
              <a:ext uri="{FF2B5EF4-FFF2-40B4-BE49-F238E27FC236}">
                <a16:creationId xmlns:a16="http://schemas.microsoft.com/office/drawing/2014/main" id="{0696178C-A6E8-4AD6-8C76-9C4AE2E79E65}"/>
              </a:ext>
            </a:extLst>
          </p:cNvPr>
          <p:cNvSpPr/>
          <p:nvPr/>
        </p:nvSpPr>
        <p:spPr>
          <a:xfrm>
            <a:off x="465138" y="5126264"/>
            <a:ext cx="3375792" cy="1569660"/>
          </a:xfrm>
          <a:prstGeom prst="rect">
            <a:avLst/>
          </a:prstGeom>
        </p:spPr>
        <p:txBody>
          <a:bodyPr wrap="square" lIns="0">
            <a:spAutoFit/>
          </a:bodyPr>
          <a:lstStyle/>
          <a:p>
            <a:pPr>
              <a:spcAft>
                <a:spcPts val="600"/>
              </a:spcAft>
              <a:defRPr/>
            </a:pPr>
            <a:r>
              <a:rPr lang="en-US" sz="1600">
                <a:ln w="3175">
                  <a:noFill/>
                </a:ln>
                <a:solidFill>
                  <a:srgbClr val="000000"/>
                </a:solidFill>
                <a:latin typeface="Segoe UI Semibold"/>
                <a:cs typeface="Segoe UI" pitchFamily="34" charset="0"/>
              </a:rPr>
              <a:t>Problem: </a:t>
            </a:r>
            <a:r>
              <a:rPr lang="en-US" sz="1600">
                <a:solidFill>
                  <a:srgbClr val="000000"/>
                </a:solidFill>
                <a:latin typeface="Segoe UI" panose="020B0502040204020203" pitchFamily="34" charset="0"/>
              </a:rPr>
              <a:t>Due to overhead and management burden of VMs, adding a new customer takes 24 hours, slowing down customer onboarding through sales and partner network</a:t>
            </a:r>
          </a:p>
        </p:txBody>
      </p:sp>
    </p:spTree>
    <p:extLst>
      <p:ext uri="{BB962C8B-B14F-4D97-AF65-F5344CB8AC3E}">
        <p14:creationId xmlns:p14="http://schemas.microsoft.com/office/powerpoint/2010/main" val="280145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D0276789-654F-43F7-97D6-C0D44B9905A1}"/>
              </a:ext>
            </a:extLst>
          </p:cNvPr>
          <p:cNvSpPr/>
          <p:nvPr/>
        </p:nvSpPr>
        <p:spPr bwMode="auto">
          <a:xfrm>
            <a:off x="5275974" y="3435031"/>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 name="Title 3"/>
          <p:cNvSpPr>
            <a:spLocks noGrp="1"/>
          </p:cNvSpPr>
          <p:nvPr>
            <p:ph type="title"/>
          </p:nvPr>
        </p:nvSpPr>
        <p:spPr>
          <a:xfrm>
            <a:off x="465138" y="632779"/>
            <a:ext cx="11533187" cy="411162"/>
          </a:xfrm>
        </p:spPr>
        <p:txBody>
          <a:bodyPr/>
          <a:lstStyle/>
          <a:p>
            <a:r>
              <a:rPr lang="en-US"/>
              <a:t>Xerox </a:t>
            </a:r>
            <a:r>
              <a:rPr lang="en-US" err="1"/>
              <a:t>Docushare</a:t>
            </a:r>
            <a:r>
              <a:rPr lang="en-US"/>
              <a:t> Flex—</a:t>
            </a:r>
            <a:r>
              <a:rPr lang="en-US">
                <a:solidFill>
                  <a:srgbClr val="0F78D4"/>
                </a:solidFill>
              </a:rPr>
              <a:t>After</a:t>
            </a:r>
          </a:p>
        </p:txBody>
      </p:sp>
      <p:sp>
        <p:nvSpPr>
          <p:cNvPr id="269" name="Rectangle 268">
            <a:extLst>
              <a:ext uri="{FF2B5EF4-FFF2-40B4-BE49-F238E27FC236}">
                <a16:creationId xmlns:a16="http://schemas.microsoft.com/office/drawing/2014/main" id="{0696178C-A6E8-4AD6-8C76-9C4AE2E79E65}"/>
              </a:ext>
            </a:extLst>
          </p:cNvPr>
          <p:cNvSpPr/>
          <p:nvPr/>
        </p:nvSpPr>
        <p:spPr>
          <a:xfrm>
            <a:off x="465138" y="5126264"/>
            <a:ext cx="3375792" cy="1569660"/>
          </a:xfrm>
          <a:prstGeom prst="rect">
            <a:avLst/>
          </a:prstGeom>
        </p:spPr>
        <p:txBody>
          <a:bodyPr wrap="square" lIns="0">
            <a:spAutoFit/>
          </a:bodyPr>
          <a:lstStyle/>
          <a:p>
            <a:pPr>
              <a:spcAft>
                <a:spcPts val="600"/>
              </a:spcAft>
              <a:defRPr/>
            </a:pPr>
            <a:r>
              <a:rPr lang="en-US" sz="1600">
                <a:ln w="3175">
                  <a:noFill/>
                </a:ln>
                <a:solidFill>
                  <a:srgbClr val="000000"/>
                </a:solidFill>
                <a:latin typeface="Segoe UI Semibold"/>
                <a:cs typeface="Segoe UI" pitchFamily="34" charset="0"/>
              </a:rPr>
              <a:t>Outcome: </a:t>
            </a:r>
            <a:r>
              <a:rPr lang="en-US" sz="1600">
                <a:solidFill>
                  <a:srgbClr val="000000"/>
                </a:solidFill>
                <a:latin typeface="Segoe UI" panose="020B0502040204020203" pitchFamily="34" charset="0"/>
              </a:rPr>
              <a:t>Run the Java application in containers on AKS, decreasing provisioning time from 24 hours to 10 minutes, accelerating sales and customer onboarding with no code changes required</a:t>
            </a:r>
          </a:p>
        </p:txBody>
      </p:sp>
      <p:sp>
        <p:nvSpPr>
          <p:cNvPr id="89" name="Title 16">
            <a:extLst>
              <a:ext uri="{FF2B5EF4-FFF2-40B4-BE49-F238E27FC236}">
                <a16:creationId xmlns:a16="http://schemas.microsoft.com/office/drawing/2014/main" id="{C58AE026-6E8C-4F34-957B-06DCD6C682D6}"/>
              </a:ext>
            </a:extLst>
          </p:cNvPr>
          <p:cNvSpPr txBox="1">
            <a:spLocks/>
          </p:cNvSpPr>
          <p:nvPr/>
        </p:nvSpPr>
        <p:spPr>
          <a:xfrm>
            <a:off x="465138" y="2728105"/>
            <a:ext cx="3182112" cy="19389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Convert Postgres database to a shared backing service</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Run Java application in containers with no code modification</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Switch to NGINX-based web-tier with </a:t>
            </a:r>
            <a:r>
              <a:rPr lang="en-US" sz="1200" b="0" spc="0" err="1">
                <a:solidFill>
                  <a:srgbClr val="0078D4"/>
                </a:solidFill>
                <a:latin typeface="Segoe UI" panose="020B0502040204020203" pitchFamily="34" charset="0"/>
              </a:rPr>
              <a:t>LetsEncrypt</a:t>
            </a:r>
            <a:r>
              <a:rPr lang="en-US" sz="1200" b="0" spc="0">
                <a:solidFill>
                  <a:srgbClr val="0078D4"/>
                </a:solidFill>
                <a:latin typeface="Segoe UI" panose="020B0502040204020203" pitchFamily="34" charset="0"/>
              </a:rPr>
              <a:t> for free SSL/TLS</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New Helm chart created to automate customer onboarding to AKS</a:t>
            </a:r>
          </a:p>
        </p:txBody>
      </p:sp>
      <p:sp>
        <p:nvSpPr>
          <p:cNvPr id="90" name="Rectangle 89">
            <a:extLst>
              <a:ext uri="{FF2B5EF4-FFF2-40B4-BE49-F238E27FC236}">
                <a16:creationId xmlns:a16="http://schemas.microsoft.com/office/drawing/2014/main" id="{E8FE3AC5-29CB-468E-8B65-583F767890C1}"/>
              </a:ext>
            </a:extLst>
          </p:cNvPr>
          <p:cNvSpPr/>
          <p:nvPr/>
        </p:nvSpPr>
        <p:spPr>
          <a:xfrm>
            <a:off x="465138" y="2006209"/>
            <a:ext cx="3182108" cy="584775"/>
          </a:xfrm>
          <a:prstGeom prst="rect">
            <a:avLst/>
          </a:prstGeom>
        </p:spPr>
        <p:txBody>
          <a:bodyPr wrap="square">
            <a:spAutoFit/>
          </a:bodyPr>
          <a:lstStyle/>
          <a:p>
            <a:pPr lvl="0" algn="ctr">
              <a:spcAft>
                <a:spcPts val="600"/>
              </a:spcAft>
              <a:defRPr/>
            </a:pPr>
            <a:r>
              <a:rPr lang="en-US" sz="1600">
                <a:ln w="3175">
                  <a:noFill/>
                </a:ln>
                <a:solidFill>
                  <a:srgbClr val="000000"/>
                </a:solidFill>
                <a:latin typeface="Segoe UI Semibold"/>
                <a:cs typeface="Segoe UI" pitchFamily="34" charset="0"/>
              </a:rPr>
              <a:t>Typical 3-tier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architecture using VMs</a:t>
            </a:r>
          </a:p>
        </p:txBody>
      </p:sp>
      <p:sp>
        <p:nvSpPr>
          <p:cNvPr id="91" name="Rectangle: Rounded Corners 90">
            <a:extLst>
              <a:ext uri="{FF2B5EF4-FFF2-40B4-BE49-F238E27FC236}">
                <a16:creationId xmlns:a16="http://schemas.microsoft.com/office/drawing/2014/main" id="{D8C71291-F7AB-417B-A3F7-7D352132E4F7}"/>
              </a:ext>
            </a:extLst>
          </p:cNvPr>
          <p:cNvSpPr/>
          <p:nvPr/>
        </p:nvSpPr>
        <p:spPr bwMode="auto">
          <a:xfrm>
            <a:off x="6419293" y="2583080"/>
            <a:ext cx="4764947" cy="262831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2" name="Group 91">
            <a:extLst>
              <a:ext uri="{FF2B5EF4-FFF2-40B4-BE49-F238E27FC236}">
                <a16:creationId xmlns:a16="http://schemas.microsoft.com/office/drawing/2014/main" id="{2C2B4A54-BEBB-4920-9203-14BEBDD0740B}"/>
              </a:ext>
            </a:extLst>
          </p:cNvPr>
          <p:cNvGrpSpPr/>
          <p:nvPr/>
        </p:nvGrpSpPr>
        <p:grpSpPr>
          <a:xfrm>
            <a:off x="6618183" y="3409310"/>
            <a:ext cx="4371975" cy="1619194"/>
            <a:chOff x="5944417" y="2325789"/>
            <a:chExt cx="4371975" cy="1619194"/>
          </a:xfrm>
        </p:grpSpPr>
        <p:sp>
          <p:nvSpPr>
            <p:cNvPr id="93" name="Rectangle: Rounded Corners 92">
              <a:extLst>
                <a:ext uri="{FF2B5EF4-FFF2-40B4-BE49-F238E27FC236}">
                  <a16:creationId xmlns:a16="http://schemas.microsoft.com/office/drawing/2014/main" id="{4FAB4F72-44A9-4A05-B56E-552CC319F030}"/>
                </a:ext>
              </a:extLst>
            </p:cNvPr>
            <p:cNvSpPr/>
            <p:nvPr/>
          </p:nvSpPr>
          <p:spPr bwMode="auto">
            <a:xfrm>
              <a:off x="5944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4" name="Group 93">
              <a:extLst>
                <a:ext uri="{FF2B5EF4-FFF2-40B4-BE49-F238E27FC236}">
                  <a16:creationId xmlns:a16="http://schemas.microsoft.com/office/drawing/2014/main" id="{9695C5A6-9A1B-4173-B9BB-C3165708035B}"/>
                </a:ext>
              </a:extLst>
            </p:cNvPr>
            <p:cNvGrpSpPr/>
            <p:nvPr/>
          </p:nvGrpSpPr>
          <p:grpSpPr>
            <a:xfrm>
              <a:off x="6194924" y="2672499"/>
              <a:ext cx="822960" cy="1026717"/>
              <a:chOff x="6393751" y="986846"/>
              <a:chExt cx="822960" cy="1026717"/>
            </a:xfrm>
          </p:grpSpPr>
          <p:grpSp>
            <p:nvGrpSpPr>
              <p:cNvPr id="128" name="Graphic 4">
                <a:extLst>
                  <a:ext uri="{FF2B5EF4-FFF2-40B4-BE49-F238E27FC236}">
                    <a16:creationId xmlns:a16="http://schemas.microsoft.com/office/drawing/2014/main" id="{CBE28784-A2F2-4742-B69A-F853F66DAEDA}"/>
                  </a:ext>
                </a:extLst>
              </p:cNvPr>
              <p:cNvGrpSpPr/>
              <p:nvPr/>
            </p:nvGrpSpPr>
            <p:grpSpPr>
              <a:xfrm>
                <a:off x="6575055" y="1297590"/>
                <a:ext cx="460352" cy="608986"/>
                <a:chOff x="7815262" y="2024062"/>
                <a:chExt cx="2124075" cy="2809875"/>
              </a:xfrm>
              <a:solidFill>
                <a:srgbClr val="000000"/>
              </a:solidFill>
            </p:grpSpPr>
            <p:sp>
              <p:nvSpPr>
                <p:cNvPr id="131" name="Freeform: Shape 130">
                  <a:extLst>
                    <a:ext uri="{FF2B5EF4-FFF2-40B4-BE49-F238E27FC236}">
                      <a16:creationId xmlns:a16="http://schemas.microsoft.com/office/drawing/2014/main" id="{CD42A7D4-97B4-4A20-B921-C57D59D251B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7198CE1-A56E-4572-8257-A705EF6EE75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EC0DE9F-56D5-4609-90DA-B1F66D8BEE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DE88562-E252-4893-82D3-801179DBA1F9}"/>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CE4A916-EFFC-433F-A9A7-DEB80E0AD177}"/>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DBC66-B7F5-4ABE-A1B7-C427DE2F6E53}"/>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AFB012C-8259-44BC-9558-F852DCC1707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EF2A453-7F48-4F6A-B8DF-4AD0EC50313F}"/>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188D614-FC3F-4402-A748-39D1A4E40F8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DEE05CC-AA25-4AA2-B7D6-BBA387015CC3}"/>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29" name="Title 1">
                <a:extLst>
                  <a:ext uri="{FF2B5EF4-FFF2-40B4-BE49-F238E27FC236}">
                    <a16:creationId xmlns:a16="http://schemas.microsoft.com/office/drawing/2014/main" id="{EBEEEDE0-EDE6-4398-8294-0BC95789FAB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0" name="Rectangle: Rounded Corners 129">
                <a:extLst>
                  <a:ext uri="{FF2B5EF4-FFF2-40B4-BE49-F238E27FC236}">
                    <a16:creationId xmlns:a16="http://schemas.microsoft.com/office/drawing/2014/main" id="{B7A09C6C-9BB0-4801-AE16-09EE05D89D0C}"/>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95" name="Title 1">
              <a:extLst>
                <a:ext uri="{FF2B5EF4-FFF2-40B4-BE49-F238E27FC236}">
                  <a16:creationId xmlns:a16="http://schemas.microsoft.com/office/drawing/2014/main" id="{C1763354-461D-49A7-B4F0-EE1E0730E5B5}"/>
                </a:ext>
              </a:extLst>
            </p:cNvPr>
            <p:cNvSpPr txBox="1">
              <a:spLocks/>
            </p:cNvSpPr>
            <p:nvPr/>
          </p:nvSpPr>
          <p:spPr>
            <a:xfrm>
              <a:off x="5944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Rounded Corners 95">
              <a:extLst>
                <a:ext uri="{FF2B5EF4-FFF2-40B4-BE49-F238E27FC236}">
                  <a16:creationId xmlns:a16="http://schemas.microsoft.com/office/drawing/2014/main" id="{935DB043-A660-493E-98BE-5E2C86CC556F}"/>
                </a:ext>
              </a:extLst>
            </p:cNvPr>
            <p:cNvSpPr/>
            <p:nvPr/>
          </p:nvSpPr>
          <p:spPr bwMode="auto">
            <a:xfrm>
              <a:off x="7468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7" name="Group 96">
              <a:extLst>
                <a:ext uri="{FF2B5EF4-FFF2-40B4-BE49-F238E27FC236}">
                  <a16:creationId xmlns:a16="http://schemas.microsoft.com/office/drawing/2014/main" id="{93FBEB66-7771-4A85-8826-A35C9F6A3AE6}"/>
                </a:ext>
              </a:extLst>
            </p:cNvPr>
            <p:cNvGrpSpPr/>
            <p:nvPr/>
          </p:nvGrpSpPr>
          <p:grpSpPr>
            <a:xfrm>
              <a:off x="7718924" y="2672499"/>
              <a:ext cx="822960" cy="1026717"/>
              <a:chOff x="6393751" y="986846"/>
              <a:chExt cx="822960" cy="1026717"/>
            </a:xfrm>
          </p:grpSpPr>
          <p:grpSp>
            <p:nvGrpSpPr>
              <p:cNvPr id="115" name="Graphic 4">
                <a:extLst>
                  <a:ext uri="{FF2B5EF4-FFF2-40B4-BE49-F238E27FC236}">
                    <a16:creationId xmlns:a16="http://schemas.microsoft.com/office/drawing/2014/main" id="{B02C714B-4684-46FB-8EDB-A1218122C2EB}"/>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1B34408C-6564-4F5E-A217-A42ACA1FFDB0}"/>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2AE7551-41E0-440A-82C3-2766E522B88B}"/>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CF87100-2C26-4D56-AFFF-07BB4D42F69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A1EF31-8FB0-418F-98E6-29980F7D2C47}"/>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6EE4F3C-07F1-4297-A976-DE1D614CC57F}"/>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7B8CE2A-F71D-407A-B734-F59CBFC7912B}"/>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295F39D-F726-407C-A827-9D7197B25D88}"/>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36E8ABE-379B-4531-9346-626749333341}"/>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E47387D-AFD1-47A3-96B3-ED7444E8ED62}"/>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4090045-2287-41FA-923E-8CF666E882C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16" name="Title 1">
                <a:extLst>
                  <a:ext uri="{FF2B5EF4-FFF2-40B4-BE49-F238E27FC236}">
                    <a16:creationId xmlns:a16="http://schemas.microsoft.com/office/drawing/2014/main" id="{106CD7D3-B136-4677-8DC1-0895E29066D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17" name="Rectangle: Rounded Corners 116">
                <a:extLst>
                  <a:ext uri="{FF2B5EF4-FFF2-40B4-BE49-F238E27FC236}">
                    <a16:creationId xmlns:a16="http://schemas.microsoft.com/office/drawing/2014/main" id="{0B0B953C-585A-43BD-92A1-D517FA5382C2}"/>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98" name="Title 1">
              <a:extLst>
                <a:ext uri="{FF2B5EF4-FFF2-40B4-BE49-F238E27FC236}">
                  <a16:creationId xmlns:a16="http://schemas.microsoft.com/office/drawing/2014/main" id="{D5162E16-E375-4910-9738-37238E2427C0}"/>
                </a:ext>
              </a:extLst>
            </p:cNvPr>
            <p:cNvSpPr txBox="1">
              <a:spLocks/>
            </p:cNvSpPr>
            <p:nvPr/>
          </p:nvSpPr>
          <p:spPr>
            <a:xfrm>
              <a:off x="7468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99" name="Rectangle: Rounded Corners 98">
              <a:extLst>
                <a:ext uri="{FF2B5EF4-FFF2-40B4-BE49-F238E27FC236}">
                  <a16:creationId xmlns:a16="http://schemas.microsoft.com/office/drawing/2014/main" id="{63362494-A83E-42A9-9A3B-1D707A7A7287}"/>
                </a:ext>
              </a:extLst>
            </p:cNvPr>
            <p:cNvSpPr/>
            <p:nvPr/>
          </p:nvSpPr>
          <p:spPr bwMode="auto">
            <a:xfrm>
              <a:off x="8992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0" name="Group 99">
              <a:extLst>
                <a:ext uri="{FF2B5EF4-FFF2-40B4-BE49-F238E27FC236}">
                  <a16:creationId xmlns:a16="http://schemas.microsoft.com/office/drawing/2014/main" id="{8C0F4813-4F27-4612-B3D6-5E6CB57B750A}"/>
                </a:ext>
              </a:extLst>
            </p:cNvPr>
            <p:cNvGrpSpPr/>
            <p:nvPr/>
          </p:nvGrpSpPr>
          <p:grpSpPr>
            <a:xfrm>
              <a:off x="9242924" y="2672499"/>
              <a:ext cx="822960" cy="1026717"/>
              <a:chOff x="6393751" y="986846"/>
              <a:chExt cx="822960" cy="1026717"/>
            </a:xfrm>
          </p:grpSpPr>
          <p:grpSp>
            <p:nvGrpSpPr>
              <p:cNvPr id="102" name="Graphic 4">
                <a:extLst>
                  <a:ext uri="{FF2B5EF4-FFF2-40B4-BE49-F238E27FC236}">
                    <a16:creationId xmlns:a16="http://schemas.microsoft.com/office/drawing/2014/main" id="{9FC05309-9D22-4DE3-B4EB-0EFB4494CA59}"/>
                  </a:ext>
                </a:extLst>
              </p:cNvPr>
              <p:cNvGrpSpPr/>
              <p:nvPr/>
            </p:nvGrpSpPr>
            <p:grpSpPr>
              <a:xfrm>
                <a:off x="6575055" y="1297590"/>
                <a:ext cx="460352" cy="608986"/>
                <a:chOff x="7815262" y="2024062"/>
                <a:chExt cx="2124075" cy="2809875"/>
              </a:xfrm>
              <a:solidFill>
                <a:srgbClr val="000000"/>
              </a:solidFill>
            </p:grpSpPr>
            <p:sp>
              <p:nvSpPr>
                <p:cNvPr id="105" name="Freeform: Shape 104">
                  <a:extLst>
                    <a:ext uri="{FF2B5EF4-FFF2-40B4-BE49-F238E27FC236}">
                      <a16:creationId xmlns:a16="http://schemas.microsoft.com/office/drawing/2014/main" id="{20C02E67-F06E-49E1-B075-2157390499EC}"/>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2243A23-1C3F-42D7-9798-FF0739D172E3}"/>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DBEB6CC-E1A1-49AD-B012-46F1754056E2}"/>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B9F840C-CC60-476E-B278-DA7A51EDE8C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D3357AD-4596-48F7-BAA0-830D879B8CCD}"/>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C132F7D-0E7C-40D1-8DF4-D0031A5A62BB}"/>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BD42938-9009-4BDE-AE76-69E8022D1750}"/>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4963A5E-8D36-4491-94F6-800FC37386A6}"/>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7EC9514-284D-44F2-8309-09D29C4E45E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CE6022C-8A08-4C93-9B87-A681A97FA15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03" name="Title 1">
                <a:extLst>
                  <a:ext uri="{FF2B5EF4-FFF2-40B4-BE49-F238E27FC236}">
                    <a16:creationId xmlns:a16="http://schemas.microsoft.com/office/drawing/2014/main" id="{0BA45E6B-B08E-484F-B864-DA425027EC39}"/>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Rounded Corners 103">
                <a:extLst>
                  <a:ext uri="{FF2B5EF4-FFF2-40B4-BE49-F238E27FC236}">
                    <a16:creationId xmlns:a16="http://schemas.microsoft.com/office/drawing/2014/main" id="{A652ECAE-A947-40C0-A8A6-AD9B7AA9596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01" name="Title 1">
              <a:extLst>
                <a:ext uri="{FF2B5EF4-FFF2-40B4-BE49-F238E27FC236}">
                  <a16:creationId xmlns:a16="http://schemas.microsoft.com/office/drawing/2014/main" id="{C33F56D6-FB46-427C-995D-8F3AA7852A57}"/>
                </a:ext>
              </a:extLst>
            </p:cNvPr>
            <p:cNvSpPr txBox="1">
              <a:spLocks/>
            </p:cNvSpPr>
            <p:nvPr/>
          </p:nvSpPr>
          <p:spPr>
            <a:xfrm>
              <a:off x="8992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41" name="Title 1">
            <a:extLst>
              <a:ext uri="{FF2B5EF4-FFF2-40B4-BE49-F238E27FC236}">
                <a16:creationId xmlns:a16="http://schemas.microsoft.com/office/drawing/2014/main" id="{1118E583-6762-4D40-9382-B0CAF317E8DE}"/>
              </a:ext>
            </a:extLst>
          </p:cNvPr>
          <p:cNvSpPr txBox="1">
            <a:spLocks/>
          </p:cNvSpPr>
          <p:nvPr/>
        </p:nvSpPr>
        <p:spPr>
          <a:xfrm>
            <a:off x="6419293" y="2381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AKS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2" name="globe_2" title="Icon of a sphere made of lines">
            <a:extLst>
              <a:ext uri="{FF2B5EF4-FFF2-40B4-BE49-F238E27FC236}">
                <a16:creationId xmlns:a16="http://schemas.microsoft.com/office/drawing/2014/main" id="{0AAD92A4-B915-441F-A258-DB2C8DC31C8A}"/>
              </a:ext>
            </a:extLst>
          </p:cNvPr>
          <p:cNvSpPr>
            <a:spLocks noChangeAspect="1" noEditPoints="1"/>
          </p:cNvSpPr>
          <p:nvPr/>
        </p:nvSpPr>
        <p:spPr bwMode="auto">
          <a:xfrm>
            <a:off x="8569912" y="1805386"/>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Title 1">
            <a:extLst>
              <a:ext uri="{FF2B5EF4-FFF2-40B4-BE49-F238E27FC236}">
                <a16:creationId xmlns:a16="http://schemas.microsoft.com/office/drawing/2014/main" id="{E1529E94-44AD-4494-A2FE-F375897EA232}"/>
              </a:ext>
            </a:extLst>
          </p:cNvPr>
          <p:cNvSpPr txBox="1">
            <a:spLocks/>
          </p:cNvSpPr>
          <p:nvPr/>
        </p:nvSpPr>
        <p:spPr>
          <a:xfrm>
            <a:off x="8295722" y="159725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44" name="Group 143">
            <a:extLst>
              <a:ext uri="{FF2B5EF4-FFF2-40B4-BE49-F238E27FC236}">
                <a16:creationId xmlns:a16="http://schemas.microsoft.com/office/drawing/2014/main" id="{F685E146-E835-48B0-9428-0AA5F0745C93}"/>
              </a:ext>
            </a:extLst>
          </p:cNvPr>
          <p:cNvGrpSpPr/>
          <p:nvPr/>
        </p:nvGrpSpPr>
        <p:grpSpPr>
          <a:xfrm>
            <a:off x="7212452" y="2761736"/>
            <a:ext cx="3178628" cy="440890"/>
            <a:chOff x="47687" y="5295621"/>
            <a:chExt cx="3178628" cy="440890"/>
          </a:xfrm>
        </p:grpSpPr>
        <p:sp>
          <p:nvSpPr>
            <p:cNvPr id="145" name="Rectangle: Rounded Corners 144">
              <a:extLst>
                <a:ext uri="{FF2B5EF4-FFF2-40B4-BE49-F238E27FC236}">
                  <a16:creationId xmlns:a16="http://schemas.microsoft.com/office/drawing/2014/main" id="{3EBCA167-D7C2-4342-AD97-239CD5563A29}"/>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6" name="TextBox 145">
              <a:extLst>
                <a:ext uri="{FF2B5EF4-FFF2-40B4-BE49-F238E27FC236}">
                  <a16:creationId xmlns:a16="http://schemas.microsoft.com/office/drawing/2014/main" id="{D6488097-F3E8-40CC-96C4-786E7658EFC5}"/>
                </a:ext>
              </a:extLst>
            </p:cNvPr>
            <p:cNvSpPr txBox="1"/>
            <p:nvPr/>
          </p:nvSpPr>
          <p:spPr>
            <a:xfrm>
              <a:off x="1042198" y="5295621"/>
              <a:ext cx="1189607"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NGINX</a:t>
              </a:r>
            </a:p>
          </p:txBody>
        </p:sp>
      </p:grpSp>
      <p:grpSp>
        <p:nvGrpSpPr>
          <p:cNvPr id="147" name="Group 146">
            <a:extLst>
              <a:ext uri="{FF2B5EF4-FFF2-40B4-BE49-F238E27FC236}">
                <a16:creationId xmlns:a16="http://schemas.microsoft.com/office/drawing/2014/main" id="{07612CDE-A331-487D-A6CA-0A532308E114}"/>
              </a:ext>
            </a:extLst>
          </p:cNvPr>
          <p:cNvGrpSpPr/>
          <p:nvPr/>
        </p:nvGrpSpPr>
        <p:grpSpPr>
          <a:xfrm>
            <a:off x="6720141" y="5451284"/>
            <a:ext cx="4163251" cy="1055899"/>
            <a:chOff x="6408956" y="4999515"/>
            <a:chExt cx="4163251" cy="1055899"/>
          </a:xfrm>
        </p:grpSpPr>
        <p:sp>
          <p:nvSpPr>
            <p:cNvPr id="148" name="Title 1">
              <a:extLst>
                <a:ext uri="{FF2B5EF4-FFF2-40B4-BE49-F238E27FC236}">
                  <a16:creationId xmlns:a16="http://schemas.microsoft.com/office/drawing/2014/main" id="{F405C9EC-E377-4A33-B4B8-A8B780555BDF}"/>
                </a:ext>
              </a:extLst>
            </p:cNvPr>
            <p:cNvSpPr txBox="1">
              <a:spLocks/>
            </p:cNvSpPr>
            <p:nvPr/>
          </p:nvSpPr>
          <p:spPr>
            <a:xfrm>
              <a:off x="6408956" y="499951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9" name="Rectangle: Rounded Corners 148">
              <a:extLst>
                <a:ext uri="{FF2B5EF4-FFF2-40B4-BE49-F238E27FC236}">
                  <a16:creationId xmlns:a16="http://schemas.microsoft.com/office/drawing/2014/main" id="{77AE6ACB-9135-40D9-B838-2376EFF65CF9}"/>
                </a:ext>
              </a:extLst>
            </p:cNvPr>
            <p:cNvSpPr/>
            <p:nvPr/>
          </p:nvSpPr>
          <p:spPr bwMode="auto">
            <a:xfrm>
              <a:off x="6408957" y="5201135"/>
              <a:ext cx="4163250"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94294A55-5DD4-474B-A66B-5DAFA943EF57}"/>
                </a:ext>
              </a:extLst>
            </p:cNvPr>
            <p:cNvGrpSpPr/>
            <p:nvPr/>
          </p:nvGrpSpPr>
          <p:grpSpPr>
            <a:xfrm>
              <a:off x="6644685" y="5366156"/>
              <a:ext cx="3852988" cy="524237"/>
              <a:chOff x="6771461" y="5366156"/>
              <a:chExt cx="3852988" cy="524237"/>
            </a:xfrm>
          </p:grpSpPr>
          <p:grpSp>
            <p:nvGrpSpPr>
              <p:cNvPr id="151" name="Group 150">
                <a:extLst>
                  <a:ext uri="{FF2B5EF4-FFF2-40B4-BE49-F238E27FC236}">
                    <a16:creationId xmlns:a16="http://schemas.microsoft.com/office/drawing/2014/main" id="{1554DF0D-AC38-4706-9451-1B904105EA02}"/>
                  </a:ext>
                </a:extLst>
              </p:cNvPr>
              <p:cNvGrpSpPr/>
              <p:nvPr/>
            </p:nvGrpSpPr>
            <p:grpSpPr>
              <a:xfrm>
                <a:off x="6771461" y="5366156"/>
                <a:ext cx="755648" cy="524237"/>
                <a:chOff x="5790362" y="5905404"/>
                <a:chExt cx="755648" cy="524237"/>
              </a:xfrm>
            </p:grpSpPr>
            <p:sp>
              <p:nvSpPr>
                <p:cNvPr id="161" name="Database_EFC7" title="Icon of a cylinder">
                  <a:extLst>
                    <a:ext uri="{FF2B5EF4-FFF2-40B4-BE49-F238E27FC236}">
                      <a16:creationId xmlns:a16="http://schemas.microsoft.com/office/drawing/2014/main" id="{DB18208F-4B66-4F78-9DA8-E91680082B8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Title 1">
                  <a:extLst>
                    <a:ext uri="{FF2B5EF4-FFF2-40B4-BE49-F238E27FC236}">
                      <a16:creationId xmlns:a16="http://schemas.microsoft.com/office/drawing/2014/main" id="{40102E4A-3EC4-4BBA-B535-44CAFB01C8D8}"/>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2" name="Group 151">
                <a:extLst>
                  <a:ext uri="{FF2B5EF4-FFF2-40B4-BE49-F238E27FC236}">
                    <a16:creationId xmlns:a16="http://schemas.microsoft.com/office/drawing/2014/main" id="{88238579-95CA-45D8-A4EC-53B2DE6F042C}"/>
                  </a:ext>
                </a:extLst>
              </p:cNvPr>
              <p:cNvGrpSpPr/>
              <p:nvPr/>
            </p:nvGrpSpPr>
            <p:grpSpPr>
              <a:xfrm>
                <a:off x="7750177" y="5366156"/>
                <a:ext cx="755648" cy="524237"/>
                <a:chOff x="5790362" y="5905404"/>
                <a:chExt cx="755648" cy="524237"/>
              </a:xfrm>
            </p:grpSpPr>
            <p:sp>
              <p:nvSpPr>
                <p:cNvPr id="159" name="Database_EFC7" title="Icon of a cylinder">
                  <a:extLst>
                    <a:ext uri="{FF2B5EF4-FFF2-40B4-BE49-F238E27FC236}">
                      <a16:creationId xmlns:a16="http://schemas.microsoft.com/office/drawing/2014/main" id="{8C0AF346-E635-41B5-A990-9AAD7BD08465}"/>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Title 1">
                  <a:extLst>
                    <a:ext uri="{FF2B5EF4-FFF2-40B4-BE49-F238E27FC236}">
                      <a16:creationId xmlns:a16="http://schemas.microsoft.com/office/drawing/2014/main" id="{98BDF296-09DF-4D59-8B3F-1B0EBE74BDDD}"/>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3" name="Group 152">
                <a:extLst>
                  <a:ext uri="{FF2B5EF4-FFF2-40B4-BE49-F238E27FC236}">
                    <a16:creationId xmlns:a16="http://schemas.microsoft.com/office/drawing/2014/main" id="{543BA62F-DDB1-4D74-8184-A09956AAA324}"/>
                  </a:ext>
                </a:extLst>
              </p:cNvPr>
              <p:cNvGrpSpPr/>
              <p:nvPr/>
            </p:nvGrpSpPr>
            <p:grpSpPr>
              <a:xfrm>
                <a:off x="8728892" y="5366156"/>
                <a:ext cx="755648" cy="524237"/>
                <a:chOff x="5790362" y="5905404"/>
                <a:chExt cx="755648" cy="524237"/>
              </a:xfrm>
            </p:grpSpPr>
            <p:sp>
              <p:nvSpPr>
                <p:cNvPr id="157" name="Database_EFC7" title="Icon of a cylinder">
                  <a:extLst>
                    <a:ext uri="{FF2B5EF4-FFF2-40B4-BE49-F238E27FC236}">
                      <a16:creationId xmlns:a16="http://schemas.microsoft.com/office/drawing/2014/main" id="{8219A2D3-253E-4BC5-A9A3-9E0C03491512}"/>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9C0DE12E-9A53-4E3E-8B91-BD251D3C63C9}"/>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4" name="Group 153">
                <a:extLst>
                  <a:ext uri="{FF2B5EF4-FFF2-40B4-BE49-F238E27FC236}">
                    <a16:creationId xmlns:a16="http://schemas.microsoft.com/office/drawing/2014/main" id="{8A897043-3529-432B-89E1-3C8AF71E4DE7}"/>
                  </a:ext>
                </a:extLst>
              </p:cNvPr>
              <p:cNvGrpSpPr/>
              <p:nvPr/>
            </p:nvGrpSpPr>
            <p:grpSpPr>
              <a:xfrm>
                <a:off x="9707607" y="5366156"/>
                <a:ext cx="916842" cy="524237"/>
                <a:chOff x="5790362" y="5905404"/>
                <a:chExt cx="916842" cy="524237"/>
              </a:xfrm>
            </p:grpSpPr>
            <p:sp>
              <p:nvSpPr>
                <p:cNvPr id="155" name="Database_EFC7" title="Icon of a cylinder">
                  <a:extLst>
                    <a:ext uri="{FF2B5EF4-FFF2-40B4-BE49-F238E27FC236}">
                      <a16:creationId xmlns:a16="http://schemas.microsoft.com/office/drawing/2014/main" id="{65434F9B-BF06-4F9C-A317-2449509EB039}"/>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Title 1">
                  <a:extLst>
                    <a:ext uri="{FF2B5EF4-FFF2-40B4-BE49-F238E27FC236}">
                      <a16:creationId xmlns:a16="http://schemas.microsoft.com/office/drawing/2014/main" id="{C457AE31-D285-4EF8-8505-09133E3E4469}"/>
                    </a:ext>
                  </a:extLst>
                </p:cNvPr>
                <p:cNvSpPr txBox="1">
                  <a:spLocks/>
                </p:cNvSpPr>
                <p:nvPr/>
              </p:nvSpPr>
              <p:spPr>
                <a:xfrm>
                  <a:off x="5856257"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pic>
        <p:nvPicPr>
          <p:cNvPr id="163" name="Picture 2" descr="Image result for postgres icon png black">
            <a:extLst>
              <a:ext uri="{FF2B5EF4-FFF2-40B4-BE49-F238E27FC236}">
                <a16:creationId xmlns:a16="http://schemas.microsoft.com/office/drawing/2014/main" id="{54977F27-C859-4662-8942-8C4496345E7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503575" y="6027150"/>
            <a:ext cx="224922" cy="224922"/>
          </a:xfrm>
          <a:prstGeom prst="rect">
            <a:avLst/>
          </a:prstGeom>
          <a:noFill/>
          <a:extLst>
            <a:ext uri="{909E8E84-426E-40DD-AFC4-6F175D3DCCD1}">
              <a14:hiddenFill xmlns:a14="http://schemas.microsoft.com/office/drawing/2010/main">
                <a:solidFill>
                  <a:srgbClr val="FFFFFF"/>
                </a:solidFill>
              </a14:hiddenFill>
            </a:ext>
          </a:extLst>
        </p:spPr>
      </p:pic>
      <p:pic>
        <p:nvPicPr>
          <p:cNvPr id="164" name="Graphic 163">
            <a:extLst>
              <a:ext uri="{FF2B5EF4-FFF2-40B4-BE49-F238E27FC236}">
                <a16:creationId xmlns:a16="http://schemas.microsoft.com/office/drawing/2014/main" id="{360B816E-68B8-4777-A4FE-EEF71E6DA54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9814" y="3518871"/>
            <a:ext cx="655280" cy="655280"/>
          </a:xfrm>
          <a:prstGeom prst="rect">
            <a:avLst/>
          </a:prstGeom>
        </p:spPr>
      </p:pic>
      <p:sp>
        <p:nvSpPr>
          <p:cNvPr id="166" name="TextBox 165">
            <a:extLst>
              <a:ext uri="{FF2B5EF4-FFF2-40B4-BE49-F238E27FC236}">
                <a16:creationId xmlns:a16="http://schemas.microsoft.com/office/drawing/2014/main" id="{D5EA4AF8-0A85-4049-8175-BB089F36090F}"/>
              </a:ext>
            </a:extLst>
          </p:cNvPr>
          <p:cNvSpPr txBox="1"/>
          <p:nvPr/>
        </p:nvSpPr>
        <p:spPr>
          <a:xfrm>
            <a:off x="5181410" y="2848803"/>
            <a:ext cx="1012088" cy="553998"/>
          </a:xfrm>
          <a:prstGeom prst="rect">
            <a:avLst/>
          </a:prstGeom>
          <a:noFill/>
        </p:spPr>
        <p:txBody>
          <a:bodyPr wrap="square" lIns="45720" tIns="45720" rIns="45720" bIns="45720" rtlCol="0">
            <a:spAutoFit/>
          </a:bodyPr>
          <a:lstStyle/>
          <a:p>
            <a:pPr algn="ctr">
              <a:spcBef>
                <a:spcPct val="0"/>
              </a:spcBef>
              <a:spcAft>
                <a:spcPts val="600"/>
              </a:spcAft>
            </a:pPr>
            <a:r>
              <a:rPr lang="en-US" sz="1000">
                <a:ln w="3175">
                  <a:noFill/>
                </a:ln>
                <a:solidFill>
                  <a:sysClr val="windowText" lastClr="000000"/>
                </a:solidFill>
                <a:latin typeface="Segoe UI Semibold" panose="020B0702040204020203" pitchFamily="34" charset="0"/>
                <a:cs typeface="Segoe UI Semibold" panose="020B0702040204020203" pitchFamily="34" charset="0"/>
              </a:rPr>
              <a:t>Azure Container Registry</a:t>
            </a:r>
          </a:p>
        </p:txBody>
      </p:sp>
      <p:cxnSp>
        <p:nvCxnSpPr>
          <p:cNvPr id="167" name="Straight Arrow Connector 166">
            <a:extLst>
              <a:ext uri="{FF2B5EF4-FFF2-40B4-BE49-F238E27FC236}">
                <a16:creationId xmlns:a16="http://schemas.microsoft.com/office/drawing/2014/main" id="{2430A23E-CD9F-4C1F-87F9-7D80871EBCB9}"/>
              </a:ext>
            </a:extLst>
          </p:cNvPr>
          <p:cNvCxnSpPr>
            <a:cxnSpLocks/>
          </p:cNvCxnSpPr>
          <p:nvPr/>
        </p:nvCxnSpPr>
        <p:spPr>
          <a:xfrm>
            <a:off x="6109259" y="3845548"/>
            <a:ext cx="46896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3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7911399" cy="411162"/>
          </a:xfrm>
        </p:spPr>
        <p:txBody>
          <a:bodyPr/>
          <a:lstStyle/>
          <a:p>
            <a:r>
              <a:rPr lang="en-US"/>
              <a:t>Xerox moves to containers in Azure for faster demo environment releases</a:t>
            </a:r>
          </a:p>
        </p:txBody>
      </p:sp>
      <p:grpSp>
        <p:nvGrpSpPr>
          <p:cNvPr id="3" name="Group 2">
            <a:extLst>
              <a:ext uri="{FF2B5EF4-FFF2-40B4-BE49-F238E27FC236}">
                <a16:creationId xmlns:a16="http://schemas.microsoft.com/office/drawing/2014/main" id="{E0E4390D-B651-422F-A61A-6A3CD51D3E05}"/>
              </a:ext>
            </a:extLst>
          </p:cNvPr>
          <p:cNvGrpSpPr/>
          <p:nvPr/>
        </p:nvGrpSpPr>
        <p:grpSpPr>
          <a:xfrm>
            <a:off x="8295716" y="-1"/>
            <a:ext cx="4140760" cy="6994525"/>
            <a:chOff x="8132063" y="0"/>
            <a:chExt cx="4059937" cy="6858000"/>
          </a:xfrm>
        </p:grpSpPr>
        <p:pic>
          <p:nvPicPr>
            <p:cNvPr id="85" name="Picture 84" descr="A person standing in a room&#10;&#10;Description generated with very high confidence">
              <a:extLst>
                <a:ext uri="{FF2B5EF4-FFF2-40B4-BE49-F238E27FC236}">
                  <a16:creationId xmlns:a16="http://schemas.microsoft.com/office/drawing/2014/main" id="{B12DDEC7-BF00-4034-B2FC-9089876DE263}"/>
                </a:ext>
              </a:extLst>
            </p:cNvPr>
            <p:cNvPicPr>
              <a:picLocks noChangeAspect="1"/>
            </p:cNvPicPr>
            <p:nvPr/>
          </p:nvPicPr>
          <p:blipFill>
            <a:blip r:embed="rId3" cstate="print">
              <a:extLst>
                <a:ext uri="{28A0092B-C50C-407E-A947-70E740481C1C}">
                  <a14:useLocalDpi xmlns:a14="http://schemas.microsoft.com/office/drawing/2010/main"/>
                </a:ext>
              </a:extLst>
            </a:blip>
            <a:srcRect l="41836" r="27630" b="22631"/>
            <a:stretch>
              <a:fillRect/>
            </a:stretch>
          </p:blipFill>
          <p:spPr>
            <a:xfrm>
              <a:off x="8132063" y="0"/>
              <a:ext cx="4059936" cy="6858000"/>
            </a:xfrm>
            <a:custGeom>
              <a:avLst/>
              <a:gdLst>
                <a:gd name="connsiteX0" fmla="*/ 0 w 4059936"/>
                <a:gd name="connsiteY0" fmla="*/ 0 h 6858000"/>
                <a:gd name="connsiteX1" fmla="*/ 4059936 w 4059936"/>
                <a:gd name="connsiteY1" fmla="*/ 0 h 6858000"/>
                <a:gd name="connsiteX2" fmla="*/ 4059936 w 4059936"/>
                <a:gd name="connsiteY2" fmla="*/ 6858000 h 6858000"/>
                <a:gd name="connsiteX3" fmla="*/ 0 w 4059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9936" h="6858000">
                  <a:moveTo>
                    <a:pt x="0" y="0"/>
                  </a:moveTo>
                  <a:lnTo>
                    <a:pt x="4059936" y="0"/>
                  </a:lnTo>
                  <a:lnTo>
                    <a:pt x="4059936" y="6858000"/>
                  </a:lnTo>
                  <a:lnTo>
                    <a:pt x="0" y="6858000"/>
                  </a:lnTo>
                  <a:close/>
                </a:path>
              </a:pathLst>
            </a:custGeom>
          </p:spPr>
        </p:pic>
        <p:sp>
          <p:nvSpPr>
            <p:cNvPr id="86" name="Rectangle 85">
              <a:extLst>
                <a:ext uri="{FF2B5EF4-FFF2-40B4-BE49-F238E27FC236}">
                  <a16:creationId xmlns:a16="http://schemas.microsoft.com/office/drawing/2014/main" id="{0471A7B5-1549-4019-B911-753A0E777B43}"/>
                </a:ext>
              </a:extLst>
            </p:cNvPr>
            <p:cNvSpPr/>
            <p:nvPr/>
          </p:nvSpPr>
          <p:spPr bwMode="auto">
            <a:xfrm>
              <a:off x="8132064" y="0"/>
              <a:ext cx="4059936" cy="342900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2" name="Picture 2" descr="Image result for xerox logo png">
            <a:extLst>
              <a:ext uri="{FF2B5EF4-FFF2-40B4-BE49-F238E27FC236}">
                <a16:creationId xmlns:a16="http://schemas.microsoft.com/office/drawing/2014/main" id="{EC7025A5-29B5-4F62-B7A3-433B6E0BB89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937" y="276066"/>
            <a:ext cx="1160353" cy="3643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777692"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Thanks to Azure Kubernetes Service, we can now spin up new demo environments in 10 minutes instead of 24 hours.  Moving </a:t>
            </a:r>
            <a:r>
              <a:rPr lang="en-US" sz="1400" err="1">
                <a:solidFill>
                  <a:schemeClr val="bg1"/>
                </a:solidFill>
                <a:latin typeface="+mn-lt"/>
              </a:rPr>
              <a:t>Docushare</a:t>
            </a:r>
            <a:r>
              <a:rPr lang="en-US" sz="1400">
                <a:solidFill>
                  <a:schemeClr val="bg1"/>
                </a:solidFill>
                <a:latin typeface="+mn-lt"/>
              </a:rPr>
              <a:t> Flex from virtual machines to containers in Azure allows us to provision environments faster, empowering our sales and partner network.”</a:t>
            </a:r>
          </a:p>
        </p:txBody>
      </p:sp>
      <p:sp>
        <p:nvSpPr>
          <p:cNvPr id="14" name="Rectangle 13">
            <a:extLst>
              <a:ext uri="{FF2B5EF4-FFF2-40B4-BE49-F238E27FC236}">
                <a16:creationId xmlns:a16="http://schemas.microsoft.com/office/drawing/2014/main" id="{A2AA72C4-ECE7-42A2-83B5-279E70CF1D65}"/>
              </a:ext>
            </a:extLst>
          </p:cNvPr>
          <p:cNvSpPr/>
          <p:nvPr/>
        </p:nvSpPr>
        <p:spPr>
          <a:xfrm>
            <a:off x="8462443" y="2276082"/>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Bingham, Director of </a:t>
            </a:r>
            <a:r>
              <a:rPr lang="en-US" sz="1400" i="1" err="1">
                <a:solidFill>
                  <a:schemeClr val="bg1"/>
                </a:solidFill>
              </a:rPr>
              <a:t>DocuShare</a:t>
            </a:r>
            <a:r>
              <a:rPr lang="en-US" sz="1400" i="1">
                <a:solidFill>
                  <a:schemeClr val="bg1"/>
                </a:solidFill>
              </a:rPr>
              <a:t> Cloud Operations, Xerox</a:t>
            </a:r>
          </a:p>
        </p:txBody>
      </p:sp>
      <p:graphicFrame>
        <p:nvGraphicFramePr>
          <p:cNvPr id="17" name="Table 16">
            <a:extLst>
              <a:ext uri="{FF2B5EF4-FFF2-40B4-BE49-F238E27FC236}">
                <a16:creationId xmlns:a16="http://schemas.microsoft.com/office/drawing/2014/main" id="{82AF5614-8617-4EB4-84AD-6529A18A46BD}"/>
              </a:ext>
            </a:extLst>
          </p:cNvPr>
          <p:cNvGraphicFramePr>
            <a:graphicFrameLocks noGrp="1"/>
          </p:cNvGraphicFramePr>
          <p:nvPr>
            <p:extLst>
              <p:ext uri="{D42A27DB-BD31-4B8C-83A1-F6EECF244321}">
                <p14:modId xmlns:p14="http://schemas.microsoft.com/office/powerpoint/2010/main" val="3591252585"/>
              </p:ext>
            </p:extLst>
          </p:nvPr>
        </p:nvGraphicFramePr>
        <p:xfrm>
          <a:off x="465138" y="2679584"/>
          <a:ext cx="7496297" cy="1293602"/>
        </p:xfrm>
        <a:graphic>
          <a:graphicData uri="http://schemas.openxmlformats.org/drawingml/2006/table">
            <a:tbl>
              <a:tblPr firstRow="1" bandRow="1">
                <a:tableStyleId>{5C22544A-7EE6-4342-B048-85BDC9FD1C3A}</a:tableStyleId>
              </a:tblPr>
              <a:tblGrid>
                <a:gridCol w="1842278">
                  <a:extLst>
                    <a:ext uri="{9D8B030D-6E8A-4147-A177-3AD203B41FA5}">
                      <a16:colId xmlns:a16="http://schemas.microsoft.com/office/drawing/2014/main" val="493828438"/>
                    </a:ext>
                  </a:extLst>
                </a:gridCol>
                <a:gridCol w="5654019">
                  <a:extLst>
                    <a:ext uri="{9D8B030D-6E8A-4147-A177-3AD203B41FA5}">
                      <a16:colId xmlns:a16="http://schemas.microsoft.com/office/drawing/2014/main" val="108782897"/>
                    </a:ext>
                  </a:extLst>
                </a:gridCol>
              </a:tblGrid>
              <a:tr h="1234440">
                <a:tc>
                  <a:txBody>
                    <a:bodyPr/>
                    <a:lstStyle/>
                    <a:p>
                      <a:pPr marL="0" indent="0">
                        <a:spcAft>
                          <a:spcPts val="600"/>
                        </a:spcAft>
                        <a:buFont typeface="Arial" panose="020B0604020202020204" pitchFamily="34" charset="0"/>
                        <a:buNone/>
                      </a:pPr>
                      <a:r>
                        <a:rPr lang="en-US" sz="1600" b="0">
                          <a:solidFill>
                            <a:srgbClr val="0078D4"/>
                          </a:solidFill>
                          <a:latin typeface="Segoe UI Semibold" panose="020B0702040204020203" pitchFamily="34" charset="0"/>
                          <a:cs typeface="Segoe UI Semibold" panose="020B0702040204020203" pitchFamily="34" charset="0"/>
                        </a:rPr>
                        <a:t>Benefits: </a:t>
                      </a:r>
                    </a:p>
                  </a:txBody>
                  <a:tcPr marL="0" marR="0" marT="89642"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Arial" panose="020B0604020202020204" pitchFamily="34" charset="0"/>
                        <a:buChar char="•"/>
                      </a:pPr>
                      <a:r>
                        <a:rPr lang="en-US" sz="1600" b="0" dirty="0">
                          <a:solidFill>
                            <a:srgbClr val="000000"/>
                          </a:solidFill>
                        </a:rPr>
                        <a:t>Onboard prospective customers faster through automation</a:t>
                      </a:r>
                    </a:p>
                    <a:p>
                      <a:pPr marL="228600" indent="-228600">
                        <a:spcAft>
                          <a:spcPts val="600"/>
                        </a:spcAft>
                        <a:buFont typeface="Arial" panose="020B0604020202020204" pitchFamily="34" charset="0"/>
                        <a:buChar char="•"/>
                      </a:pPr>
                      <a:r>
                        <a:rPr lang="en-US" sz="1600" b="0" dirty="0">
                          <a:solidFill>
                            <a:srgbClr val="000000"/>
                          </a:solidFill>
                        </a:rPr>
                        <a:t>Enable self-service demo environments for large partners</a:t>
                      </a:r>
                    </a:p>
                    <a:p>
                      <a:pPr marL="228600" indent="-228600">
                        <a:spcAft>
                          <a:spcPts val="600"/>
                        </a:spcAft>
                        <a:buFont typeface="Arial" panose="020B0604020202020204" pitchFamily="34" charset="0"/>
                        <a:buChar char="•"/>
                      </a:pPr>
                      <a:r>
                        <a:rPr lang="en-US" sz="1600" b="0" dirty="0">
                          <a:solidFill>
                            <a:srgbClr val="000000"/>
                          </a:solidFill>
                        </a:rPr>
                        <a:t>Reduce administrative overhead for small Ops team</a:t>
                      </a:r>
                    </a:p>
                    <a:p>
                      <a:pPr marL="228600" indent="-228600">
                        <a:spcAft>
                          <a:spcPts val="600"/>
                        </a:spcAft>
                        <a:buFont typeface="Arial" panose="020B0604020202020204" pitchFamily="34" charset="0"/>
                        <a:buChar char="•"/>
                      </a:pPr>
                      <a:r>
                        <a:rPr lang="en-US" sz="1600" b="0" dirty="0">
                          <a:solidFill>
                            <a:srgbClr val="000000"/>
                          </a:solidFill>
                        </a:rPr>
                        <a:t>No code modification required</a:t>
                      </a:r>
                    </a:p>
                  </a:txBody>
                  <a:tcPr marL="0" marR="0" marT="89642"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7262127"/>
                  </a:ext>
                </a:extLst>
              </a:tr>
            </a:tbl>
          </a:graphicData>
        </a:graphic>
      </p:graphicFrame>
      <p:sp>
        <p:nvSpPr>
          <p:cNvPr id="2" name="TextBox 1">
            <a:extLst>
              <a:ext uri="{FF2B5EF4-FFF2-40B4-BE49-F238E27FC236}">
                <a16:creationId xmlns:a16="http://schemas.microsoft.com/office/drawing/2014/main" id="{8CD6B3E6-4450-41CB-870F-7AED657D8B8D}"/>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99242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65138" y="632779"/>
            <a:ext cx="11533187" cy="410369"/>
          </a:xfrm>
        </p:spPr>
        <p:txBody>
          <a:bodyPr/>
          <a:lstStyle/>
          <a:p>
            <a:r>
              <a:rPr lang="en-US">
                <a:solidFill>
                  <a:schemeClr val="tx2"/>
                </a:solidFill>
              </a:rPr>
              <a:t>What’s behind the growth?</a:t>
            </a:r>
            <a:endParaRPr lang="en-US" sz="2000"/>
          </a:p>
        </p:txBody>
      </p:sp>
      <p:sp>
        <p:nvSpPr>
          <p:cNvPr id="24" name="Rectangle 23">
            <a:extLst>
              <a:ext uri="{FF2B5EF4-FFF2-40B4-BE49-F238E27FC236}">
                <a16:creationId xmlns:a16="http://schemas.microsoft.com/office/drawing/2014/main" id="{176E1E5E-72CD-4B4E-9E74-F41E8853387D}"/>
              </a:ext>
            </a:extLst>
          </p:cNvPr>
          <p:cNvSpPr/>
          <p:nvPr/>
        </p:nvSpPr>
        <p:spPr>
          <a:xfrm>
            <a:off x="465138" y="993501"/>
            <a:ext cx="11155362" cy="400110"/>
          </a:xfrm>
          <a:prstGeom prst="rect">
            <a:avLst/>
          </a:prstGeom>
        </p:spPr>
        <p:txBody>
          <a:bodyPr wrap="square" lIns="0">
            <a:spAutoFit/>
          </a:bodyPr>
          <a:lstStyle/>
          <a:p>
            <a:pPr lvl="0" defTabSz="914400">
              <a:spcAft>
                <a:spcPts val="2400"/>
              </a:spcAft>
              <a:defRPr/>
            </a:pPr>
            <a:r>
              <a:rPr lang="en-US" sz="2000">
                <a:solidFill>
                  <a:srgbClr val="000000"/>
                </a:solidFill>
                <a:cs typeface="Segoe UI Semibold" panose="020B0702040204020203" pitchFamily="34" charset="0"/>
              </a:rPr>
              <a:t>Kubernetes: the leading orchestrator shaping the future app development and management</a:t>
            </a:r>
          </a:p>
        </p:txBody>
      </p:sp>
      <p:grpSp>
        <p:nvGrpSpPr>
          <p:cNvPr id="8" name="Group 7">
            <a:extLst>
              <a:ext uri="{FF2B5EF4-FFF2-40B4-BE49-F238E27FC236}">
                <a16:creationId xmlns:a16="http://schemas.microsoft.com/office/drawing/2014/main" id="{1B61B2FE-CE8A-47EE-92EF-6F6E356941A9}"/>
              </a:ext>
            </a:extLst>
          </p:cNvPr>
          <p:cNvGrpSpPr/>
          <p:nvPr/>
        </p:nvGrpSpPr>
        <p:grpSpPr>
          <a:xfrm>
            <a:off x="669844" y="1890794"/>
            <a:ext cx="11248076" cy="4948751"/>
            <a:chOff x="669844" y="2608107"/>
            <a:chExt cx="11248076" cy="4386418"/>
          </a:xfrm>
        </p:grpSpPr>
        <p:sp>
          <p:nvSpPr>
            <p:cNvPr id="6" name="Freeform: Shape 5">
              <a:extLst>
                <a:ext uri="{FF2B5EF4-FFF2-40B4-BE49-F238E27FC236}">
                  <a16:creationId xmlns:a16="http://schemas.microsoft.com/office/drawing/2014/main" id="{B7628DB9-E3A6-4733-A95B-7601E9A88388}"/>
                </a:ext>
              </a:extLst>
            </p:cNvPr>
            <p:cNvSpPr/>
            <p:nvPr/>
          </p:nvSpPr>
          <p:spPr bwMode="auto">
            <a:xfrm>
              <a:off x="669844" y="2747990"/>
              <a:ext cx="11096787" cy="4246535"/>
            </a:xfrm>
            <a:custGeom>
              <a:avLst/>
              <a:gdLst>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6787" h="4246535">
                  <a:moveTo>
                    <a:pt x="0" y="4246535"/>
                  </a:moveTo>
                  <a:cubicBezTo>
                    <a:pt x="799454" y="3732508"/>
                    <a:pt x="1598909" y="3218481"/>
                    <a:pt x="2200760" y="3115159"/>
                  </a:cubicBezTo>
                  <a:cubicBezTo>
                    <a:pt x="2802611" y="3011837"/>
                    <a:pt x="2921431" y="3972732"/>
                    <a:pt x="3611106" y="3626603"/>
                  </a:cubicBezTo>
                  <a:cubicBezTo>
                    <a:pt x="4300781" y="3280474"/>
                    <a:pt x="5527729" y="1314772"/>
                    <a:pt x="6338807" y="1038386"/>
                  </a:cubicBezTo>
                  <a:cubicBezTo>
                    <a:pt x="7149885" y="762000"/>
                    <a:pt x="7684576" y="2141348"/>
                    <a:pt x="8477573" y="1968284"/>
                  </a:cubicBezTo>
                  <a:cubicBezTo>
                    <a:pt x="9270570" y="1795220"/>
                    <a:pt x="10183678" y="897610"/>
                    <a:pt x="11096787" y="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DD9392E-F8A8-40ED-A828-5AC07740D19E}"/>
                </a:ext>
              </a:extLst>
            </p:cNvPr>
            <p:cNvSpPr/>
            <p:nvPr/>
          </p:nvSpPr>
          <p:spPr bwMode="auto">
            <a:xfrm>
              <a:off x="11371946" y="2608107"/>
              <a:ext cx="545974" cy="437180"/>
            </a:xfrm>
            <a:custGeom>
              <a:avLst/>
              <a:gdLst>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42712 h 437180"/>
                <a:gd name="connsiteX1" fmla="*/ 542441 w 568723"/>
                <a:gd name="connsiteY1" fmla="*/ 3228 h 437180"/>
                <a:gd name="connsiteX2" fmla="*/ 433953 w 568723"/>
                <a:gd name="connsiteY2" fmla="*/ 437180 h 437180"/>
                <a:gd name="connsiteX0" fmla="*/ 0 w 545974"/>
                <a:gd name="connsiteY0" fmla="*/ 142712 h 437180"/>
                <a:gd name="connsiteX1" fmla="*/ 542441 w 545974"/>
                <a:gd name="connsiteY1" fmla="*/ 3228 h 437180"/>
                <a:gd name="connsiteX2" fmla="*/ 433953 w 545974"/>
                <a:gd name="connsiteY2" fmla="*/ 437180 h 437180"/>
              </a:gdLst>
              <a:ahLst/>
              <a:cxnLst>
                <a:cxn ang="0">
                  <a:pos x="connsiteX0" y="connsiteY0"/>
                </a:cxn>
                <a:cxn ang="0">
                  <a:pos x="connsiteX1" y="connsiteY1"/>
                </a:cxn>
                <a:cxn ang="0">
                  <a:pos x="connsiteX2" y="connsiteY2"/>
                </a:cxn>
              </a:cxnLst>
              <a:rect l="l" t="t" r="r" b="b"/>
              <a:pathLst>
                <a:path w="545974" h="437180">
                  <a:moveTo>
                    <a:pt x="0" y="142712"/>
                  </a:moveTo>
                  <a:cubicBezTo>
                    <a:pt x="235058" y="48431"/>
                    <a:pt x="470116" y="-15370"/>
                    <a:pt x="542441" y="3228"/>
                  </a:cubicBezTo>
                  <a:cubicBezTo>
                    <a:pt x="557616" y="67546"/>
                    <a:pt x="524359" y="244743"/>
                    <a:pt x="433953" y="43718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5FBCC41-887E-4686-9A8E-433F3C45AE97}"/>
              </a:ext>
            </a:extLst>
          </p:cNvPr>
          <p:cNvSpPr txBox="1"/>
          <p:nvPr/>
        </p:nvSpPr>
        <p:spPr>
          <a:xfrm>
            <a:off x="0" y="2178770"/>
            <a:ext cx="457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It’s widely used</a:t>
            </a:r>
          </a:p>
        </p:txBody>
      </p:sp>
      <p:sp>
        <p:nvSpPr>
          <p:cNvPr id="15" name="TextBox 14">
            <a:extLst>
              <a:ext uri="{FF2B5EF4-FFF2-40B4-BE49-F238E27FC236}">
                <a16:creationId xmlns:a16="http://schemas.microsoft.com/office/drawing/2014/main" id="{4C831B08-BFA0-4974-8136-212CA397BB97}"/>
              </a:ext>
            </a:extLst>
          </p:cNvPr>
          <p:cNvSpPr txBox="1"/>
          <p:nvPr/>
        </p:nvSpPr>
        <p:spPr>
          <a:xfrm>
            <a:off x="3932237" y="2178770"/>
            <a:ext cx="457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It’s vendor-neutral</a:t>
            </a:r>
          </a:p>
        </p:txBody>
      </p:sp>
      <p:sp>
        <p:nvSpPr>
          <p:cNvPr id="16" name="TextBox 15">
            <a:extLst>
              <a:ext uri="{FF2B5EF4-FFF2-40B4-BE49-F238E27FC236}">
                <a16:creationId xmlns:a16="http://schemas.microsoft.com/office/drawing/2014/main" id="{336C867E-6A41-4EC3-BC27-85CEDA376BC1}"/>
              </a:ext>
            </a:extLst>
          </p:cNvPr>
          <p:cNvSpPr txBox="1"/>
          <p:nvPr/>
        </p:nvSpPr>
        <p:spPr>
          <a:xfrm>
            <a:off x="7864475" y="2178770"/>
            <a:ext cx="457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It’s community-supported</a:t>
            </a:r>
          </a:p>
        </p:txBody>
      </p:sp>
      <p:sp>
        <p:nvSpPr>
          <p:cNvPr id="21" name="TextBox 20">
            <a:extLst>
              <a:ext uri="{FF2B5EF4-FFF2-40B4-BE49-F238E27FC236}">
                <a16:creationId xmlns:a16="http://schemas.microsoft.com/office/drawing/2014/main" id="{5A6D5E92-CB76-40F8-9D4D-3D50154AE1B3}"/>
              </a:ext>
            </a:extLst>
          </p:cNvPr>
          <p:cNvSpPr txBox="1"/>
          <p:nvPr/>
        </p:nvSpPr>
        <p:spPr>
          <a:xfrm>
            <a:off x="658678" y="2920105"/>
            <a:ext cx="32546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ln w="3175">
                  <a:noFill/>
                </a:ln>
                <a:cs typeface="Segoe UI" pitchFamily="34" charset="0"/>
              </a:rPr>
              <a:t>Kubernetes is in production for </a:t>
            </a:r>
            <a:r>
              <a:rPr lang="en-US" sz="1600" spc="-50">
                <a:ln w="3175">
                  <a:noFill/>
                </a:ln>
                <a:solidFill>
                  <a:srgbClr val="0078D3"/>
                </a:solidFill>
                <a:latin typeface="+mj-lt"/>
                <a:cs typeface="Segoe UI" pitchFamily="34" charset="0"/>
              </a:rPr>
              <a:t>global companies across industries</a:t>
            </a:r>
            <a:r>
              <a:rPr lang="en-US" sz="1600" spc="-50" baseline="30000">
                <a:ln w="3175">
                  <a:noFill/>
                </a:ln>
                <a:cs typeface="Segoe UI" pitchFamily="34" charset="0"/>
              </a:rPr>
              <a:t>1</a:t>
            </a:r>
          </a:p>
        </p:txBody>
      </p:sp>
      <p:sp>
        <p:nvSpPr>
          <p:cNvPr id="23" name="TextBox 22">
            <a:extLst>
              <a:ext uri="{FF2B5EF4-FFF2-40B4-BE49-F238E27FC236}">
                <a16:creationId xmlns:a16="http://schemas.microsoft.com/office/drawing/2014/main" id="{B66461F3-1E4E-4DAF-9D74-450B903AE96E}"/>
              </a:ext>
            </a:extLst>
          </p:cNvPr>
          <p:cNvSpPr txBox="1"/>
          <p:nvPr/>
        </p:nvSpPr>
        <p:spPr>
          <a:xfrm>
            <a:off x="4645159" y="2920105"/>
            <a:ext cx="3146156" cy="584775"/>
          </a:xfrm>
          <a:prstGeom prst="rect">
            <a:avLst/>
          </a:prstGeom>
          <a:noFill/>
        </p:spPr>
        <p:txBody>
          <a:bodyPr wrap="square" rtlCol="0">
            <a:spAutoFit/>
          </a:bodyPr>
          <a:lstStyle/>
          <a:p>
            <a:pPr lvl="0" algn="ctr" defTabSz="914400">
              <a:defRPr/>
            </a:pPr>
            <a:r>
              <a:rPr lang="en-US" sz="1600" spc="-50">
                <a:ln w="3175">
                  <a:noFill/>
                </a:ln>
                <a:cs typeface="Segoe UI" pitchFamily="34" charset="0"/>
              </a:rPr>
              <a:t>A </a:t>
            </a:r>
            <a:r>
              <a:rPr lang="en-US" sz="1600" spc="-50">
                <a:ln w="3175">
                  <a:noFill/>
                </a:ln>
                <a:solidFill>
                  <a:srgbClr val="0078D3"/>
                </a:solidFill>
                <a:latin typeface="+mj-lt"/>
                <a:cs typeface="Segoe UI" pitchFamily="34" charset="0"/>
              </a:rPr>
              <a:t>variety of cloud providers </a:t>
            </a:r>
            <a:br>
              <a:rPr lang="en-US" sz="1600" spc="-50">
                <a:ln w="3175">
                  <a:noFill/>
                </a:ln>
                <a:solidFill>
                  <a:srgbClr val="0078D3"/>
                </a:solidFill>
                <a:latin typeface="+mj-lt"/>
                <a:cs typeface="Segoe UI" pitchFamily="34" charset="0"/>
              </a:rPr>
            </a:br>
            <a:r>
              <a:rPr lang="en-US" sz="1600" spc="-50">
                <a:ln w="3175">
                  <a:noFill/>
                </a:ln>
                <a:cs typeface="Segoe UI" pitchFamily="34" charset="0"/>
              </a:rPr>
              <a:t>offer robust Kubernetes support</a:t>
            </a:r>
            <a:endParaRPr lang="en-US" sz="1600" spc="-50">
              <a:ln w="3175">
                <a:noFill/>
              </a:ln>
              <a:solidFill>
                <a:srgbClr val="0078D3"/>
              </a:solidFill>
              <a:latin typeface="+mj-lt"/>
              <a:cs typeface="Segoe UI" pitchFamily="34" charset="0"/>
            </a:endParaRPr>
          </a:p>
        </p:txBody>
      </p:sp>
      <p:sp>
        <p:nvSpPr>
          <p:cNvPr id="25" name="TextBox 24">
            <a:extLst>
              <a:ext uri="{FF2B5EF4-FFF2-40B4-BE49-F238E27FC236}">
                <a16:creationId xmlns:a16="http://schemas.microsoft.com/office/drawing/2014/main" id="{6C0CC627-CA64-4F8D-AA2B-FC5B7C41C5CB}"/>
              </a:ext>
            </a:extLst>
          </p:cNvPr>
          <p:cNvSpPr txBox="1"/>
          <p:nvPr/>
        </p:nvSpPr>
        <p:spPr>
          <a:xfrm>
            <a:off x="8489574" y="2920105"/>
            <a:ext cx="3321803" cy="584775"/>
          </a:xfrm>
          <a:prstGeom prst="rect">
            <a:avLst/>
          </a:prstGeom>
          <a:noFill/>
        </p:spPr>
        <p:txBody>
          <a:bodyPr wrap="square" rtlCol="0">
            <a:spAutoFit/>
          </a:bodyPr>
          <a:lstStyle/>
          <a:p>
            <a:pPr lvl="0" algn="ctr" defTabSz="914400">
              <a:defRPr/>
            </a:pPr>
            <a:r>
              <a:rPr lang="en-US" sz="1600" spc="-50">
                <a:ln w="3175">
                  <a:noFill/>
                </a:ln>
                <a:cs typeface="Segoe UI" pitchFamily="34" charset="0"/>
              </a:rPr>
              <a:t>There’s a </a:t>
            </a:r>
            <a:r>
              <a:rPr lang="en-US" sz="1600" spc="-50">
                <a:ln w="3175">
                  <a:noFill/>
                </a:ln>
                <a:solidFill>
                  <a:srgbClr val="0078D3"/>
                </a:solidFill>
                <a:latin typeface="+mj-lt"/>
                <a:cs typeface="Segoe UI" pitchFamily="34" charset="0"/>
              </a:rPr>
              <a:t>huge community </a:t>
            </a:r>
            <a:r>
              <a:rPr lang="en-US" sz="1600" spc="-50">
                <a:ln w="3175">
                  <a:noFill/>
                </a:ln>
                <a:cs typeface="Segoe UI" pitchFamily="34" charset="0"/>
              </a:rPr>
              <a:t>of active contributors supporting Kubernetes</a:t>
            </a:r>
            <a:r>
              <a:rPr lang="en-US" sz="1600" spc="-50" baseline="30000">
                <a:ln w="3175">
                  <a:noFill/>
                </a:ln>
                <a:cs typeface="Segoe UI" pitchFamily="34" charset="0"/>
              </a:rPr>
              <a:t>3</a:t>
            </a:r>
            <a:endParaRPr lang="en-US" sz="1600" spc="-50">
              <a:ln w="3175">
                <a:noFill/>
              </a:ln>
              <a:solidFill>
                <a:srgbClr val="0078D3"/>
              </a:solidFill>
              <a:latin typeface="+mj-lt"/>
              <a:cs typeface="Segoe UI" pitchFamily="34" charset="0"/>
            </a:endParaRPr>
          </a:p>
        </p:txBody>
      </p:sp>
      <p:sp>
        <p:nvSpPr>
          <p:cNvPr id="59" name="Rectangle 58">
            <a:extLst>
              <a:ext uri="{FF2B5EF4-FFF2-40B4-BE49-F238E27FC236}">
                <a16:creationId xmlns:a16="http://schemas.microsoft.com/office/drawing/2014/main" id="{6537CF76-16C3-4C61-A6D1-4CDBEA54ADFA}"/>
              </a:ext>
            </a:extLst>
          </p:cNvPr>
          <p:cNvSpPr/>
          <p:nvPr/>
        </p:nvSpPr>
        <p:spPr bwMode="auto">
          <a:xfrm>
            <a:off x="8359033" y="3743057"/>
            <a:ext cx="1766042" cy="1407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ACA69A91-1495-402A-AEFC-61EAD3F17CE5}"/>
              </a:ext>
            </a:extLst>
          </p:cNvPr>
          <p:cNvSpPr/>
          <p:nvPr/>
        </p:nvSpPr>
        <p:spPr bwMode="auto">
          <a:xfrm>
            <a:off x="10257725" y="3743057"/>
            <a:ext cx="1766042" cy="1407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FE1789BC-E00A-449B-9258-FF281C0D0C5E}"/>
              </a:ext>
            </a:extLst>
          </p:cNvPr>
          <p:cNvSpPr txBox="1"/>
          <p:nvPr/>
        </p:nvSpPr>
        <p:spPr>
          <a:xfrm>
            <a:off x="10257725" y="4023456"/>
            <a:ext cx="1710166"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1.1 million</a:t>
            </a:r>
            <a:br>
              <a:rPr lang="en-US" sz="2000" spc="-50">
                <a:ln w="3175">
                  <a:noFill/>
                </a:ln>
                <a:latin typeface="+mj-lt"/>
                <a:cs typeface="Segoe UI" pitchFamily="34" charset="0"/>
              </a:rPr>
            </a:br>
            <a:r>
              <a:rPr lang="en-US" sz="1600" spc="-50">
                <a:ln w="3175">
                  <a:noFill/>
                </a:ln>
                <a:solidFill>
                  <a:srgbClr val="0F78D4"/>
                </a:solidFill>
                <a:cs typeface="Segoe UI" pitchFamily="34" charset="0"/>
              </a:rPr>
              <a:t>contributions</a:t>
            </a:r>
            <a:r>
              <a:rPr lang="en-US" sz="1600" spc="-50">
                <a:ln w="3175">
                  <a:noFill/>
                </a:ln>
                <a:cs typeface="Segoe UI" pitchFamily="34" charset="0"/>
              </a:rPr>
              <a:t> since 2016</a:t>
            </a:r>
            <a:endParaRPr lang="en-US" sz="2000" spc="-50">
              <a:ln w="3175">
                <a:noFill/>
              </a:ln>
              <a:cs typeface="Segoe UI" pitchFamily="34" charset="0"/>
            </a:endParaRPr>
          </a:p>
        </p:txBody>
      </p:sp>
      <p:sp>
        <p:nvSpPr>
          <p:cNvPr id="67" name="TextBox 66">
            <a:extLst>
              <a:ext uri="{FF2B5EF4-FFF2-40B4-BE49-F238E27FC236}">
                <a16:creationId xmlns:a16="http://schemas.microsoft.com/office/drawing/2014/main" id="{D5CD5CD9-5EDC-4D9D-8250-BEFDA78505C8}"/>
              </a:ext>
            </a:extLst>
          </p:cNvPr>
          <p:cNvSpPr txBox="1"/>
          <p:nvPr/>
        </p:nvSpPr>
        <p:spPr>
          <a:xfrm>
            <a:off x="8409502" y="3997801"/>
            <a:ext cx="1623927"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24,000</a:t>
            </a:r>
            <a:br>
              <a:rPr lang="en-US" sz="2000" spc="-50">
                <a:ln w="3175">
                  <a:noFill/>
                </a:ln>
                <a:latin typeface="+mj-lt"/>
                <a:cs typeface="Segoe UI" pitchFamily="34" charset="0"/>
              </a:rPr>
            </a:br>
            <a:r>
              <a:rPr lang="en-US" sz="1600" spc="-50">
                <a:ln w="3175">
                  <a:noFill/>
                </a:ln>
                <a:solidFill>
                  <a:srgbClr val="0F78D4"/>
                </a:solidFill>
                <a:cs typeface="Segoe UI" pitchFamily="34" charset="0"/>
              </a:rPr>
              <a:t>contributors</a:t>
            </a:r>
            <a:r>
              <a:rPr lang="en-US" sz="1600" spc="-50">
                <a:ln w="3175">
                  <a:noFill/>
                </a:ln>
                <a:cs typeface="Segoe UI" pitchFamily="34" charset="0"/>
              </a:rPr>
              <a:t> since 2016</a:t>
            </a:r>
            <a:endParaRPr lang="en-US" sz="2000" spc="-50">
              <a:ln w="3175">
                <a:noFill/>
              </a:ln>
              <a:cs typeface="Segoe UI" pitchFamily="34" charset="0"/>
            </a:endParaRPr>
          </a:p>
        </p:txBody>
      </p:sp>
      <p:sp>
        <p:nvSpPr>
          <p:cNvPr id="74" name="TextBox 73">
            <a:extLst>
              <a:ext uri="{FF2B5EF4-FFF2-40B4-BE49-F238E27FC236}">
                <a16:creationId xmlns:a16="http://schemas.microsoft.com/office/drawing/2014/main" id="{F6687C07-D1DC-4D0C-ADFD-BA484B7283A4}"/>
              </a:ext>
            </a:extLst>
          </p:cNvPr>
          <p:cNvSpPr txBox="1"/>
          <p:nvPr/>
        </p:nvSpPr>
        <p:spPr>
          <a:xfrm>
            <a:off x="5896132" y="6697706"/>
            <a:ext cx="6384770" cy="153888"/>
          </a:xfrm>
          <a:prstGeom prst="rect">
            <a:avLst/>
          </a:prstGeom>
          <a:noFill/>
        </p:spPr>
        <p:txBody>
          <a:bodyPr wrap="square" lIns="0" tIns="0" rIns="0" bIns="0" rtlCol="0" anchor="t">
            <a:spAutoFit/>
          </a:bodyPr>
          <a:lstStyle/>
          <a:p>
            <a:pPr lvl="0" algn="r" defTabSz="932688">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Kubernetes.io. “Kubernetes User Case Studies.” </a:t>
            </a:r>
            <a:r>
              <a:rPr lang="en-US" sz="1000" baseline="30000">
                <a:solidFill>
                  <a:srgbClr val="3C3C41"/>
                </a:solidFill>
                <a:cs typeface="Segoe UI Light" panose="020B0502040204020203" pitchFamily="34" charset="0"/>
              </a:rPr>
              <a:t>2</a:t>
            </a:r>
            <a:r>
              <a:rPr lang="en-US" sz="1000">
                <a:solidFill>
                  <a:srgbClr val="3C3C41"/>
                </a:solidFill>
                <a:cs typeface="Segoe UI Light" panose="020B0502040204020203" pitchFamily="34" charset="0"/>
              </a:rPr>
              <a:t>CNCF. “Kubernetes Is First…” </a:t>
            </a:r>
            <a:r>
              <a:rPr lang="en-US" sz="1000" baseline="30000">
                <a:solidFill>
                  <a:srgbClr val="3C3C41"/>
                </a:solidFill>
                <a:cs typeface="Segoe UI Light" panose="020B0502040204020203" pitchFamily="34" charset="0"/>
              </a:rPr>
              <a:t>3</a:t>
            </a:r>
            <a:r>
              <a:rPr lang="en-US" sz="1000">
                <a:solidFill>
                  <a:srgbClr val="3C3C41"/>
                </a:solidFill>
                <a:cs typeface="Segoe UI Light" panose="020B0502040204020203" pitchFamily="34" charset="0"/>
              </a:rPr>
              <a:t>CNCF. Keynote address.</a:t>
            </a:r>
          </a:p>
        </p:txBody>
      </p:sp>
      <p:grpSp>
        <p:nvGrpSpPr>
          <p:cNvPr id="5" name="Group 4">
            <a:extLst>
              <a:ext uri="{FF2B5EF4-FFF2-40B4-BE49-F238E27FC236}">
                <a16:creationId xmlns:a16="http://schemas.microsoft.com/office/drawing/2014/main" id="{42D3DC99-6AD7-447D-BC82-317707DAB16E}"/>
              </a:ext>
            </a:extLst>
          </p:cNvPr>
          <p:cNvGrpSpPr/>
          <p:nvPr/>
        </p:nvGrpSpPr>
        <p:grpSpPr>
          <a:xfrm>
            <a:off x="521776" y="3743058"/>
            <a:ext cx="3528448" cy="1407763"/>
            <a:chOff x="521776" y="3743058"/>
            <a:chExt cx="3528448" cy="1407763"/>
          </a:xfrm>
        </p:grpSpPr>
        <p:sp>
          <p:nvSpPr>
            <p:cNvPr id="11" name="Rectangle 10">
              <a:extLst>
                <a:ext uri="{FF2B5EF4-FFF2-40B4-BE49-F238E27FC236}">
                  <a16:creationId xmlns:a16="http://schemas.microsoft.com/office/drawing/2014/main" id="{58AE6A5D-531B-496D-B450-AA6531B93804}"/>
                </a:ext>
              </a:extLst>
            </p:cNvPr>
            <p:cNvSpPr/>
            <p:nvPr/>
          </p:nvSpPr>
          <p:spPr bwMode="auto">
            <a:xfrm>
              <a:off x="52177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3433BC89-3223-4CBA-8A39-D21EBDEFE6B1}"/>
                </a:ext>
              </a:extLst>
            </p:cNvPr>
            <p:cNvSpPr/>
            <p:nvPr/>
          </p:nvSpPr>
          <p:spPr bwMode="auto">
            <a:xfrm>
              <a:off x="172806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1710488F-33D6-4D94-88AB-9E37ECA362D5}"/>
                </a:ext>
              </a:extLst>
            </p:cNvPr>
            <p:cNvSpPr/>
            <p:nvPr/>
          </p:nvSpPr>
          <p:spPr bwMode="auto">
            <a:xfrm>
              <a:off x="293434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660B77C-C01E-496E-8DF0-6B52D65CAA5E}"/>
                </a:ext>
              </a:extLst>
            </p:cNvPr>
            <p:cNvSpPr/>
            <p:nvPr/>
          </p:nvSpPr>
          <p:spPr bwMode="auto">
            <a:xfrm>
              <a:off x="52177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43AA2BC-1BFD-4BC5-BE14-C8B203C5778A}"/>
                </a:ext>
              </a:extLst>
            </p:cNvPr>
            <p:cNvSpPr/>
            <p:nvPr/>
          </p:nvSpPr>
          <p:spPr bwMode="auto">
            <a:xfrm>
              <a:off x="172806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BBC2F42-7188-45D7-B641-0E062D0BE36B}"/>
                </a:ext>
              </a:extLst>
            </p:cNvPr>
            <p:cNvSpPr/>
            <p:nvPr/>
          </p:nvSpPr>
          <p:spPr bwMode="auto">
            <a:xfrm>
              <a:off x="293434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C2F199-924B-4BDC-B2C4-2D3360639297}"/>
                </a:ext>
              </a:extLst>
            </p:cNvPr>
            <p:cNvSpPr txBox="1"/>
            <p:nvPr/>
          </p:nvSpPr>
          <p:spPr>
            <a:xfrm>
              <a:off x="650344" y="3846923"/>
              <a:ext cx="858742" cy="443198"/>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Capital </a:t>
              </a:r>
              <a:br>
                <a:rPr lang="en-US" sz="1600" spc="-50">
                  <a:gradFill>
                    <a:gsLst>
                      <a:gs pos="2917">
                        <a:schemeClr val="tx1"/>
                      </a:gs>
                      <a:gs pos="30000">
                        <a:schemeClr val="tx1"/>
                      </a:gs>
                    </a:gsLst>
                    <a:lin ang="5400000" scaled="0"/>
                  </a:gradFill>
                  <a:latin typeface="+mj-lt"/>
                </a:rPr>
              </a:br>
              <a:r>
                <a:rPr lang="en-US" sz="1600" spc="-50">
                  <a:gradFill>
                    <a:gsLst>
                      <a:gs pos="2917">
                        <a:schemeClr val="tx1"/>
                      </a:gs>
                      <a:gs pos="30000">
                        <a:schemeClr val="tx1"/>
                      </a:gs>
                    </a:gsLst>
                    <a:lin ang="5400000" scaled="0"/>
                  </a:gradFill>
                  <a:latin typeface="+mj-lt"/>
                </a:rPr>
                <a:t>One</a:t>
              </a:r>
            </a:p>
          </p:txBody>
        </p:sp>
        <p:sp>
          <p:nvSpPr>
            <p:cNvPr id="41" name="TextBox 40">
              <a:extLst>
                <a:ext uri="{FF2B5EF4-FFF2-40B4-BE49-F238E27FC236}">
                  <a16:creationId xmlns:a16="http://schemas.microsoft.com/office/drawing/2014/main" id="{589C3A80-7B9E-476C-97F2-C2CED5A8C181}"/>
                </a:ext>
              </a:extLst>
            </p:cNvPr>
            <p:cNvSpPr txBox="1"/>
            <p:nvPr/>
          </p:nvSpPr>
          <p:spPr>
            <a:xfrm>
              <a:off x="1833438"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eBay</a:t>
              </a:r>
            </a:p>
          </p:txBody>
        </p:sp>
        <p:sp>
          <p:nvSpPr>
            <p:cNvPr id="44" name="TextBox 43">
              <a:extLst>
                <a:ext uri="{FF2B5EF4-FFF2-40B4-BE49-F238E27FC236}">
                  <a16:creationId xmlns:a16="http://schemas.microsoft.com/office/drawing/2014/main" id="{6E7F2FA5-327D-479C-9A81-2CC6E90A8C8B}"/>
                </a:ext>
              </a:extLst>
            </p:cNvPr>
            <p:cNvSpPr txBox="1"/>
            <p:nvPr/>
          </p:nvSpPr>
          <p:spPr>
            <a:xfrm>
              <a:off x="3039723"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SAP</a:t>
              </a:r>
            </a:p>
          </p:txBody>
        </p:sp>
        <p:sp>
          <p:nvSpPr>
            <p:cNvPr id="45" name="TextBox 44">
              <a:extLst>
                <a:ext uri="{FF2B5EF4-FFF2-40B4-BE49-F238E27FC236}">
                  <a16:creationId xmlns:a16="http://schemas.microsoft.com/office/drawing/2014/main" id="{8FDB04C4-6E40-48B3-A087-4567A3DF3FC0}"/>
                </a:ext>
              </a:extLst>
            </p:cNvPr>
            <p:cNvSpPr txBox="1"/>
            <p:nvPr/>
          </p:nvSpPr>
          <p:spPr>
            <a:xfrm>
              <a:off x="627153" y="4603757"/>
              <a:ext cx="905124" cy="443198"/>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New York Times</a:t>
              </a:r>
            </a:p>
          </p:txBody>
        </p:sp>
        <p:sp>
          <p:nvSpPr>
            <p:cNvPr id="47" name="TextBox 46">
              <a:extLst>
                <a:ext uri="{FF2B5EF4-FFF2-40B4-BE49-F238E27FC236}">
                  <a16:creationId xmlns:a16="http://schemas.microsoft.com/office/drawing/2014/main" id="{C900EE2F-46A7-429F-8233-87BE16F127F4}"/>
                </a:ext>
              </a:extLst>
            </p:cNvPr>
            <p:cNvSpPr txBox="1"/>
            <p:nvPr/>
          </p:nvSpPr>
          <p:spPr>
            <a:xfrm>
              <a:off x="1833438" y="4603757"/>
              <a:ext cx="905124" cy="443198"/>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Pokémon Go</a:t>
              </a:r>
            </a:p>
          </p:txBody>
        </p:sp>
        <p:sp>
          <p:nvSpPr>
            <p:cNvPr id="49" name="TextBox 48">
              <a:extLst>
                <a:ext uri="{FF2B5EF4-FFF2-40B4-BE49-F238E27FC236}">
                  <a16:creationId xmlns:a16="http://schemas.microsoft.com/office/drawing/2014/main" id="{8FDE33D7-0E82-42D8-B77A-59FBCE1C0E4C}"/>
                </a:ext>
              </a:extLst>
            </p:cNvPr>
            <p:cNvSpPr txBox="1"/>
            <p:nvPr/>
          </p:nvSpPr>
          <p:spPr>
            <a:xfrm>
              <a:off x="3039723" y="4714557"/>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Spotify</a:t>
              </a:r>
            </a:p>
          </p:txBody>
        </p:sp>
      </p:grpSp>
      <p:grpSp>
        <p:nvGrpSpPr>
          <p:cNvPr id="4" name="Group 3">
            <a:extLst>
              <a:ext uri="{FF2B5EF4-FFF2-40B4-BE49-F238E27FC236}">
                <a16:creationId xmlns:a16="http://schemas.microsoft.com/office/drawing/2014/main" id="{A1C734FE-4E77-421A-98E7-5E3615CEE1B5}"/>
              </a:ext>
            </a:extLst>
          </p:cNvPr>
          <p:cNvGrpSpPr/>
          <p:nvPr/>
        </p:nvGrpSpPr>
        <p:grpSpPr>
          <a:xfrm>
            <a:off x="5057156" y="3743058"/>
            <a:ext cx="2322163" cy="1407763"/>
            <a:chOff x="5057156" y="3743058"/>
            <a:chExt cx="2322163" cy="1407763"/>
          </a:xfrm>
        </p:grpSpPr>
        <p:sp>
          <p:nvSpPr>
            <p:cNvPr id="42" name="Rectangle 41">
              <a:extLst>
                <a:ext uri="{FF2B5EF4-FFF2-40B4-BE49-F238E27FC236}">
                  <a16:creationId xmlns:a16="http://schemas.microsoft.com/office/drawing/2014/main" id="{2E400511-1AE3-494F-85A1-58806582CB03}"/>
                </a:ext>
              </a:extLst>
            </p:cNvPr>
            <p:cNvSpPr/>
            <p:nvPr/>
          </p:nvSpPr>
          <p:spPr bwMode="auto">
            <a:xfrm>
              <a:off x="505715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F00C2038-6D01-4730-A89D-A273D3CB2C11}"/>
                </a:ext>
              </a:extLst>
            </p:cNvPr>
            <p:cNvSpPr/>
            <p:nvPr/>
          </p:nvSpPr>
          <p:spPr bwMode="auto">
            <a:xfrm>
              <a:off x="626344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1CE15159-BD27-4AC7-B96B-FCB4DB33A954}"/>
                </a:ext>
              </a:extLst>
            </p:cNvPr>
            <p:cNvSpPr/>
            <p:nvPr/>
          </p:nvSpPr>
          <p:spPr bwMode="auto">
            <a:xfrm>
              <a:off x="505715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75C4F9B-0040-44D5-AB0B-15399439BF3A}"/>
                </a:ext>
              </a:extLst>
            </p:cNvPr>
            <p:cNvSpPr/>
            <p:nvPr/>
          </p:nvSpPr>
          <p:spPr bwMode="auto">
            <a:xfrm>
              <a:off x="626344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1A5E16CB-3E33-4D01-9DBE-9837118FE741}"/>
                </a:ext>
              </a:extLst>
            </p:cNvPr>
            <p:cNvSpPr txBox="1"/>
            <p:nvPr/>
          </p:nvSpPr>
          <p:spPr>
            <a:xfrm>
              <a:off x="5162533"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Azure</a:t>
              </a:r>
            </a:p>
          </p:txBody>
        </p:sp>
        <p:sp>
          <p:nvSpPr>
            <p:cNvPr id="51" name="TextBox 50">
              <a:extLst>
                <a:ext uri="{FF2B5EF4-FFF2-40B4-BE49-F238E27FC236}">
                  <a16:creationId xmlns:a16="http://schemas.microsoft.com/office/drawing/2014/main" id="{BE317EC3-EF30-44B6-83B4-C1F7B47B41B2}"/>
                </a:ext>
              </a:extLst>
            </p:cNvPr>
            <p:cNvSpPr txBox="1"/>
            <p:nvPr/>
          </p:nvSpPr>
          <p:spPr>
            <a:xfrm>
              <a:off x="6368818" y="3957723"/>
              <a:ext cx="905124"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AWS</a:t>
              </a:r>
            </a:p>
          </p:txBody>
        </p:sp>
        <p:sp>
          <p:nvSpPr>
            <p:cNvPr id="52" name="TextBox 51">
              <a:extLst>
                <a:ext uri="{FF2B5EF4-FFF2-40B4-BE49-F238E27FC236}">
                  <a16:creationId xmlns:a16="http://schemas.microsoft.com/office/drawing/2014/main" id="{9AA5E178-3693-496A-AE06-804E94709003}"/>
                </a:ext>
              </a:extLst>
            </p:cNvPr>
            <p:cNvSpPr txBox="1"/>
            <p:nvPr/>
          </p:nvSpPr>
          <p:spPr>
            <a:xfrm>
              <a:off x="5130720" y="4714557"/>
              <a:ext cx="968751"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VMWare</a:t>
              </a:r>
            </a:p>
          </p:txBody>
        </p:sp>
        <p:sp>
          <p:nvSpPr>
            <p:cNvPr id="53" name="TextBox 52">
              <a:extLst>
                <a:ext uri="{FF2B5EF4-FFF2-40B4-BE49-F238E27FC236}">
                  <a16:creationId xmlns:a16="http://schemas.microsoft.com/office/drawing/2014/main" id="{7661FAB0-6147-454E-9453-51C6F9E8A12D}"/>
                </a:ext>
              </a:extLst>
            </p:cNvPr>
            <p:cNvSpPr txBox="1"/>
            <p:nvPr/>
          </p:nvSpPr>
          <p:spPr>
            <a:xfrm>
              <a:off x="6337005" y="4714557"/>
              <a:ext cx="968751" cy="221599"/>
            </a:xfrm>
            <a:prstGeom prst="rect">
              <a:avLst/>
            </a:prstGeom>
            <a:noFill/>
          </p:spPr>
          <p:txBody>
            <a:bodyPr wrap="square" lIns="0" tIns="0" rIns="0" bIns="0" rtlCol="0">
              <a:spAutoFit/>
            </a:bodyPr>
            <a:lstStyle/>
            <a:p>
              <a:pPr algn="ctr">
                <a:lnSpc>
                  <a:spcPct val="90000"/>
                </a:lnSpc>
                <a:spcAft>
                  <a:spcPts val="600"/>
                </a:spcAft>
              </a:pPr>
              <a:r>
                <a:rPr lang="en-US" sz="1600" spc="-50">
                  <a:gradFill>
                    <a:gsLst>
                      <a:gs pos="2917">
                        <a:schemeClr val="tx1"/>
                      </a:gs>
                      <a:gs pos="30000">
                        <a:schemeClr val="tx1"/>
                      </a:gs>
                    </a:gsLst>
                    <a:lin ang="5400000" scaled="0"/>
                  </a:gradFill>
                  <a:latin typeface="+mj-lt"/>
                </a:rPr>
                <a:t>Red Hat</a:t>
              </a:r>
            </a:p>
          </p:txBody>
        </p:sp>
      </p:grpSp>
    </p:spTree>
    <p:extLst>
      <p:ext uri="{BB962C8B-B14F-4D97-AF65-F5344CB8AC3E}">
        <p14:creationId xmlns:p14="http://schemas.microsoft.com/office/powerpoint/2010/main" val="18018549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erson standing in front of a door&#10;&#10;Description automatically generated">
            <a:extLst>
              <a:ext uri="{FF2B5EF4-FFF2-40B4-BE49-F238E27FC236}">
                <a16:creationId xmlns:a16="http://schemas.microsoft.com/office/drawing/2014/main" id="{5D7CAD7A-1C13-4B00-8E75-8055457C7D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6"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sp>
        <p:nvSpPr>
          <p:cNvPr id="11" name="Rectangle 10">
            <a:extLst>
              <a:ext uri="{FF2B5EF4-FFF2-40B4-BE49-F238E27FC236}">
                <a16:creationId xmlns:a16="http://schemas.microsoft.com/office/drawing/2014/main" id="{5E37AD68-5DBC-4739-8BAF-AA4834F3E3B9}"/>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7911399" cy="820738"/>
          </a:xfrm>
        </p:spPr>
        <p:txBody>
          <a:bodyPr/>
          <a:lstStyle/>
          <a:p>
            <a:r>
              <a:rPr lang="en-US" spc="-70"/>
              <a:t>Power grid operator uses containerized software </a:t>
            </a:r>
            <a:br>
              <a:rPr lang="en-US" spc="-70"/>
            </a:br>
            <a:r>
              <a:rPr lang="en-US" spc="-70"/>
              <a:t>to promote smart utility initiatives for 1.5M people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469637459"/>
              </p:ext>
            </p:extLst>
          </p:nvPr>
        </p:nvGraphicFramePr>
        <p:xfrm>
          <a:off x="465138" y="1713954"/>
          <a:ext cx="7048484" cy="3977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Legacy systems for reading meter data needed greater capacity to process large volumes of IoT data—but implementing the necessary system enhancements was difficult and expensive</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Hafslund</a:t>
                      </a:r>
                      <a:r>
                        <a:rPr lang="en-US" sz="1600" b="0">
                          <a:solidFill>
                            <a:srgbClr val="000000"/>
                          </a:solidFill>
                        </a:rPr>
                        <a:t> chose to develop its own software for processing meter data. The company used Microsoft Azure as its cloud platform, AKS to manage software containers, and Azure Monitor for containers to optimize container performance.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err="1">
                          <a:solidFill>
                            <a:srgbClr val="000000"/>
                          </a:solidFill>
                        </a:rPr>
                        <a:t>Halfslund</a:t>
                      </a:r>
                      <a:r>
                        <a:rPr lang="en-US" sz="1600" b="0" dirty="0">
                          <a:solidFill>
                            <a:srgbClr val="000000"/>
                          </a:solidFill>
                        </a:rPr>
                        <a:t> now has a standard way to create, monitor, scale, and manage applications, which means it can respond to customer needs faster.</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We wanted a platform to speed development and testing but do it safely, without losing control over security and performance. That’s why Azure and AKS are the perfect fit for us.”</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168504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err="1">
                <a:solidFill>
                  <a:schemeClr val="bg1"/>
                </a:solidFill>
              </a:rPr>
              <a:t>Ståle</a:t>
            </a:r>
            <a:r>
              <a:rPr lang="en-US" sz="1400" i="1">
                <a:solidFill>
                  <a:schemeClr val="bg1"/>
                </a:solidFill>
              </a:rPr>
              <a:t> </a:t>
            </a:r>
            <a:r>
              <a:rPr lang="en-US" sz="1400" i="1" err="1">
                <a:solidFill>
                  <a:schemeClr val="bg1"/>
                </a:solidFill>
              </a:rPr>
              <a:t>Heitmann</a:t>
            </a:r>
            <a:r>
              <a:rPr lang="en-US" sz="1400" i="1">
                <a:solidFill>
                  <a:schemeClr val="bg1"/>
                </a:solidFill>
              </a:rPr>
              <a:t>, Chief Technology Officer</a:t>
            </a:r>
            <a:br>
              <a:rPr lang="en-US" sz="1400" i="1">
                <a:solidFill>
                  <a:schemeClr val="bg1"/>
                </a:solidFill>
              </a:rPr>
            </a:br>
            <a:r>
              <a:rPr lang="en-US" sz="1400" i="1" err="1">
                <a:solidFill>
                  <a:schemeClr val="bg1"/>
                </a:solidFill>
              </a:rPr>
              <a:t>Hafslund</a:t>
            </a:r>
            <a:r>
              <a:rPr lang="en-US" sz="1400" i="1">
                <a:solidFill>
                  <a:schemeClr val="bg1"/>
                </a:solidFill>
              </a:rPr>
              <a:t> </a:t>
            </a:r>
            <a:r>
              <a:rPr lang="en-US" sz="1400" i="1" err="1">
                <a:solidFill>
                  <a:schemeClr val="bg1"/>
                </a:solidFill>
              </a:rPr>
              <a:t>Nett</a:t>
            </a:r>
            <a:endParaRPr lang="en-US" sz="1400" i="1">
              <a:solidFill>
                <a:schemeClr val="bg1"/>
              </a:solidFill>
            </a:endParaRP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725" y="6516602"/>
            <a:ext cx="2176731" cy="313904"/>
          </a:xfrm>
          <a:prstGeom prst="rect">
            <a:avLst/>
          </a:prstGeom>
        </p:spPr>
        <p:txBody>
          <a:bodyPr wrap="square">
            <a:spAutoFit/>
          </a:bodyPr>
          <a:lstStyle/>
          <a:p>
            <a:r>
              <a:rPr lang="en-US" sz="1400">
                <a:solidFill>
                  <a:schemeClr val="bg1"/>
                </a:solidFill>
              </a:rPr>
              <a:t>Click icon to learn more</a:t>
            </a: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pic>
        <p:nvPicPr>
          <p:cNvPr id="1026" name="Picture 2" descr="Image result for hafslund nett logo png">
            <a:extLst>
              <a:ext uri="{FF2B5EF4-FFF2-40B4-BE49-F238E27FC236}">
                <a16:creationId xmlns:a16="http://schemas.microsoft.com/office/drawing/2014/main" id="{E3F6BF7D-AA9B-44B5-9670-B734EA283B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711" y="263526"/>
            <a:ext cx="974090" cy="31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06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err="1"/>
              <a:t>Hafslund</a:t>
            </a:r>
            <a:r>
              <a:rPr lang="en-US"/>
              <a:t> </a:t>
            </a:r>
            <a:r>
              <a:rPr lang="en-US" err="1"/>
              <a:t>Nett</a:t>
            </a:r>
            <a:r>
              <a:rPr lang="en-US"/>
              <a:t>: </a:t>
            </a:r>
            <a:r>
              <a:rPr lang="en-US">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022789"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a:solidFill>
                  <a:srgbClr val="0078D4"/>
                </a:solidFill>
                <a:latin typeface="Segoe UI" panose="020B0502040204020203" pitchFamily="34" charset="0"/>
              </a:rPr>
              <a:t>Azure Pipelines automates container image build, push and release to Azure Kubernetes service, triggered by source code updates.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Kubernetes Services provides the always-on service for meter reading and connects with Azure managed databases to process the massive amounts of data the IoT devices generate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API Management serves as the secure gateway that helps connect to data and services anywhere.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network and Active Directory provides fine-grain controls for external and inter-service communication. </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Azure Monitor provides a single pane of glass for cluster-to-container monitoring.  </a:t>
            </a:r>
          </a:p>
        </p:txBody>
      </p:sp>
      <p:grpSp>
        <p:nvGrpSpPr>
          <p:cNvPr id="18" name="Group 17">
            <a:extLst>
              <a:ext uri="{FF2B5EF4-FFF2-40B4-BE49-F238E27FC236}">
                <a16:creationId xmlns:a16="http://schemas.microsoft.com/office/drawing/2014/main" id="{2DF5CBAF-ACA5-4B3D-9612-6D3DFD547B7F}"/>
              </a:ext>
            </a:extLst>
          </p:cNvPr>
          <p:cNvGrpSpPr/>
          <p:nvPr/>
        </p:nvGrpSpPr>
        <p:grpSpPr>
          <a:xfrm>
            <a:off x="6116686" y="324175"/>
            <a:ext cx="5592705" cy="6372556"/>
            <a:chOff x="6116686" y="324175"/>
            <a:chExt cx="5592705" cy="6372556"/>
          </a:xfrm>
        </p:grpSpPr>
        <p:sp>
          <p:nvSpPr>
            <p:cNvPr id="165" name="Oval 164">
              <a:extLst>
                <a:ext uri="{FF2B5EF4-FFF2-40B4-BE49-F238E27FC236}">
                  <a16:creationId xmlns:a16="http://schemas.microsoft.com/office/drawing/2014/main" id="{E791D157-7854-45D8-A923-3A7833F8003E}"/>
                </a:ext>
              </a:extLst>
            </p:cNvPr>
            <p:cNvSpPr/>
            <p:nvPr/>
          </p:nvSpPr>
          <p:spPr bwMode="auto">
            <a:xfrm>
              <a:off x="7174495" y="60601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68" name="Oval 167">
              <a:extLst>
                <a:ext uri="{FF2B5EF4-FFF2-40B4-BE49-F238E27FC236}">
                  <a16:creationId xmlns:a16="http://schemas.microsoft.com/office/drawing/2014/main" id="{A18D1583-4E26-46ED-A8ED-B58B31445A4D}"/>
                </a:ext>
              </a:extLst>
            </p:cNvPr>
            <p:cNvSpPr/>
            <p:nvPr/>
          </p:nvSpPr>
          <p:spPr bwMode="auto">
            <a:xfrm>
              <a:off x="6526490" y="2233182"/>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73" name="Oval 172">
              <a:extLst>
                <a:ext uri="{FF2B5EF4-FFF2-40B4-BE49-F238E27FC236}">
                  <a16:creationId xmlns:a16="http://schemas.microsoft.com/office/drawing/2014/main" id="{8E536DBD-16DF-4DCC-A688-618FF6816263}"/>
                </a:ext>
              </a:extLst>
            </p:cNvPr>
            <p:cNvSpPr/>
            <p:nvPr/>
          </p:nvSpPr>
          <p:spPr bwMode="auto">
            <a:xfrm>
              <a:off x="9961133" y="38253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76" name="Oval 175">
              <a:extLst>
                <a:ext uri="{FF2B5EF4-FFF2-40B4-BE49-F238E27FC236}">
                  <a16:creationId xmlns:a16="http://schemas.microsoft.com/office/drawing/2014/main" id="{5DF637C3-2730-47F6-9603-B8DA1B923DC8}"/>
                </a:ext>
              </a:extLst>
            </p:cNvPr>
            <p:cNvSpPr/>
            <p:nvPr/>
          </p:nvSpPr>
          <p:spPr bwMode="auto">
            <a:xfrm>
              <a:off x="11291405" y="4703145"/>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181" name="Rectangle: Rounded Corners 180">
              <a:extLst>
                <a:ext uri="{FF2B5EF4-FFF2-40B4-BE49-F238E27FC236}">
                  <a16:creationId xmlns:a16="http://schemas.microsoft.com/office/drawing/2014/main" id="{24B8DC72-D02B-4E25-87BA-B0185366D2A0}"/>
                </a:ext>
              </a:extLst>
            </p:cNvPr>
            <p:cNvSpPr/>
            <p:nvPr/>
          </p:nvSpPr>
          <p:spPr bwMode="auto">
            <a:xfrm>
              <a:off x="7622374" y="3672861"/>
              <a:ext cx="3353506" cy="2909865"/>
            </a:xfrm>
            <a:prstGeom prst="roundRect">
              <a:avLst>
                <a:gd name="adj" fmla="val 1551"/>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Box 183">
              <a:extLst>
                <a:ext uri="{FF2B5EF4-FFF2-40B4-BE49-F238E27FC236}">
                  <a16:creationId xmlns:a16="http://schemas.microsoft.com/office/drawing/2014/main" id="{5E18084F-B6D2-490B-8BCD-BD6C4DC2DF4C}"/>
                </a:ext>
              </a:extLst>
            </p:cNvPr>
            <p:cNvSpPr txBox="1"/>
            <p:nvPr/>
          </p:nvSpPr>
          <p:spPr>
            <a:xfrm>
              <a:off x="9232022" y="4329123"/>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lumMod val="10000"/>
                    </a:schemeClr>
                  </a:solidFill>
                  <a:effectLst/>
                  <a:uLnTx/>
                  <a:uFillTx/>
                  <a:latin typeface="Segoe UI"/>
                  <a:ea typeface="+mn-ea"/>
                  <a:cs typeface="+mn-cs"/>
                </a:rPr>
                <a:t>…</a:t>
              </a:r>
            </a:p>
          </p:txBody>
        </p:sp>
        <p:cxnSp>
          <p:nvCxnSpPr>
            <p:cNvPr id="190" name="Connector: Elbow 189">
              <a:extLst>
                <a:ext uri="{FF2B5EF4-FFF2-40B4-BE49-F238E27FC236}">
                  <a16:creationId xmlns:a16="http://schemas.microsoft.com/office/drawing/2014/main" id="{BDBD9D52-CCCE-497D-A54A-FFB9DDFDA4F9}"/>
                </a:ext>
              </a:extLst>
            </p:cNvPr>
            <p:cNvCxnSpPr>
              <a:stCxn id="430" idx="2"/>
              <a:endCxn id="402" idx="2"/>
            </p:cNvCxnSpPr>
            <p:nvPr/>
          </p:nvCxnSpPr>
          <p:spPr>
            <a:xfrm rot="16200000" flipH="1">
              <a:off x="9286991" y="4201384"/>
              <a:ext cx="12700" cy="2629639"/>
            </a:xfrm>
            <a:prstGeom prst="bentConnector3">
              <a:avLst>
                <a:gd name="adj1" fmla="val 1174984"/>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159AD65-33D5-4EF5-A306-3E83F11A8C8A}"/>
                </a:ext>
              </a:extLst>
            </p:cNvPr>
            <p:cNvCxnSpPr/>
            <p:nvPr/>
          </p:nvCxnSpPr>
          <p:spPr>
            <a:xfrm flipH="1">
              <a:off x="8508648"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9B1A12-0EB6-43B8-BC44-5B60022B2851}"/>
                </a:ext>
              </a:extLst>
            </p:cNvPr>
            <p:cNvCxnSpPr/>
            <p:nvPr/>
          </p:nvCxnSpPr>
          <p:spPr>
            <a:xfrm flipH="1">
              <a:off x="9050083"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97FBE49-A9E5-466B-A966-89BAD7CEBA3B}"/>
                </a:ext>
              </a:extLst>
            </p:cNvPr>
            <p:cNvCxnSpPr/>
            <p:nvPr/>
          </p:nvCxnSpPr>
          <p:spPr>
            <a:xfrm flipH="1">
              <a:off x="9775296"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2A6BC288-16A5-4460-AF97-4B2BE130D277}"/>
                </a:ext>
              </a:extLst>
            </p:cNvPr>
            <p:cNvSpPr/>
            <p:nvPr/>
          </p:nvSpPr>
          <p:spPr bwMode="auto">
            <a:xfrm>
              <a:off x="6885943" y="562097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8" name="Picture 2" descr="Image result for terraform logo png">
              <a:extLst>
                <a:ext uri="{FF2B5EF4-FFF2-40B4-BE49-F238E27FC236}">
                  <a16:creationId xmlns:a16="http://schemas.microsoft.com/office/drawing/2014/main" id="{4577CF06-C69F-4C80-B1A6-D592D398F8F6}"/>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6930847" y="566588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509" name="TextBox 508">
              <a:extLst>
                <a:ext uri="{FF2B5EF4-FFF2-40B4-BE49-F238E27FC236}">
                  <a16:creationId xmlns:a16="http://schemas.microsoft.com/office/drawing/2014/main" id="{169E723B-C9A7-44BC-9FB6-0360D9CB6569}"/>
                </a:ext>
              </a:extLst>
            </p:cNvPr>
            <p:cNvSpPr txBox="1"/>
            <p:nvPr/>
          </p:nvSpPr>
          <p:spPr>
            <a:xfrm>
              <a:off x="6821193" y="5482186"/>
              <a:ext cx="58669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Terraform</a:t>
              </a:r>
            </a:p>
          </p:txBody>
        </p:sp>
        <p:cxnSp>
          <p:nvCxnSpPr>
            <p:cNvPr id="203" name="Connector: Elbow 202">
              <a:extLst>
                <a:ext uri="{FF2B5EF4-FFF2-40B4-BE49-F238E27FC236}">
                  <a16:creationId xmlns:a16="http://schemas.microsoft.com/office/drawing/2014/main" id="{8BA48BDA-F500-4B9C-94B1-153DC92BF3D0}"/>
                </a:ext>
              </a:extLst>
            </p:cNvPr>
            <p:cNvCxnSpPr>
              <a:cxnSpLocks/>
              <a:stCxn id="201" idx="2"/>
              <a:endCxn id="461" idx="2"/>
            </p:cNvCxnSpPr>
            <p:nvPr/>
          </p:nvCxnSpPr>
          <p:spPr>
            <a:xfrm rot="16200000" flipH="1">
              <a:off x="8263525" y="4929196"/>
              <a:ext cx="364440" cy="2662405"/>
            </a:xfrm>
            <a:prstGeom prst="bentConnector3">
              <a:avLst>
                <a:gd name="adj1" fmla="val 169136"/>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8D90D70-8297-4BD5-91E8-F87C365B2B82}"/>
                </a:ext>
              </a:extLst>
            </p:cNvPr>
            <p:cNvCxnSpPr>
              <a:cxnSpLocks/>
            </p:cNvCxnSpPr>
            <p:nvPr/>
          </p:nvCxnSpPr>
          <p:spPr>
            <a:xfrm flipV="1">
              <a:off x="7972172"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B4A4F221-C028-4E45-862B-A88EB7805AAE}"/>
                </a:ext>
              </a:extLst>
            </p:cNvPr>
            <p:cNvCxnSpPr>
              <a:cxnSpLocks/>
              <a:stCxn id="201" idx="3"/>
            </p:cNvCxnSpPr>
            <p:nvPr/>
          </p:nvCxnSpPr>
          <p:spPr>
            <a:xfrm>
              <a:off x="7343143" y="5849579"/>
              <a:ext cx="270593"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7F73BE49-7123-4687-BCF1-E6B3F249EC38}"/>
                </a:ext>
              </a:extLst>
            </p:cNvPr>
            <p:cNvSpPr txBox="1"/>
            <p:nvPr/>
          </p:nvSpPr>
          <p:spPr>
            <a:xfrm>
              <a:off x="7622374" y="3476284"/>
              <a:ext cx="983390" cy="138499"/>
            </a:xfrm>
            <a:prstGeom prst="rect">
              <a:avLst/>
            </a:prstGeom>
            <a:noFill/>
          </p:spPr>
          <p:txBody>
            <a:bodyPr wrap="squar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Infrastructure</a:t>
              </a:r>
            </a:p>
          </p:txBody>
        </p:sp>
        <p:sp>
          <p:nvSpPr>
            <p:cNvPr id="207" name="Rectangle: Rounded Corners 206">
              <a:extLst>
                <a:ext uri="{FF2B5EF4-FFF2-40B4-BE49-F238E27FC236}">
                  <a16:creationId xmlns:a16="http://schemas.microsoft.com/office/drawing/2014/main" id="{5191D45E-B874-449A-9D61-A5A35337C23E}"/>
                </a:ext>
              </a:extLst>
            </p:cNvPr>
            <p:cNvSpPr/>
            <p:nvPr/>
          </p:nvSpPr>
          <p:spPr bwMode="auto">
            <a:xfrm>
              <a:off x="7622374" y="1823067"/>
              <a:ext cx="3353506" cy="1464085"/>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TextBox 207">
              <a:extLst>
                <a:ext uri="{FF2B5EF4-FFF2-40B4-BE49-F238E27FC236}">
                  <a16:creationId xmlns:a16="http://schemas.microsoft.com/office/drawing/2014/main" id="{49807314-D074-4BE1-B9A0-F459F8A6D512}"/>
                </a:ext>
              </a:extLst>
            </p:cNvPr>
            <p:cNvSpPr txBox="1"/>
            <p:nvPr/>
          </p:nvSpPr>
          <p:spPr>
            <a:xfrm>
              <a:off x="7622374" y="1628720"/>
              <a:ext cx="235642"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AKS</a:t>
              </a:r>
            </a:p>
          </p:txBody>
        </p:sp>
        <p:sp>
          <p:nvSpPr>
            <p:cNvPr id="209" name="TextBox 208">
              <a:extLst>
                <a:ext uri="{FF2B5EF4-FFF2-40B4-BE49-F238E27FC236}">
                  <a16:creationId xmlns:a16="http://schemas.microsoft.com/office/drawing/2014/main" id="{6648CC4E-487F-4273-BF62-9D0B43279625}"/>
                </a:ext>
              </a:extLst>
            </p:cNvPr>
            <p:cNvSpPr txBox="1"/>
            <p:nvPr/>
          </p:nvSpPr>
          <p:spPr>
            <a:xfrm>
              <a:off x="9232022" y="2855315"/>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t>
              </a:r>
            </a:p>
          </p:txBody>
        </p:sp>
        <p:sp>
          <p:nvSpPr>
            <p:cNvPr id="210" name="Oval 209">
              <a:extLst>
                <a:ext uri="{FF2B5EF4-FFF2-40B4-BE49-F238E27FC236}">
                  <a16:creationId xmlns:a16="http://schemas.microsoft.com/office/drawing/2014/main" id="{29CF4099-2C21-4BC0-9807-032BBC025BF6}"/>
                </a:ext>
              </a:extLst>
            </p:cNvPr>
            <p:cNvSpPr/>
            <p:nvPr/>
          </p:nvSpPr>
          <p:spPr bwMode="auto">
            <a:xfrm>
              <a:off x="10764790" y="1658340"/>
              <a:ext cx="382493" cy="334683"/>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Rounded Corners 210">
              <a:extLst>
                <a:ext uri="{FF2B5EF4-FFF2-40B4-BE49-F238E27FC236}">
                  <a16:creationId xmlns:a16="http://schemas.microsoft.com/office/drawing/2014/main" id="{4A9F2A1E-6A73-4331-B6F9-8D61C998D82D}"/>
                </a:ext>
              </a:extLst>
            </p:cNvPr>
            <p:cNvSpPr/>
            <p:nvPr/>
          </p:nvSpPr>
          <p:spPr bwMode="auto">
            <a:xfrm>
              <a:off x="9355751"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mn-ea"/>
                  <a:cs typeface="Segoe UI" pitchFamily="34" charset="0"/>
                </a:rPr>
                <a:t>Namespace</a:t>
              </a:r>
            </a:p>
          </p:txBody>
        </p:sp>
        <p:sp>
          <p:nvSpPr>
            <p:cNvPr id="212" name="TextBox 211">
              <a:extLst>
                <a:ext uri="{FF2B5EF4-FFF2-40B4-BE49-F238E27FC236}">
                  <a16:creationId xmlns:a16="http://schemas.microsoft.com/office/drawing/2014/main" id="{51B40333-9243-4372-A477-5E95D9CC5D8D}"/>
                </a:ext>
              </a:extLst>
            </p:cNvPr>
            <p:cNvSpPr txBox="1"/>
            <p:nvPr/>
          </p:nvSpPr>
          <p:spPr>
            <a:xfrm>
              <a:off x="9056140" y="2028102"/>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t>
              </a:r>
            </a:p>
          </p:txBody>
        </p:sp>
        <p:cxnSp>
          <p:nvCxnSpPr>
            <p:cNvPr id="213" name="Connector: Elbow 212">
              <a:extLst>
                <a:ext uri="{FF2B5EF4-FFF2-40B4-BE49-F238E27FC236}">
                  <a16:creationId xmlns:a16="http://schemas.microsoft.com/office/drawing/2014/main" id="{1FD9E2F8-27AE-4F1E-A686-0611571C4231}"/>
                </a:ext>
              </a:extLst>
            </p:cNvPr>
            <p:cNvCxnSpPr>
              <a:stCxn id="471" idx="3"/>
              <a:endCxn id="211" idx="2"/>
            </p:cNvCxnSpPr>
            <p:nvPr/>
          </p:nvCxnSpPr>
          <p:spPr>
            <a:xfrm flipV="1">
              <a:off x="7341881" y="2211651"/>
              <a:ext cx="2339049" cy="163489"/>
            </a:xfrm>
            <a:prstGeom prst="bentConnector2">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4A3A66F-3D95-45EA-AD73-CF05F1E109F2}"/>
                </a:ext>
              </a:extLst>
            </p:cNvPr>
            <p:cNvCxnSpPr>
              <a:cxnSpLocks/>
            </p:cNvCxnSpPr>
            <p:nvPr/>
          </p:nvCxnSpPr>
          <p:spPr>
            <a:xfrm>
              <a:off x="8068055" y="2213464"/>
              <a:ext cx="0" cy="15919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48234FF-3966-47D3-A55F-157CB00761ED}"/>
                </a:ext>
              </a:extLst>
            </p:cNvPr>
            <p:cNvCxnSpPr>
              <a:cxnSpLocks/>
            </p:cNvCxnSpPr>
            <p:nvPr/>
          </p:nvCxnSpPr>
          <p:spPr>
            <a:xfrm>
              <a:off x="8797110" y="2213464"/>
              <a:ext cx="0" cy="16227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Rectangle: Rounded Corners 215">
              <a:extLst>
                <a:ext uri="{FF2B5EF4-FFF2-40B4-BE49-F238E27FC236}">
                  <a16:creationId xmlns:a16="http://schemas.microsoft.com/office/drawing/2014/main" id="{1A83025F-FC9A-4971-B7C4-595F694EDCB9}"/>
                </a:ext>
              </a:extLst>
            </p:cNvPr>
            <p:cNvSpPr/>
            <p:nvPr/>
          </p:nvSpPr>
          <p:spPr bwMode="auto">
            <a:xfrm>
              <a:off x="7742877"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Namespace</a:t>
              </a:r>
            </a:p>
          </p:txBody>
        </p:sp>
        <p:sp>
          <p:nvSpPr>
            <p:cNvPr id="217" name="Rectangle: Rounded Corners 216">
              <a:extLst>
                <a:ext uri="{FF2B5EF4-FFF2-40B4-BE49-F238E27FC236}">
                  <a16:creationId xmlns:a16="http://schemas.microsoft.com/office/drawing/2014/main" id="{FFD278F2-35F8-452D-B0CB-15A9C86A7EA5}"/>
                </a:ext>
              </a:extLst>
            </p:cNvPr>
            <p:cNvSpPr/>
            <p:nvPr/>
          </p:nvSpPr>
          <p:spPr bwMode="auto">
            <a:xfrm>
              <a:off x="8471932"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mn-ea"/>
                  <a:cs typeface="Segoe UI" pitchFamily="34" charset="0"/>
                </a:rPr>
                <a:t>Namespace</a:t>
              </a:r>
            </a:p>
          </p:txBody>
        </p:sp>
        <p:cxnSp>
          <p:nvCxnSpPr>
            <p:cNvPr id="218" name="Connector: Elbow 217">
              <a:extLst>
                <a:ext uri="{FF2B5EF4-FFF2-40B4-BE49-F238E27FC236}">
                  <a16:creationId xmlns:a16="http://schemas.microsoft.com/office/drawing/2014/main" id="{F53C7B80-EBFD-4CFF-A61B-530CEE253D5A}"/>
                </a:ext>
              </a:extLst>
            </p:cNvPr>
            <p:cNvCxnSpPr>
              <a:cxnSpLocks/>
              <a:stCxn id="469" idx="0"/>
              <a:endCxn id="292" idx="1"/>
            </p:cNvCxnSpPr>
            <p:nvPr/>
          </p:nvCxnSpPr>
          <p:spPr>
            <a:xfrm rot="5400000" flipH="1" flipV="1">
              <a:off x="7444760" y="1007149"/>
              <a:ext cx="427744" cy="1088178"/>
            </a:xfrm>
            <a:prstGeom prst="bentConnector2">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BC4F0948-22D3-4A62-A2C8-17ECC5DC583F}"/>
                </a:ext>
              </a:extLst>
            </p:cNvPr>
            <p:cNvCxnSpPr>
              <a:stCxn id="491" idx="0"/>
              <a:endCxn id="292" idx="1"/>
            </p:cNvCxnSpPr>
            <p:nvPr/>
          </p:nvCxnSpPr>
          <p:spPr>
            <a:xfrm rot="5400000" flipH="1" flipV="1">
              <a:off x="5534650" y="2148003"/>
              <a:ext cx="3478707" cy="1857435"/>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5C75ECF6-6BCD-4E6D-B291-840D48110770}"/>
                </a:ext>
              </a:extLst>
            </p:cNvPr>
            <p:cNvCxnSpPr/>
            <p:nvPr/>
          </p:nvCxnSpPr>
          <p:spPr>
            <a:xfrm rot="16200000" flipV="1">
              <a:off x="8155656" y="588908"/>
              <a:ext cx="116296" cy="437558"/>
            </a:xfrm>
            <a:prstGeom prst="bentConnector2">
              <a:avLst/>
            </a:prstGeom>
            <a:ln w="12700">
              <a:solidFill>
                <a:srgbClr val="000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4" name="TextBox 503">
              <a:extLst>
                <a:ext uri="{FF2B5EF4-FFF2-40B4-BE49-F238E27FC236}">
                  <a16:creationId xmlns:a16="http://schemas.microsoft.com/office/drawing/2014/main" id="{F75D827E-1DF9-4F5B-A2BC-441EB901B84C}"/>
                </a:ext>
              </a:extLst>
            </p:cNvPr>
            <p:cNvSpPr txBox="1"/>
            <p:nvPr/>
          </p:nvSpPr>
          <p:spPr>
            <a:xfrm>
              <a:off x="10489477" y="664046"/>
              <a:ext cx="522579" cy="387798"/>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Halsfund</a:t>
              </a:r>
              <a:br>
                <a:rPr lang="en-US" sz="1000">
                  <a:latin typeface="Segoe UI Semibold"/>
                </a:rPr>
              </a:br>
              <a:r>
                <a:rPr kumimoji="0" lang="en-US" sz="1000" b="0" i="0" u="none" strike="noStrike" kern="1200" cap="none" spc="0" normalizeH="0" baseline="0" noProof="0" err="1">
                  <a:ln>
                    <a:noFill/>
                  </a:ln>
                  <a:effectLst/>
                  <a:uLnTx/>
                  <a:uFillTx/>
                  <a:latin typeface="Segoe UI Semibold"/>
                  <a:ea typeface="+mn-ea"/>
                  <a:cs typeface="+mn-cs"/>
                </a:rPr>
                <a:t>Nett</a:t>
              </a:r>
              <a:r>
                <a:rPr kumimoji="0" lang="en-US" sz="1000" b="0" i="0" u="none" strike="noStrike" kern="1200" cap="none" spc="0" normalizeH="0" baseline="0" noProof="0">
                  <a:ln>
                    <a:noFill/>
                  </a:ln>
                  <a:effectLst/>
                  <a:uLnTx/>
                  <a:uFillTx/>
                  <a:latin typeface="Segoe UI Semibold"/>
                  <a:ea typeface="+mn-ea"/>
                  <a:cs typeface="+mn-cs"/>
                </a:rPr>
                <a:t> </a:t>
              </a:r>
              <a:br>
                <a:rPr kumimoji="0" lang="en-US" sz="1000" b="0" i="0" u="none" strike="noStrike" kern="1200" cap="none" spc="0" normalizeH="0" baseline="0" noProof="0">
                  <a:ln>
                    <a:noFill/>
                  </a:ln>
                  <a:effectLst/>
                  <a:uLnTx/>
                  <a:uFillTx/>
                  <a:latin typeface="Segoe UI Semibold"/>
                  <a:ea typeface="+mn-ea"/>
                  <a:cs typeface="+mn-cs"/>
                </a:rPr>
              </a:br>
              <a:r>
                <a:rPr kumimoji="0" lang="en-US" sz="800" b="0" i="1" u="none" strike="noStrike" kern="1200" cap="none" spc="0" normalizeH="0" baseline="0" noProof="0">
                  <a:ln>
                    <a:noFill/>
                  </a:ln>
                  <a:effectLst/>
                  <a:uLnTx/>
                  <a:uFillTx/>
                  <a:latin typeface="Segoe UI Semibold"/>
                  <a:ea typeface="+mn-ea"/>
                  <a:cs typeface="+mn-cs"/>
                </a:rPr>
                <a:t>CSS Styles</a:t>
              </a:r>
              <a:endParaRPr kumimoji="0" lang="en-US" sz="1000" b="0" i="1" u="none" strike="noStrike" kern="1200" cap="none" spc="0" normalizeH="0" baseline="0" noProof="0">
                <a:ln>
                  <a:noFill/>
                </a:ln>
                <a:effectLst/>
                <a:uLnTx/>
                <a:uFillTx/>
                <a:latin typeface="Segoe UI Semibold"/>
                <a:ea typeface="+mn-ea"/>
                <a:cs typeface="+mn-cs"/>
              </a:endParaRPr>
            </a:p>
          </p:txBody>
        </p:sp>
        <p:sp>
          <p:nvSpPr>
            <p:cNvPr id="506" name="Rectangle: Rounded Corners 505">
              <a:extLst>
                <a:ext uri="{FF2B5EF4-FFF2-40B4-BE49-F238E27FC236}">
                  <a16:creationId xmlns:a16="http://schemas.microsoft.com/office/drawing/2014/main" id="{8FE17504-7897-47B5-981C-53EB47830BA9}"/>
                </a:ext>
              </a:extLst>
            </p:cNvPr>
            <p:cNvSpPr/>
            <p:nvPr/>
          </p:nvSpPr>
          <p:spPr bwMode="auto">
            <a:xfrm>
              <a:off x="10522653" y="1108766"/>
              <a:ext cx="457200" cy="457200"/>
            </a:xfrm>
            <a:prstGeom prst="roundRect">
              <a:avLst>
                <a:gd name="adj" fmla="val 5334"/>
              </a:avLst>
            </a:prstGeom>
            <a:solidFill>
              <a:srgbClr val="50E6FF">
                <a:alpha val="1000"/>
              </a:srgbClr>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507" name="Graphic 506">
              <a:extLst>
                <a:ext uri="{FF2B5EF4-FFF2-40B4-BE49-F238E27FC236}">
                  <a16:creationId xmlns:a16="http://schemas.microsoft.com/office/drawing/2014/main" id="{83BAFC3A-B1DD-4627-BF37-7E657CB1E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5805" y="1181918"/>
              <a:ext cx="310896" cy="310896"/>
            </a:xfrm>
            <a:prstGeom prst="rect">
              <a:avLst/>
            </a:prstGeom>
          </p:spPr>
        </p:pic>
        <p:cxnSp>
          <p:nvCxnSpPr>
            <p:cNvPr id="222" name="Straight Arrow Connector 221">
              <a:extLst>
                <a:ext uri="{FF2B5EF4-FFF2-40B4-BE49-F238E27FC236}">
                  <a16:creationId xmlns:a16="http://schemas.microsoft.com/office/drawing/2014/main" id="{BA2548FF-0D10-441E-B63A-537980F23200}"/>
                </a:ext>
              </a:extLst>
            </p:cNvPr>
            <p:cNvCxnSpPr>
              <a:stCxn id="275" idx="1"/>
              <a:endCxn id="282" idx="3"/>
            </p:cNvCxnSpPr>
            <p:nvPr/>
          </p:nvCxnSpPr>
          <p:spPr>
            <a:xfrm flipH="1">
              <a:off x="9691395" y="1337366"/>
              <a:ext cx="183507" cy="0"/>
            </a:xfrm>
            <a:prstGeom prst="straightConnector1">
              <a:avLst/>
            </a:prstGeom>
            <a:ln w="12700">
              <a:solidFill>
                <a:srgbClr val="00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1E9FB77E-8A14-448B-A6E8-1698E8B94D8E}"/>
                </a:ext>
              </a:extLst>
            </p:cNvPr>
            <p:cNvCxnSpPr>
              <a:stCxn id="509" idx="0"/>
              <a:endCxn id="492" idx="3"/>
            </p:cNvCxnSpPr>
            <p:nvPr/>
          </p:nvCxnSpPr>
          <p:spPr>
            <a:xfrm rot="16200000" flipV="1">
              <a:off x="6746924" y="5114566"/>
              <a:ext cx="194582" cy="540657"/>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B81AD2E9-BEB3-41D7-BD2A-24C24F3E85BC}"/>
                </a:ext>
              </a:extLst>
            </p:cNvPr>
            <p:cNvCxnSpPr>
              <a:stCxn id="201" idx="1"/>
            </p:cNvCxnSpPr>
            <p:nvPr/>
          </p:nvCxnSpPr>
          <p:spPr>
            <a:xfrm rot="10800000" flipH="1">
              <a:off x="6885942" y="1213423"/>
              <a:ext cx="4495843" cy="4636156"/>
            </a:xfrm>
            <a:prstGeom prst="bentConnector4">
              <a:avLst>
                <a:gd name="adj1" fmla="val -20904"/>
                <a:gd name="adj2" fmla="val 122463"/>
              </a:avLst>
            </a:prstGeom>
            <a:ln w="12700">
              <a:solidFill>
                <a:srgbClr val="00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715845FF-DBA4-4FB0-B92E-28248323DC9D}"/>
                </a:ext>
              </a:extLst>
            </p:cNvPr>
            <p:cNvCxnSpPr>
              <a:cxnSpLocks/>
              <a:endCxn id="359" idx="0"/>
            </p:cNvCxnSpPr>
            <p:nvPr/>
          </p:nvCxnSpPr>
          <p:spPr>
            <a:xfrm rot="10800000" flipV="1">
              <a:off x="7114973" y="2925247"/>
              <a:ext cx="501590" cy="363360"/>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6BF9E989-BC75-4BE8-AA9C-2E3027CF4ED5}"/>
                </a:ext>
              </a:extLst>
            </p:cNvPr>
            <p:cNvSpPr/>
            <p:nvPr/>
          </p:nvSpPr>
          <p:spPr bwMode="auto">
            <a:xfrm>
              <a:off x="6957215" y="2755647"/>
              <a:ext cx="318052" cy="3339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503" name="Graphic 502">
              <a:extLst>
                <a:ext uri="{FF2B5EF4-FFF2-40B4-BE49-F238E27FC236}">
                  <a16:creationId xmlns:a16="http://schemas.microsoft.com/office/drawing/2014/main" id="{2436743B-29B2-414F-842D-EE30841AD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4907" y="2810426"/>
              <a:ext cx="238591" cy="238591"/>
            </a:xfrm>
            <a:prstGeom prst="rect">
              <a:avLst/>
            </a:prstGeom>
          </p:spPr>
        </p:pic>
        <p:sp>
          <p:nvSpPr>
            <p:cNvPr id="501" name="TextBox 500">
              <a:extLst>
                <a:ext uri="{FF2B5EF4-FFF2-40B4-BE49-F238E27FC236}">
                  <a16:creationId xmlns:a16="http://schemas.microsoft.com/office/drawing/2014/main" id="{544E0FF3-8FFD-4744-B27C-6F33344C0B30}"/>
                </a:ext>
              </a:extLst>
            </p:cNvPr>
            <p:cNvSpPr txBox="1"/>
            <p:nvPr/>
          </p:nvSpPr>
          <p:spPr>
            <a:xfrm>
              <a:off x="6593652" y="2811057"/>
              <a:ext cx="333425" cy="221599"/>
            </a:xfrm>
            <a:prstGeom prst="rect">
              <a:avLst/>
            </a:prstGeom>
            <a:noFill/>
          </p:spPr>
          <p:txBody>
            <a:bodyPr wrap="none" lIns="0" tIns="0" rIns="0" bIns="0" rtlCol="0" anchor="b">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ea typeface="+mn-ea"/>
                  <a:cs typeface="+mn-cs"/>
                </a:rPr>
                <a:t>Express</a:t>
              </a:r>
              <a:br>
                <a:rPr kumimoji="0" lang="en-US" sz="800" b="0" i="0" u="none" strike="noStrike" kern="1200" cap="none" spc="0" normalizeH="0" baseline="0" noProof="0">
                  <a:ln>
                    <a:noFill/>
                  </a:ln>
                  <a:effectLst/>
                  <a:uLnTx/>
                  <a:uFillTx/>
                  <a:ea typeface="+mn-ea"/>
                  <a:cs typeface="+mn-cs"/>
                </a:rPr>
              </a:br>
              <a:r>
                <a:rPr kumimoji="0" lang="en-US" sz="800" b="0" i="0" u="none" strike="noStrike" kern="1200" cap="none" spc="0" normalizeH="0" baseline="0" noProof="0">
                  <a:ln>
                    <a:noFill/>
                  </a:ln>
                  <a:effectLst/>
                  <a:uLnTx/>
                  <a:uFillTx/>
                  <a:ea typeface="+mn-ea"/>
                  <a:cs typeface="+mn-cs"/>
                </a:rPr>
                <a:t>Routes</a:t>
              </a:r>
            </a:p>
          </p:txBody>
        </p:sp>
        <p:pic>
          <p:nvPicPr>
            <p:cNvPr id="498" name="Graphic 497">
              <a:extLst>
                <a:ext uri="{FF2B5EF4-FFF2-40B4-BE49-F238E27FC236}">
                  <a16:creationId xmlns:a16="http://schemas.microsoft.com/office/drawing/2014/main" id="{D3E0E934-3D1A-49B8-94BA-1D2E6EA819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2502" y="1672723"/>
              <a:ext cx="310896" cy="310896"/>
            </a:xfrm>
            <a:prstGeom prst="rect">
              <a:avLst/>
            </a:prstGeom>
          </p:spPr>
        </p:pic>
        <p:sp>
          <p:nvSpPr>
            <p:cNvPr id="499" name="TextBox 498">
              <a:extLst>
                <a:ext uri="{FF2B5EF4-FFF2-40B4-BE49-F238E27FC236}">
                  <a16:creationId xmlns:a16="http://schemas.microsoft.com/office/drawing/2014/main" id="{66EC8207-1775-4EDC-A665-F69405221C20}"/>
                </a:ext>
              </a:extLst>
            </p:cNvPr>
            <p:cNvSpPr txBox="1"/>
            <p:nvPr/>
          </p:nvSpPr>
          <p:spPr>
            <a:xfrm>
              <a:off x="11184764" y="1715316"/>
              <a:ext cx="386324" cy="2215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i="0" u="none" strike="noStrike" kern="1200" cap="none" spc="0" normalizeH="0" baseline="0" noProof="0">
                  <a:ln>
                    <a:noFill/>
                  </a:ln>
                  <a:effectLst/>
                  <a:uLnTx/>
                  <a:uFillTx/>
                  <a:ea typeface="+mn-ea"/>
                  <a:cs typeface="+mn-cs"/>
                </a:rPr>
                <a:t>Virtual</a:t>
              </a:r>
              <a:br>
                <a:rPr kumimoji="0" lang="en-US" sz="800" i="0" u="none" strike="noStrike" kern="1200" cap="none" spc="0" normalizeH="0" baseline="0" noProof="0">
                  <a:ln>
                    <a:noFill/>
                  </a:ln>
                  <a:effectLst/>
                  <a:uLnTx/>
                  <a:uFillTx/>
                  <a:ea typeface="+mn-ea"/>
                  <a:cs typeface="+mn-cs"/>
                </a:rPr>
              </a:br>
              <a:r>
                <a:rPr kumimoji="0" lang="en-US" sz="800" i="0" u="none" strike="noStrike" kern="1200" cap="none" spc="0" normalizeH="0" baseline="0" noProof="0">
                  <a:ln>
                    <a:noFill/>
                  </a:ln>
                  <a:effectLst/>
                  <a:uLnTx/>
                  <a:uFillTx/>
                  <a:ea typeface="+mn-ea"/>
                  <a:cs typeface="+mn-cs"/>
                </a:rPr>
                <a:t>Network</a:t>
              </a:r>
            </a:p>
          </p:txBody>
        </p:sp>
        <p:cxnSp>
          <p:nvCxnSpPr>
            <p:cNvPr id="228" name="Connector: Elbow 227">
              <a:extLst>
                <a:ext uri="{FF2B5EF4-FFF2-40B4-BE49-F238E27FC236}">
                  <a16:creationId xmlns:a16="http://schemas.microsoft.com/office/drawing/2014/main" id="{AD5BF4DB-22AB-4035-997D-213A6705444C}"/>
                </a:ext>
              </a:extLst>
            </p:cNvPr>
            <p:cNvCxnSpPr>
              <a:stCxn id="400" idx="0"/>
              <a:endCxn id="367" idx="1"/>
            </p:cNvCxnSpPr>
            <p:nvPr/>
          </p:nvCxnSpPr>
          <p:spPr>
            <a:xfrm rot="5400000" flipH="1" flipV="1">
              <a:off x="10736715" y="4267145"/>
              <a:ext cx="323035" cy="592843"/>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2BFBAD6A-1AEE-491F-A7EB-2CA31EE1F02C}"/>
                </a:ext>
              </a:extLst>
            </p:cNvPr>
            <p:cNvCxnSpPr>
              <a:stCxn id="207" idx="3"/>
              <a:endCxn id="365" idx="0"/>
            </p:cNvCxnSpPr>
            <p:nvPr/>
          </p:nvCxnSpPr>
          <p:spPr>
            <a:xfrm>
              <a:off x="10975880" y="2555110"/>
              <a:ext cx="447375" cy="1238251"/>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0C809C96-B9A5-4863-A9F3-A25DDA9DFEDA}"/>
                </a:ext>
              </a:extLst>
            </p:cNvPr>
            <p:cNvCxnSpPr>
              <a:cxnSpLocks/>
              <a:stCxn id="292" idx="3"/>
              <a:endCxn id="207" idx="0"/>
            </p:cNvCxnSpPr>
            <p:nvPr/>
          </p:nvCxnSpPr>
          <p:spPr>
            <a:xfrm>
              <a:off x="8659921" y="1337366"/>
              <a:ext cx="320040" cy="485701"/>
            </a:xfrm>
            <a:prstGeom prst="bentConnector2">
              <a:avLst/>
            </a:prstGeom>
            <a:ln w="12700">
              <a:solidFill>
                <a:srgbClr val="000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35E1E5B8-64F8-45D2-8A44-9A38D7345014}"/>
                </a:ext>
              </a:extLst>
            </p:cNvPr>
            <p:cNvCxnSpPr>
              <a:cxnSpLocks/>
              <a:stCxn id="207" idx="2"/>
              <a:endCxn id="181" idx="0"/>
            </p:cNvCxnSpPr>
            <p:nvPr/>
          </p:nvCxnSpPr>
          <p:spPr>
            <a:xfrm>
              <a:off x="9299127" y="3287152"/>
              <a:ext cx="0" cy="385709"/>
            </a:xfrm>
            <a:prstGeom prst="straightConnector1">
              <a:avLst/>
            </a:prstGeom>
            <a:ln w="12700">
              <a:solidFill>
                <a:schemeClr val="bg1"/>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94" name="TextBox 493">
              <a:extLst>
                <a:ext uri="{FF2B5EF4-FFF2-40B4-BE49-F238E27FC236}">
                  <a16:creationId xmlns:a16="http://schemas.microsoft.com/office/drawing/2014/main" id="{02BF2942-A945-4E53-9B46-D66EB282D48B}"/>
                </a:ext>
              </a:extLst>
            </p:cNvPr>
            <p:cNvSpPr txBox="1"/>
            <p:nvPr/>
          </p:nvSpPr>
          <p:spPr>
            <a:xfrm>
              <a:off x="9551143" y="3834508"/>
              <a:ext cx="45525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Table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Storage</a:t>
              </a:r>
            </a:p>
          </p:txBody>
        </p:sp>
        <p:sp>
          <p:nvSpPr>
            <p:cNvPr id="496" name="Rectangle: Rounded Corners 495">
              <a:extLst>
                <a:ext uri="{FF2B5EF4-FFF2-40B4-BE49-F238E27FC236}">
                  <a16:creationId xmlns:a16="http://schemas.microsoft.com/office/drawing/2014/main" id="{37B9B8D2-6850-49E7-9046-1157AD68B021}"/>
                </a:ext>
              </a:extLst>
            </p:cNvPr>
            <p:cNvSpPr/>
            <p:nvPr/>
          </p:nvSpPr>
          <p:spPr bwMode="auto">
            <a:xfrm>
              <a:off x="9548908"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497" name="Picture 496">
              <a:extLst>
                <a:ext uri="{FF2B5EF4-FFF2-40B4-BE49-F238E27FC236}">
                  <a16:creationId xmlns:a16="http://schemas.microsoft.com/office/drawing/2014/main" id="{B1B18EDA-D492-4A8D-9388-07D8DABA72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2060" y="4242924"/>
              <a:ext cx="310896" cy="310896"/>
            </a:xfrm>
            <a:prstGeom prst="rect">
              <a:avLst/>
            </a:prstGeom>
          </p:spPr>
        </p:pic>
        <p:cxnSp>
          <p:nvCxnSpPr>
            <p:cNvPr id="233" name="Straight Connector 232">
              <a:extLst>
                <a:ext uri="{FF2B5EF4-FFF2-40B4-BE49-F238E27FC236}">
                  <a16:creationId xmlns:a16="http://schemas.microsoft.com/office/drawing/2014/main" id="{75B961EC-EF7D-4550-B742-62AB4644865B}"/>
                </a:ext>
              </a:extLst>
            </p:cNvPr>
            <p:cNvCxnSpPr>
              <a:cxnSpLocks/>
            </p:cNvCxnSpPr>
            <p:nvPr/>
          </p:nvCxnSpPr>
          <p:spPr>
            <a:xfrm flipV="1">
              <a:off x="9051735"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5CC3CCB-44A5-40BA-A398-1B0F95298D1B}"/>
                </a:ext>
              </a:extLst>
            </p:cNvPr>
            <p:cNvCxnSpPr>
              <a:cxnSpLocks/>
            </p:cNvCxnSpPr>
            <p:nvPr/>
          </p:nvCxnSpPr>
          <p:spPr>
            <a:xfrm flipV="1">
              <a:off x="8511953"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1E465690-B87B-4E62-B018-B63CEE2EA1E7}"/>
                </a:ext>
              </a:extLst>
            </p:cNvPr>
            <p:cNvSpPr/>
            <p:nvPr/>
          </p:nvSpPr>
          <p:spPr bwMode="auto">
            <a:xfrm>
              <a:off x="6979073" y="6234311"/>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91" name="TextBox 490">
              <a:extLst>
                <a:ext uri="{FF2B5EF4-FFF2-40B4-BE49-F238E27FC236}">
                  <a16:creationId xmlns:a16="http://schemas.microsoft.com/office/drawing/2014/main" id="{B001BB3A-4FB2-4301-9043-81C18C3A46F8}"/>
                </a:ext>
              </a:extLst>
            </p:cNvPr>
            <p:cNvSpPr txBox="1"/>
            <p:nvPr/>
          </p:nvSpPr>
          <p:spPr>
            <a:xfrm>
              <a:off x="6136895" y="4816073"/>
              <a:ext cx="416781"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GitHub</a:t>
              </a:r>
            </a:p>
          </p:txBody>
        </p:sp>
        <p:sp>
          <p:nvSpPr>
            <p:cNvPr id="492" name="Rectangle: Rounded Corners 491">
              <a:extLst>
                <a:ext uri="{FF2B5EF4-FFF2-40B4-BE49-F238E27FC236}">
                  <a16:creationId xmlns:a16="http://schemas.microsoft.com/office/drawing/2014/main" id="{90F70B04-B167-4A34-8DA8-0F0A1F094B70}"/>
                </a:ext>
              </a:extLst>
            </p:cNvPr>
            <p:cNvSpPr/>
            <p:nvPr/>
          </p:nvSpPr>
          <p:spPr bwMode="auto">
            <a:xfrm>
              <a:off x="6116686"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80" name="TextBox 479">
              <a:extLst>
                <a:ext uri="{FF2B5EF4-FFF2-40B4-BE49-F238E27FC236}">
                  <a16:creationId xmlns:a16="http://schemas.microsoft.com/office/drawing/2014/main" id="{333DF9E4-37F9-43A0-9305-E16AF427B048}"/>
                </a:ext>
              </a:extLst>
            </p:cNvPr>
            <p:cNvSpPr txBox="1"/>
            <p:nvPr/>
          </p:nvSpPr>
          <p:spPr>
            <a:xfrm>
              <a:off x="7871607" y="2499200"/>
              <a:ext cx="200375"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482" name="Rectangle: Rounded Corners 481">
              <a:extLst>
                <a:ext uri="{FF2B5EF4-FFF2-40B4-BE49-F238E27FC236}">
                  <a16:creationId xmlns:a16="http://schemas.microsoft.com/office/drawing/2014/main" id="{2A5782D9-D9DE-45A2-9C90-BF5E11367CF7}"/>
                </a:ext>
              </a:extLst>
            </p:cNvPr>
            <p:cNvSpPr/>
            <p:nvPr/>
          </p:nvSpPr>
          <p:spPr bwMode="auto">
            <a:xfrm>
              <a:off x="7744132"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9" name="TextBox 468">
              <a:extLst>
                <a:ext uri="{FF2B5EF4-FFF2-40B4-BE49-F238E27FC236}">
                  <a16:creationId xmlns:a16="http://schemas.microsoft.com/office/drawing/2014/main" id="{D604EA1B-D55D-4606-B675-0973023EBB7A}"/>
                </a:ext>
              </a:extLst>
            </p:cNvPr>
            <p:cNvSpPr txBox="1"/>
            <p:nvPr/>
          </p:nvSpPr>
          <p:spPr>
            <a:xfrm>
              <a:off x="6844437" y="1765110"/>
              <a:ext cx="540212"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Active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Directory</a:t>
              </a:r>
            </a:p>
          </p:txBody>
        </p:sp>
        <p:sp>
          <p:nvSpPr>
            <p:cNvPr id="471" name="Rectangle: Rounded Corners 470">
              <a:extLst>
                <a:ext uri="{FF2B5EF4-FFF2-40B4-BE49-F238E27FC236}">
                  <a16:creationId xmlns:a16="http://schemas.microsoft.com/office/drawing/2014/main" id="{0E866436-8238-45C9-8357-2643881880BC}"/>
                </a:ext>
              </a:extLst>
            </p:cNvPr>
            <p:cNvSpPr/>
            <p:nvPr/>
          </p:nvSpPr>
          <p:spPr bwMode="auto">
            <a:xfrm>
              <a:off x="6884681" y="2146540"/>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472" name="Group 471">
              <a:extLst>
                <a:ext uri="{FF2B5EF4-FFF2-40B4-BE49-F238E27FC236}">
                  <a16:creationId xmlns:a16="http://schemas.microsoft.com/office/drawing/2014/main" id="{F23966CD-1CA8-41E0-BF63-693F86E6DE85}"/>
                </a:ext>
              </a:extLst>
            </p:cNvPr>
            <p:cNvGrpSpPr/>
            <p:nvPr/>
          </p:nvGrpSpPr>
          <p:grpSpPr>
            <a:xfrm>
              <a:off x="6957833" y="2233682"/>
              <a:ext cx="310896" cy="282915"/>
              <a:chOff x="7300743" y="2262258"/>
              <a:chExt cx="310896" cy="282915"/>
            </a:xfrm>
          </p:grpSpPr>
          <p:sp>
            <p:nvSpPr>
              <p:cNvPr id="473" name="Freeform: Shape 472">
                <a:extLst>
                  <a:ext uri="{FF2B5EF4-FFF2-40B4-BE49-F238E27FC236}">
                    <a16:creationId xmlns:a16="http://schemas.microsoft.com/office/drawing/2014/main" id="{D6B54727-F998-4B06-A269-5C249D686064}"/>
                  </a:ext>
                </a:extLst>
              </p:cNvPr>
              <p:cNvSpPr/>
              <p:nvPr/>
            </p:nvSpPr>
            <p:spPr>
              <a:xfrm>
                <a:off x="7300743" y="2423924"/>
                <a:ext cx="310896" cy="121249"/>
              </a:xfrm>
              <a:custGeom>
                <a:avLst/>
                <a:gdLst>
                  <a:gd name="connsiteX0" fmla="*/ 17445 w 310896"/>
                  <a:gd name="connsiteY0" fmla="*/ 345 h 121249"/>
                  <a:gd name="connsiteX1" fmla="*/ 154239 w 310896"/>
                  <a:gd name="connsiteY1" fmla="*/ 89124 h 121249"/>
                  <a:gd name="connsiteX2" fmla="*/ 293451 w 310896"/>
                  <a:gd name="connsiteY2" fmla="*/ 0 h 121249"/>
                  <a:gd name="connsiteX3" fmla="*/ 310896 w 310896"/>
                  <a:gd name="connsiteY3" fmla="*/ 20381 h 121249"/>
                  <a:gd name="connsiteX4" fmla="*/ 154239 w 310896"/>
                  <a:gd name="connsiteY4" fmla="*/ 121249 h 121249"/>
                  <a:gd name="connsiteX5" fmla="*/ 0 w 310896"/>
                  <a:gd name="connsiteY5" fmla="*/ 20381 h 121249"/>
                  <a:gd name="connsiteX6" fmla="*/ 17445 w 310896"/>
                  <a:gd name="connsiteY6" fmla="*/ 345 h 12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 h="121249">
                    <a:moveTo>
                      <a:pt x="17445" y="345"/>
                    </a:moveTo>
                    <a:lnTo>
                      <a:pt x="154239" y="89124"/>
                    </a:lnTo>
                    <a:lnTo>
                      <a:pt x="293451" y="0"/>
                    </a:lnTo>
                    <a:lnTo>
                      <a:pt x="310896" y="20381"/>
                    </a:lnTo>
                    <a:lnTo>
                      <a:pt x="154239" y="121249"/>
                    </a:lnTo>
                    <a:lnTo>
                      <a:pt x="0" y="20381"/>
                    </a:lnTo>
                    <a:lnTo>
                      <a:pt x="17445" y="345"/>
                    </a:lnTo>
                    <a:close/>
                  </a:path>
                </a:pathLst>
              </a:custGeom>
              <a:solidFill>
                <a:schemeClr val="tx2"/>
              </a:solidFill>
              <a:ln w="16933"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9F334EC3-5F69-480B-8D53-792BB48680D5}"/>
                  </a:ext>
                </a:extLst>
              </p:cNvPr>
              <p:cNvSpPr/>
              <p:nvPr/>
            </p:nvSpPr>
            <p:spPr>
              <a:xfrm>
                <a:off x="7328550" y="2262258"/>
                <a:ext cx="255452" cy="232308"/>
              </a:xfrm>
              <a:custGeom>
                <a:avLst/>
                <a:gdLst>
                  <a:gd name="connsiteX0" fmla="*/ 0 w 255452"/>
                  <a:gd name="connsiteY0" fmla="*/ 150612 h 232308"/>
                  <a:gd name="connsiteX1" fmla="*/ 126431 w 255452"/>
                  <a:gd name="connsiteY1" fmla="*/ 0 h 232308"/>
                  <a:gd name="connsiteX2" fmla="*/ 255453 w 255452"/>
                  <a:gd name="connsiteY2" fmla="*/ 150785 h 232308"/>
                  <a:gd name="connsiteX3" fmla="*/ 126431 w 255452"/>
                  <a:gd name="connsiteY3" fmla="*/ 232308 h 232308"/>
                  <a:gd name="connsiteX4" fmla="*/ 0 w 255452"/>
                  <a:gd name="connsiteY4" fmla="*/ 150612 h 23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52" h="232308">
                    <a:moveTo>
                      <a:pt x="0" y="150612"/>
                    </a:moveTo>
                    <a:lnTo>
                      <a:pt x="126431" y="0"/>
                    </a:lnTo>
                    <a:lnTo>
                      <a:pt x="255453" y="150785"/>
                    </a:lnTo>
                    <a:lnTo>
                      <a:pt x="126431" y="232308"/>
                    </a:lnTo>
                    <a:lnTo>
                      <a:pt x="0" y="150612"/>
                    </a:lnTo>
                    <a:close/>
                  </a:path>
                </a:pathLst>
              </a:custGeom>
              <a:solidFill>
                <a:srgbClr val="FFFFFF"/>
              </a:solidFill>
              <a:ln w="16933"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AB9B5D29-EFA3-40FC-947F-3871FFB4AB49}"/>
                  </a:ext>
                </a:extLst>
              </p:cNvPr>
              <p:cNvSpPr/>
              <p:nvPr/>
            </p:nvSpPr>
            <p:spPr>
              <a:xfrm>
                <a:off x="7328550" y="2262258"/>
                <a:ext cx="126431" cy="232308"/>
              </a:xfrm>
              <a:custGeom>
                <a:avLst/>
                <a:gdLst>
                  <a:gd name="connsiteX0" fmla="*/ 126431 w 126431"/>
                  <a:gd name="connsiteY0" fmla="*/ 0 h 232308"/>
                  <a:gd name="connsiteX1" fmla="*/ 126431 w 126431"/>
                  <a:gd name="connsiteY1" fmla="*/ 232308 h 232308"/>
                  <a:gd name="connsiteX2" fmla="*/ 0 w 126431"/>
                  <a:gd name="connsiteY2" fmla="*/ 150612 h 232308"/>
                  <a:gd name="connsiteX3" fmla="*/ 126431 w 126431"/>
                  <a:gd name="connsiteY3" fmla="*/ 0 h 232308"/>
                </a:gdLst>
                <a:ahLst/>
                <a:cxnLst>
                  <a:cxn ang="0">
                    <a:pos x="connsiteX0" y="connsiteY0"/>
                  </a:cxn>
                  <a:cxn ang="0">
                    <a:pos x="connsiteX1" y="connsiteY1"/>
                  </a:cxn>
                  <a:cxn ang="0">
                    <a:pos x="connsiteX2" y="connsiteY2"/>
                  </a:cxn>
                  <a:cxn ang="0">
                    <a:pos x="connsiteX3" y="connsiteY3"/>
                  </a:cxn>
                </a:cxnLst>
                <a:rect l="l" t="t" r="r" b="b"/>
                <a:pathLst>
                  <a:path w="126431" h="232308">
                    <a:moveTo>
                      <a:pt x="126431" y="0"/>
                    </a:moveTo>
                    <a:lnTo>
                      <a:pt x="126431" y="232308"/>
                    </a:lnTo>
                    <a:lnTo>
                      <a:pt x="0" y="150612"/>
                    </a:lnTo>
                    <a:lnTo>
                      <a:pt x="126431" y="0"/>
                    </a:lnTo>
                    <a:close/>
                  </a:path>
                </a:pathLst>
              </a:custGeom>
              <a:solidFill>
                <a:schemeClr val="tx2"/>
              </a:solidFill>
              <a:ln w="16933"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A3B793EF-84F0-4FC6-9E0F-42D9C83A1A40}"/>
                  </a:ext>
                </a:extLst>
              </p:cNvPr>
              <p:cNvSpPr/>
              <p:nvPr/>
            </p:nvSpPr>
            <p:spPr>
              <a:xfrm>
                <a:off x="7454981" y="2262258"/>
                <a:ext cx="129021" cy="232308"/>
              </a:xfrm>
              <a:custGeom>
                <a:avLst/>
                <a:gdLst>
                  <a:gd name="connsiteX0" fmla="*/ 0 w 129021"/>
                  <a:gd name="connsiteY0" fmla="*/ 0 h 232308"/>
                  <a:gd name="connsiteX1" fmla="*/ 0 w 129021"/>
                  <a:gd name="connsiteY1" fmla="*/ 232308 h 232308"/>
                  <a:gd name="connsiteX2" fmla="*/ 129022 w 129021"/>
                  <a:gd name="connsiteY2" fmla="*/ 150785 h 232308"/>
                  <a:gd name="connsiteX3" fmla="*/ 0 w 129021"/>
                  <a:gd name="connsiteY3" fmla="*/ 0 h 232308"/>
                </a:gdLst>
                <a:ahLst/>
                <a:cxnLst>
                  <a:cxn ang="0">
                    <a:pos x="connsiteX0" y="connsiteY0"/>
                  </a:cxn>
                  <a:cxn ang="0">
                    <a:pos x="connsiteX1" y="connsiteY1"/>
                  </a:cxn>
                  <a:cxn ang="0">
                    <a:pos x="connsiteX2" y="connsiteY2"/>
                  </a:cxn>
                  <a:cxn ang="0">
                    <a:pos x="connsiteX3" y="connsiteY3"/>
                  </a:cxn>
                </a:cxnLst>
                <a:rect l="l" t="t" r="r" b="b"/>
                <a:pathLst>
                  <a:path w="129021" h="232308">
                    <a:moveTo>
                      <a:pt x="0" y="0"/>
                    </a:moveTo>
                    <a:lnTo>
                      <a:pt x="0" y="232308"/>
                    </a:lnTo>
                    <a:lnTo>
                      <a:pt x="129022" y="150785"/>
                    </a:lnTo>
                    <a:lnTo>
                      <a:pt x="0" y="0"/>
                    </a:lnTo>
                    <a:close/>
                  </a:path>
                </a:pathLst>
              </a:custGeom>
              <a:solidFill>
                <a:schemeClr val="tx2"/>
              </a:solidFill>
              <a:ln w="16933"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71CCEA40-6A91-4C1B-9A64-8894BC17D037}"/>
                  </a:ext>
                </a:extLst>
              </p:cNvPr>
              <p:cNvSpPr/>
              <p:nvPr/>
            </p:nvSpPr>
            <p:spPr>
              <a:xfrm>
                <a:off x="7454981" y="2382298"/>
                <a:ext cx="129021" cy="112268"/>
              </a:xfrm>
              <a:custGeom>
                <a:avLst/>
                <a:gdLst>
                  <a:gd name="connsiteX0" fmla="*/ 0 w 129021"/>
                  <a:gd name="connsiteY0" fmla="*/ 0 h 112268"/>
                  <a:gd name="connsiteX1" fmla="*/ 129022 w 129021"/>
                  <a:gd name="connsiteY1" fmla="*/ 30744 h 112268"/>
                  <a:gd name="connsiteX2" fmla="*/ 0 w 129021"/>
                  <a:gd name="connsiteY2" fmla="*/ 112268 h 112268"/>
                  <a:gd name="connsiteX3" fmla="*/ 0 w 129021"/>
                  <a:gd name="connsiteY3" fmla="*/ 0 h 112268"/>
                </a:gdLst>
                <a:ahLst/>
                <a:cxnLst>
                  <a:cxn ang="0">
                    <a:pos x="connsiteX0" y="connsiteY0"/>
                  </a:cxn>
                  <a:cxn ang="0">
                    <a:pos x="connsiteX1" y="connsiteY1"/>
                  </a:cxn>
                  <a:cxn ang="0">
                    <a:pos x="connsiteX2" y="connsiteY2"/>
                  </a:cxn>
                  <a:cxn ang="0">
                    <a:pos x="connsiteX3" y="connsiteY3"/>
                  </a:cxn>
                </a:cxnLst>
                <a:rect l="l" t="t" r="r" b="b"/>
                <a:pathLst>
                  <a:path w="129021" h="112268">
                    <a:moveTo>
                      <a:pt x="0" y="0"/>
                    </a:moveTo>
                    <a:lnTo>
                      <a:pt x="129022" y="30744"/>
                    </a:lnTo>
                    <a:lnTo>
                      <a:pt x="0" y="112268"/>
                    </a:lnTo>
                    <a:lnTo>
                      <a:pt x="0" y="0"/>
                    </a:lnTo>
                    <a:close/>
                  </a:path>
                </a:pathLst>
              </a:custGeom>
              <a:solidFill>
                <a:schemeClr val="tx2"/>
              </a:solidFill>
              <a:ln w="16933"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E1B74552-DF8A-47E1-B347-477BF4E4CEF5}"/>
                  </a:ext>
                </a:extLst>
              </p:cNvPr>
              <p:cNvSpPr/>
              <p:nvPr/>
            </p:nvSpPr>
            <p:spPr>
              <a:xfrm>
                <a:off x="7328550" y="2382298"/>
                <a:ext cx="126431" cy="112268"/>
              </a:xfrm>
              <a:custGeom>
                <a:avLst/>
                <a:gdLst>
                  <a:gd name="connsiteX0" fmla="*/ 126431 w 126431"/>
                  <a:gd name="connsiteY0" fmla="*/ 112268 h 112268"/>
                  <a:gd name="connsiteX1" fmla="*/ 0 w 126431"/>
                  <a:gd name="connsiteY1" fmla="*/ 30571 h 112268"/>
                  <a:gd name="connsiteX2" fmla="*/ 126431 w 126431"/>
                  <a:gd name="connsiteY2" fmla="*/ 0 h 112268"/>
                  <a:gd name="connsiteX3" fmla="*/ 126431 w 126431"/>
                  <a:gd name="connsiteY3" fmla="*/ 112268 h 112268"/>
                </a:gdLst>
                <a:ahLst/>
                <a:cxnLst>
                  <a:cxn ang="0">
                    <a:pos x="connsiteX0" y="connsiteY0"/>
                  </a:cxn>
                  <a:cxn ang="0">
                    <a:pos x="connsiteX1" y="connsiteY1"/>
                  </a:cxn>
                  <a:cxn ang="0">
                    <a:pos x="connsiteX2" y="connsiteY2"/>
                  </a:cxn>
                  <a:cxn ang="0">
                    <a:pos x="connsiteX3" y="connsiteY3"/>
                  </a:cxn>
                </a:cxnLst>
                <a:rect l="l" t="t" r="r" b="b"/>
                <a:pathLst>
                  <a:path w="126431" h="112268">
                    <a:moveTo>
                      <a:pt x="126431" y="112268"/>
                    </a:moveTo>
                    <a:lnTo>
                      <a:pt x="0" y="30571"/>
                    </a:lnTo>
                    <a:lnTo>
                      <a:pt x="126431" y="0"/>
                    </a:lnTo>
                    <a:lnTo>
                      <a:pt x="126431" y="112268"/>
                    </a:lnTo>
                    <a:close/>
                  </a:path>
                </a:pathLst>
              </a:custGeom>
              <a:solidFill>
                <a:schemeClr val="tx2"/>
              </a:solidFill>
              <a:ln w="16933"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2544426B-C327-4727-9BF3-CEA39872CA20}"/>
                  </a:ext>
                </a:extLst>
              </p:cNvPr>
              <p:cNvSpPr/>
              <p:nvPr/>
            </p:nvSpPr>
            <p:spPr>
              <a:xfrm>
                <a:off x="7454981" y="2423924"/>
                <a:ext cx="156657" cy="121249"/>
              </a:xfrm>
              <a:custGeom>
                <a:avLst/>
                <a:gdLst>
                  <a:gd name="connsiteX0" fmla="*/ 0 w 156657"/>
                  <a:gd name="connsiteY0" fmla="*/ 121249 h 121249"/>
                  <a:gd name="connsiteX1" fmla="*/ 156657 w 156657"/>
                  <a:gd name="connsiteY1" fmla="*/ 20381 h 121249"/>
                  <a:gd name="connsiteX2" fmla="*/ 139212 w 156657"/>
                  <a:gd name="connsiteY2" fmla="*/ 0 h 121249"/>
                  <a:gd name="connsiteX3" fmla="*/ 0 w 156657"/>
                  <a:gd name="connsiteY3" fmla="*/ 89124 h 121249"/>
                  <a:gd name="connsiteX4" fmla="*/ 0 w 156657"/>
                  <a:gd name="connsiteY4" fmla="*/ 121249 h 12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57" h="121249">
                    <a:moveTo>
                      <a:pt x="0" y="121249"/>
                    </a:moveTo>
                    <a:lnTo>
                      <a:pt x="156657" y="20381"/>
                    </a:lnTo>
                    <a:lnTo>
                      <a:pt x="139212" y="0"/>
                    </a:lnTo>
                    <a:lnTo>
                      <a:pt x="0" y="89124"/>
                    </a:lnTo>
                    <a:lnTo>
                      <a:pt x="0" y="121249"/>
                    </a:lnTo>
                    <a:close/>
                  </a:path>
                </a:pathLst>
              </a:custGeom>
              <a:solidFill>
                <a:schemeClr val="tx2"/>
              </a:solidFill>
              <a:ln w="16933" cap="flat">
                <a:noFill/>
                <a:prstDash val="solid"/>
                <a:miter/>
              </a:ln>
            </p:spPr>
            <p:txBody>
              <a:bodyPr rtlCol="0" anchor="ctr"/>
              <a:lstStyle/>
              <a:p>
                <a:endParaRPr lang="en-IN"/>
              </a:p>
            </p:txBody>
          </p:sp>
        </p:grpSp>
        <p:sp>
          <p:nvSpPr>
            <p:cNvPr id="239" name="TextBox 238">
              <a:extLst>
                <a:ext uri="{FF2B5EF4-FFF2-40B4-BE49-F238E27FC236}">
                  <a16:creationId xmlns:a16="http://schemas.microsoft.com/office/drawing/2014/main" id="{1A97618E-6335-4033-A562-8A48B7E261A2}"/>
                </a:ext>
              </a:extLst>
            </p:cNvPr>
            <p:cNvSpPr txBox="1"/>
            <p:nvPr/>
          </p:nvSpPr>
          <p:spPr>
            <a:xfrm>
              <a:off x="8598041" y="5785698"/>
              <a:ext cx="553037"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Vault</a:t>
              </a:r>
            </a:p>
          </p:txBody>
        </p:sp>
        <p:sp>
          <p:nvSpPr>
            <p:cNvPr id="461" name="Rectangle: Rounded Corners 460">
              <a:extLst>
                <a:ext uri="{FF2B5EF4-FFF2-40B4-BE49-F238E27FC236}">
                  <a16:creationId xmlns:a16="http://schemas.microsoft.com/office/drawing/2014/main" id="{FDD21EEC-F77E-4FC6-850C-F35B5A5C7ED8}"/>
                </a:ext>
              </a:extLst>
            </p:cNvPr>
            <p:cNvSpPr/>
            <p:nvPr/>
          </p:nvSpPr>
          <p:spPr bwMode="auto">
            <a:xfrm>
              <a:off x="9548348"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63" name="Freeform: Shape 462">
              <a:extLst>
                <a:ext uri="{FF2B5EF4-FFF2-40B4-BE49-F238E27FC236}">
                  <a16:creationId xmlns:a16="http://schemas.microsoft.com/office/drawing/2014/main" id="{214D0E47-D553-47D3-A419-4FDECF5E0586}"/>
                </a:ext>
              </a:extLst>
            </p:cNvPr>
            <p:cNvSpPr/>
            <p:nvPr/>
          </p:nvSpPr>
          <p:spPr>
            <a:xfrm>
              <a:off x="9628354" y="606542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47B50AFF-93A1-4AA4-9405-4E6A5966514B}"/>
                </a:ext>
              </a:extLst>
            </p:cNvPr>
            <p:cNvSpPr/>
            <p:nvPr/>
          </p:nvSpPr>
          <p:spPr>
            <a:xfrm>
              <a:off x="9648633" y="608570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2F6FD63-2ABD-4DE4-B713-C3141F719DC1}"/>
                </a:ext>
              </a:extLst>
            </p:cNvPr>
            <p:cNvSpPr/>
            <p:nvPr/>
          </p:nvSpPr>
          <p:spPr>
            <a:xfrm>
              <a:off x="9690014" y="607500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EA8F5F4E-55F1-409B-BCE8-0177689D7820}"/>
                </a:ext>
              </a:extLst>
            </p:cNvPr>
            <p:cNvSpPr/>
            <p:nvPr/>
          </p:nvSpPr>
          <p:spPr>
            <a:xfrm>
              <a:off x="9761379" y="624712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E3B70A70-3446-4390-ABAB-7550CC086B87}"/>
                </a:ext>
              </a:extLst>
            </p:cNvPr>
            <p:cNvSpPr/>
            <p:nvPr/>
          </p:nvSpPr>
          <p:spPr>
            <a:xfrm>
              <a:off x="9732894" y="615790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421FDBA-C6B3-4F26-8D3F-0AFF9A7215C6}"/>
                </a:ext>
              </a:extLst>
            </p:cNvPr>
            <p:cNvSpPr/>
            <p:nvPr/>
          </p:nvSpPr>
          <p:spPr>
            <a:xfrm>
              <a:off x="9732894" y="617521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3" name="Rectangle: Rounded Corners 452">
              <a:extLst>
                <a:ext uri="{FF2B5EF4-FFF2-40B4-BE49-F238E27FC236}">
                  <a16:creationId xmlns:a16="http://schemas.microsoft.com/office/drawing/2014/main" id="{426026C8-F05D-4D95-8B58-BD23889B7675}"/>
                </a:ext>
              </a:extLst>
            </p:cNvPr>
            <p:cNvSpPr/>
            <p:nvPr/>
          </p:nvSpPr>
          <p:spPr bwMode="auto">
            <a:xfrm>
              <a:off x="8823135"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55" name="Freeform: Shape 454">
              <a:extLst>
                <a:ext uri="{FF2B5EF4-FFF2-40B4-BE49-F238E27FC236}">
                  <a16:creationId xmlns:a16="http://schemas.microsoft.com/office/drawing/2014/main" id="{3B163E33-6668-45A4-B9FE-0C80F0E95DF0}"/>
                </a:ext>
              </a:extLst>
            </p:cNvPr>
            <p:cNvSpPr/>
            <p:nvPr/>
          </p:nvSpPr>
          <p:spPr>
            <a:xfrm>
              <a:off x="8903142"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3144E036-CFE2-4660-8E84-17D68A1F9DC1}"/>
                </a:ext>
              </a:extLst>
            </p:cNvPr>
            <p:cNvSpPr/>
            <p:nvPr/>
          </p:nvSpPr>
          <p:spPr>
            <a:xfrm>
              <a:off x="8923421"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BD07DDF8-D9C1-4971-B9B3-B086FA64B929}"/>
                </a:ext>
              </a:extLst>
            </p:cNvPr>
            <p:cNvSpPr/>
            <p:nvPr/>
          </p:nvSpPr>
          <p:spPr>
            <a:xfrm>
              <a:off x="8964802"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1CF28D1E-A45C-44E2-8DAD-8F134BD83FA6}"/>
                </a:ext>
              </a:extLst>
            </p:cNvPr>
            <p:cNvSpPr/>
            <p:nvPr/>
          </p:nvSpPr>
          <p:spPr>
            <a:xfrm>
              <a:off x="9036167"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0530E802-0278-409B-80B5-48FC84351232}"/>
                </a:ext>
              </a:extLst>
            </p:cNvPr>
            <p:cNvSpPr/>
            <p:nvPr/>
          </p:nvSpPr>
          <p:spPr>
            <a:xfrm>
              <a:off x="9007682"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6EB75D72-171C-41D7-9F6B-0A37AFBCDDA5}"/>
                </a:ext>
              </a:extLst>
            </p:cNvPr>
            <p:cNvSpPr/>
            <p:nvPr/>
          </p:nvSpPr>
          <p:spPr>
            <a:xfrm>
              <a:off x="9007682"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5" name="Rectangle: Rounded Corners 444">
              <a:extLst>
                <a:ext uri="{FF2B5EF4-FFF2-40B4-BE49-F238E27FC236}">
                  <a16:creationId xmlns:a16="http://schemas.microsoft.com/office/drawing/2014/main" id="{024FC1FF-D09E-4F87-BA94-EC0A3FC9C59A}"/>
                </a:ext>
              </a:extLst>
            </p:cNvPr>
            <p:cNvSpPr/>
            <p:nvPr/>
          </p:nvSpPr>
          <p:spPr bwMode="auto">
            <a:xfrm>
              <a:off x="8283353"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47" name="Freeform: Shape 446">
              <a:extLst>
                <a:ext uri="{FF2B5EF4-FFF2-40B4-BE49-F238E27FC236}">
                  <a16:creationId xmlns:a16="http://schemas.microsoft.com/office/drawing/2014/main" id="{54D877CC-BD39-4432-B4AD-F462FB6E6817}"/>
                </a:ext>
              </a:extLst>
            </p:cNvPr>
            <p:cNvSpPr/>
            <p:nvPr/>
          </p:nvSpPr>
          <p:spPr>
            <a:xfrm>
              <a:off x="8363360"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4158591C-46E6-46E6-BD40-F1C091F7DC79}"/>
                </a:ext>
              </a:extLst>
            </p:cNvPr>
            <p:cNvSpPr/>
            <p:nvPr/>
          </p:nvSpPr>
          <p:spPr>
            <a:xfrm>
              <a:off x="8383639"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104E19A3-9FC7-47AA-B582-D03F89E25803}"/>
                </a:ext>
              </a:extLst>
            </p:cNvPr>
            <p:cNvSpPr/>
            <p:nvPr/>
          </p:nvSpPr>
          <p:spPr>
            <a:xfrm>
              <a:off x="8425020"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443BB691-79B9-4CD2-B676-AEF32E50CA76}"/>
                </a:ext>
              </a:extLst>
            </p:cNvPr>
            <p:cNvSpPr/>
            <p:nvPr/>
          </p:nvSpPr>
          <p:spPr>
            <a:xfrm>
              <a:off x="8496385"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382A5BF7-CA2E-4C6B-B4CB-4C254FB5CDCF}"/>
                </a:ext>
              </a:extLst>
            </p:cNvPr>
            <p:cNvSpPr/>
            <p:nvPr/>
          </p:nvSpPr>
          <p:spPr>
            <a:xfrm>
              <a:off x="8467900"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38B6CCA1-9ED5-427D-8E78-A889A8A8B846}"/>
                </a:ext>
              </a:extLst>
            </p:cNvPr>
            <p:cNvSpPr/>
            <p:nvPr/>
          </p:nvSpPr>
          <p:spPr>
            <a:xfrm>
              <a:off x="8467900"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7" name="Rectangle: Rounded Corners 436">
              <a:extLst>
                <a:ext uri="{FF2B5EF4-FFF2-40B4-BE49-F238E27FC236}">
                  <a16:creationId xmlns:a16="http://schemas.microsoft.com/office/drawing/2014/main" id="{DB78078E-ECFF-4F39-9951-3C73D570349D}"/>
                </a:ext>
              </a:extLst>
            </p:cNvPr>
            <p:cNvSpPr/>
            <p:nvPr/>
          </p:nvSpPr>
          <p:spPr bwMode="auto">
            <a:xfrm>
              <a:off x="7743572"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9" name="Freeform: Shape 438">
              <a:extLst>
                <a:ext uri="{FF2B5EF4-FFF2-40B4-BE49-F238E27FC236}">
                  <a16:creationId xmlns:a16="http://schemas.microsoft.com/office/drawing/2014/main" id="{5E7B89A0-F9D5-4A39-8A49-A3594646D544}"/>
                </a:ext>
              </a:extLst>
            </p:cNvPr>
            <p:cNvSpPr/>
            <p:nvPr/>
          </p:nvSpPr>
          <p:spPr>
            <a:xfrm>
              <a:off x="7823579"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1C52F29-EF2F-4B16-A6C6-F47B964B627A}"/>
                </a:ext>
              </a:extLst>
            </p:cNvPr>
            <p:cNvSpPr/>
            <p:nvPr/>
          </p:nvSpPr>
          <p:spPr>
            <a:xfrm>
              <a:off x="7843858"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2C64F99B-C141-4458-B105-CE303873E859}"/>
                </a:ext>
              </a:extLst>
            </p:cNvPr>
            <p:cNvSpPr/>
            <p:nvPr/>
          </p:nvSpPr>
          <p:spPr>
            <a:xfrm>
              <a:off x="7885239"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EE61600-5D52-45BA-82AD-E4AE1EFBA809}"/>
                </a:ext>
              </a:extLst>
            </p:cNvPr>
            <p:cNvSpPr/>
            <p:nvPr/>
          </p:nvSpPr>
          <p:spPr>
            <a:xfrm>
              <a:off x="7956604"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41F6D5B0-2A3E-4EB6-AA54-39E06E490F93}"/>
                </a:ext>
              </a:extLst>
            </p:cNvPr>
            <p:cNvSpPr/>
            <p:nvPr/>
          </p:nvSpPr>
          <p:spPr>
            <a:xfrm>
              <a:off x="7928119"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BAE0A62F-7672-45F0-9240-4ABCCEB30382}"/>
                </a:ext>
              </a:extLst>
            </p:cNvPr>
            <p:cNvSpPr/>
            <p:nvPr/>
          </p:nvSpPr>
          <p:spPr>
            <a:xfrm>
              <a:off x="7928119"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4" name="TextBox 243">
              <a:extLst>
                <a:ext uri="{FF2B5EF4-FFF2-40B4-BE49-F238E27FC236}">
                  <a16:creationId xmlns:a16="http://schemas.microsoft.com/office/drawing/2014/main" id="{03BEFAB0-8B51-42D0-9CBA-72400BFCF25F}"/>
                </a:ext>
              </a:extLst>
            </p:cNvPr>
            <p:cNvSpPr txBox="1"/>
            <p:nvPr/>
          </p:nvSpPr>
          <p:spPr>
            <a:xfrm>
              <a:off x="9231462" y="5218355"/>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a:ea typeface="+mn-ea"/>
                  <a:cs typeface="+mn-cs"/>
                </a:rPr>
                <a:t>…</a:t>
              </a:r>
            </a:p>
          </p:txBody>
        </p:sp>
        <p:sp>
          <p:nvSpPr>
            <p:cNvPr id="245" name="TextBox 244">
              <a:extLst>
                <a:ext uri="{FF2B5EF4-FFF2-40B4-BE49-F238E27FC236}">
                  <a16:creationId xmlns:a16="http://schemas.microsoft.com/office/drawing/2014/main" id="{6ECF7677-E073-4D0A-8905-D08AC827CCEF}"/>
                </a:ext>
              </a:extLst>
            </p:cNvPr>
            <p:cNvSpPr txBox="1"/>
            <p:nvPr/>
          </p:nvSpPr>
          <p:spPr>
            <a:xfrm>
              <a:off x="8295876" y="4859395"/>
              <a:ext cx="1157368"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Application Insights</a:t>
              </a:r>
            </a:p>
          </p:txBody>
        </p:sp>
        <p:sp>
          <p:nvSpPr>
            <p:cNvPr id="430" name="Rectangle: Rounded Corners 429">
              <a:extLst>
                <a:ext uri="{FF2B5EF4-FFF2-40B4-BE49-F238E27FC236}">
                  <a16:creationId xmlns:a16="http://schemas.microsoft.com/office/drawing/2014/main" id="{59214247-E02F-4921-BB35-1F0C87BE5C74}"/>
                </a:ext>
              </a:extLst>
            </p:cNvPr>
            <p:cNvSpPr/>
            <p:nvPr/>
          </p:nvSpPr>
          <p:spPr bwMode="auto">
            <a:xfrm>
              <a:off x="7743572"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2" name="Freeform: Shape 431">
              <a:extLst>
                <a:ext uri="{FF2B5EF4-FFF2-40B4-BE49-F238E27FC236}">
                  <a16:creationId xmlns:a16="http://schemas.microsoft.com/office/drawing/2014/main" id="{3854449B-B364-4A53-B0F2-EF3FE81BAE7D}"/>
                </a:ext>
              </a:extLst>
            </p:cNvPr>
            <p:cNvSpPr/>
            <p:nvPr/>
          </p:nvSpPr>
          <p:spPr>
            <a:xfrm>
              <a:off x="7937624"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EABA9F61-EB31-419C-B346-4B20B1FB71DC}"/>
                </a:ext>
              </a:extLst>
            </p:cNvPr>
            <p:cNvSpPr/>
            <p:nvPr/>
          </p:nvSpPr>
          <p:spPr>
            <a:xfrm>
              <a:off x="7869409"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C207D15D-FF46-4939-BD80-F5CA1AF71FF8}"/>
                </a:ext>
              </a:extLst>
            </p:cNvPr>
            <p:cNvSpPr/>
            <p:nvPr/>
          </p:nvSpPr>
          <p:spPr>
            <a:xfrm>
              <a:off x="7907214"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7E4CEBA5-B590-440E-A2A2-EF1ED999B1E9}"/>
                </a:ext>
              </a:extLst>
            </p:cNvPr>
            <p:cNvSpPr/>
            <p:nvPr/>
          </p:nvSpPr>
          <p:spPr>
            <a:xfrm>
              <a:off x="7936933"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27C073A1-B741-4F59-B6E1-E8846244B490}"/>
                </a:ext>
              </a:extLst>
            </p:cNvPr>
            <p:cNvSpPr/>
            <p:nvPr/>
          </p:nvSpPr>
          <p:spPr>
            <a:xfrm>
              <a:off x="7936933"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23" name="Rectangle: Rounded Corners 422">
              <a:extLst>
                <a:ext uri="{FF2B5EF4-FFF2-40B4-BE49-F238E27FC236}">
                  <a16:creationId xmlns:a16="http://schemas.microsoft.com/office/drawing/2014/main" id="{FB7CC0AE-919B-43F0-BE6F-2BB13E1D37A4}"/>
                </a:ext>
              </a:extLst>
            </p:cNvPr>
            <p:cNvSpPr/>
            <p:nvPr/>
          </p:nvSpPr>
          <p:spPr bwMode="auto">
            <a:xfrm>
              <a:off x="8283353"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25" name="Freeform: Shape 424">
              <a:extLst>
                <a:ext uri="{FF2B5EF4-FFF2-40B4-BE49-F238E27FC236}">
                  <a16:creationId xmlns:a16="http://schemas.microsoft.com/office/drawing/2014/main" id="{C618B645-8696-40CF-A7FA-D14B62D27448}"/>
                </a:ext>
              </a:extLst>
            </p:cNvPr>
            <p:cNvSpPr/>
            <p:nvPr/>
          </p:nvSpPr>
          <p:spPr>
            <a:xfrm>
              <a:off x="8477405"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6C30A6F9-9B68-4428-8736-9905278F250F}"/>
                </a:ext>
              </a:extLst>
            </p:cNvPr>
            <p:cNvSpPr/>
            <p:nvPr/>
          </p:nvSpPr>
          <p:spPr>
            <a:xfrm>
              <a:off x="8409190"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378B6A00-88E5-4AF1-A366-096B4D1A08AA}"/>
                </a:ext>
              </a:extLst>
            </p:cNvPr>
            <p:cNvSpPr/>
            <p:nvPr/>
          </p:nvSpPr>
          <p:spPr>
            <a:xfrm>
              <a:off x="8446995"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5465B6F4-E9A0-47D2-A496-EA7FD7EA9304}"/>
                </a:ext>
              </a:extLst>
            </p:cNvPr>
            <p:cNvSpPr/>
            <p:nvPr/>
          </p:nvSpPr>
          <p:spPr>
            <a:xfrm>
              <a:off x="8476714"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7F9B852B-6700-4939-9856-363F362E50E4}"/>
                </a:ext>
              </a:extLst>
            </p:cNvPr>
            <p:cNvSpPr/>
            <p:nvPr/>
          </p:nvSpPr>
          <p:spPr>
            <a:xfrm>
              <a:off x="8476714"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16" name="Rectangle: Rounded Corners 415">
              <a:extLst>
                <a:ext uri="{FF2B5EF4-FFF2-40B4-BE49-F238E27FC236}">
                  <a16:creationId xmlns:a16="http://schemas.microsoft.com/office/drawing/2014/main" id="{DB6AEE7D-51D5-4EA7-9F76-13EEEE1BEBAF}"/>
                </a:ext>
              </a:extLst>
            </p:cNvPr>
            <p:cNvSpPr/>
            <p:nvPr/>
          </p:nvSpPr>
          <p:spPr bwMode="auto">
            <a:xfrm>
              <a:off x="8823135"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18" name="Freeform: Shape 417">
              <a:extLst>
                <a:ext uri="{FF2B5EF4-FFF2-40B4-BE49-F238E27FC236}">
                  <a16:creationId xmlns:a16="http://schemas.microsoft.com/office/drawing/2014/main" id="{06760629-FFBD-4CE4-BCCE-47448D4265A5}"/>
                </a:ext>
              </a:extLst>
            </p:cNvPr>
            <p:cNvSpPr/>
            <p:nvPr/>
          </p:nvSpPr>
          <p:spPr>
            <a:xfrm>
              <a:off x="9017187"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89BD6517-4E89-40AC-93DA-B829C8017506}"/>
                </a:ext>
              </a:extLst>
            </p:cNvPr>
            <p:cNvSpPr/>
            <p:nvPr/>
          </p:nvSpPr>
          <p:spPr>
            <a:xfrm>
              <a:off x="8948972"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84F60621-7B66-4314-8863-0DD25CEE8F05}"/>
                </a:ext>
              </a:extLst>
            </p:cNvPr>
            <p:cNvSpPr/>
            <p:nvPr/>
          </p:nvSpPr>
          <p:spPr>
            <a:xfrm>
              <a:off x="8986777"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3521DBBD-8B4B-4671-978D-080DFA2E3480}"/>
                </a:ext>
              </a:extLst>
            </p:cNvPr>
            <p:cNvSpPr/>
            <p:nvPr/>
          </p:nvSpPr>
          <p:spPr>
            <a:xfrm>
              <a:off x="9016496"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F562404D-13E2-4280-8F42-238560CCD581}"/>
                </a:ext>
              </a:extLst>
            </p:cNvPr>
            <p:cNvSpPr/>
            <p:nvPr/>
          </p:nvSpPr>
          <p:spPr>
            <a:xfrm>
              <a:off x="9016496"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09" name="Rectangle: Rounded Corners 408">
              <a:extLst>
                <a:ext uri="{FF2B5EF4-FFF2-40B4-BE49-F238E27FC236}">
                  <a16:creationId xmlns:a16="http://schemas.microsoft.com/office/drawing/2014/main" id="{90A9B9A4-95AF-41A9-A6CA-FE9C72DD8613}"/>
                </a:ext>
              </a:extLst>
            </p:cNvPr>
            <p:cNvSpPr/>
            <p:nvPr/>
          </p:nvSpPr>
          <p:spPr bwMode="auto">
            <a:xfrm>
              <a:off x="9548348"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11" name="Freeform: Shape 410">
              <a:extLst>
                <a:ext uri="{FF2B5EF4-FFF2-40B4-BE49-F238E27FC236}">
                  <a16:creationId xmlns:a16="http://schemas.microsoft.com/office/drawing/2014/main" id="{F5D8FB82-77CD-40C1-A057-C51253721EEA}"/>
                </a:ext>
              </a:extLst>
            </p:cNvPr>
            <p:cNvSpPr/>
            <p:nvPr/>
          </p:nvSpPr>
          <p:spPr>
            <a:xfrm>
              <a:off x="9742400"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9FEB9C30-AC57-4E8B-ABDD-89E5BF401A50}"/>
                </a:ext>
              </a:extLst>
            </p:cNvPr>
            <p:cNvSpPr/>
            <p:nvPr/>
          </p:nvSpPr>
          <p:spPr>
            <a:xfrm>
              <a:off x="9674185"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048779B7-64D2-424D-902E-79298432D9D9}"/>
                </a:ext>
              </a:extLst>
            </p:cNvPr>
            <p:cNvSpPr/>
            <p:nvPr/>
          </p:nvSpPr>
          <p:spPr>
            <a:xfrm>
              <a:off x="9711990"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74DB1F25-8BC2-4A69-BB53-34BBDAA7CF9E}"/>
                </a:ext>
              </a:extLst>
            </p:cNvPr>
            <p:cNvSpPr/>
            <p:nvPr/>
          </p:nvSpPr>
          <p:spPr>
            <a:xfrm>
              <a:off x="9741709"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BE3CC956-D753-4686-9583-68CDA52BB701}"/>
                </a:ext>
              </a:extLst>
            </p:cNvPr>
            <p:cNvSpPr/>
            <p:nvPr/>
          </p:nvSpPr>
          <p:spPr>
            <a:xfrm>
              <a:off x="9741709"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00" name="TextBox 399">
              <a:extLst>
                <a:ext uri="{FF2B5EF4-FFF2-40B4-BE49-F238E27FC236}">
                  <a16:creationId xmlns:a16="http://schemas.microsoft.com/office/drawing/2014/main" id="{4885C192-FD6C-43E0-AF7A-E9436E636347}"/>
                </a:ext>
              </a:extLst>
            </p:cNvPr>
            <p:cNvSpPr txBox="1"/>
            <p:nvPr/>
          </p:nvSpPr>
          <p:spPr>
            <a:xfrm>
              <a:off x="10339720" y="4725083"/>
              <a:ext cx="524181"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Log</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Analytics</a:t>
              </a:r>
            </a:p>
          </p:txBody>
        </p:sp>
        <p:sp>
          <p:nvSpPr>
            <p:cNvPr id="402" name="Rectangle: Rounded Corners 401">
              <a:extLst>
                <a:ext uri="{FF2B5EF4-FFF2-40B4-BE49-F238E27FC236}">
                  <a16:creationId xmlns:a16="http://schemas.microsoft.com/office/drawing/2014/main" id="{2A50C1BF-8006-4E69-93A9-EFF6F64D2275}"/>
                </a:ext>
              </a:extLst>
            </p:cNvPr>
            <p:cNvSpPr/>
            <p:nvPr/>
          </p:nvSpPr>
          <p:spPr bwMode="auto">
            <a:xfrm>
              <a:off x="10373211"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403" name="Group 402">
              <a:extLst>
                <a:ext uri="{FF2B5EF4-FFF2-40B4-BE49-F238E27FC236}">
                  <a16:creationId xmlns:a16="http://schemas.microsoft.com/office/drawing/2014/main" id="{2167EC31-5840-413B-86D0-02CCD07F5614}"/>
                </a:ext>
              </a:extLst>
            </p:cNvPr>
            <p:cNvGrpSpPr/>
            <p:nvPr/>
          </p:nvGrpSpPr>
          <p:grpSpPr>
            <a:xfrm>
              <a:off x="10455862" y="5141108"/>
              <a:ext cx="291915" cy="291901"/>
              <a:chOff x="10798772" y="5169684"/>
              <a:chExt cx="291915" cy="291901"/>
            </a:xfrm>
          </p:grpSpPr>
          <p:sp>
            <p:nvSpPr>
              <p:cNvPr id="404" name="Freeform: Shape 403">
                <a:extLst>
                  <a:ext uri="{FF2B5EF4-FFF2-40B4-BE49-F238E27FC236}">
                    <a16:creationId xmlns:a16="http://schemas.microsoft.com/office/drawing/2014/main" id="{C357CE4E-AD11-4B3C-806B-FB4EA4B6CAE1}"/>
                  </a:ext>
                </a:extLst>
              </p:cNvPr>
              <p:cNvSpPr/>
              <p:nvPr/>
            </p:nvSpPr>
            <p:spPr>
              <a:xfrm>
                <a:off x="10798772" y="5299920"/>
                <a:ext cx="161665" cy="161665"/>
              </a:xfrm>
              <a:custGeom>
                <a:avLst/>
                <a:gdLst>
                  <a:gd name="connsiteX0" fmla="*/ 87051 w 161665"/>
                  <a:gd name="connsiteY0" fmla="*/ 87051 h 161665"/>
                  <a:gd name="connsiteX1" fmla="*/ 161666 w 161665"/>
                  <a:gd name="connsiteY1" fmla="*/ 87051 h 161665"/>
                  <a:gd name="connsiteX2" fmla="*/ 161666 w 161665"/>
                  <a:gd name="connsiteY2" fmla="*/ 161666 h 161665"/>
                  <a:gd name="connsiteX3" fmla="*/ 87051 w 161665"/>
                  <a:gd name="connsiteY3" fmla="*/ 161666 h 161665"/>
                  <a:gd name="connsiteX4" fmla="*/ 10363 w 161665"/>
                  <a:gd name="connsiteY4" fmla="*/ 161666 h 161665"/>
                  <a:gd name="connsiteX5" fmla="*/ 74615 w 161665"/>
                  <a:gd name="connsiteY5" fmla="*/ 161666 h 161665"/>
                  <a:gd name="connsiteX6" fmla="*/ 74615 w 161665"/>
                  <a:gd name="connsiteY6" fmla="*/ 87051 h 161665"/>
                  <a:gd name="connsiteX7" fmla="*/ 0 w 161665"/>
                  <a:gd name="connsiteY7" fmla="*/ 87051 h 161665"/>
                  <a:gd name="connsiteX8" fmla="*/ 0 w 161665"/>
                  <a:gd name="connsiteY8" fmla="*/ 151303 h 161665"/>
                  <a:gd name="connsiteX9" fmla="*/ 10363 w 161665"/>
                  <a:gd name="connsiteY9" fmla="*/ 161666 h 161665"/>
                  <a:gd name="connsiteX10" fmla="*/ 0 w 161665"/>
                  <a:gd name="connsiteY10" fmla="*/ 75306 h 161665"/>
                  <a:gd name="connsiteX11" fmla="*/ 74615 w 161665"/>
                  <a:gd name="connsiteY11" fmla="*/ 75306 h 161665"/>
                  <a:gd name="connsiteX12" fmla="*/ 74615 w 161665"/>
                  <a:gd name="connsiteY12" fmla="*/ 0 h 161665"/>
                  <a:gd name="connsiteX13" fmla="*/ 0 w 161665"/>
                  <a:gd name="connsiteY13" fmla="*/ 0 h 1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65" h="161665">
                    <a:moveTo>
                      <a:pt x="87051" y="87051"/>
                    </a:moveTo>
                    <a:lnTo>
                      <a:pt x="161666" y="87051"/>
                    </a:lnTo>
                    <a:lnTo>
                      <a:pt x="161666" y="161666"/>
                    </a:lnTo>
                    <a:lnTo>
                      <a:pt x="87051" y="161666"/>
                    </a:lnTo>
                    <a:close/>
                    <a:moveTo>
                      <a:pt x="10363" y="161666"/>
                    </a:moveTo>
                    <a:lnTo>
                      <a:pt x="74615" y="161666"/>
                    </a:lnTo>
                    <a:lnTo>
                      <a:pt x="74615" y="87051"/>
                    </a:lnTo>
                    <a:lnTo>
                      <a:pt x="0" y="87051"/>
                    </a:lnTo>
                    <a:lnTo>
                      <a:pt x="0" y="151303"/>
                    </a:lnTo>
                    <a:cubicBezTo>
                      <a:pt x="0" y="157027"/>
                      <a:pt x="4640" y="161666"/>
                      <a:pt x="10363" y="161666"/>
                    </a:cubicBezTo>
                    <a:close/>
                    <a:moveTo>
                      <a:pt x="0" y="75306"/>
                    </a:moveTo>
                    <a:lnTo>
                      <a:pt x="74615" y="75306"/>
                    </a:lnTo>
                    <a:lnTo>
                      <a:pt x="74615" y="0"/>
                    </a:lnTo>
                    <a:lnTo>
                      <a:pt x="0" y="0"/>
                    </a:lnTo>
                    <a:close/>
                  </a:path>
                </a:pathLst>
              </a:custGeom>
              <a:solidFill>
                <a:schemeClr val="tx2"/>
              </a:solidFill>
              <a:ln w="16933"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CCB3A621-93CF-4593-AFB5-9B23C0104619}"/>
                  </a:ext>
                </a:extLst>
              </p:cNvPr>
              <p:cNvSpPr/>
              <p:nvPr/>
            </p:nvSpPr>
            <p:spPr>
              <a:xfrm>
                <a:off x="10885127" y="5169684"/>
                <a:ext cx="205560" cy="206411"/>
              </a:xfrm>
              <a:custGeom>
                <a:avLst/>
                <a:gdLst>
                  <a:gd name="connsiteX0" fmla="*/ 102774 w 205560"/>
                  <a:gd name="connsiteY0" fmla="*/ 6 h 206411"/>
                  <a:gd name="connsiteX1" fmla="*/ 205554 w 205560"/>
                  <a:gd name="connsiteY1" fmla="*/ 100678 h 206411"/>
                  <a:gd name="connsiteX2" fmla="*/ 205542 w 205560"/>
                  <a:gd name="connsiteY2" fmla="*/ 103638 h 206411"/>
                  <a:gd name="connsiteX3" fmla="*/ 104857 w 205560"/>
                  <a:gd name="connsiteY3" fmla="*/ 206406 h 206411"/>
                  <a:gd name="connsiteX4" fmla="*/ 102774 w 205560"/>
                  <a:gd name="connsiteY4" fmla="*/ 206406 h 206411"/>
                  <a:gd name="connsiteX5" fmla="*/ 5 w 205560"/>
                  <a:gd name="connsiteY5" fmla="*/ 206406 h 206411"/>
                  <a:gd name="connsiteX6" fmla="*/ 5 w 205560"/>
                  <a:gd name="connsiteY6" fmla="*/ 102774 h 206411"/>
                  <a:gd name="connsiteX7" fmla="*/ 100691 w 205560"/>
                  <a:gd name="connsiteY7" fmla="*/ 6 h 206411"/>
                  <a:gd name="connsiteX8" fmla="*/ 102774 w 205560"/>
                  <a:gd name="connsiteY8" fmla="*/ 6 h 20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560" h="206411">
                    <a:moveTo>
                      <a:pt x="102774" y="6"/>
                    </a:moveTo>
                    <a:cubicBezTo>
                      <a:pt x="158956" y="-577"/>
                      <a:pt x="204972" y="44496"/>
                      <a:pt x="205554" y="100678"/>
                    </a:cubicBezTo>
                    <a:cubicBezTo>
                      <a:pt x="205565" y="101665"/>
                      <a:pt x="205561" y="102651"/>
                      <a:pt x="205542" y="103638"/>
                    </a:cubicBezTo>
                    <a:cubicBezTo>
                      <a:pt x="206117" y="159820"/>
                      <a:pt x="161039" y="205831"/>
                      <a:pt x="104857" y="206406"/>
                    </a:cubicBezTo>
                    <a:cubicBezTo>
                      <a:pt x="104163" y="206413"/>
                      <a:pt x="103468" y="206413"/>
                      <a:pt x="102774" y="206406"/>
                    </a:cubicBezTo>
                    <a:lnTo>
                      <a:pt x="5" y="206406"/>
                    </a:lnTo>
                    <a:lnTo>
                      <a:pt x="5" y="102774"/>
                    </a:lnTo>
                    <a:cubicBezTo>
                      <a:pt x="-570" y="46592"/>
                      <a:pt x="44508" y="581"/>
                      <a:pt x="100691" y="6"/>
                    </a:cubicBezTo>
                    <a:cubicBezTo>
                      <a:pt x="101385" y="-2"/>
                      <a:pt x="102080" y="-2"/>
                      <a:pt x="102774" y="6"/>
                    </a:cubicBezTo>
                    <a:close/>
                  </a:path>
                </a:pathLst>
              </a:custGeom>
              <a:solidFill>
                <a:schemeClr val="tx2"/>
              </a:solidFill>
              <a:ln w="16933"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D9199F93-61CD-4BA2-B711-864ED2A5B014}"/>
                  </a:ext>
                </a:extLst>
              </p:cNvPr>
              <p:cNvSpPr/>
              <p:nvPr/>
            </p:nvSpPr>
            <p:spPr>
              <a:xfrm>
                <a:off x="10920367" y="5257776"/>
                <a:ext cx="23489" cy="70469"/>
              </a:xfrm>
              <a:custGeom>
                <a:avLst/>
                <a:gdLst>
                  <a:gd name="connsiteX0" fmla="*/ 0 w 23489"/>
                  <a:gd name="connsiteY0" fmla="*/ 0 h 70469"/>
                  <a:gd name="connsiteX1" fmla="*/ 23490 w 23489"/>
                  <a:gd name="connsiteY1" fmla="*/ 0 h 70469"/>
                  <a:gd name="connsiteX2" fmla="*/ 23490 w 23489"/>
                  <a:gd name="connsiteY2" fmla="*/ 70470 h 70469"/>
                  <a:gd name="connsiteX3" fmla="*/ 0 w 23489"/>
                  <a:gd name="connsiteY3" fmla="*/ 70470 h 70469"/>
                </a:gdLst>
                <a:ahLst/>
                <a:cxnLst>
                  <a:cxn ang="0">
                    <a:pos x="connsiteX0" y="connsiteY0"/>
                  </a:cxn>
                  <a:cxn ang="0">
                    <a:pos x="connsiteX1" y="connsiteY1"/>
                  </a:cxn>
                  <a:cxn ang="0">
                    <a:pos x="connsiteX2" y="connsiteY2"/>
                  </a:cxn>
                  <a:cxn ang="0">
                    <a:pos x="connsiteX3" y="connsiteY3"/>
                  </a:cxn>
                </a:cxnLst>
                <a:rect l="l" t="t" r="r" b="b"/>
                <a:pathLst>
                  <a:path w="23489" h="70469">
                    <a:moveTo>
                      <a:pt x="0" y="0"/>
                    </a:moveTo>
                    <a:lnTo>
                      <a:pt x="23490" y="0"/>
                    </a:lnTo>
                    <a:lnTo>
                      <a:pt x="23490" y="70470"/>
                    </a:lnTo>
                    <a:lnTo>
                      <a:pt x="0" y="70470"/>
                    </a:lnTo>
                    <a:close/>
                  </a:path>
                </a:pathLst>
              </a:custGeom>
              <a:solidFill>
                <a:schemeClr val="bg1"/>
              </a:solidFill>
              <a:ln w="16933"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8139AF82-540D-49F4-B47E-A6A426A36CA1}"/>
                  </a:ext>
                </a:extLst>
              </p:cNvPr>
              <p:cNvSpPr/>
              <p:nvPr/>
            </p:nvSpPr>
            <p:spPr>
              <a:xfrm>
                <a:off x="10967347" y="5281266"/>
                <a:ext cx="23489" cy="46979"/>
              </a:xfrm>
              <a:custGeom>
                <a:avLst/>
                <a:gdLst>
                  <a:gd name="connsiteX0" fmla="*/ 0 w 23489"/>
                  <a:gd name="connsiteY0" fmla="*/ 0 h 46979"/>
                  <a:gd name="connsiteX1" fmla="*/ 23490 w 23489"/>
                  <a:gd name="connsiteY1" fmla="*/ 0 h 46979"/>
                  <a:gd name="connsiteX2" fmla="*/ 23490 w 23489"/>
                  <a:gd name="connsiteY2" fmla="*/ 46980 h 46979"/>
                  <a:gd name="connsiteX3" fmla="*/ 0 w 23489"/>
                  <a:gd name="connsiteY3" fmla="*/ 46980 h 46979"/>
                </a:gdLst>
                <a:ahLst/>
                <a:cxnLst>
                  <a:cxn ang="0">
                    <a:pos x="connsiteX0" y="connsiteY0"/>
                  </a:cxn>
                  <a:cxn ang="0">
                    <a:pos x="connsiteX1" y="connsiteY1"/>
                  </a:cxn>
                  <a:cxn ang="0">
                    <a:pos x="connsiteX2" y="connsiteY2"/>
                  </a:cxn>
                  <a:cxn ang="0">
                    <a:pos x="connsiteX3" y="connsiteY3"/>
                  </a:cxn>
                </a:cxnLst>
                <a:rect l="l" t="t" r="r" b="b"/>
                <a:pathLst>
                  <a:path w="23489" h="46979">
                    <a:moveTo>
                      <a:pt x="0" y="0"/>
                    </a:moveTo>
                    <a:lnTo>
                      <a:pt x="23490" y="0"/>
                    </a:lnTo>
                    <a:lnTo>
                      <a:pt x="23490" y="46980"/>
                    </a:lnTo>
                    <a:lnTo>
                      <a:pt x="0" y="46980"/>
                    </a:lnTo>
                    <a:close/>
                  </a:path>
                </a:pathLst>
              </a:custGeom>
              <a:solidFill>
                <a:schemeClr val="bg1"/>
              </a:solidFill>
              <a:ln w="16933"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62AECF15-5C2B-44AF-83B5-46AAB110BF7F}"/>
                  </a:ext>
                </a:extLst>
              </p:cNvPr>
              <p:cNvSpPr/>
              <p:nvPr/>
            </p:nvSpPr>
            <p:spPr>
              <a:xfrm>
                <a:off x="11014327" y="5234286"/>
                <a:ext cx="23489" cy="93959"/>
              </a:xfrm>
              <a:custGeom>
                <a:avLst/>
                <a:gdLst>
                  <a:gd name="connsiteX0" fmla="*/ 0 w 23489"/>
                  <a:gd name="connsiteY0" fmla="*/ 0 h 93959"/>
                  <a:gd name="connsiteX1" fmla="*/ 23490 w 23489"/>
                  <a:gd name="connsiteY1" fmla="*/ 0 h 93959"/>
                  <a:gd name="connsiteX2" fmla="*/ 23490 w 23489"/>
                  <a:gd name="connsiteY2" fmla="*/ 93960 h 93959"/>
                  <a:gd name="connsiteX3" fmla="*/ 0 w 23489"/>
                  <a:gd name="connsiteY3" fmla="*/ 93960 h 93959"/>
                </a:gdLst>
                <a:ahLst/>
                <a:cxnLst>
                  <a:cxn ang="0">
                    <a:pos x="connsiteX0" y="connsiteY0"/>
                  </a:cxn>
                  <a:cxn ang="0">
                    <a:pos x="connsiteX1" y="connsiteY1"/>
                  </a:cxn>
                  <a:cxn ang="0">
                    <a:pos x="connsiteX2" y="connsiteY2"/>
                  </a:cxn>
                  <a:cxn ang="0">
                    <a:pos x="connsiteX3" y="connsiteY3"/>
                  </a:cxn>
                </a:cxnLst>
                <a:rect l="l" t="t" r="r" b="b"/>
                <a:pathLst>
                  <a:path w="23489" h="93959">
                    <a:moveTo>
                      <a:pt x="0" y="0"/>
                    </a:moveTo>
                    <a:lnTo>
                      <a:pt x="23490" y="0"/>
                    </a:lnTo>
                    <a:lnTo>
                      <a:pt x="23490" y="93960"/>
                    </a:lnTo>
                    <a:lnTo>
                      <a:pt x="0" y="93960"/>
                    </a:lnTo>
                    <a:close/>
                  </a:path>
                </a:pathLst>
              </a:custGeom>
              <a:solidFill>
                <a:schemeClr val="bg1"/>
              </a:solidFill>
              <a:ln w="16933" cap="flat">
                <a:noFill/>
                <a:prstDash val="solid"/>
                <a:miter/>
              </a:ln>
            </p:spPr>
            <p:txBody>
              <a:bodyPr rtlCol="0" anchor="ctr"/>
              <a:lstStyle/>
              <a:p>
                <a:endParaRPr lang="en-IN"/>
              </a:p>
            </p:txBody>
          </p:sp>
        </p:grpSp>
        <p:sp>
          <p:nvSpPr>
            <p:cNvPr id="389" name="TextBox 388">
              <a:extLst>
                <a:ext uri="{FF2B5EF4-FFF2-40B4-BE49-F238E27FC236}">
                  <a16:creationId xmlns:a16="http://schemas.microsoft.com/office/drawing/2014/main" id="{A68ACA47-83C4-4F60-BF2E-F50F7B666998}"/>
                </a:ext>
              </a:extLst>
            </p:cNvPr>
            <p:cNvSpPr txBox="1"/>
            <p:nvPr/>
          </p:nvSpPr>
          <p:spPr>
            <a:xfrm>
              <a:off x="7725734" y="3834508"/>
              <a:ext cx="492122"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Cosmos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DB</a:t>
              </a:r>
            </a:p>
          </p:txBody>
        </p:sp>
        <p:sp>
          <p:nvSpPr>
            <p:cNvPr id="391" name="Rectangle: Rounded Corners 390">
              <a:extLst>
                <a:ext uri="{FF2B5EF4-FFF2-40B4-BE49-F238E27FC236}">
                  <a16:creationId xmlns:a16="http://schemas.microsoft.com/office/drawing/2014/main" id="{2175822B-876F-48F5-8E85-0F2A23CF9D08}"/>
                </a:ext>
              </a:extLst>
            </p:cNvPr>
            <p:cNvSpPr/>
            <p:nvPr/>
          </p:nvSpPr>
          <p:spPr bwMode="auto">
            <a:xfrm>
              <a:off x="7744132"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92" name="Group 391">
              <a:extLst>
                <a:ext uri="{FF2B5EF4-FFF2-40B4-BE49-F238E27FC236}">
                  <a16:creationId xmlns:a16="http://schemas.microsoft.com/office/drawing/2014/main" id="{5C9E2434-C494-49DB-95FA-31624E2B6DC1}"/>
                </a:ext>
              </a:extLst>
            </p:cNvPr>
            <p:cNvGrpSpPr/>
            <p:nvPr/>
          </p:nvGrpSpPr>
          <p:grpSpPr>
            <a:xfrm>
              <a:off x="7825931" y="4242923"/>
              <a:ext cx="293625" cy="291897"/>
              <a:chOff x="8168841" y="4271499"/>
              <a:chExt cx="293625" cy="291897"/>
            </a:xfrm>
          </p:grpSpPr>
          <p:sp>
            <p:nvSpPr>
              <p:cNvPr id="393" name="Freeform: Shape 392">
                <a:extLst>
                  <a:ext uri="{FF2B5EF4-FFF2-40B4-BE49-F238E27FC236}">
                    <a16:creationId xmlns:a16="http://schemas.microsoft.com/office/drawing/2014/main" id="{6385DD1D-0195-4740-B7D4-0F527E4C5CF1}"/>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BC4A64BB-8CD7-4148-AC70-57A059DA8D14}"/>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D7FE8BC1-546D-49ED-9045-D3A44A3DC576}"/>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396" name="Graphic 21">
                <a:extLst>
                  <a:ext uri="{FF2B5EF4-FFF2-40B4-BE49-F238E27FC236}">
                    <a16:creationId xmlns:a16="http://schemas.microsoft.com/office/drawing/2014/main" id="{856FDCA6-9D77-4C99-8F2F-96BCFDB629A0}"/>
                  </a:ext>
                </a:extLst>
              </p:cNvPr>
              <p:cNvGrpSpPr/>
              <p:nvPr/>
            </p:nvGrpSpPr>
            <p:grpSpPr>
              <a:xfrm>
                <a:off x="8208424" y="4344345"/>
                <a:ext cx="210849" cy="144091"/>
                <a:chOff x="8208424" y="4344345"/>
                <a:chExt cx="210849" cy="144091"/>
              </a:xfrm>
              <a:solidFill>
                <a:srgbClr val="F2F2F2"/>
              </a:solidFill>
            </p:grpSpPr>
            <p:sp>
              <p:nvSpPr>
                <p:cNvPr id="398" name="Freeform: Shape 397">
                  <a:extLst>
                    <a:ext uri="{FF2B5EF4-FFF2-40B4-BE49-F238E27FC236}">
                      <a16:creationId xmlns:a16="http://schemas.microsoft.com/office/drawing/2014/main" id="{070342F8-30AD-44BD-A9E3-CA60CDC33495}"/>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13E3537-6504-4D9C-8594-96CA0981A12D}"/>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397" name="Freeform: Shape 396">
                <a:extLst>
                  <a:ext uri="{FF2B5EF4-FFF2-40B4-BE49-F238E27FC236}">
                    <a16:creationId xmlns:a16="http://schemas.microsoft.com/office/drawing/2014/main" id="{89D34DDD-FDB2-4AEB-8045-BE09C21A57C1}"/>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sp>
          <p:nvSpPr>
            <p:cNvPr id="381" name="Rectangle: Rounded Corners 380">
              <a:extLst>
                <a:ext uri="{FF2B5EF4-FFF2-40B4-BE49-F238E27FC236}">
                  <a16:creationId xmlns:a16="http://schemas.microsoft.com/office/drawing/2014/main" id="{388D938D-C631-4F1C-9B05-34727E79CFBC}"/>
                </a:ext>
              </a:extLst>
            </p:cNvPr>
            <p:cNvSpPr/>
            <p:nvPr/>
          </p:nvSpPr>
          <p:spPr bwMode="auto">
            <a:xfrm>
              <a:off x="8283913"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82" name="TextBox 381">
              <a:extLst>
                <a:ext uri="{FF2B5EF4-FFF2-40B4-BE49-F238E27FC236}">
                  <a16:creationId xmlns:a16="http://schemas.microsoft.com/office/drawing/2014/main" id="{CB1D6DD6-B672-4389-A9F6-84FE4B0B98E8}"/>
                </a:ext>
              </a:extLst>
            </p:cNvPr>
            <p:cNvSpPr txBox="1"/>
            <p:nvPr/>
          </p:nvSpPr>
          <p:spPr>
            <a:xfrm>
              <a:off x="8327679" y="3834508"/>
              <a:ext cx="370294"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SQL</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p>
          </p:txBody>
        </p:sp>
        <p:sp>
          <p:nvSpPr>
            <p:cNvPr id="384" name="Freeform: Shape 383">
              <a:extLst>
                <a:ext uri="{FF2B5EF4-FFF2-40B4-BE49-F238E27FC236}">
                  <a16:creationId xmlns:a16="http://schemas.microsoft.com/office/drawing/2014/main" id="{11E2EA9B-A576-4E77-9AFF-EC8B25F5DF9C}"/>
                </a:ext>
              </a:extLst>
            </p:cNvPr>
            <p:cNvSpPr/>
            <p:nvPr/>
          </p:nvSpPr>
          <p:spPr>
            <a:xfrm>
              <a:off x="8401799" y="4291631"/>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E1A5A50F-DADB-4A34-8539-93DA8EA0FA8E}"/>
                </a:ext>
              </a:extLst>
            </p:cNvPr>
            <p:cNvSpPr/>
            <p:nvPr/>
          </p:nvSpPr>
          <p:spPr>
            <a:xfrm>
              <a:off x="8401799" y="4251560"/>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39C04D94-6A81-432B-B9B0-9D908C8A4343}"/>
                </a:ext>
              </a:extLst>
            </p:cNvPr>
            <p:cNvSpPr/>
            <p:nvPr/>
          </p:nvSpPr>
          <p:spPr>
            <a:xfrm>
              <a:off x="8427534" y="4262959"/>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1E74BCA8-FC88-44C1-ACF5-A353834BA642}"/>
                </a:ext>
              </a:extLst>
            </p:cNvPr>
            <p:cNvSpPr/>
            <p:nvPr/>
          </p:nvSpPr>
          <p:spPr>
            <a:xfrm>
              <a:off x="8445324" y="4294640"/>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E85E06CB-D9A7-4D19-99B8-D71323195697}"/>
                </a:ext>
              </a:extLst>
            </p:cNvPr>
            <p:cNvSpPr/>
            <p:nvPr/>
          </p:nvSpPr>
          <p:spPr>
            <a:xfrm>
              <a:off x="8429425" y="4380196"/>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sp>
          <p:nvSpPr>
            <p:cNvPr id="378" name="Rectangle: Rounded Corners 377">
              <a:extLst>
                <a:ext uri="{FF2B5EF4-FFF2-40B4-BE49-F238E27FC236}">
                  <a16:creationId xmlns:a16="http://schemas.microsoft.com/office/drawing/2014/main" id="{FABD6821-9196-4EE3-AD73-D89912015424}"/>
                </a:ext>
              </a:extLst>
            </p:cNvPr>
            <p:cNvSpPr/>
            <p:nvPr/>
          </p:nvSpPr>
          <p:spPr bwMode="auto">
            <a:xfrm>
              <a:off x="8823695"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79" name="TextBox 378">
              <a:extLst>
                <a:ext uri="{FF2B5EF4-FFF2-40B4-BE49-F238E27FC236}">
                  <a16:creationId xmlns:a16="http://schemas.microsoft.com/office/drawing/2014/main" id="{E54F12FE-A51B-430A-BDE3-F5F54AD1E3C1}"/>
                </a:ext>
              </a:extLst>
            </p:cNvPr>
            <p:cNvSpPr txBox="1"/>
            <p:nvPr/>
          </p:nvSpPr>
          <p:spPr>
            <a:xfrm>
              <a:off x="8860986" y="3834508"/>
              <a:ext cx="39113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Azure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Search</a:t>
              </a:r>
            </a:p>
          </p:txBody>
        </p:sp>
        <p:sp>
          <p:nvSpPr>
            <p:cNvPr id="380" name="Freeform: Shape 379">
              <a:extLst>
                <a:ext uri="{FF2B5EF4-FFF2-40B4-BE49-F238E27FC236}">
                  <a16:creationId xmlns:a16="http://schemas.microsoft.com/office/drawing/2014/main" id="{8174B20B-68F5-41F4-B62C-D7BB3437334A}"/>
                </a:ext>
              </a:extLst>
            </p:cNvPr>
            <p:cNvSpPr/>
            <p:nvPr/>
          </p:nvSpPr>
          <p:spPr>
            <a:xfrm>
              <a:off x="8896846" y="4282977"/>
              <a:ext cx="310896" cy="226243"/>
            </a:xfrm>
            <a:custGeom>
              <a:avLst/>
              <a:gdLst>
                <a:gd name="connsiteX0" fmla="*/ 310896 w 310896"/>
                <a:gd name="connsiteY0" fmla="*/ 155466 h 226243"/>
                <a:gd name="connsiteX1" fmla="*/ 250271 w 310896"/>
                <a:gd name="connsiteY1" fmla="*/ 86378 h 226243"/>
                <a:gd name="connsiteX2" fmla="*/ 159593 w 310896"/>
                <a:gd name="connsiteY2" fmla="*/ 18 h 226243"/>
                <a:gd name="connsiteX3" fmla="*/ 73233 w 310896"/>
                <a:gd name="connsiteY3" fmla="*/ 60297 h 226243"/>
                <a:gd name="connsiteX4" fmla="*/ 0 w 310896"/>
                <a:gd name="connsiteY4" fmla="*/ 142857 h 226243"/>
                <a:gd name="connsiteX5" fmla="*/ 87569 w 310896"/>
                <a:gd name="connsiteY5" fmla="*/ 226108 h 226243"/>
                <a:gd name="connsiteX6" fmla="*/ 95169 w 310896"/>
                <a:gd name="connsiteY6" fmla="*/ 226108 h 226243"/>
                <a:gd name="connsiteX7" fmla="*/ 236972 w 310896"/>
                <a:gd name="connsiteY7" fmla="*/ 226108 h 226243"/>
                <a:gd name="connsiteX8" fmla="*/ 240772 w 310896"/>
                <a:gd name="connsiteY8" fmla="*/ 226108 h 226243"/>
                <a:gd name="connsiteX9" fmla="*/ 310896 w 310896"/>
                <a:gd name="connsiteY9" fmla="*/ 155466 h 2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6" h="226243">
                  <a:moveTo>
                    <a:pt x="310896" y="155466"/>
                  </a:moveTo>
                  <a:cubicBezTo>
                    <a:pt x="310266" y="120724"/>
                    <a:pt x="284637" y="91517"/>
                    <a:pt x="250271" y="86378"/>
                  </a:cubicBezTo>
                  <a:cubicBezTo>
                    <a:pt x="248858" y="37588"/>
                    <a:pt x="208394" y="-950"/>
                    <a:pt x="159593" y="18"/>
                  </a:cubicBezTo>
                  <a:cubicBezTo>
                    <a:pt x="120892" y="-378"/>
                    <a:pt x="86206" y="23833"/>
                    <a:pt x="73233" y="60297"/>
                  </a:cubicBezTo>
                  <a:cubicBezTo>
                    <a:pt x="31620" y="65648"/>
                    <a:pt x="348" y="100903"/>
                    <a:pt x="0" y="142857"/>
                  </a:cubicBezTo>
                  <a:cubicBezTo>
                    <a:pt x="1686" y="189808"/>
                    <a:pt x="40594" y="226796"/>
                    <a:pt x="87569" y="226108"/>
                  </a:cubicBezTo>
                  <a:lnTo>
                    <a:pt x="95169" y="226108"/>
                  </a:lnTo>
                  <a:lnTo>
                    <a:pt x="236972" y="226108"/>
                  </a:lnTo>
                  <a:cubicBezTo>
                    <a:pt x="238233" y="226288"/>
                    <a:pt x="239511" y="226288"/>
                    <a:pt x="240772" y="226108"/>
                  </a:cubicBezTo>
                  <a:cubicBezTo>
                    <a:pt x="279428" y="225455"/>
                    <a:pt x="310526" y="194126"/>
                    <a:pt x="310896" y="155466"/>
                  </a:cubicBezTo>
                  <a:close/>
                </a:path>
              </a:pathLst>
            </a:custGeom>
            <a:solidFill>
              <a:schemeClr val="tx2"/>
            </a:solidFill>
            <a:ln w="1693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E3A40C98-1E08-4F8B-AB37-AE2740F9A67F}"/>
                </a:ext>
              </a:extLst>
            </p:cNvPr>
            <p:cNvSpPr/>
            <p:nvPr/>
          </p:nvSpPr>
          <p:spPr>
            <a:xfrm>
              <a:off x="8974177" y="4331087"/>
              <a:ext cx="143219" cy="143801"/>
            </a:xfrm>
            <a:custGeom>
              <a:avLst/>
              <a:gdLst>
                <a:gd name="connsiteX0" fmla="*/ 135633 w 143219"/>
                <a:gd name="connsiteY0" fmla="*/ 25659 h 143801"/>
                <a:gd name="connsiteX1" fmla="*/ 62846 w 143219"/>
                <a:gd name="connsiteY1" fmla="*/ 7620 h 143801"/>
                <a:gd name="connsiteX2" fmla="*/ 38737 w 143219"/>
                <a:gd name="connsiteY2" fmla="*/ 40340 h 143801"/>
                <a:gd name="connsiteX3" fmla="*/ 44437 w 143219"/>
                <a:gd name="connsiteY3" fmla="*/ 79547 h 143801"/>
                <a:gd name="connsiteX4" fmla="*/ 4020 w 143219"/>
                <a:gd name="connsiteY4" fmla="*/ 120482 h 143801"/>
                <a:gd name="connsiteX5" fmla="*/ 3973 w 143219"/>
                <a:gd name="connsiteY5" fmla="*/ 139778 h 143801"/>
                <a:gd name="connsiteX6" fmla="*/ 4020 w 143219"/>
                <a:gd name="connsiteY6" fmla="*/ 139826 h 143801"/>
                <a:gd name="connsiteX7" fmla="*/ 13693 w 143219"/>
                <a:gd name="connsiteY7" fmla="*/ 143799 h 143801"/>
                <a:gd name="connsiteX8" fmla="*/ 23365 w 143219"/>
                <a:gd name="connsiteY8" fmla="*/ 139826 h 143801"/>
                <a:gd name="connsiteX9" fmla="*/ 63609 w 143219"/>
                <a:gd name="connsiteY9" fmla="*/ 99065 h 143801"/>
                <a:gd name="connsiteX10" fmla="*/ 77599 w 143219"/>
                <a:gd name="connsiteY10" fmla="*/ 104764 h 143801"/>
                <a:gd name="connsiteX11" fmla="*/ 141749 w 143219"/>
                <a:gd name="connsiteY11" fmla="*/ 65460 h 143801"/>
                <a:gd name="connsiteX12" fmla="*/ 135633 w 143219"/>
                <a:gd name="connsiteY12" fmla="*/ 25659 h 143801"/>
                <a:gd name="connsiteX13" fmla="*/ 126306 w 143219"/>
                <a:gd name="connsiteY13" fmla="*/ 61930 h 143801"/>
                <a:gd name="connsiteX14" fmla="*/ 90208 w 143219"/>
                <a:gd name="connsiteY14" fmla="*/ 90429 h 143801"/>
                <a:gd name="connsiteX15" fmla="*/ 81399 w 143219"/>
                <a:gd name="connsiteY15" fmla="*/ 89220 h 143801"/>
                <a:gd name="connsiteX16" fmla="*/ 69309 w 143219"/>
                <a:gd name="connsiteY16" fmla="*/ 83692 h 143801"/>
                <a:gd name="connsiteX17" fmla="*/ 59636 w 143219"/>
                <a:gd name="connsiteY17" fmla="*/ 74020 h 143801"/>
                <a:gd name="connsiteX18" fmla="*/ 54282 w 143219"/>
                <a:gd name="connsiteY18" fmla="*/ 44140 h 143801"/>
                <a:gd name="connsiteX19" fmla="*/ 90208 w 143219"/>
                <a:gd name="connsiteY19" fmla="*/ 15468 h 143801"/>
                <a:gd name="connsiteX20" fmla="*/ 99189 w 143219"/>
                <a:gd name="connsiteY20" fmla="*/ 16504 h 143801"/>
                <a:gd name="connsiteX21" fmla="*/ 121988 w 143219"/>
                <a:gd name="connsiteY21" fmla="*/ 33776 h 143801"/>
                <a:gd name="connsiteX22" fmla="*/ 126306 w 143219"/>
                <a:gd name="connsiteY22" fmla="*/ 61930 h 1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219" h="143801">
                  <a:moveTo>
                    <a:pt x="135633" y="25659"/>
                  </a:moveTo>
                  <a:cubicBezTo>
                    <a:pt x="120515" y="578"/>
                    <a:pt x="87927" y="-7498"/>
                    <a:pt x="62846" y="7620"/>
                  </a:cubicBezTo>
                  <a:cubicBezTo>
                    <a:pt x="50783" y="14892"/>
                    <a:pt x="42109" y="26664"/>
                    <a:pt x="38737" y="40340"/>
                  </a:cubicBezTo>
                  <a:cubicBezTo>
                    <a:pt x="35659" y="53661"/>
                    <a:pt x="37693" y="67653"/>
                    <a:pt x="44437" y="79547"/>
                  </a:cubicBezTo>
                  <a:lnTo>
                    <a:pt x="4020" y="120482"/>
                  </a:lnTo>
                  <a:cubicBezTo>
                    <a:pt x="-1321" y="125796"/>
                    <a:pt x="-1343" y="134436"/>
                    <a:pt x="3973" y="139778"/>
                  </a:cubicBezTo>
                  <a:cubicBezTo>
                    <a:pt x="3989" y="139795"/>
                    <a:pt x="4004" y="139811"/>
                    <a:pt x="4020" y="139826"/>
                  </a:cubicBezTo>
                  <a:cubicBezTo>
                    <a:pt x="6578" y="142398"/>
                    <a:pt x="10065" y="143832"/>
                    <a:pt x="13693" y="143799"/>
                  </a:cubicBezTo>
                  <a:cubicBezTo>
                    <a:pt x="17328" y="143872"/>
                    <a:pt x="20830" y="142433"/>
                    <a:pt x="23365" y="139826"/>
                  </a:cubicBezTo>
                  <a:lnTo>
                    <a:pt x="63609" y="99065"/>
                  </a:lnTo>
                  <a:cubicBezTo>
                    <a:pt x="67984" y="101607"/>
                    <a:pt x="72693" y="103526"/>
                    <a:pt x="77599" y="104764"/>
                  </a:cubicBezTo>
                  <a:cubicBezTo>
                    <a:pt x="106167" y="111625"/>
                    <a:pt x="134889" y="94028"/>
                    <a:pt x="141749" y="65460"/>
                  </a:cubicBezTo>
                  <a:cubicBezTo>
                    <a:pt x="145005" y="51904"/>
                    <a:pt x="142808" y="37612"/>
                    <a:pt x="135633" y="25659"/>
                  </a:cubicBezTo>
                  <a:close/>
                  <a:moveTo>
                    <a:pt x="126306" y="61930"/>
                  </a:moveTo>
                  <a:cubicBezTo>
                    <a:pt x="122256" y="78599"/>
                    <a:pt x="107362" y="90358"/>
                    <a:pt x="90208" y="90429"/>
                  </a:cubicBezTo>
                  <a:cubicBezTo>
                    <a:pt x="87229" y="90453"/>
                    <a:pt x="84262" y="90045"/>
                    <a:pt x="81399" y="89220"/>
                  </a:cubicBezTo>
                  <a:cubicBezTo>
                    <a:pt x="77029" y="88235"/>
                    <a:pt x="72912" y="86354"/>
                    <a:pt x="69309" y="83692"/>
                  </a:cubicBezTo>
                  <a:cubicBezTo>
                    <a:pt x="65508" y="81101"/>
                    <a:pt x="62227" y="77821"/>
                    <a:pt x="59636" y="74020"/>
                  </a:cubicBezTo>
                  <a:cubicBezTo>
                    <a:pt x="53717" y="65261"/>
                    <a:pt x="51773" y="54409"/>
                    <a:pt x="54282" y="44140"/>
                  </a:cubicBezTo>
                  <a:cubicBezTo>
                    <a:pt x="58136" y="27393"/>
                    <a:pt x="73023" y="15512"/>
                    <a:pt x="90208" y="15468"/>
                  </a:cubicBezTo>
                  <a:cubicBezTo>
                    <a:pt x="93231" y="15472"/>
                    <a:pt x="96244" y="15820"/>
                    <a:pt x="99189" y="16504"/>
                  </a:cubicBezTo>
                  <a:cubicBezTo>
                    <a:pt x="108765" y="19039"/>
                    <a:pt x="116957" y="25244"/>
                    <a:pt x="121988" y="33776"/>
                  </a:cubicBezTo>
                  <a:cubicBezTo>
                    <a:pt x="127149" y="42200"/>
                    <a:pt x="128705" y="52346"/>
                    <a:pt x="126306" y="61930"/>
                  </a:cubicBezTo>
                  <a:close/>
                </a:path>
              </a:pathLst>
            </a:custGeom>
            <a:solidFill>
              <a:schemeClr val="bg1"/>
            </a:solidFill>
            <a:ln w="1693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CE9E6E33-322D-4161-AE07-8EA05529C620}"/>
                </a:ext>
              </a:extLst>
            </p:cNvPr>
            <p:cNvSpPr/>
            <p:nvPr/>
          </p:nvSpPr>
          <p:spPr>
            <a:xfrm>
              <a:off x="9027077" y="4346901"/>
              <a:ext cx="74269" cy="74615"/>
            </a:xfrm>
            <a:custGeom>
              <a:avLst/>
              <a:gdLst>
                <a:gd name="connsiteX0" fmla="*/ 74270 w 74269"/>
                <a:gd name="connsiteY0" fmla="*/ 37308 h 74615"/>
                <a:gd name="connsiteX1" fmla="*/ 37135 w 74269"/>
                <a:gd name="connsiteY1" fmla="*/ 74615 h 74615"/>
                <a:gd name="connsiteX2" fmla="*/ 0 w 74269"/>
                <a:gd name="connsiteY2" fmla="*/ 37308 h 74615"/>
                <a:gd name="connsiteX3" fmla="*/ 37135 w 74269"/>
                <a:gd name="connsiteY3" fmla="*/ 0 h 74615"/>
                <a:gd name="connsiteX4" fmla="*/ 74270 w 74269"/>
                <a:gd name="connsiteY4" fmla="*/ 37308 h 7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69" h="74615">
                  <a:moveTo>
                    <a:pt x="74270" y="37308"/>
                  </a:moveTo>
                  <a:cubicBezTo>
                    <a:pt x="74270" y="57912"/>
                    <a:pt x="57644" y="74615"/>
                    <a:pt x="37135" y="74615"/>
                  </a:cubicBezTo>
                  <a:cubicBezTo>
                    <a:pt x="16626" y="74615"/>
                    <a:pt x="0" y="57912"/>
                    <a:pt x="0" y="37308"/>
                  </a:cubicBezTo>
                  <a:cubicBezTo>
                    <a:pt x="0" y="16703"/>
                    <a:pt x="16626" y="0"/>
                    <a:pt x="37135" y="0"/>
                  </a:cubicBezTo>
                  <a:cubicBezTo>
                    <a:pt x="57644" y="0"/>
                    <a:pt x="74270" y="16703"/>
                    <a:pt x="74270" y="37308"/>
                  </a:cubicBezTo>
                  <a:close/>
                </a:path>
              </a:pathLst>
            </a:custGeom>
            <a:solidFill>
              <a:schemeClr val="tx2"/>
            </a:solidFill>
            <a:ln w="1693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4CF6F707-25F9-44D4-B444-86771ABE59D8}"/>
                </a:ext>
              </a:extLst>
            </p:cNvPr>
            <p:cNvSpPr/>
            <p:nvPr/>
          </p:nvSpPr>
          <p:spPr>
            <a:xfrm>
              <a:off x="8896847" y="424292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365" name="TextBox 364">
              <a:extLst>
                <a:ext uri="{FF2B5EF4-FFF2-40B4-BE49-F238E27FC236}">
                  <a16:creationId xmlns:a16="http://schemas.microsoft.com/office/drawing/2014/main" id="{2A749726-8837-4E72-8A4A-5CB598535F1B}"/>
                </a:ext>
              </a:extLst>
            </p:cNvPr>
            <p:cNvSpPr txBox="1"/>
            <p:nvPr/>
          </p:nvSpPr>
          <p:spPr>
            <a:xfrm>
              <a:off x="11137118" y="3793361"/>
              <a:ext cx="572273"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Container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Monitor</a:t>
              </a:r>
            </a:p>
          </p:txBody>
        </p:sp>
        <p:sp>
          <p:nvSpPr>
            <p:cNvPr id="367" name="Rectangle: Rounded Corners 366">
              <a:extLst>
                <a:ext uri="{FF2B5EF4-FFF2-40B4-BE49-F238E27FC236}">
                  <a16:creationId xmlns:a16="http://schemas.microsoft.com/office/drawing/2014/main" id="{6BBB6258-7E26-4254-ADEA-320517EFC817}"/>
                </a:ext>
              </a:extLst>
            </p:cNvPr>
            <p:cNvSpPr/>
            <p:nvPr/>
          </p:nvSpPr>
          <p:spPr bwMode="auto">
            <a:xfrm>
              <a:off x="11194654" y="4173448"/>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68" name="Group 367">
              <a:extLst>
                <a:ext uri="{FF2B5EF4-FFF2-40B4-BE49-F238E27FC236}">
                  <a16:creationId xmlns:a16="http://schemas.microsoft.com/office/drawing/2014/main" id="{840355E3-8708-429D-9A83-FACF8C152B73}"/>
                </a:ext>
              </a:extLst>
            </p:cNvPr>
            <p:cNvGrpSpPr/>
            <p:nvPr/>
          </p:nvGrpSpPr>
          <p:grpSpPr>
            <a:xfrm>
              <a:off x="11276442" y="4255754"/>
              <a:ext cx="293624" cy="292587"/>
              <a:chOff x="11619352" y="4284330"/>
              <a:chExt cx="293624" cy="292587"/>
            </a:xfrm>
          </p:grpSpPr>
          <p:sp>
            <p:nvSpPr>
              <p:cNvPr id="369" name="Freeform: Shape 368">
                <a:extLst>
                  <a:ext uri="{FF2B5EF4-FFF2-40B4-BE49-F238E27FC236}">
                    <a16:creationId xmlns:a16="http://schemas.microsoft.com/office/drawing/2014/main" id="{0E299815-ADA4-4898-9FD2-FA4B2264A738}"/>
                  </a:ext>
                </a:extLst>
              </p:cNvPr>
              <p:cNvSpPr/>
              <p:nvPr/>
            </p:nvSpPr>
            <p:spPr>
              <a:xfrm>
                <a:off x="11619352" y="4284330"/>
                <a:ext cx="293624" cy="292587"/>
              </a:xfrm>
              <a:custGeom>
                <a:avLst/>
                <a:gdLst>
                  <a:gd name="connsiteX0" fmla="*/ 293624 w 293624"/>
                  <a:gd name="connsiteY0" fmla="*/ 146294 h 292587"/>
                  <a:gd name="connsiteX1" fmla="*/ 146812 w 293624"/>
                  <a:gd name="connsiteY1" fmla="*/ 292588 h 292587"/>
                  <a:gd name="connsiteX2" fmla="*/ 0 w 293624"/>
                  <a:gd name="connsiteY2" fmla="*/ 146294 h 292587"/>
                  <a:gd name="connsiteX3" fmla="*/ 146812 w 293624"/>
                  <a:gd name="connsiteY3" fmla="*/ 0 h 292587"/>
                  <a:gd name="connsiteX4" fmla="*/ 293624 w 293624"/>
                  <a:gd name="connsiteY4" fmla="*/ 146294 h 29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24" h="292587">
                    <a:moveTo>
                      <a:pt x="293624" y="146294"/>
                    </a:moveTo>
                    <a:cubicBezTo>
                      <a:pt x="293624" y="227090"/>
                      <a:pt x="227894" y="292588"/>
                      <a:pt x="146812" y="292588"/>
                    </a:cubicBezTo>
                    <a:cubicBezTo>
                      <a:pt x="65730" y="292588"/>
                      <a:pt x="0" y="227090"/>
                      <a:pt x="0" y="146294"/>
                    </a:cubicBezTo>
                    <a:cubicBezTo>
                      <a:pt x="0" y="65498"/>
                      <a:pt x="65730" y="0"/>
                      <a:pt x="146812" y="0"/>
                    </a:cubicBezTo>
                    <a:cubicBezTo>
                      <a:pt x="227894" y="0"/>
                      <a:pt x="293624" y="65498"/>
                      <a:pt x="293624" y="146294"/>
                    </a:cubicBezTo>
                    <a:close/>
                  </a:path>
                </a:pathLst>
              </a:custGeom>
              <a:solidFill>
                <a:schemeClr val="tx2"/>
              </a:solidFill>
              <a:ln w="16933"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911A9D42-1B58-4BC1-AC5A-A4CF3329F73E}"/>
                  </a:ext>
                </a:extLst>
              </p:cNvPr>
              <p:cNvSpPr/>
              <p:nvPr/>
            </p:nvSpPr>
            <p:spPr>
              <a:xfrm>
                <a:off x="11638351" y="4303329"/>
                <a:ext cx="255625" cy="254589"/>
              </a:xfrm>
              <a:custGeom>
                <a:avLst/>
                <a:gdLst>
                  <a:gd name="connsiteX0" fmla="*/ 255626 w 255625"/>
                  <a:gd name="connsiteY0" fmla="*/ 127295 h 254589"/>
                  <a:gd name="connsiteX1" fmla="*/ 127813 w 255625"/>
                  <a:gd name="connsiteY1" fmla="*/ 254589 h 254589"/>
                  <a:gd name="connsiteX2" fmla="*/ 0 w 255625"/>
                  <a:gd name="connsiteY2" fmla="*/ 127295 h 254589"/>
                  <a:gd name="connsiteX3" fmla="*/ 127813 w 255625"/>
                  <a:gd name="connsiteY3" fmla="*/ 0 h 254589"/>
                  <a:gd name="connsiteX4" fmla="*/ 255626 w 255625"/>
                  <a:gd name="connsiteY4" fmla="*/ 127295 h 254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25" h="254589">
                    <a:moveTo>
                      <a:pt x="255626" y="127295"/>
                    </a:moveTo>
                    <a:cubicBezTo>
                      <a:pt x="255626" y="197598"/>
                      <a:pt x="198402" y="254589"/>
                      <a:pt x="127813" y="254589"/>
                    </a:cubicBezTo>
                    <a:cubicBezTo>
                      <a:pt x="57224" y="254589"/>
                      <a:pt x="0" y="197598"/>
                      <a:pt x="0" y="127295"/>
                    </a:cubicBezTo>
                    <a:cubicBezTo>
                      <a:pt x="0" y="56992"/>
                      <a:pt x="57224" y="0"/>
                      <a:pt x="127813" y="0"/>
                    </a:cubicBezTo>
                    <a:cubicBezTo>
                      <a:pt x="198402" y="0"/>
                      <a:pt x="255626" y="56992"/>
                      <a:pt x="255626" y="127295"/>
                    </a:cubicBezTo>
                    <a:close/>
                  </a:path>
                </a:pathLst>
              </a:custGeom>
              <a:solidFill>
                <a:srgbClr val="FFFFFF"/>
              </a:solidFill>
              <a:ln w="16933"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14DB108E-7173-4935-8C91-C897D288B9FD}"/>
                  </a:ext>
                </a:extLst>
              </p:cNvPr>
              <p:cNvSpPr/>
              <p:nvPr/>
            </p:nvSpPr>
            <p:spPr>
              <a:xfrm>
                <a:off x="11657695" y="4438223"/>
                <a:ext cx="65979" cy="69088"/>
              </a:xfrm>
              <a:custGeom>
                <a:avLst/>
                <a:gdLst>
                  <a:gd name="connsiteX0" fmla="*/ 0 w 65979"/>
                  <a:gd name="connsiteY0" fmla="*/ 0 h 69088"/>
                  <a:gd name="connsiteX1" fmla="*/ 31435 w 65979"/>
                  <a:gd name="connsiteY1" fmla="*/ 69088 h 69088"/>
                  <a:gd name="connsiteX2" fmla="*/ 65979 w 65979"/>
                  <a:gd name="connsiteY2" fmla="*/ 34544 h 69088"/>
                  <a:gd name="connsiteX3" fmla="*/ 48707 w 65979"/>
                  <a:gd name="connsiteY3" fmla="*/ 0 h 69088"/>
                </a:gdLst>
                <a:ahLst/>
                <a:cxnLst>
                  <a:cxn ang="0">
                    <a:pos x="connsiteX0" y="connsiteY0"/>
                  </a:cxn>
                  <a:cxn ang="0">
                    <a:pos x="connsiteX1" y="connsiteY1"/>
                  </a:cxn>
                  <a:cxn ang="0">
                    <a:pos x="connsiteX2" y="connsiteY2"/>
                  </a:cxn>
                  <a:cxn ang="0">
                    <a:pos x="connsiteX3" y="connsiteY3"/>
                  </a:cxn>
                </a:cxnLst>
                <a:rect l="l" t="t" r="r" b="b"/>
                <a:pathLst>
                  <a:path w="65979" h="69088">
                    <a:moveTo>
                      <a:pt x="0" y="0"/>
                    </a:moveTo>
                    <a:cubicBezTo>
                      <a:pt x="1754" y="26079"/>
                      <a:pt x="12926" y="50633"/>
                      <a:pt x="31435" y="69088"/>
                    </a:cubicBezTo>
                    <a:lnTo>
                      <a:pt x="65979" y="34544"/>
                    </a:lnTo>
                    <a:cubicBezTo>
                      <a:pt x="56631" y="25205"/>
                      <a:pt x="50569" y="13082"/>
                      <a:pt x="48707" y="0"/>
                    </a:cubicBezTo>
                    <a:close/>
                  </a:path>
                </a:pathLst>
              </a:custGeom>
              <a:solidFill>
                <a:schemeClr val="tx2"/>
              </a:solidFill>
              <a:ln w="16933"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3FA14F36-2DDE-4D3C-BE63-44CB6D4438F4}"/>
                  </a:ext>
                </a:extLst>
              </p:cNvPr>
              <p:cNvSpPr/>
              <p:nvPr/>
            </p:nvSpPr>
            <p:spPr>
              <a:xfrm>
                <a:off x="11773763" y="4322501"/>
                <a:ext cx="63733" cy="60279"/>
              </a:xfrm>
              <a:custGeom>
                <a:avLst/>
                <a:gdLst>
                  <a:gd name="connsiteX0" fmla="*/ 63734 w 63733"/>
                  <a:gd name="connsiteY0" fmla="*/ 26426 h 60279"/>
                  <a:gd name="connsiteX1" fmla="*/ 0 w 63733"/>
                  <a:gd name="connsiteY1" fmla="*/ 0 h 60279"/>
                  <a:gd name="connsiteX2" fmla="*/ 0 w 63733"/>
                  <a:gd name="connsiteY2" fmla="*/ 48189 h 60279"/>
                  <a:gd name="connsiteX3" fmla="*/ 29535 w 63733"/>
                  <a:gd name="connsiteY3" fmla="*/ 60279 h 60279"/>
                </a:gdLst>
                <a:ahLst/>
                <a:cxnLst>
                  <a:cxn ang="0">
                    <a:pos x="connsiteX0" y="connsiteY0"/>
                  </a:cxn>
                  <a:cxn ang="0">
                    <a:pos x="connsiteX1" y="connsiteY1"/>
                  </a:cxn>
                  <a:cxn ang="0">
                    <a:pos x="connsiteX2" y="connsiteY2"/>
                  </a:cxn>
                  <a:cxn ang="0">
                    <a:pos x="connsiteX3" y="connsiteY3"/>
                  </a:cxn>
                </a:cxnLst>
                <a:rect l="l" t="t" r="r" b="b"/>
                <a:pathLst>
                  <a:path w="63733" h="60279">
                    <a:moveTo>
                      <a:pt x="63734" y="26426"/>
                    </a:moveTo>
                    <a:cubicBezTo>
                      <a:pt x="45952" y="10883"/>
                      <a:pt x="23564" y="1600"/>
                      <a:pt x="0" y="0"/>
                    </a:cubicBezTo>
                    <a:lnTo>
                      <a:pt x="0" y="48189"/>
                    </a:lnTo>
                    <a:cubicBezTo>
                      <a:pt x="10771" y="49424"/>
                      <a:pt x="20991" y="53608"/>
                      <a:pt x="29535" y="60279"/>
                    </a:cubicBezTo>
                    <a:close/>
                  </a:path>
                </a:pathLst>
              </a:custGeom>
              <a:solidFill>
                <a:schemeClr val="tx2"/>
              </a:solidFill>
              <a:ln w="16933"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2312AA46-82B0-4EA9-8875-55199CABB0CB}"/>
                  </a:ext>
                </a:extLst>
              </p:cNvPr>
              <p:cNvSpPr/>
              <p:nvPr/>
            </p:nvSpPr>
            <p:spPr>
              <a:xfrm>
                <a:off x="11694830" y="4322501"/>
                <a:ext cx="64079" cy="60970"/>
              </a:xfrm>
              <a:custGeom>
                <a:avLst/>
                <a:gdLst>
                  <a:gd name="connsiteX0" fmla="*/ 0 w 64079"/>
                  <a:gd name="connsiteY0" fmla="*/ 26426 h 60970"/>
                  <a:gd name="connsiteX1" fmla="*/ 34544 w 64079"/>
                  <a:gd name="connsiteY1" fmla="*/ 60970 h 60970"/>
                  <a:gd name="connsiteX2" fmla="*/ 64079 w 64079"/>
                  <a:gd name="connsiteY2" fmla="*/ 48880 h 60970"/>
                  <a:gd name="connsiteX3" fmla="*/ 64079 w 64079"/>
                  <a:gd name="connsiteY3" fmla="*/ 0 h 60970"/>
                  <a:gd name="connsiteX4" fmla="*/ 0 w 64079"/>
                  <a:gd name="connsiteY4" fmla="*/ 26426 h 6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9" h="60970">
                    <a:moveTo>
                      <a:pt x="0" y="26426"/>
                    </a:moveTo>
                    <a:lnTo>
                      <a:pt x="34544" y="60970"/>
                    </a:lnTo>
                    <a:cubicBezTo>
                      <a:pt x="43089" y="54299"/>
                      <a:pt x="53309" y="50115"/>
                      <a:pt x="64079" y="48880"/>
                    </a:cubicBezTo>
                    <a:lnTo>
                      <a:pt x="64079" y="0"/>
                    </a:lnTo>
                    <a:cubicBezTo>
                      <a:pt x="40395" y="1525"/>
                      <a:pt x="17874" y="10813"/>
                      <a:pt x="0" y="26426"/>
                    </a:cubicBezTo>
                    <a:close/>
                  </a:path>
                </a:pathLst>
              </a:custGeom>
              <a:solidFill>
                <a:schemeClr val="tx2"/>
              </a:solidFill>
              <a:ln w="16933"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1EBD7829-0403-43E2-BC59-D93C23362B57}"/>
                  </a:ext>
                </a:extLst>
              </p:cNvPr>
              <p:cNvSpPr/>
              <p:nvPr/>
            </p:nvSpPr>
            <p:spPr>
              <a:xfrm>
                <a:off x="11814180" y="4359636"/>
                <a:ext cx="60452" cy="63388"/>
              </a:xfrm>
              <a:custGeom>
                <a:avLst/>
                <a:gdLst>
                  <a:gd name="connsiteX0" fmla="*/ 0 w 60452"/>
                  <a:gd name="connsiteY0" fmla="*/ 33853 h 63388"/>
                  <a:gd name="connsiteX1" fmla="*/ 12263 w 60452"/>
                  <a:gd name="connsiteY1" fmla="*/ 63388 h 63388"/>
                  <a:gd name="connsiteX2" fmla="*/ 60452 w 60452"/>
                  <a:gd name="connsiteY2" fmla="*/ 63388 h 63388"/>
                  <a:gd name="connsiteX3" fmla="*/ 34026 w 60452"/>
                  <a:gd name="connsiteY3" fmla="*/ 0 h 63388"/>
                </a:gdLst>
                <a:ahLst/>
                <a:cxnLst>
                  <a:cxn ang="0">
                    <a:pos x="connsiteX0" y="connsiteY0"/>
                  </a:cxn>
                  <a:cxn ang="0">
                    <a:pos x="connsiteX1" y="connsiteY1"/>
                  </a:cxn>
                  <a:cxn ang="0">
                    <a:pos x="connsiteX2" y="connsiteY2"/>
                  </a:cxn>
                  <a:cxn ang="0">
                    <a:pos x="connsiteX3" y="connsiteY3"/>
                  </a:cxn>
                </a:cxnLst>
                <a:rect l="l" t="t" r="r" b="b"/>
                <a:pathLst>
                  <a:path w="60452" h="63388">
                    <a:moveTo>
                      <a:pt x="0" y="33853"/>
                    </a:moveTo>
                    <a:cubicBezTo>
                      <a:pt x="6593" y="42461"/>
                      <a:pt x="10821" y="52642"/>
                      <a:pt x="12263" y="63388"/>
                    </a:cubicBezTo>
                    <a:lnTo>
                      <a:pt x="60452" y="63388"/>
                    </a:lnTo>
                    <a:cubicBezTo>
                      <a:pt x="58892" y="39919"/>
                      <a:pt x="49600" y="17627"/>
                      <a:pt x="34026" y="0"/>
                    </a:cubicBezTo>
                    <a:close/>
                  </a:path>
                </a:pathLst>
              </a:custGeom>
              <a:solidFill>
                <a:schemeClr val="tx2"/>
              </a:solidFill>
              <a:ln w="16933"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AE0E9318-F5CE-4A12-9A41-3B77EA97D77C}"/>
                  </a:ext>
                </a:extLst>
              </p:cNvPr>
              <p:cNvSpPr/>
              <p:nvPr/>
            </p:nvSpPr>
            <p:spPr>
              <a:xfrm>
                <a:off x="11657695" y="4358945"/>
                <a:ext cx="60451" cy="64079"/>
              </a:xfrm>
              <a:custGeom>
                <a:avLst/>
                <a:gdLst>
                  <a:gd name="connsiteX0" fmla="*/ 60452 w 60451"/>
                  <a:gd name="connsiteY0" fmla="*/ 34544 h 64079"/>
                  <a:gd name="connsiteX1" fmla="*/ 25908 w 60451"/>
                  <a:gd name="connsiteY1" fmla="*/ 0 h 64079"/>
                  <a:gd name="connsiteX2" fmla="*/ 0 w 60451"/>
                  <a:gd name="connsiteY2" fmla="*/ 64079 h 64079"/>
                  <a:gd name="connsiteX3" fmla="*/ 48189 w 60451"/>
                  <a:gd name="connsiteY3" fmla="*/ 64079 h 64079"/>
                  <a:gd name="connsiteX4" fmla="*/ 60452 w 60451"/>
                  <a:gd name="connsiteY4" fmla="*/ 34544 h 6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1" h="64079">
                    <a:moveTo>
                      <a:pt x="60452" y="34544"/>
                    </a:moveTo>
                    <a:lnTo>
                      <a:pt x="25908" y="0"/>
                    </a:lnTo>
                    <a:cubicBezTo>
                      <a:pt x="10381" y="17881"/>
                      <a:pt x="1264" y="40431"/>
                      <a:pt x="0" y="64079"/>
                    </a:cubicBezTo>
                    <a:lnTo>
                      <a:pt x="48189" y="64079"/>
                    </a:lnTo>
                    <a:cubicBezTo>
                      <a:pt x="49632" y="53333"/>
                      <a:pt x="53859" y="43152"/>
                      <a:pt x="60452" y="34544"/>
                    </a:cubicBezTo>
                    <a:close/>
                  </a:path>
                </a:pathLst>
              </a:custGeom>
              <a:solidFill>
                <a:schemeClr val="tx2"/>
              </a:solidFill>
              <a:ln w="16933"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80D214C6-B033-4C1A-9AD9-9316BDCBC254}"/>
                  </a:ext>
                </a:extLst>
              </p:cNvPr>
              <p:cNvSpPr/>
              <p:nvPr/>
            </p:nvSpPr>
            <p:spPr>
              <a:xfrm>
                <a:off x="11773936" y="4391288"/>
                <a:ext cx="81652" cy="43135"/>
              </a:xfrm>
              <a:custGeom>
                <a:avLst/>
                <a:gdLst>
                  <a:gd name="connsiteX0" fmla="*/ 81006 w 81652"/>
                  <a:gd name="connsiteY0" fmla="*/ 4792 h 43135"/>
                  <a:gd name="connsiteX1" fmla="*/ 71161 w 81652"/>
                  <a:gd name="connsiteY1" fmla="*/ 474 h 43135"/>
                  <a:gd name="connsiteX2" fmla="*/ 0 w 81652"/>
                  <a:gd name="connsiteY2" fmla="*/ 29145 h 43135"/>
                  <a:gd name="connsiteX3" fmla="*/ 5527 w 81652"/>
                  <a:gd name="connsiteY3" fmla="*/ 43136 h 43135"/>
                  <a:gd name="connsiteX4" fmla="*/ 76688 w 81652"/>
                  <a:gd name="connsiteY4" fmla="*/ 14982 h 43135"/>
                  <a:gd name="connsiteX5" fmla="*/ 81178 w 81652"/>
                  <a:gd name="connsiteY5" fmla="*/ 5218 h 43135"/>
                  <a:gd name="connsiteX6" fmla="*/ 81006 w 81652"/>
                  <a:gd name="connsiteY6" fmla="*/ 4792 h 4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2" h="43135">
                    <a:moveTo>
                      <a:pt x="81006" y="4792"/>
                    </a:moveTo>
                    <a:cubicBezTo>
                      <a:pt x="79410" y="949"/>
                      <a:pt x="75069" y="-954"/>
                      <a:pt x="71161" y="474"/>
                    </a:cubicBezTo>
                    <a:lnTo>
                      <a:pt x="0" y="29145"/>
                    </a:lnTo>
                    <a:lnTo>
                      <a:pt x="5527" y="43136"/>
                    </a:lnTo>
                    <a:lnTo>
                      <a:pt x="76688" y="14982"/>
                    </a:lnTo>
                    <a:cubicBezTo>
                      <a:pt x="80624" y="13526"/>
                      <a:pt x="82634" y="9154"/>
                      <a:pt x="81178" y="5218"/>
                    </a:cubicBezTo>
                    <a:cubicBezTo>
                      <a:pt x="81125" y="5074"/>
                      <a:pt x="81068" y="4932"/>
                      <a:pt x="81006" y="4792"/>
                    </a:cubicBezTo>
                    <a:close/>
                  </a:path>
                </a:pathLst>
              </a:custGeom>
              <a:solidFill>
                <a:schemeClr val="tx2"/>
              </a:solidFill>
              <a:ln w="16933"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C6963637-1D5F-471D-9E22-BA80B8312FA7}"/>
                  </a:ext>
                </a:extLst>
              </p:cNvPr>
              <p:cNvSpPr/>
              <p:nvPr/>
            </p:nvSpPr>
            <p:spPr>
              <a:xfrm>
                <a:off x="11745437" y="4409897"/>
                <a:ext cx="41452" cy="41452"/>
              </a:xfrm>
              <a:custGeom>
                <a:avLst/>
                <a:gdLst>
                  <a:gd name="connsiteX0" fmla="*/ 41453 w 41452"/>
                  <a:gd name="connsiteY0" fmla="*/ 20726 h 41452"/>
                  <a:gd name="connsiteX1" fmla="*/ 20726 w 41452"/>
                  <a:gd name="connsiteY1" fmla="*/ 41453 h 41452"/>
                  <a:gd name="connsiteX2" fmla="*/ 0 w 41452"/>
                  <a:gd name="connsiteY2" fmla="*/ 20726 h 41452"/>
                  <a:gd name="connsiteX3" fmla="*/ 20726 w 41452"/>
                  <a:gd name="connsiteY3" fmla="*/ 0 h 41452"/>
                  <a:gd name="connsiteX4" fmla="*/ 41453 w 41452"/>
                  <a:gd name="connsiteY4" fmla="*/ 20726 h 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 h="41452">
                    <a:moveTo>
                      <a:pt x="41453" y="20726"/>
                    </a:moveTo>
                    <a:cubicBezTo>
                      <a:pt x="41453" y="32173"/>
                      <a:pt x="32173" y="41453"/>
                      <a:pt x="20726" y="41453"/>
                    </a:cubicBezTo>
                    <a:cubicBezTo>
                      <a:pt x="9280" y="41453"/>
                      <a:pt x="0" y="32173"/>
                      <a:pt x="0" y="20726"/>
                    </a:cubicBezTo>
                    <a:cubicBezTo>
                      <a:pt x="0" y="9280"/>
                      <a:pt x="9280" y="0"/>
                      <a:pt x="20726" y="0"/>
                    </a:cubicBezTo>
                    <a:cubicBezTo>
                      <a:pt x="32173" y="0"/>
                      <a:pt x="41453" y="9280"/>
                      <a:pt x="41453" y="20726"/>
                    </a:cubicBezTo>
                    <a:close/>
                  </a:path>
                </a:pathLst>
              </a:custGeom>
              <a:solidFill>
                <a:schemeClr val="tx2"/>
              </a:solidFill>
              <a:ln w="16933" cap="flat">
                <a:noFill/>
                <a:prstDash val="solid"/>
                <a:miter/>
              </a:ln>
            </p:spPr>
            <p:txBody>
              <a:bodyPr rtlCol="0" anchor="ctr"/>
              <a:lstStyle/>
              <a:p>
                <a:endParaRPr lang="en-IN"/>
              </a:p>
            </p:txBody>
          </p:sp>
        </p:grpSp>
        <p:sp>
          <p:nvSpPr>
            <p:cNvPr id="359" name="TextBox 358">
              <a:extLst>
                <a:ext uri="{FF2B5EF4-FFF2-40B4-BE49-F238E27FC236}">
                  <a16:creationId xmlns:a16="http://schemas.microsoft.com/office/drawing/2014/main" id="{6FF6B5A0-1206-49B9-BA07-9109A5154C5B}"/>
                </a:ext>
              </a:extLst>
            </p:cNvPr>
            <p:cNvSpPr txBox="1"/>
            <p:nvPr/>
          </p:nvSpPr>
          <p:spPr>
            <a:xfrm>
              <a:off x="6849676" y="3288607"/>
              <a:ext cx="530594"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On-prem</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services</a:t>
              </a:r>
            </a:p>
          </p:txBody>
        </p:sp>
        <p:sp>
          <p:nvSpPr>
            <p:cNvPr id="361" name="Rectangle: Rounded Corners 360">
              <a:extLst>
                <a:ext uri="{FF2B5EF4-FFF2-40B4-BE49-F238E27FC236}">
                  <a16:creationId xmlns:a16="http://schemas.microsoft.com/office/drawing/2014/main" id="{EC5DCC06-A40F-4851-A0CF-362DFF17CD99}"/>
                </a:ext>
              </a:extLst>
            </p:cNvPr>
            <p:cNvSpPr/>
            <p:nvPr/>
          </p:nvSpPr>
          <p:spPr bwMode="auto">
            <a:xfrm>
              <a:off x="6886373" y="3668694"/>
              <a:ext cx="457200" cy="457200"/>
            </a:xfrm>
            <a:prstGeom prst="roundRect">
              <a:avLst>
                <a:gd name="adj" fmla="val 5334"/>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362" name="Group 361">
              <a:extLst>
                <a:ext uri="{FF2B5EF4-FFF2-40B4-BE49-F238E27FC236}">
                  <a16:creationId xmlns:a16="http://schemas.microsoft.com/office/drawing/2014/main" id="{2DC9CAE9-F3A1-4358-A292-486033342C5A}"/>
                </a:ext>
              </a:extLst>
            </p:cNvPr>
            <p:cNvGrpSpPr/>
            <p:nvPr/>
          </p:nvGrpSpPr>
          <p:grpSpPr>
            <a:xfrm>
              <a:off x="7028611" y="3750480"/>
              <a:ext cx="172723" cy="293627"/>
              <a:chOff x="7371521" y="3779056"/>
              <a:chExt cx="172723" cy="293627"/>
            </a:xfrm>
          </p:grpSpPr>
          <p:sp>
            <p:nvSpPr>
              <p:cNvPr id="363" name="Freeform: Shape 362">
                <a:extLst>
                  <a:ext uri="{FF2B5EF4-FFF2-40B4-BE49-F238E27FC236}">
                    <a16:creationId xmlns:a16="http://schemas.microsoft.com/office/drawing/2014/main" id="{98C774D0-430C-4207-8A45-F3E078009C37}"/>
                  </a:ext>
                </a:extLst>
              </p:cNvPr>
              <p:cNvSpPr/>
              <p:nvPr/>
            </p:nvSpPr>
            <p:spPr>
              <a:xfrm>
                <a:off x="7371521" y="3779056"/>
                <a:ext cx="172723" cy="293627"/>
              </a:xfrm>
              <a:custGeom>
                <a:avLst/>
                <a:gdLst>
                  <a:gd name="connsiteX0" fmla="*/ 172722 w 172723"/>
                  <a:gd name="connsiteY0" fmla="*/ 9847 h 293627"/>
                  <a:gd name="connsiteX1" fmla="*/ 172722 w 172723"/>
                  <a:gd name="connsiteY1" fmla="*/ 283781 h 293627"/>
                  <a:gd name="connsiteX2" fmla="*/ 163224 w 172723"/>
                  <a:gd name="connsiteY2" fmla="*/ 293624 h 293627"/>
                  <a:gd name="connsiteX3" fmla="*/ 163049 w 172723"/>
                  <a:gd name="connsiteY3" fmla="*/ 293626 h 293627"/>
                  <a:gd name="connsiteX4" fmla="*/ 9847 w 172723"/>
                  <a:gd name="connsiteY4" fmla="*/ 293626 h 293627"/>
                  <a:gd name="connsiteX5" fmla="*/ 2 w 172723"/>
                  <a:gd name="connsiteY5" fmla="*/ 284129 h 293627"/>
                  <a:gd name="connsiteX6" fmla="*/ 2 w 172723"/>
                  <a:gd name="connsiteY6" fmla="*/ 283781 h 293627"/>
                  <a:gd name="connsiteX7" fmla="*/ 2 w 172723"/>
                  <a:gd name="connsiteY7" fmla="*/ 9847 h 293627"/>
                  <a:gd name="connsiteX8" fmla="*/ 9498 w 172723"/>
                  <a:gd name="connsiteY8" fmla="*/ 2 h 293627"/>
                  <a:gd name="connsiteX9" fmla="*/ 9847 w 172723"/>
                  <a:gd name="connsiteY9" fmla="*/ 2 h 293627"/>
                  <a:gd name="connsiteX10" fmla="*/ 162877 w 172723"/>
                  <a:gd name="connsiteY10" fmla="*/ 2 h 293627"/>
                  <a:gd name="connsiteX11" fmla="*/ 172722 w 172723"/>
                  <a:gd name="connsiteY11" fmla="*/ 9498 h 293627"/>
                  <a:gd name="connsiteX12" fmla="*/ 172722 w 172723"/>
                  <a:gd name="connsiteY12" fmla="*/ 9847 h 2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23" h="293627">
                    <a:moveTo>
                      <a:pt x="172722" y="9847"/>
                    </a:moveTo>
                    <a:lnTo>
                      <a:pt x="172722" y="283781"/>
                    </a:lnTo>
                    <a:cubicBezTo>
                      <a:pt x="172817" y="289121"/>
                      <a:pt x="168564" y="293529"/>
                      <a:pt x="163224" y="293624"/>
                    </a:cubicBezTo>
                    <a:cubicBezTo>
                      <a:pt x="163165" y="293626"/>
                      <a:pt x="163108" y="293626"/>
                      <a:pt x="163049" y="293626"/>
                    </a:cubicBezTo>
                    <a:lnTo>
                      <a:pt x="9847" y="293626"/>
                    </a:lnTo>
                    <a:cubicBezTo>
                      <a:pt x="4506" y="293722"/>
                      <a:pt x="98" y="289470"/>
                      <a:pt x="2" y="284129"/>
                    </a:cubicBezTo>
                    <a:cubicBezTo>
                      <a:pt x="0" y="284014"/>
                      <a:pt x="0" y="283896"/>
                      <a:pt x="2" y="283781"/>
                    </a:cubicBezTo>
                    <a:lnTo>
                      <a:pt x="2" y="9847"/>
                    </a:lnTo>
                    <a:cubicBezTo>
                      <a:pt x="-95" y="4506"/>
                      <a:pt x="4157" y="98"/>
                      <a:pt x="9498" y="2"/>
                    </a:cubicBezTo>
                    <a:cubicBezTo>
                      <a:pt x="9614" y="0"/>
                      <a:pt x="9730" y="0"/>
                      <a:pt x="9847" y="2"/>
                    </a:cubicBezTo>
                    <a:lnTo>
                      <a:pt x="162877" y="2"/>
                    </a:lnTo>
                    <a:cubicBezTo>
                      <a:pt x="168217" y="-95"/>
                      <a:pt x="172625" y="4157"/>
                      <a:pt x="172722" y="9498"/>
                    </a:cubicBezTo>
                    <a:cubicBezTo>
                      <a:pt x="172723" y="9614"/>
                      <a:pt x="172723" y="9730"/>
                      <a:pt x="172722" y="9847"/>
                    </a:cubicBezTo>
                    <a:close/>
                  </a:path>
                </a:pathLst>
              </a:custGeom>
              <a:solidFill>
                <a:schemeClr val="accent1">
                  <a:lumMod val="10000"/>
                </a:schemeClr>
              </a:solidFill>
              <a:ln w="16933"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9944D54A-7884-4804-9E2C-BEB7BA3D603A}"/>
                  </a:ext>
                </a:extLst>
              </p:cNvPr>
              <p:cNvSpPr/>
              <p:nvPr/>
            </p:nvSpPr>
            <p:spPr>
              <a:xfrm>
                <a:off x="7391903" y="3809629"/>
                <a:ext cx="131958" cy="256834"/>
              </a:xfrm>
              <a:custGeom>
                <a:avLst/>
                <a:gdLst>
                  <a:gd name="connsiteX0" fmla="*/ 2591 w 131958"/>
                  <a:gd name="connsiteY0" fmla="*/ 0 h 256834"/>
                  <a:gd name="connsiteX1" fmla="*/ 31435 w 131958"/>
                  <a:gd name="connsiteY1" fmla="*/ 0 h 256834"/>
                  <a:gd name="connsiteX2" fmla="*/ 33853 w 131958"/>
                  <a:gd name="connsiteY2" fmla="*/ 2418 h 256834"/>
                  <a:gd name="connsiteX3" fmla="*/ 33853 w 131958"/>
                  <a:gd name="connsiteY3" fmla="*/ 38689 h 256834"/>
                  <a:gd name="connsiteX4" fmla="*/ 31435 w 131958"/>
                  <a:gd name="connsiteY4" fmla="*/ 41107 h 256834"/>
                  <a:gd name="connsiteX5" fmla="*/ 2591 w 131958"/>
                  <a:gd name="connsiteY5" fmla="*/ 41107 h 256834"/>
                  <a:gd name="connsiteX6" fmla="*/ 0 w 131958"/>
                  <a:gd name="connsiteY6" fmla="*/ 38689 h 256834"/>
                  <a:gd name="connsiteX7" fmla="*/ 0 w 131958"/>
                  <a:gd name="connsiteY7" fmla="*/ 2418 h 256834"/>
                  <a:gd name="connsiteX8" fmla="*/ 2591 w 131958"/>
                  <a:gd name="connsiteY8" fmla="*/ 0 h 256834"/>
                  <a:gd name="connsiteX9" fmla="*/ 51989 w 131958"/>
                  <a:gd name="connsiteY9" fmla="*/ 0 h 256834"/>
                  <a:gd name="connsiteX10" fmla="*/ 79969 w 131958"/>
                  <a:gd name="connsiteY10" fmla="*/ 0 h 256834"/>
                  <a:gd name="connsiteX11" fmla="*/ 82387 w 131958"/>
                  <a:gd name="connsiteY11" fmla="*/ 2418 h 256834"/>
                  <a:gd name="connsiteX12" fmla="*/ 82387 w 131958"/>
                  <a:gd name="connsiteY12" fmla="*/ 38689 h 256834"/>
                  <a:gd name="connsiteX13" fmla="*/ 79969 w 131958"/>
                  <a:gd name="connsiteY13" fmla="*/ 41107 h 256834"/>
                  <a:gd name="connsiteX14" fmla="*/ 51989 w 131958"/>
                  <a:gd name="connsiteY14" fmla="*/ 41107 h 256834"/>
                  <a:gd name="connsiteX15" fmla="*/ 49571 w 131958"/>
                  <a:gd name="connsiteY15" fmla="*/ 38689 h 256834"/>
                  <a:gd name="connsiteX16" fmla="*/ 49571 w 131958"/>
                  <a:gd name="connsiteY16" fmla="*/ 2418 h 256834"/>
                  <a:gd name="connsiteX17" fmla="*/ 51989 w 131958"/>
                  <a:gd name="connsiteY17" fmla="*/ 0 h 256834"/>
                  <a:gd name="connsiteX18" fmla="*/ 101387 w 131958"/>
                  <a:gd name="connsiteY18" fmla="*/ 0 h 256834"/>
                  <a:gd name="connsiteX19" fmla="*/ 129367 w 131958"/>
                  <a:gd name="connsiteY19" fmla="*/ 0 h 256834"/>
                  <a:gd name="connsiteX20" fmla="*/ 131958 w 131958"/>
                  <a:gd name="connsiteY20" fmla="*/ 2418 h 256834"/>
                  <a:gd name="connsiteX21" fmla="*/ 131958 w 131958"/>
                  <a:gd name="connsiteY21" fmla="*/ 38689 h 256834"/>
                  <a:gd name="connsiteX22" fmla="*/ 129367 w 131958"/>
                  <a:gd name="connsiteY22" fmla="*/ 41107 h 256834"/>
                  <a:gd name="connsiteX23" fmla="*/ 101387 w 131958"/>
                  <a:gd name="connsiteY23" fmla="*/ 41107 h 256834"/>
                  <a:gd name="connsiteX24" fmla="*/ 98969 w 131958"/>
                  <a:gd name="connsiteY24" fmla="*/ 38689 h 256834"/>
                  <a:gd name="connsiteX25" fmla="*/ 98969 w 131958"/>
                  <a:gd name="connsiteY25" fmla="*/ 2418 h 256834"/>
                  <a:gd name="connsiteX26" fmla="*/ 101387 w 131958"/>
                  <a:gd name="connsiteY26" fmla="*/ 0 h 256834"/>
                  <a:gd name="connsiteX27" fmla="*/ 2591 w 131958"/>
                  <a:gd name="connsiteY27" fmla="*/ 65806 h 256834"/>
                  <a:gd name="connsiteX28" fmla="*/ 31435 w 131958"/>
                  <a:gd name="connsiteY28" fmla="*/ 65806 h 256834"/>
                  <a:gd name="connsiteX29" fmla="*/ 33853 w 131958"/>
                  <a:gd name="connsiteY29" fmla="*/ 68224 h 256834"/>
                  <a:gd name="connsiteX30" fmla="*/ 33853 w 131958"/>
                  <a:gd name="connsiteY30" fmla="*/ 104496 h 256834"/>
                  <a:gd name="connsiteX31" fmla="*/ 31435 w 131958"/>
                  <a:gd name="connsiteY31" fmla="*/ 107086 h 256834"/>
                  <a:gd name="connsiteX32" fmla="*/ 2591 w 131958"/>
                  <a:gd name="connsiteY32" fmla="*/ 107086 h 256834"/>
                  <a:gd name="connsiteX33" fmla="*/ 0 w 131958"/>
                  <a:gd name="connsiteY33" fmla="*/ 104496 h 256834"/>
                  <a:gd name="connsiteX34" fmla="*/ 0 w 131958"/>
                  <a:gd name="connsiteY34" fmla="*/ 68224 h 256834"/>
                  <a:gd name="connsiteX35" fmla="*/ 2591 w 131958"/>
                  <a:gd name="connsiteY35" fmla="*/ 65806 h 256834"/>
                  <a:gd name="connsiteX36" fmla="*/ 51989 w 131958"/>
                  <a:gd name="connsiteY36" fmla="*/ 65806 h 256834"/>
                  <a:gd name="connsiteX37" fmla="*/ 79969 w 131958"/>
                  <a:gd name="connsiteY37" fmla="*/ 65806 h 256834"/>
                  <a:gd name="connsiteX38" fmla="*/ 82387 w 131958"/>
                  <a:gd name="connsiteY38" fmla="*/ 68224 h 256834"/>
                  <a:gd name="connsiteX39" fmla="*/ 82387 w 131958"/>
                  <a:gd name="connsiteY39" fmla="*/ 104496 h 256834"/>
                  <a:gd name="connsiteX40" fmla="*/ 79969 w 131958"/>
                  <a:gd name="connsiteY40" fmla="*/ 107086 h 256834"/>
                  <a:gd name="connsiteX41" fmla="*/ 51989 w 131958"/>
                  <a:gd name="connsiteY41" fmla="*/ 107086 h 256834"/>
                  <a:gd name="connsiteX42" fmla="*/ 49571 w 131958"/>
                  <a:gd name="connsiteY42" fmla="*/ 104496 h 256834"/>
                  <a:gd name="connsiteX43" fmla="*/ 49571 w 131958"/>
                  <a:gd name="connsiteY43" fmla="*/ 68224 h 256834"/>
                  <a:gd name="connsiteX44" fmla="*/ 51989 w 131958"/>
                  <a:gd name="connsiteY44" fmla="*/ 65806 h 256834"/>
                  <a:gd name="connsiteX45" fmla="*/ 101387 w 131958"/>
                  <a:gd name="connsiteY45" fmla="*/ 65806 h 256834"/>
                  <a:gd name="connsiteX46" fmla="*/ 129367 w 131958"/>
                  <a:gd name="connsiteY46" fmla="*/ 65806 h 256834"/>
                  <a:gd name="connsiteX47" fmla="*/ 131958 w 131958"/>
                  <a:gd name="connsiteY47" fmla="*/ 68224 h 256834"/>
                  <a:gd name="connsiteX48" fmla="*/ 131958 w 131958"/>
                  <a:gd name="connsiteY48" fmla="*/ 104496 h 256834"/>
                  <a:gd name="connsiteX49" fmla="*/ 129367 w 131958"/>
                  <a:gd name="connsiteY49" fmla="*/ 107086 h 256834"/>
                  <a:gd name="connsiteX50" fmla="*/ 101387 w 131958"/>
                  <a:gd name="connsiteY50" fmla="*/ 107086 h 256834"/>
                  <a:gd name="connsiteX51" fmla="*/ 98969 w 131958"/>
                  <a:gd name="connsiteY51" fmla="*/ 104496 h 256834"/>
                  <a:gd name="connsiteX52" fmla="*/ 98969 w 131958"/>
                  <a:gd name="connsiteY52" fmla="*/ 68224 h 256834"/>
                  <a:gd name="connsiteX53" fmla="*/ 101387 w 131958"/>
                  <a:gd name="connsiteY53" fmla="*/ 65806 h 256834"/>
                  <a:gd name="connsiteX54" fmla="*/ 2591 w 131958"/>
                  <a:gd name="connsiteY54" fmla="*/ 131785 h 256834"/>
                  <a:gd name="connsiteX55" fmla="*/ 31435 w 131958"/>
                  <a:gd name="connsiteY55" fmla="*/ 131785 h 256834"/>
                  <a:gd name="connsiteX56" fmla="*/ 33853 w 131958"/>
                  <a:gd name="connsiteY56" fmla="*/ 134203 h 256834"/>
                  <a:gd name="connsiteX57" fmla="*/ 33853 w 131958"/>
                  <a:gd name="connsiteY57" fmla="*/ 170475 h 256834"/>
                  <a:gd name="connsiteX58" fmla="*/ 31435 w 131958"/>
                  <a:gd name="connsiteY58" fmla="*/ 172893 h 256834"/>
                  <a:gd name="connsiteX59" fmla="*/ 2591 w 131958"/>
                  <a:gd name="connsiteY59" fmla="*/ 172893 h 256834"/>
                  <a:gd name="connsiteX60" fmla="*/ 0 w 131958"/>
                  <a:gd name="connsiteY60" fmla="*/ 170475 h 256834"/>
                  <a:gd name="connsiteX61" fmla="*/ 0 w 131958"/>
                  <a:gd name="connsiteY61" fmla="*/ 133513 h 256834"/>
                  <a:gd name="connsiteX62" fmla="*/ 2591 w 131958"/>
                  <a:gd name="connsiteY62" fmla="*/ 131785 h 256834"/>
                  <a:gd name="connsiteX63" fmla="*/ 51989 w 131958"/>
                  <a:gd name="connsiteY63" fmla="*/ 131785 h 256834"/>
                  <a:gd name="connsiteX64" fmla="*/ 79969 w 131958"/>
                  <a:gd name="connsiteY64" fmla="*/ 131785 h 256834"/>
                  <a:gd name="connsiteX65" fmla="*/ 83124 w 131958"/>
                  <a:gd name="connsiteY65" fmla="*/ 133104 h 256834"/>
                  <a:gd name="connsiteX66" fmla="*/ 83251 w 131958"/>
                  <a:gd name="connsiteY66" fmla="*/ 133513 h 256834"/>
                  <a:gd name="connsiteX67" fmla="*/ 83251 w 131958"/>
                  <a:gd name="connsiteY67" fmla="*/ 169784 h 256834"/>
                  <a:gd name="connsiteX68" fmla="*/ 80833 w 131958"/>
                  <a:gd name="connsiteY68" fmla="*/ 172202 h 256834"/>
                  <a:gd name="connsiteX69" fmla="*/ 51989 w 131958"/>
                  <a:gd name="connsiteY69" fmla="*/ 172202 h 256834"/>
                  <a:gd name="connsiteX70" fmla="*/ 49571 w 131958"/>
                  <a:gd name="connsiteY70" fmla="*/ 169784 h 256834"/>
                  <a:gd name="connsiteX71" fmla="*/ 49571 w 131958"/>
                  <a:gd name="connsiteY71" fmla="*/ 133513 h 256834"/>
                  <a:gd name="connsiteX72" fmla="*/ 51989 w 131958"/>
                  <a:gd name="connsiteY72" fmla="*/ 131785 h 256834"/>
                  <a:gd name="connsiteX73" fmla="*/ 51989 w 131958"/>
                  <a:gd name="connsiteY73" fmla="*/ 197592 h 256834"/>
                  <a:gd name="connsiteX74" fmla="*/ 79969 w 131958"/>
                  <a:gd name="connsiteY74" fmla="*/ 197592 h 256834"/>
                  <a:gd name="connsiteX75" fmla="*/ 82387 w 131958"/>
                  <a:gd name="connsiteY75" fmla="*/ 200010 h 256834"/>
                  <a:gd name="connsiteX76" fmla="*/ 82387 w 131958"/>
                  <a:gd name="connsiteY76" fmla="*/ 254417 h 256834"/>
                  <a:gd name="connsiteX77" fmla="*/ 79969 w 131958"/>
                  <a:gd name="connsiteY77" fmla="*/ 256835 h 256834"/>
                  <a:gd name="connsiteX78" fmla="*/ 51989 w 131958"/>
                  <a:gd name="connsiteY78" fmla="*/ 256835 h 256834"/>
                  <a:gd name="connsiteX79" fmla="*/ 49571 w 131958"/>
                  <a:gd name="connsiteY79" fmla="*/ 254417 h 256834"/>
                  <a:gd name="connsiteX80" fmla="*/ 49571 w 131958"/>
                  <a:gd name="connsiteY80" fmla="*/ 200010 h 256834"/>
                  <a:gd name="connsiteX81" fmla="*/ 51989 w 131958"/>
                  <a:gd name="connsiteY81" fmla="*/ 197592 h 256834"/>
                  <a:gd name="connsiteX82" fmla="*/ 101387 w 131958"/>
                  <a:gd name="connsiteY82" fmla="*/ 131785 h 256834"/>
                  <a:gd name="connsiteX83" fmla="*/ 129367 w 131958"/>
                  <a:gd name="connsiteY83" fmla="*/ 131785 h 256834"/>
                  <a:gd name="connsiteX84" fmla="*/ 131958 w 131958"/>
                  <a:gd name="connsiteY84" fmla="*/ 134203 h 256834"/>
                  <a:gd name="connsiteX85" fmla="*/ 131958 w 131958"/>
                  <a:gd name="connsiteY85" fmla="*/ 170475 h 256834"/>
                  <a:gd name="connsiteX86" fmla="*/ 129367 w 131958"/>
                  <a:gd name="connsiteY86" fmla="*/ 172893 h 256834"/>
                  <a:gd name="connsiteX87" fmla="*/ 101387 w 131958"/>
                  <a:gd name="connsiteY87" fmla="*/ 172893 h 256834"/>
                  <a:gd name="connsiteX88" fmla="*/ 98969 w 131958"/>
                  <a:gd name="connsiteY88" fmla="*/ 170475 h 256834"/>
                  <a:gd name="connsiteX89" fmla="*/ 98969 w 131958"/>
                  <a:gd name="connsiteY89" fmla="*/ 133513 h 256834"/>
                  <a:gd name="connsiteX90" fmla="*/ 101387 w 131958"/>
                  <a:gd name="connsiteY90" fmla="*/ 131785 h 25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1958" h="256834">
                    <a:moveTo>
                      <a:pt x="2591" y="0"/>
                    </a:moveTo>
                    <a:lnTo>
                      <a:pt x="31435" y="0"/>
                    </a:lnTo>
                    <a:cubicBezTo>
                      <a:pt x="32771" y="0"/>
                      <a:pt x="33853" y="1083"/>
                      <a:pt x="33853" y="2418"/>
                    </a:cubicBezTo>
                    <a:lnTo>
                      <a:pt x="33853" y="38689"/>
                    </a:lnTo>
                    <a:cubicBezTo>
                      <a:pt x="33853" y="40025"/>
                      <a:pt x="32771" y="41107"/>
                      <a:pt x="31435" y="41107"/>
                    </a:cubicBezTo>
                    <a:lnTo>
                      <a:pt x="2591" y="41107"/>
                    </a:lnTo>
                    <a:cubicBezTo>
                      <a:pt x="1225" y="41110"/>
                      <a:pt x="91" y="40052"/>
                      <a:pt x="0" y="38689"/>
                    </a:cubicBezTo>
                    <a:lnTo>
                      <a:pt x="0" y="2418"/>
                    </a:lnTo>
                    <a:cubicBezTo>
                      <a:pt x="91" y="1055"/>
                      <a:pt x="1225" y="-3"/>
                      <a:pt x="2591" y="0"/>
                    </a:cubicBezTo>
                    <a:close/>
                    <a:moveTo>
                      <a:pt x="51989" y="0"/>
                    </a:moveTo>
                    <a:lnTo>
                      <a:pt x="79969" y="0"/>
                    </a:lnTo>
                    <a:cubicBezTo>
                      <a:pt x="81305" y="0"/>
                      <a:pt x="82387" y="1083"/>
                      <a:pt x="82387" y="2418"/>
                    </a:cubicBezTo>
                    <a:lnTo>
                      <a:pt x="82387" y="38689"/>
                    </a:lnTo>
                    <a:cubicBezTo>
                      <a:pt x="82387" y="40025"/>
                      <a:pt x="81305" y="41107"/>
                      <a:pt x="79969" y="41107"/>
                    </a:cubicBezTo>
                    <a:lnTo>
                      <a:pt x="51989" y="41107"/>
                    </a:lnTo>
                    <a:cubicBezTo>
                      <a:pt x="50653" y="41107"/>
                      <a:pt x="49571" y="40025"/>
                      <a:pt x="49571" y="38689"/>
                    </a:cubicBezTo>
                    <a:lnTo>
                      <a:pt x="49571" y="2418"/>
                    </a:lnTo>
                    <a:cubicBezTo>
                      <a:pt x="49571" y="1083"/>
                      <a:pt x="50653" y="0"/>
                      <a:pt x="51989" y="0"/>
                    </a:cubicBezTo>
                    <a:close/>
                    <a:moveTo>
                      <a:pt x="101387" y="0"/>
                    </a:moveTo>
                    <a:lnTo>
                      <a:pt x="129367" y="0"/>
                    </a:lnTo>
                    <a:cubicBezTo>
                      <a:pt x="130733" y="-3"/>
                      <a:pt x="131867" y="1055"/>
                      <a:pt x="131958" y="2418"/>
                    </a:cubicBezTo>
                    <a:lnTo>
                      <a:pt x="131958" y="38689"/>
                    </a:lnTo>
                    <a:cubicBezTo>
                      <a:pt x="131867" y="40052"/>
                      <a:pt x="130733" y="41110"/>
                      <a:pt x="129367" y="41107"/>
                    </a:cubicBezTo>
                    <a:lnTo>
                      <a:pt x="101387" y="41107"/>
                    </a:lnTo>
                    <a:cubicBezTo>
                      <a:pt x="100052" y="41107"/>
                      <a:pt x="98969" y="40025"/>
                      <a:pt x="98969" y="38689"/>
                    </a:cubicBezTo>
                    <a:lnTo>
                      <a:pt x="98969" y="2418"/>
                    </a:lnTo>
                    <a:cubicBezTo>
                      <a:pt x="98969" y="1083"/>
                      <a:pt x="100052" y="0"/>
                      <a:pt x="101387" y="0"/>
                    </a:cubicBezTo>
                    <a:close/>
                    <a:moveTo>
                      <a:pt x="2591" y="65806"/>
                    </a:moveTo>
                    <a:lnTo>
                      <a:pt x="31435" y="65806"/>
                    </a:lnTo>
                    <a:cubicBezTo>
                      <a:pt x="32771" y="65806"/>
                      <a:pt x="33853" y="66889"/>
                      <a:pt x="33853" y="68224"/>
                    </a:cubicBezTo>
                    <a:lnTo>
                      <a:pt x="33853" y="104496"/>
                    </a:lnTo>
                    <a:cubicBezTo>
                      <a:pt x="33856" y="105862"/>
                      <a:pt x="32798" y="106995"/>
                      <a:pt x="31435" y="107086"/>
                    </a:cubicBezTo>
                    <a:lnTo>
                      <a:pt x="2591" y="107086"/>
                    </a:lnTo>
                    <a:cubicBezTo>
                      <a:pt x="1160" y="107086"/>
                      <a:pt x="0" y="105926"/>
                      <a:pt x="0" y="104496"/>
                    </a:cubicBezTo>
                    <a:lnTo>
                      <a:pt x="0" y="68224"/>
                    </a:lnTo>
                    <a:cubicBezTo>
                      <a:pt x="91" y="66861"/>
                      <a:pt x="1225" y="65803"/>
                      <a:pt x="2591" y="65806"/>
                    </a:cubicBezTo>
                    <a:close/>
                    <a:moveTo>
                      <a:pt x="51989" y="65806"/>
                    </a:moveTo>
                    <a:lnTo>
                      <a:pt x="79969" y="65806"/>
                    </a:lnTo>
                    <a:cubicBezTo>
                      <a:pt x="81305" y="65806"/>
                      <a:pt x="82387" y="66889"/>
                      <a:pt x="82387" y="68224"/>
                    </a:cubicBezTo>
                    <a:lnTo>
                      <a:pt x="82387" y="104496"/>
                    </a:lnTo>
                    <a:cubicBezTo>
                      <a:pt x="82391" y="105862"/>
                      <a:pt x="81332" y="106995"/>
                      <a:pt x="79969" y="107086"/>
                    </a:cubicBezTo>
                    <a:lnTo>
                      <a:pt x="51989" y="107086"/>
                    </a:lnTo>
                    <a:cubicBezTo>
                      <a:pt x="50626" y="106995"/>
                      <a:pt x="49568" y="105862"/>
                      <a:pt x="49571" y="104496"/>
                    </a:cubicBezTo>
                    <a:lnTo>
                      <a:pt x="49571" y="68224"/>
                    </a:lnTo>
                    <a:cubicBezTo>
                      <a:pt x="49571" y="66889"/>
                      <a:pt x="50653" y="65806"/>
                      <a:pt x="51989" y="65806"/>
                    </a:cubicBezTo>
                    <a:close/>
                    <a:moveTo>
                      <a:pt x="101387" y="65806"/>
                    </a:moveTo>
                    <a:lnTo>
                      <a:pt x="129367" y="65806"/>
                    </a:lnTo>
                    <a:cubicBezTo>
                      <a:pt x="130733" y="65803"/>
                      <a:pt x="131867" y="66861"/>
                      <a:pt x="131958" y="68224"/>
                    </a:cubicBezTo>
                    <a:lnTo>
                      <a:pt x="131958" y="104496"/>
                    </a:lnTo>
                    <a:cubicBezTo>
                      <a:pt x="131958" y="105926"/>
                      <a:pt x="130797" y="107086"/>
                      <a:pt x="129367" y="107086"/>
                    </a:cubicBezTo>
                    <a:lnTo>
                      <a:pt x="101387" y="107086"/>
                    </a:lnTo>
                    <a:cubicBezTo>
                      <a:pt x="100024" y="106995"/>
                      <a:pt x="98965" y="105862"/>
                      <a:pt x="98969" y="104496"/>
                    </a:cubicBezTo>
                    <a:lnTo>
                      <a:pt x="98969" y="68224"/>
                    </a:lnTo>
                    <a:cubicBezTo>
                      <a:pt x="98969" y="66889"/>
                      <a:pt x="100052" y="65806"/>
                      <a:pt x="101387" y="65806"/>
                    </a:cubicBezTo>
                    <a:close/>
                    <a:moveTo>
                      <a:pt x="2591" y="131785"/>
                    </a:moveTo>
                    <a:lnTo>
                      <a:pt x="31435" y="131785"/>
                    </a:lnTo>
                    <a:cubicBezTo>
                      <a:pt x="32771" y="131785"/>
                      <a:pt x="33853" y="132868"/>
                      <a:pt x="33853" y="134203"/>
                    </a:cubicBezTo>
                    <a:lnTo>
                      <a:pt x="33853" y="170475"/>
                    </a:lnTo>
                    <a:cubicBezTo>
                      <a:pt x="33853" y="171810"/>
                      <a:pt x="32771" y="172893"/>
                      <a:pt x="31435" y="172893"/>
                    </a:cubicBezTo>
                    <a:lnTo>
                      <a:pt x="2591" y="172893"/>
                    </a:lnTo>
                    <a:cubicBezTo>
                      <a:pt x="1225" y="172896"/>
                      <a:pt x="91" y="171837"/>
                      <a:pt x="0" y="170475"/>
                    </a:cubicBezTo>
                    <a:lnTo>
                      <a:pt x="0" y="133513"/>
                    </a:lnTo>
                    <a:cubicBezTo>
                      <a:pt x="383" y="132424"/>
                      <a:pt x="1439" y="131720"/>
                      <a:pt x="2591" y="131785"/>
                    </a:cubicBezTo>
                    <a:close/>
                    <a:moveTo>
                      <a:pt x="51989" y="131785"/>
                    </a:moveTo>
                    <a:lnTo>
                      <a:pt x="79969" y="131785"/>
                    </a:lnTo>
                    <a:cubicBezTo>
                      <a:pt x="81205" y="131278"/>
                      <a:pt x="82618" y="131869"/>
                      <a:pt x="83124" y="133104"/>
                    </a:cubicBezTo>
                    <a:cubicBezTo>
                      <a:pt x="83179" y="133237"/>
                      <a:pt x="83221" y="133373"/>
                      <a:pt x="83251" y="133513"/>
                    </a:cubicBezTo>
                    <a:lnTo>
                      <a:pt x="83251" y="169784"/>
                    </a:lnTo>
                    <a:cubicBezTo>
                      <a:pt x="83251" y="171119"/>
                      <a:pt x="82168" y="172202"/>
                      <a:pt x="80833" y="172202"/>
                    </a:cubicBezTo>
                    <a:lnTo>
                      <a:pt x="51989" y="172202"/>
                    </a:lnTo>
                    <a:cubicBezTo>
                      <a:pt x="50653" y="172202"/>
                      <a:pt x="49571" y="171119"/>
                      <a:pt x="49571" y="169784"/>
                    </a:cubicBezTo>
                    <a:lnTo>
                      <a:pt x="49571" y="133513"/>
                    </a:lnTo>
                    <a:cubicBezTo>
                      <a:pt x="49886" y="132451"/>
                      <a:pt x="50882" y="131739"/>
                      <a:pt x="51989" y="131785"/>
                    </a:cubicBezTo>
                    <a:close/>
                    <a:moveTo>
                      <a:pt x="51989" y="197592"/>
                    </a:moveTo>
                    <a:lnTo>
                      <a:pt x="79969" y="197592"/>
                    </a:lnTo>
                    <a:cubicBezTo>
                      <a:pt x="81305" y="197592"/>
                      <a:pt x="82387" y="198675"/>
                      <a:pt x="82387" y="200010"/>
                    </a:cubicBezTo>
                    <a:lnTo>
                      <a:pt x="82387" y="254417"/>
                    </a:lnTo>
                    <a:cubicBezTo>
                      <a:pt x="82387" y="255752"/>
                      <a:pt x="81305" y="256835"/>
                      <a:pt x="79969" y="256835"/>
                    </a:cubicBezTo>
                    <a:lnTo>
                      <a:pt x="51989" y="256835"/>
                    </a:lnTo>
                    <a:cubicBezTo>
                      <a:pt x="50653" y="256835"/>
                      <a:pt x="49571" y="255752"/>
                      <a:pt x="49571" y="254417"/>
                    </a:cubicBezTo>
                    <a:lnTo>
                      <a:pt x="49571" y="200010"/>
                    </a:lnTo>
                    <a:cubicBezTo>
                      <a:pt x="49571" y="198675"/>
                      <a:pt x="50653" y="197592"/>
                      <a:pt x="51989" y="197592"/>
                    </a:cubicBezTo>
                    <a:close/>
                    <a:moveTo>
                      <a:pt x="101387" y="131785"/>
                    </a:moveTo>
                    <a:lnTo>
                      <a:pt x="129367" y="131785"/>
                    </a:lnTo>
                    <a:cubicBezTo>
                      <a:pt x="130733" y="131782"/>
                      <a:pt x="131867" y="132841"/>
                      <a:pt x="131958" y="134203"/>
                    </a:cubicBezTo>
                    <a:lnTo>
                      <a:pt x="131958" y="170475"/>
                    </a:lnTo>
                    <a:cubicBezTo>
                      <a:pt x="131867" y="171837"/>
                      <a:pt x="130733" y="172896"/>
                      <a:pt x="129367" y="172893"/>
                    </a:cubicBezTo>
                    <a:lnTo>
                      <a:pt x="101387" y="172893"/>
                    </a:lnTo>
                    <a:cubicBezTo>
                      <a:pt x="100052" y="172893"/>
                      <a:pt x="98969" y="171810"/>
                      <a:pt x="98969" y="170475"/>
                    </a:cubicBezTo>
                    <a:lnTo>
                      <a:pt x="98969" y="133513"/>
                    </a:lnTo>
                    <a:cubicBezTo>
                      <a:pt x="99285" y="132451"/>
                      <a:pt x="100280" y="131739"/>
                      <a:pt x="101387" y="131785"/>
                    </a:cubicBezTo>
                    <a:close/>
                  </a:path>
                </a:pathLst>
              </a:custGeom>
              <a:solidFill>
                <a:srgbClr val="FFFFFF"/>
              </a:solidFill>
              <a:ln w="16933" cap="flat">
                <a:noFill/>
                <a:prstDash val="solid"/>
                <a:miter/>
              </a:ln>
            </p:spPr>
            <p:txBody>
              <a:bodyPr rtlCol="0" anchor="ctr"/>
              <a:lstStyle/>
              <a:p>
                <a:endParaRPr lang="en-IN"/>
              </a:p>
            </p:txBody>
          </p:sp>
        </p:grpSp>
        <p:sp>
          <p:nvSpPr>
            <p:cNvPr id="348" name="TextBox 347">
              <a:extLst>
                <a:ext uri="{FF2B5EF4-FFF2-40B4-BE49-F238E27FC236}">
                  <a16:creationId xmlns:a16="http://schemas.microsoft.com/office/drawing/2014/main" id="{4F2EC03D-4F38-4227-B7DF-3AE8BC106106}"/>
                </a:ext>
              </a:extLst>
            </p:cNvPr>
            <p:cNvSpPr txBox="1"/>
            <p:nvPr/>
          </p:nvSpPr>
          <p:spPr>
            <a:xfrm>
              <a:off x="8412638" y="2499200"/>
              <a:ext cx="200375"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50" name="Rectangle: Rounded Corners 349">
              <a:extLst>
                <a:ext uri="{FF2B5EF4-FFF2-40B4-BE49-F238E27FC236}">
                  <a16:creationId xmlns:a16="http://schemas.microsoft.com/office/drawing/2014/main" id="{2CCB4D4D-B144-4684-97A2-F190520F96E4}"/>
                </a:ext>
              </a:extLst>
            </p:cNvPr>
            <p:cNvSpPr/>
            <p:nvPr/>
          </p:nvSpPr>
          <p:spPr bwMode="auto">
            <a:xfrm>
              <a:off x="8283913"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37" name="TextBox 336">
              <a:extLst>
                <a:ext uri="{FF2B5EF4-FFF2-40B4-BE49-F238E27FC236}">
                  <a16:creationId xmlns:a16="http://schemas.microsoft.com/office/drawing/2014/main" id="{73E49145-78D2-459B-B628-51EDEA9D0997}"/>
                </a:ext>
              </a:extLst>
            </p:cNvPr>
            <p:cNvSpPr txBox="1"/>
            <p:nvPr/>
          </p:nvSpPr>
          <p:spPr>
            <a:xfrm>
              <a:off x="8956365" y="2499200"/>
              <a:ext cx="200376"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39" name="Rectangle: Rounded Corners 338">
              <a:extLst>
                <a:ext uri="{FF2B5EF4-FFF2-40B4-BE49-F238E27FC236}">
                  <a16:creationId xmlns:a16="http://schemas.microsoft.com/office/drawing/2014/main" id="{43146B3D-3089-46C8-9BAB-7A1956A671E9}"/>
                </a:ext>
              </a:extLst>
            </p:cNvPr>
            <p:cNvSpPr/>
            <p:nvPr/>
          </p:nvSpPr>
          <p:spPr bwMode="auto">
            <a:xfrm>
              <a:off x="8823695"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26" name="TextBox 325">
              <a:extLst>
                <a:ext uri="{FF2B5EF4-FFF2-40B4-BE49-F238E27FC236}">
                  <a16:creationId xmlns:a16="http://schemas.microsoft.com/office/drawing/2014/main" id="{3BDCC244-2F83-4F1B-820A-E669FFD97048}"/>
                </a:ext>
              </a:extLst>
            </p:cNvPr>
            <p:cNvSpPr txBox="1"/>
            <p:nvPr/>
          </p:nvSpPr>
          <p:spPr>
            <a:xfrm>
              <a:off x="9678582" y="2499200"/>
              <a:ext cx="200376"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28" name="Rectangle: Rounded Corners 327">
              <a:extLst>
                <a:ext uri="{FF2B5EF4-FFF2-40B4-BE49-F238E27FC236}">
                  <a16:creationId xmlns:a16="http://schemas.microsoft.com/office/drawing/2014/main" id="{5D23BFE5-6DD4-4F51-BAA1-F96C6AE3C50C}"/>
                </a:ext>
              </a:extLst>
            </p:cNvPr>
            <p:cNvSpPr/>
            <p:nvPr/>
          </p:nvSpPr>
          <p:spPr bwMode="auto">
            <a:xfrm>
              <a:off x="9548908"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16" name="TextBox 315">
              <a:extLst>
                <a:ext uri="{FF2B5EF4-FFF2-40B4-BE49-F238E27FC236}">
                  <a16:creationId xmlns:a16="http://schemas.microsoft.com/office/drawing/2014/main" id="{4A01C0CA-4AD0-4E4C-9C58-27943576160A}"/>
                </a:ext>
              </a:extLst>
            </p:cNvPr>
            <p:cNvSpPr txBox="1"/>
            <p:nvPr/>
          </p:nvSpPr>
          <p:spPr>
            <a:xfrm>
              <a:off x="10184169" y="2251244"/>
              <a:ext cx="612123" cy="387798"/>
            </a:xfrm>
            <a:prstGeom prst="rect">
              <a:avLst/>
            </a:prstGeom>
            <a:noFill/>
          </p:spPr>
          <p:txBody>
            <a:bodyPr wrap="squar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mj-lt"/>
                  <a:ea typeface="+mn-ea"/>
                  <a:cs typeface="+mn-cs"/>
                </a:rPr>
                <a:t>Load Balancer</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ea typeface="+mn-ea"/>
                  <a:cs typeface="+mn-cs"/>
                </a:rPr>
                <a:t>Internal</a:t>
              </a:r>
              <a:endParaRPr kumimoji="0" lang="en-US" sz="1000" b="0" i="1" u="none" strike="noStrike" kern="1200" cap="none" spc="0" normalizeH="0" baseline="0" noProof="0">
                <a:ln>
                  <a:noFill/>
                </a:ln>
                <a:effectLst/>
                <a:uLnTx/>
                <a:uFillTx/>
                <a:ea typeface="+mn-ea"/>
                <a:cs typeface="+mn-cs"/>
              </a:endParaRPr>
            </a:p>
          </p:txBody>
        </p:sp>
        <p:sp>
          <p:nvSpPr>
            <p:cNvPr id="318" name="Rectangle: Rounded Corners 317">
              <a:extLst>
                <a:ext uri="{FF2B5EF4-FFF2-40B4-BE49-F238E27FC236}">
                  <a16:creationId xmlns:a16="http://schemas.microsoft.com/office/drawing/2014/main" id="{FBD2D3B1-B3E4-4208-9CD3-7D0E35B0299F}"/>
                </a:ext>
              </a:extLst>
            </p:cNvPr>
            <p:cNvSpPr/>
            <p:nvPr/>
          </p:nvSpPr>
          <p:spPr bwMode="auto">
            <a:xfrm>
              <a:off x="10262117" y="269596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19" name="Group 318">
              <a:extLst>
                <a:ext uri="{FF2B5EF4-FFF2-40B4-BE49-F238E27FC236}">
                  <a16:creationId xmlns:a16="http://schemas.microsoft.com/office/drawing/2014/main" id="{EF3A9984-66ED-4F8A-ADAD-369350B2604F}"/>
                </a:ext>
              </a:extLst>
            </p:cNvPr>
            <p:cNvGrpSpPr/>
            <p:nvPr/>
          </p:nvGrpSpPr>
          <p:grpSpPr>
            <a:xfrm>
              <a:off x="10335242" y="2769089"/>
              <a:ext cx="310950" cy="310949"/>
              <a:chOff x="10678152" y="2797665"/>
              <a:chExt cx="310950" cy="310949"/>
            </a:xfrm>
          </p:grpSpPr>
          <p:sp>
            <p:nvSpPr>
              <p:cNvPr id="320" name="Freeform: Shape 319">
                <a:extLst>
                  <a:ext uri="{FF2B5EF4-FFF2-40B4-BE49-F238E27FC236}">
                    <a16:creationId xmlns:a16="http://schemas.microsoft.com/office/drawing/2014/main" id="{DE5341F9-B337-484D-9593-647ADE507F2C}"/>
                  </a:ext>
                </a:extLst>
              </p:cNvPr>
              <p:cNvSpPr/>
              <p:nvPr/>
            </p:nvSpPr>
            <p:spPr>
              <a:xfrm>
                <a:off x="10678152" y="2797665"/>
                <a:ext cx="310950" cy="310949"/>
              </a:xfrm>
              <a:custGeom>
                <a:avLst/>
                <a:gdLst>
                  <a:gd name="connsiteX0" fmla="*/ 3136 w 310950"/>
                  <a:gd name="connsiteY0" fmla="*/ 148048 h 310949"/>
                  <a:gd name="connsiteX1" fmla="*/ 148048 w 310950"/>
                  <a:gd name="connsiteY1" fmla="*/ 3136 h 310949"/>
                  <a:gd name="connsiteX2" fmla="*/ 162702 w 310950"/>
                  <a:gd name="connsiteY2" fmla="*/ 2936 h 310949"/>
                  <a:gd name="connsiteX3" fmla="*/ 162902 w 310950"/>
                  <a:gd name="connsiteY3" fmla="*/ 3136 h 310949"/>
                  <a:gd name="connsiteX4" fmla="*/ 307814 w 310950"/>
                  <a:gd name="connsiteY4" fmla="*/ 148048 h 310949"/>
                  <a:gd name="connsiteX5" fmla="*/ 308014 w 310950"/>
                  <a:gd name="connsiteY5" fmla="*/ 162702 h 310949"/>
                  <a:gd name="connsiteX6" fmla="*/ 307814 w 310950"/>
                  <a:gd name="connsiteY6" fmla="*/ 162902 h 310949"/>
                  <a:gd name="connsiteX7" fmla="*/ 162729 w 310950"/>
                  <a:gd name="connsiteY7" fmla="*/ 307987 h 310949"/>
                  <a:gd name="connsiteX8" fmla="*/ 148221 w 310950"/>
                  <a:gd name="connsiteY8" fmla="*/ 307987 h 310949"/>
                  <a:gd name="connsiteX9" fmla="*/ 3136 w 310950"/>
                  <a:gd name="connsiteY9" fmla="*/ 162902 h 310949"/>
                  <a:gd name="connsiteX10" fmla="*/ 2936 w 310950"/>
                  <a:gd name="connsiteY10" fmla="*/ 148247 h 310949"/>
                  <a:gd name="connsiteX11" fmla="*/ 3136 w 310950"/>
                  <a:gd name="connsiteY11" fmla="*/ 148048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950" h="310949">
                    <a:moveTo>
                      <a:pt x="3136" y="148048"/>
                    </a:moveTo>
                    <a:lnTo>
                      <a:pt x="148048" y="3136"/>
                    </a:lnTo>
                    <a:cubicBezTo>
                      <a:pt x="152039" y="-966"/>
                      <a:pt x="158601" y="-1055"/>
                      <a:pt x="162702" y="2936"/>
                    </a:cubicBezTo>
                    <a:cubicBezTo>
                      <a:pt x="162770" y="3002"/>
                      <a:pt x="162836" y="3068"/>
                      <a:pt x="162902" y="3136"/>
                    </a:cubicBezTo>
                    <a:lnTo>
                      <a:pt x="307814" y="148048"/>
                    </a:lnTo>
                    <a:cubicBezTo>
                      <a:pt x="311916" y="152039"/>
                      <a:pt x="312006" y="158601"/>
                      <a:pt x="308014" y="162702"/>
                    </a:cubicBezTo>
                    <a:cubicBezTo>
                      <a:pt x="307949" y="162770"/>
                      <a:pt x="307881" y="162836"/>
                      <a:pt x="307814" y="162902"/>
                    </a:cubicBezTo>
                    <a:lnTo>
                      <a:pt x="162729" y="307987"/>
                    </a:lnTo>
                    <a:cubicBezTo>
                      <a:pt x="158699" y="311937"/>
                      <a:pt x="152250" y="311937"/>
                      <a:pt x="148221" y="307987"/>
                    </a:cubicBezTo>
                    <a:lnTo>
                      <a:pt x="3136" y="162902"/>
                    </a:lnTo>
                    <a:cubicBezTo>
                      <a:pt x="-966" y="158910"/>
                      <a:pt x="-1055" y="152349"/>
                      <a:pt x="2936" y="148247"/>
                    </a:cubicBezTo>
                    <a:cubicBezTo>
                      <a:pt x="3002" y="148180"/>
                      <a:pt x="3068" y="148113"/>
                      <a:pt x="3136" y="148048"/>
                    </a:cubicBezTo>
                    <a:close/>
                  </a:path>
                </a:pathLst>
              </a:custGeom>
              <a:solidFill>
                <a:schemeClr val="tx2"/>
              </a:solidFill>
              <a:ln w="1693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A0B60B9-5C66-4BFD-B738-7590D1189BE5}"/>
                  </a:ext>
                </a:extLst>
              </p:cNvPr>
              <p:cNvSpPr/>
              <p:nvPr/>
            </p:nvSpPr>
            <p:spPr>
              <a:xfrm>
                <a:off x="10794865" y="2829808"/>
                <a:ext cx="77523" cy="78424"/>
              </a:xfrm>
              <a:custGeom>
                <a:avLst/>
                <a:gdLst>
                  <a:gd name="connsiteX0" fmla="*/ 76760 w 77523"/>
                  <a:gd name="connsiteY0" fmla="*/ 36972 h 78424"/>
                  <a:gd name="connsiteX1" fmla="*/ 40143 w 77523"/>
                  <a:gd name="connsiteY1" fmla="*/ 528 h 78424"/>
                  <a:gd name="connsiteX2" fmla="*/ 37380 w 77523"/>
                  <a:gd name="connsiteY2" fmla="*/ 528 h 78424"/>
                  <a:gd name="connsiteX3" fmla="*/ 763 w 77523"/>
                  <a:gd name="connsiteY3" fmla="*/ 36972 h 78424"/>
                  <a:gd name="connsiteX4" fmla="*/ 294 w 77523"/>
                  <a:gd name="connsiteY4" fmla="*/ 39369 h 78424"/>
                  <a:gd name="connsiteX5" fmla="*/ 2145 w 77523"/>
                  <a:gd name="connsiteY5" fmla="*/ 40081 h 78424"/>
                  <a:gd name="connsiteX6" fmla="*/ 23562 w 77523"/>
                  <a:gd name="connsiteY6" fmla="*/ 40081 h 78424"/>
                  <a:gd name="connsiteX7" fmla="*/ 25462 w 77523"/>
                  <a:gd name="connsiteY7" fmla="*/ 41981 h 78424"/>
                  <a:gd name="connsiteX8" fmla="*/ 25462 w 77523"/>
                  <a:gd name="connsiteY8" fmla="*/ 76525 h 78424"/>
                  <a:gd name="connsiteX9" fmla="*/ 27362 w 77523"/>
                  <a:gd name="connsiteY9" fmla="*/ 78424 h 78424"/>
                  <a:gd name="connsiteX10" fmla="*/ 50161 w 77523"/>
                  <a:gd name="connsiteY10" fmla="*/ 78424 h 78424"/>
                  <a:gd name="connsiteX11" fmla="*/ 52061 w 77523"/>
                  <a:gd name="connsiteY11" fmla="*/ 76525 h 78424"/>
                  <a:gd name="connsiteX12" fmla="*/ 52061 w 77523"/>
                  <a:gd name="connsiteY12" fmla="*/ 41981 h 78424"/>
                  <a:gd name="connsiteX13" fmla="*/ 53961 w 77523"/>
                  <a:gd name="connsiteY13" fmla="*/ 40081 h 78424"/>
                  <a:gd name="connsiteX14" fmla="*/ 75378 w 77523"/>
                  <a:gd name="connsiteY14" fmla="*/ 40081 h 78424"/>
                  <a:gd name="connsiteX15" fmla="*/ 77472 w 77523"/>
                  <a:gd name="connsiteY15" fmla="*/ 38822 h 78424"/>
                  <a:gd name="connsiteX16" fmla="*/ 76760 w 77523"/>
                  <a:gd name="connsiteY16" fmla="*/ 36972 h 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523" h="78424">
                    <a:moveTo>
                      <a:pt x="76760" y="36972"/>
                    </a:moveTo>
                    <a:lnTo>
                      <a:pt x="40143" y="528"/>
                    </a:lnTo>
                    <a:cubicBezTo>
                      <a:pt x="39357" y="-176"/>
                      <a:pt x="38167" y="-176"/>
                      <a:pt x="37380" y="528"/>
                    </a:cubicBezTo>
                    <a:lnTo>
                      <a:pt x="763" y="36972"/>
                    </a:lnTo>
                    <a:cubicBezTo>
                      <a:pt x="-28" y="37504"/>
                      <a:pt x="-238" y="38577"/>
                      <a:pt x="294" y="39369"/>
                    </a:cubicBezTo>
                    <a:cubicBezTo>
                      <a:pt x="700" y="39972"/>
                      <a:pt x="1440" y="40256"/>
                      <a:pt x="2145" y="40081"/>
                    </a:cubicBezTo>
                    <a:lnTo>
                      <a:pt x="23562" y="40081"/>
                    </a:lnTo>
                    <a:cubicBezTo>
                      <a:pt x="24611" y="40081"/>
                      <a:pt x="25462" y="40931"/>
                      <a:pt x="25462" y="41981"/>
                    </a:cubicBezTo>
                    <a:lnTo>
                      <a:pt x="25462" y="76525"/>
                    </a:lnTo>
                    <a:cubicBezTo>
                      <a:pt x="25462" y="77574"/>
                      <a:pt x="26313" y="78424"/>
                      <a:pt x="27362" y="78424"/>
                    </a:cubicBezTo>
                    <a:lnTo>
                      <a:pt x="50161" y="78424"/>
                    </a:lnTo>
                    <a:cubicBezTo>
                      <a:pt x="51210" y="78424"/>
                      <a:pt x="52061" y="77574"/>
                      <a:pt x="52061" y="76525"/>
                    </a:cubicBezTo>
                    <a:lnTo>
                      <a:pt x="52061" y="41981"/>
                    </a:lnTo>
                    <a:cubicBezTo>
                      <a:pt x="52061" y="40931"/>
                      <a:pt x="52912" y="40081"/>
                      <a:pt x="53961" y="40081"/>
                    </a:cubicBezTo>
                    <a:lnTo>
                      <a:pt x="75378" y="40081"/>
                    </a:lnTo>
                    <a:cubicBezTo>
                      <a:pt x="76304" y="40311"/>
                      <a:pt x="77242" y="39748"/>
                      <a:pt x="77472" y="38822"/>
                    </a:cubicBezTo>
                    <a:cubicBezTo>
                      <a:pt x="77648" y="38117"/>
                      <a:pt x="77363" y="37377"/>
                      <a:pt x="76760" y="36972"/>
                    </a:cubicBezTo>
                    <a:close/>
                  </a:path>
                </a:pathLst>
              </a:custGeom>
              <a:solidFill>
                <a:schemeClr val="bg1"/>
              </a:solidFill>
              <a:ln w="1693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02D8D34-2CB3-4DBF-AA9C-2B34027943A1}"/>
                  </a:ext>
                </a:extLst>
              </p:cNvPr>
              <p:cNvSpPr/>
              <p:nvPr/>
            </p:nvSpPr>
            <p:spPr>
              <a:xfrm>
                <a:off x="10710485" y="2910528"/>
                <a:ext cx="78478" cy="77752"/>
              </a:xfrm>
              <a:custGeom>
                <a:avLst/>
                <a:gdLst>
                  <a:gd name="connsiteX0" fmla="*/ 36781 w 78478"/>
                  <a:gd name="connsiteY0" fmla="*/ 1331 h 77752"/>
                  <a:gd name="connsiteX1" fmla="*/ 510 w 78478"/>
                  <a:gd name="connsiteY1" fmla="*/ 38121 h 77752"/>
                  <a:gd name="connsiteX2" fmla="*/ 510 w 78478"/>
                  <a:gd name="connsiteY2" fmla="*/ 40711 h 77752"/>
                  <a:gd name="connsiteX3" fmla="*/ 36781 w 78478"/>
                  <a:gd name="connsiteY3" fmla="*/ 77155 h 77752"/>
                  <a:gd name="connsiteX4" fmla="*/ 39467 w 78478"/>
                  <a:gd name="connsiteY4" fmla="*/ 77237 h 77752"/>
                  <a:gd name="connsiteX5" fmla="*/ 40063 w 78478"/>
                  <a:gd name="connsiteY5" fmla="*/ 75774 h 77752"/>
                  <a:gd name="connsiteX6" fmla="*/ 40063 w 78478"/>
                  <a:gd name="connsiteY6" fmla="*/ 54529 h 77752"/>
                  <a:gd name="connsiteX7" fmla="*/ 41963 w 78478"/>
                  <a:gd name="connsiteY7" fmla="*/ 52629 h 77752"/>
                  <a:gd name="connsiteX8" fmla="*/ 76507 w 78478"/>
                  <a:gd name="connsiteY8" fmla="*/ 52629 h 77752"/>
                  <a:gd name="connsiteX9" fmla="*/ 78243 w 78478"/>
                  <a:gd name="connsiteY9" fmla="*/ 50911 h 77752"/>
                  <a:gd name="connsiteX10" fmla="*/ 78234 w 78478"/>
                  <a:gd name="connsiteY10" fmla="*/ 50729 h 77752"/>
                  <a:gd name="connsiteX11" fmla="*/ 78234 w 78478"/>
                  <a:gd name="connsiteY11" fmla="*/ 27930 h 77752"/>
                  <a:gd name="connsiteX12" fmla="*/ 77637 w 78478"/>
                  <a:gd name="connsiteY12" fmla="*/ 25562 h 77752"/>
                  <a:gd name="connsiteX13" fmla="*/ 77025 w 78478"/>
                  <a:gd name="connsiteY13" fmla="*/ 25339 h 77752"/>
                  <a:gd name="connsiteX14" fmla="*/ 42481 w 78478"/>
                  <a:gd name="connsiteY14" fmla="*/ 25339 h 77752"/>
                  <a:gd name="connsiteX15" fmla="*/ 40590 w 78478"/>
                  <a:gd name="connsiteY15" fmla="*/ 23794 h 77752"/>
                  <a:gd name="connsiteX16" fmla="*/ 40581 w 78478"/>
                  <a:gd name="connsiteY16" fmla="*/ 23612 h 77752"/>
                  <a:gd name="connsiteX17" fmla="*/ 40581 w 78478"/>
                  <a:gd name="connsiteY17" fmla="*/ 2713 h 77752"/>
                  <a:gd name="connsiteX18" fmla="*/ 39372 w 78478"/>
                  <a:gd name="connsiteY18" fmla="*/ 122 h 77752"/>
                  <a:gd name="connsiteX19" fmla="*/ 36781 w 78478"/>
                  <a:gd name="connsiteY19" fmla="*/ 1331 h 7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78" h="77752">
                    <a:moveTo>
                      <a:pt x="36781" y="1331"/>
                    </a:moveTo>
                    <a:lnTo>
                      <a:pt x="510" y="38121"/>
                    </a:lnTo>
                    <a:cubicBezTo>
                      <a:pt x="-170" y="38850"/>
                      <a:pt x="-170" y="39982"/>
                      <a:pt x="510" y="40711"/>
                    </a:cubicBezTo>
                    <a:lnTo>
                      <a:pt x="36781" y="77155"/>
                    </a:lnTo>
                    <a:cubicBezTo>
                      <a:pt x="37501" y="77919"/>
                      <a:pt x="38703" y="77955"/>
                      <a:pt x="39467" y="77237"/>
                    </a:cubicBezTo>
                    <a:cubicBezTo>
                      <a:pt x="39869" y="76858"/>
                      <a:pt x="40086" y="76325"/>
                      <a:pt x="40063" y="75774"/>
                    </a:cubicBezTo>
                    <a:lnTo>
                      <a:pt x="40063" y="54529"/>
                    </a:lnTo>
                    <a:cubicBezTo>
                      <a:pt x="40063" y="53480"/>
                      <a:pt x="40914" y="52629"/>
                      <a:pt x="41963" y="52629"/>
                    </a:cubicBezTo>
                    <a:lnTo>
                      <a:pt x="76507" y="52629"/>
                    </a:lnTo>
                    <a:cubicBezTo>
                      <a:pt x="77461" y="52634"/>
                      <a:pt x="78238" y="51865"/>
                      <a:pt x="78243" y="50911"/>
                    </a:cubicBezTo>
                    <a:cubicBezTo>
                      <a:pt x="78243" y="50850"/>
                      <a:pt x="78240" y="50789"/>
                      <a:pt x="78234" y="50729"/>
                    </a:cubicBezTo>
                    <a:lnTo>
                      <a:pt x="78234" y="27930"/>
                    </a:lnTo>
                    <a:cubicBezTo>
                      <a:pt x="78723" y="27111"/>
                      <a:pt x="78456" y="26051"/>
                      <a:pt x="77637" y="25562"/>
                    </a:cubicBezTo>
                    <a:cubicBezTo>
                      <a:pt x="77449" y="25450"/>
                      <a:pt x="77241" y="25374"/>
                      <a:pt x="77025" y="25339"/>
                    </a:cubicBezTo>
                    <a:lnTo>
                      <a:pt x="42481" y="25339"/>
                    </a:lnTo>
                    <a:cubicBezTo>
                      <a:pt x="41532" y="25435"/>
                      <a:pt x="40685" y="24743"/>
                      <a:pt x="40590" y="23794"/>
                    </a:cubicBezTo>
                    <a:cubicBezTo>
                      <a:pt x="40584" y="23733"/>
                      <a:pt x="40581" y="23673"/>
                      <a:pt x="40581" y="23612"/>
                    </a:cubicBezTo>
                    <a:lnTo>
                      <a:pt x="40581" y="2713"/>
                    </a:lnTo>
                    <a:cubicBezTo>
                      <a:pt x="40963" y="1664"/>
                      <a:pt x="40421" y="504"/>
                      <a:pt x="39372" y="122"/>
                    </a:cubicBezTo>
                    <a:cubicBezTo>
                      <a:pt x="38323" y="-259"/>
                      <a:pt x="37163" y="282"/>
                      <a:pt x="36781" y="1331"/>
                    </a:cubicBezTo>
                    <a:close/>
                  </a:path>
                </a:pathLst>
              </a:custGeom>
              <a:solidFill>
                <a:schemeClr val="bg1"/>
              </a:solidFill>
              <a:ln w="1693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244995B-FC43-4E41-B403-59E46B78F1A1}"/>
                  </a:ext>
                </a:extLst>
              </p:cNvPr>
              <p:cNvSpPr/>
              <p:nvPr/>
            </p:nvSpPr>
            <p:spPr>
              <a:xfrm>
                <a:off x="10880079" y="2911424"/>
                <a:ext cx="78588" cy="76707"/>
              </a:xfrm>
              <a:custGeom>
                <a:avLst/>
                <a:gdLst>
                  <a:gd name="connsiteX0" fmla="*/ 41289 w 78588"/>
                  <a:gd name="connsiteY0" fmla="*/ 76260 h 76707"/>
                  <a:gd name="connsiteX1" fmla="*/ 78078 w 78588"/>
                  <a:gd name="connsiteY1" fmla="*/ 39643 h 76707"/>
                  <a:gd name="connsiteX2" fmla="*/ 78078 w 78588"/>
                  <a:gd name="connsiteY2" fmla="*/ 37053 h 76707"/>
                  <a:gd name="connsiteX3" fmla="*/ 41289 w 78588"/>
                  <a:gd name="connsiteY3" fmla="*/ 436 h 76707"/>
                  <a:gd name="connsiteX4" fmla="*/ 38613 w 78588"/>
                  <a:gd name="connsiteY4" fmla="*/ 689 h 76707"/>
                  <a:gd name="connsiteX5" fmla="*/ 38180 w 78588"/>
                  <a:gd name="connsiteY5" fmla="*/ 1818 h 76707"/>
                  <a:gd name="connsiteX6" fmla="*/ 38180 w 78588"/>
                  <a:gd name="connsiteY6" fmla="*/ 23408 h 76707"/>
                  <a:gd name="connsiteX7" fmla="*/ 36461 w 78588"/>
                  <a:gd name="connsiteY7" fmla="*/ 25143 h 76707"/>
                  <a:gd name="connsiteX8" fmla="*/ 36280 w 78588"/>
                  <a:gd name="connsiteY8" fmla="*/ 25135 h 76707"/>
                  <a:gd name="connsiteX9" fmla="*/ 1736 w 78588"/>
                  <a:gd name="connsiteY9" fmla="*/ 25135 h 76707"/>
                  <a:gd name="connsiteX10" fmla="*/ 0 w 78588"/>
                  <a:gd name="connsiteY10" fmla="*/ 26853 h 76707"/>
                  <a:gd name="connsiteX11" fmla="*/ 9 w 78588"/>
                  <a:gd name="connsiteY11" fmla="*/ 27035 h 76707"/>
                  <a:gd name="connsiteX12" fmla="*/ 9 w 78588"/>
                  <a:gd name="connsiteY12" fmla="*/ 49834 h 76707"/>
                  <a:gd name="connsiteX13" fmla="*/ 1555 w 78588"/>
                  <a:gd name="connsiteY13" fmla="*/ 51725 h 76707"/>
                  <a:gd name="connsiteX14" fmla="*/ 1736 w 78588"/>
                  <a:gd name="connsiteY14" fmla="*/ 51734 h 76707"/>
                  <a:gd name="connsiteX15" fmla="*/ 36280 w 78588"/>
                  <a:gd name="connsiteY15" fmla="*/ 51734 h 76707"/>
                  <a:gd name="connsiteX16" fmla="*/ 38180 w 78588"/>
                  <a:gd name="connsiteY16" fmla="*/ 53634 h 76707"/>
                  <a:gd name="connsiteX17" fmla="*/ 38180 w 78588"/>
                  <a:gd name="connsiteY17" fmla="*/ 75051 h 76707"/>
                  <a:gd name="connsiteX18" fmla="*/ 40308 w 78588"/>
                  <a:gd name="connsiteY18" fmla="*/ 76692 h 76707"/>
                  <a:gd name="connsiteX19" fmla="*/ 41289 w 78588"/>
                  <a:gd name="connsiteY19" fmla="*/ 76260 h 7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88" h="76707">
                    <a:moveTo>
                      <a:pt x="41289" y="76260"/>
                    </a:moveTo>
                    <a:lnTo>
                      <a:pt x="78078" y="39643"/>
                    </a:lnTo>
                    <a:cubicBezTo>
                      <a:pt x="78759" y="38914"/>
                      <a:pt x="78759" y="37782"/>
                      <a:pt x="78078" y="37053"/>
                    </a:cubicBezTo>
                    <a:lnTo>
                      <a:pt x="41289" y="436"/>
                    </a:lnTo>
                    <a:cubicBezTo>
                      <a:pt x="40480" y="-233"/>
                      <a:pt x="39282" y="-119"/>
                      <a:pt x="38613" y="689"/>
                    </a:cubicBezTo>
                    <a:cubicBezTo>
                      <a:pt x="38351" y="1008"/>
                      <a:pt x="38197" y="1404"/>
                      <a:pt x="38180" y="1818"/>
                    </a:cubicBezTo>
                    <a:lnTo>
                      <a:pt x="38180" y="23408"/>
                    </a:lnTo>
                    <a:cubicBezTo>
                      <a:pt x="38185" y="24362"/>
                      <a:pt x="37415" y="25139"/>
                      <a:pt x="36461" y="25143"/>
                    </a:cubicBezTo>
                    <a:cubicBezTo>
                      <a:pt x="36401" y="25144"/>
                      <a:pt x="36340" y="25141"/>
                      <a:pt x="36280" y="25135"/>
                    </a:cubicBezTo>
                    <a:lnTo>
                      <a:pt x="1736" y="25135"/>
                    </a:lnTo>
                    <a:cubicBezTo>
                      <a:pt x="783" y="25130"/>
                      <a:pt x="5" y="25899"/>
                      <a:pt x="0" y="26853"/>
                    </a:cubicBezTo>
                    <a:cubicBezTo>
                      <a:pt x="0" y="26914"/>
                      <a:pt x="2" y="26974"/>
                      <a:pt x="9" y="27035"/>
                    </a:cubicBezTo>
                    <a:lnTo>
                      <a:pt x="9" y="49834"/>
                    </a:lnTo>
                    <a:cubicBezTo>
                      <a:pt x="-86" y="50783"/>
                      <a:pt x="605" y="51630"/>
                      <a:pt x="1555" y="51725"/>
                    </a:cubicBezTo>
                    <a:cubicBezTo>
                      <a:pt x="1615" y="51731"/>
                      <a:pt x="1675" y="51734"/>
                      <a:pt x="1736" y="51734"/>
                    </a:cubicBezTo>
                    <a:lnTo>
                      <a:pt x="36280" y="51734"/>
                    </a:lnTo>
                    <a:cubicBezTo>
                      <a:pt x="37330" y="51734"/>
                      <a:pt x="38180" y="52584"/>
                      <a:pt x="38180" y="53634"/>
                    </a:cubicBezTo>
                    <a:lnTo>
                      <a:pt x="38180" y="75051"/>
                    </a:lnTo>
                    <a:cubicBezTo>
                      <a:pt x="38315" y="76092"/>
                      <a:pt x="39266" y="76826"/>
                      <a:pt x="40308" y="76692"/>
                    </a:cubicBezTo>
                    <a:cubicBezTo>
                      <a:pt x="40669" y="76645"/>
                      <a:pt x="41011" y="76495"/>
                      <a:pt x="41289" y="76260"/>
                    </a:cubicBezTo>
                    <a:close/>
                  </a:path>
                </a:pathLst>
              </a:custGeom>
              <a:solidFill>
                <a:schemeClr val="bg1"/>
              </a:solidFill>
              <a:ln w="1693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C05BDCD-30B5-46AA-9B9C-B2CA0115C873}"/>
                  </a:ext>
                </a:extLst>
              </p:cNvPr>
              <p:cNvSpPr/>
              <p:nvPr/>
            </p:nvSpPr>
            <p:spPr>
              <a:xfrm>
                <a:off x="10785439" y="2904652"/>
                <a:ext cx="96377" cy="166792"/>
              </a:xfrm>
              <a:custGeom>
                <a:avLst/>
                <a:gdLst>
                  <a:gd name="connsiteX0" fmla="*/ 96377 w 96377"/>
                  <a:gd name="connsiteY0" fmla="*/ 48487 h 166792"/>
                  <a:gd name="connsiteX1" fmla="*/ 48487 w 96377"/>
                  <a:gd name="connsiteY1" fmla="*/ 1 h 166792"/>
                  <a:gd name="connsiteX2" fmla="*/ 1 w 96377"/>
                  <a:gd name="connsiteY2" fmla="*/ 47890 h 166792"/>
                  <a:gd name="connsiteX3" fmla="*/ 35234 w 96377"/>
                  <a:gd name="connsiteY3" fmla="*/ 94604 h 166792"/>
                  <a:gd name="connsiteX4" fmla="*/ 35234 w 96377"/>
                  <a:gd name="connsiteY4" fmla="*/ 111012 h 166792"/>
                  <a:gd name="connsiteX5" fmla="*/ 22553 w 96377"/>
                  <a:gd name="connsiteY5" fmla="*/ 150810 h 166792"/>
                  <a:gd name="connsiteX6" fmla="*/ 62351 w 96377"/>
                  <a:gd name="connsiteY6" fmla="*/ 163490 h 166792"/>
                  <a:gd name="connsiteX7" fmla="*/ 75032 w 96377"/>
                  <a:gd name="connsiteY7" fmla="*/ 123693 h 166792"/>
                  <a:gd name="connsiteX8" fmla="*/ 62351 w 96377"/>
                  <a:gd name="connsiteY8" fmla="*/ 111012 h 166792"/>
                  <a:gd name="connsiteX9" fmla="*/ 62351 w 96377"/>
                  <a:gd name="connsiteY9" fmla="*/ 93740 h 166792"/>
                  <a:gd name="connsiteX10" fmla="*/ 96377 w 96377"/>
                  <a:gd name="connsiteY10" fmla="*/ 48487 h 16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377" h="166792">
                    <a:moveTo>
                      <a:pt x="96377" y="48487"/>
                    </a:moveTo>
                    <a:cubicBezTo>
                      <a:pt x="96541" y="21874"/>
                      <a:pt x="75101" y="166"/>
                      <a:pt x="48487" y="1"/>
                    </a:cubicBezTo>
                    <a:cubicBezTo>
                      <a:pt x="21874" y="-164"/>
                      <a:pt x="166" y="21277"/>
                      <a:pt x="1" y="47890"/>
                    </a:cubicBezTo>
                    <a:cubicBezTo>
                      <a:pt x="-134" y="69625"/>
                      <a:pt x="14299" y="88761"/>
                      <a:pt x="35234" y="94604"/>
                    </a:cubicBezTo>
                    <a:lnTo>
                      <a:pt x="35234" y="111012"/>
                    </a:lnTo>
                    <a:cubicBezTo>
                      <a:pt x="20743" y="118499"/>
                      <a:pt x="15065" y="136319"/>
                      <a:pt x="22553" y="150810"/>
                    </a:cubicBezTo>
                    <a:cubicBezTo>
                      <a:pt x="30041" y="165301"/>
                      <a:pt x="47860" y="170979"/>
                      <a:pt x="62351" y="163490"/>
                    </a:cubicBezTo>
                    <a:cubicBezTo>
                      <a:pt x="76842" y="156002"/>
                      <a:pt x="82519" y="138184"/>
                      <a:pt x="75032" y="123693"/>
                    </a:cubicBezTo>
                    <a:cubicBezTo>
                      <a:pt x="72222" y="118254"/>
                      <a:pt x="67790" y="113822"/>
                      <a:pt x="62351" y="111012"/>
                    </a:cubicBezTo>
                    <a:lnTo>
                      <a:pt x="62351" y="93740"/>
                    </a:lnTo>
                    <a:cubicBezTo>
                      <a:pt x="82359" y="87705"/>
                      <a:pt x="96135" y="69385"/>
                      <a:pt x="96377" y="48487"/>
                    </a:cubicBezTo>
                    <a:close/>
                  </a:path>
                </a:pathLst>
              </a:custGeom>
              <a:solidFill>
                <a:srgbClr val="FFFFFF"/>
              </a:solidFill>
              <a:ln w="1693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3401CA09-AE80-4D87-9714-ED704EBF17D4}"/>
                  </a:ext>
                </a:extLst>
              </p:cNvPr>
              <p:cNvSpPr/>
              <p:nvPr/>
            </p:nvSpPr>
            <p:spPr>
              <a:xfrm>
                <a:off x="10805819" y="2924986"/>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chemeClr val="tx2"/>
              </a:solidFill>
              <a:ln w="16933" cap="flat">
                <a:noFill/>
                <a:prstDash val="solid"/>
                <a:miter/>
              </a:ln>
            </p:spPr>
            <p:txBody>
              <a:bodyPr rtlCol="0" anchor="ctr"/>
              <a:lstStyle/>
              <a:p>
                <a:endParaRPr lang="en-IN"/>
              </a:p>
            </p:txBody>
          </p:sp>
        </p:grpSp>
        <p:sp>
          <p:nvSpPr>
            <p:cNvPr id="294" name="TextBox 293">
              <a:extLst>
                <a:ext uri="{FF2B5EF4-FFF2-40B4-BE49-F238E27FC236}">
                  <a16:creationId xmlns:a16="http://schemas.microsoft.com/office/drawing/2014/main" id="{FC1D6958-FD35-4B49-9068-5C69A7988EE9}"/>
                </a:ext>
              </a:extLst>
            </p:cNvPr>
            <p:cNvSpPr txBox="1"/>
            <p:nvPr/>
          </p:nvSpPr>
          <p:spPr>
            <a:xfrm>
              <a:off x="7644256" y="324175"/>
              <a:ext cx="246862"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p>
          </p:txBody>
        </p:sp>
        <p:sp>
          <p:nvSpPr>
            <p:cNvPr id="296" name="Rectangle: Rounded Corners 295">
              <a:extLst>
                <a:ext uri="{FF2B5EF4-FFF2-40B4-BE49-F238E27FC236}">
                  <a16:creationId xmlns:a16="http://schemas.microsoft.com/office/drawing/2014/main" id="{0DEA189E-2201-430C-91A2-101C961E0746}"/>
                </a:ext>
              </a:extLst>
            </p:cNvPr>
            <p:cNvSpPr/>
            <p:nvPr/>
          </p:nvSpPr>
          <p:spPr bwMode="auto">
            <a:xfrm>
              <a:off x="7537825" y="52093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90" name="TextBox 289">
              <a:extLst>
                <a:ext uri="{FF2B5EF4-FFF2-40B4-BE49-F238E27FC236}">
                  <a16:creationId xmlns:a16="http://schemas.microsoft.com/office/drawing/2014/main" id="{9A3D6997-AC22-4018-ADCE-9148DE72A4FD}"/>
                </a:ext>
              </a:extLst>
            </p:cNvPr>
            <p:cNvSpPr txBox="1"/>
            <p:nvPr/>
          </p:nvSpPr>
          <p:spPr>
            <a:xfrm>
              <a:off x="8205758" y="865835"/>
              <a:ext cx="45364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DevOps</a:t>
              </a:r>
            </a:p>
          </p:txBody>
        </p:sp>
        <p:sp>
          <p:nvSpPr>
            <p:cNvPr id="292" name="Rectangle: Rounded Corners 291">
              <a:extLst>
                <a:ext uri="{FF2B5EF4-FFF2-40B4-BE49-F238E27FC236}">
                  <a16:creationId xmlns:a16="http://schemas.microsoft.com/office/drawing/2014/main" id="{7FAD66D2-5AD0-44CA-A78D-4E9617FBDA51}"/>
                </a:ext>
              </a:extLst>
            </p:cNvPr>
            <p:cNvSpPr/>
            <p:nvPr/>
          </p:nvSpPr>
          <p:spPr bwMode="auto">
            <a:xfrm>
              <a:off x="8202721"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93" name="Graphic 133">
              <a:extLst>
                <a:ext uri="{FF2B5EF4-FFF2-40B4-BE49-F238E27FC236}">
                  <a16:creationId xmlns:a16="http://schemas.microsoft.com/office/drawing/2014/main" id="{653AF419-E71C-41B4-8813-7C505F39DD86}"/>
                </a:ext>
              </a:extLst>
            </p:cNvPr>
            <p:cNvSpPr/>
            <p:nvPr/>
          </p:nvSpPr>
          <p:spPr>
            <a:xfrm>
              <a:off x="8293145" y="1199190"/>
              <a:ext cx="276352" cy="276697"/>
            </a:xfrm>
            <a:custGeom>
              <a:avLst/>
              <a:gdLst>
                <a:gd name="connsiteX0" fmla="*/ 276352 w 276352"/>
                <a:gd name="connsiteY0" fmla="*/ 51816 h 276697"/>
                <a:gd name="connsiteX1" fmla="*/ 276352 w 276352"/>
                <a:gd name="connsiteY1" fmla="*/ 220045 h 276697"/>
                <a:gd name="connsiteX2" fmla="*/ 207264 w 276352"/>
                <a:gd name="connsiteY2" fmla="*/ 276697 h 276697"/>
                <a:gd name="connsiteX3" fmla="*/ 100178 w 276352"/>
                <a:gd name="connsiteY3" fmla="*/ 237663 h 276697"/>
                <a:gd name="connsiteX4" fmla="*/ 100178 w 276352"/>
                <a:gd name="connsiteY4" fmla="*/ 276352 h 276697"/>
                <a:gd name="connsiteX5" fmla="*/ 39553 w 276352"/>
                <a:gd name="connsiteY5" fmla="*/ 197074 h 276697"/>
                <a:gd name="connsiteX6" fmla="*/ 216245 w 276352"/>
                <a:gd name="connsiteY6" fmla="*/ 210891 h 276697"/>
                <a:gd name="connsiteX7" fmla="*/ 216245 w 276352"/>
                <a:gd name="connsiteY7" fmla="*/ 59416 h 276697"/>
                <a:gd name="connsiteX8" fmla="*/ 217454 w 276352"/>
                <a:gd name="connsiteY8" fmla="*/ 60279 h 276697"/>
                <a:gd name="connsiteX9" fmla="*/ 118313 w 276352"/>
                <a:gd name="connsiteY9" fmla="*/ 0 h 276697"/>
                <a:gd name="connsiteX10" fmla="*/ 118313 w 276352"/>
                <a:gd name="connsiteY10" fmla="*/ 39553 h 276697"/>
                <a:gd name="connsiteX11" fmla="*/ 27290 w 276352"/>
                <a:gd name="connsiteY11" fmla="*/ 66324 h 276697"/>
                <a:gd name="connsiteX12" fmla="*/ 0 w 276352"/>
                <a:gd name="connsiteY12" fmla="*/ 101387 h 276697"/>
                <a:gd name="connsiteX13" fmla="*/ 0 w 276352"/>
                <a:gd name="connsiteY13" fmla="*/ 181011 h 276697"/>
                <a:gd name="connsiteX14" fmla="*/ 39035 w 276352"/>
                <a:gd name="connsiteY14" fmla="*/ 198283 h 276697"/>
                <a:gd name="connsiteX15" fmla="*/ 39035 w 276352"/>
                <a:gd name="connsiteY15" fmla="*/ 96205 h 27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52" h="276697">
                  <a:moveTo>
                    <a:pt x="276352" y="51816"/>
                  </a:moveTo>
                  <a:lnTo>
                    <a:pt x="276352" y="220045"/>
                  </a:lnTo>
                  <a:lnTo>
                    <a:pt x="207264" y="276697"/>
                  </a:lnTo>
                  <a:lnTo>
                    <a:pt x="100178" y="237663"/>
                  </a:lnTo>
                  <a:lnTo>
                    <a:pt x="100178" y="276352"/>
                  </a:lnTo>
                  <a:lnTo>
                    <a:pt x="39553" y="197074"/>
                  </a:lnTo>
                  <a:lnTo>
                    <a:pt x="216245" y="210891"/>
                  </a:lnTo>
                  <a:lnTo>
                    <a:pt x="216245" y="59416"/>
                  </a:lnTo>
                  <a:close/>
                  <a:moveTo>
                    <a:pt x="217454" y="60279"/>
                  </a:moveTo>
                  <a:lnTo>
                    <a:pt x="118313" y="0"/>
                  </a:lnTo>
                  <a:lnTo>
                    <a:pt x="118313" y="39553"/>
                  </a:lnTo>
                  <a:lnTo>
                    <a:pt x="27290" y="66324"/>
                  </a:lnTo>
                  <a:lnTo>
                    <a:pt x="0" y="101387"/>
                  </a:lnTo>
                  <a:lnTo>
                    <a:pt x="0" y="181011"/>
                  </a:lnTo>
                  <a:lnTo>
                    <a:pt x="39035" y="198283"/>
                  </a:lnTo>
                  <a:lnTo>
                    <a:pt x="39035" y="96205"/>
                  </a:lnTo>
                  <a:close/>
                </a:path>
              </a:pathLst>
            </a:custGeom>
            <a:solidFill>
              <a:schemeClr val="tx2"/>
            </a:solidFill>
            <a:ln w="16933" cap="flat">
              <a:noFill/>
              <a:prstDash val="solid"/>
              <a:miter/>
            </a:ln>
          </p:spPr>
          <p:txBody>
            <a:bodyPr rtlCol="0" anchor="ctr"/>
            <a:lstStyle/>
            <a:p>
              <a:endParaRPr lang="en-IN"/>
            </a:p>
          </p:txBody>
        </p:sp>
        <p:sp>
          <p:nvSpPr>
            <p:cNvPr id="280" name="TextBox 279">
              <a:extLst>
                <a:ext uri="{FF2B5EF4-FFF2-40B4-BE49-F238E27FC236}">
                  <a16:creationId xmlns:a16="http://schemas.microsoft.com/office/drawing/2014/main" id="{051AFA84-8427-4A24-BCD8-63D7B4451D47}"/>
                </a:ext>
              </a:extLst>
            </p:cNvPr>
            <p:cNvSpPr txBox="1"/>
            <p:nvPr/>
          </p:nvSpPr>
          <p:spPr>
            <a:xfrm>
              <a:off x="9213041" y="664046"/>
              <a:ext cx="498534" cy="387798"/>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Load</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Balancer</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ea typeface="+mn-ea"/>
                  <a:cs typeface="+mn-cs"/>
                </a:rPr>
                <a:t>External</a:t>
              </a:r>
              <a:endParaRPr kumimoji="0" lang="en-US" sz="1000" b="0" i="1" u="none" strike="noStrike" kern="1200" cap="none" spc="0" normalizeH="0" baseline="0" noProof="0">
                <a:ln>
                  <a:noFill/>
                </a:ln>
                <a:effectLst/>
                <a:uLnTx/>
                <a:uFillTx/>
                <a:ea typeface="+mn-ea"/>
                <a:cs typeface="+mn-cs"/>
              </a:endParaRPr>
            </a:p>
          </p:txBody>
        </p:sp>
        <p:sp>
          <p:nvSpPr>
            <p:cNvPr id="282" name="Rectangle: Rounded Corners 281">
              <a:extLst>
                <a:ext uri="{FF2B5EF4-FFF2-40B4-BE49-F238E27FC236}">
                  <a16:creationId xmlns:a16="http://schemas.microsoft.com/office/drawing/2014/main" id="{00C8CD70-B6DC-4B8F-8D37-7651ED3C32BD}"/>
                </a:ext>
              </a:extLst>
            </p:cNvPr>
            <p:cNvSpPr/>
            <p:nvPr/>
          </p:nvSpPr>
          <p:spPr bwMode="auto">
            <a:xfrm>
              <a:off x="9234195"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283" name="Group 282">
              <a:extLst>
                <a:ext uri="{FF2B5EF4-FFF2-40B4-BE49-F238E27FC236}">
                  <a16:creationId xmlns:a16="http://schemas.microsoft.com/office/drawing/2014/main" id="{3AB7BC83-1BB1-4720-8506-0FA3AE9CF396}"/>
                </a:ext>
              </a:extLst>
            </p:cNvPr>
            <p:cNvGrpSpPr/>
            <p:nvPr/>
          </p:nvGrpSpPr>
          <p:grpSpPr>
            <a:xfrm>
              <a:off x="9307320" y="1181892"/>
              <a:ext cx="310950" cy="310949"/>
              <a:chOff x="10678152" y="2797665"/>
              <a:chExt cx="310950" cy="310949"/>
            </a:xfrm>
          </p:grpSpPr>
          <p:sp>
            <p:nvSpPr>
              <p:cNvPr id="284" name="Freeform: Shape 283">
                <a:extLst>
                  <a:ext uri="{FF2B5EF4-FFF2-40B4-BE49-F238E27FC236}">
                    <a16:creationId xmlns:a16="http://schemas.microsoft.com/office/drawing/2014/main" id="{0AAF27F6-D123-46F2-9E3C-E3A48A9602B7}"/>
                  </a:ext>
                </a:extLst>
              </p:cNvPr>
              <p:cNvSpPr/>
              <p:nvPr/>
            </p:nvSpPr>
            <p:spPr>
              <a:xfrm>
                <a:off x="10678152" y="2797665"/>
                <a:ext cx="310950" cy="310949"/>
              </a:xfrm>
              <a:custGeom>
                <a:avLst/>
                <a:gdLst>
                  <a:gd name="connsiteX0" fmla="*/ 3136 w 310950"/>
                  <a:gd name="connsiteY0" fmla="*/ 148048 h 310949"/>
                  <a:gd name="connsiteX1" fmla="*/ 148048 w 310950"/>
                  <a:gd name="connsiteY1" fmla="*/ 3136 h 310949"/>
                  <a:gd name="connsiteX2" fmla="*/ 162702 w 310950"/>
                  <a:gd name="connsiteY2" fmla="*/ 2936 h 310949"/>
                  <a:gd name="connsiteX3" fmla="*/ 162902 w 310950"/>
                  <a:gd name="connsiteY3" fmla="*/ 3136 h 310949"/>
                  <a:gd name="connsiteX4" fmla="*/ 307814 w 310950"/>
                  <a:gd name="connsiteY4" fmla="*/ 148048 h 310949"/>
                  <a:gd name="connsiteX5" fmla="*/ 308014 w 310950"/>
                  <a:gd name="connsiteY5" fmla="*/ 162702 h 310949"/>
                  <a:gd name="connsiteX6" fmla="*/ 307814 w 310950"/>
                  <a:gd name="connsiteY6" fmla="*/ 162902 h 310949"/>
                  <a:gd name="connsiteX7" fmla="*/ 162729 w 310950"/>
                  <a:gd name="connsiteY7" fmla="*/ 307987 h 310949"/>
                  <a:gd name="connsiteX8" fmla="*/ 148221 w 310950"/>
                  <a:gd name="connsiteY8" fmla="*/ 307987 h 310949"/>
                  <a:gd name="connsiteX9" fmla="*/ 3136 w 310950"/>
                  <a:gd name="connsiteY9" fmla="*/ 162902 h 310949"/>
                  <a:gd name="connsiteX10" fmla="*/ 2936 w 310950"/>
                  <a:gd name="connsiteY10" fmla="*/ 148247 h 310949"/>
                  <a:gd name="connsiteX11" fmla="*/ 3136 w 310950"/>
                  <a:gd name="connsiteY11" fmla="*/ 148048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950" h="310949">
                    <a:moveTo>
                      <a:pt x="3136" y="148048"/>
                    </a:moveTo>
                    <a:lnTo>
                      <a:pt x="148048" y="3136"/>
                    </a:lnTo>
                    <a:cubicBezTo>
                      <a:pt x="152039" y="-966"/>
                      <a:pt x="158601" y="-1055"/>
                      <a:pt x="162702" y="2936"/>
                    </a:cubicBezTo>
                    <a:cubicBezTo>
                      <a:pt x="162770" y="3002"/>
                      <a:pt x="162836" y="3068"/>
                      <a:pt x="162902" y="3136"/>
                    </a:cubicBezTo>
                    <a:lnTo>
                      <a:pt x="307814" y="148048"/>
                    </a:lnTo>
                    <a:cubicBezTo>
                      <a:pt x="311916" y="152039"/>
                      <a:pt x="312006" y="158601"/>
                      <a:pt x="308014" y="162702"/>
                    </a:cubicBezTo>
                    <a:cubicBezTo>
                      <a:pt x="307949" y="162770"/>
                      <a:pt x="307881" y="162836"/>
                      <a:pt x="307814" y="162902"/>
                    </a:cubicBezTo>
                    <a:lnTo>
                      <a:pt x="162729" y="307987"/>
                    </a:lnTo>
                    <a:cubicBezTo>
                      <a:pt x="158699" y="311937"/>
                      <a:pt x="152250" y="311937"/>
                      <a:pt x="148221" y="307987"/>
                    </a:cubicBezTo>
                    <a:lnTo>
                      <a:pt x="3136" y="162902"/>
                    </a:lnTo>
                    <a:cubicBezTo>
                      <a:pt x="-966" y="158910"/>
                      <a:pt x="-1055" y="152349"/>
                      <a:pt x="2936" y="148247"/>
                    </a:cubicBezTo>
                    <a:cubicBezTo>
                      <a:pt x="3002" y="148180"/>
                      <a:pt x="3068" y="148113"/>
                      <a:pt x="3136" y="148048"/>
                    </a:cubicBezTo>
                    <a:close/>
                  </a:path>
                </a:pathLst>
              </a:custGeom>
              <a:solidFill>
                <a:schemeClr val="tx2"/>
              </a:solidFill>
              <a:ln w="1693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D9FE4815-5506-4578-A209-EE25EF5965F5}"/>
                  </a:ext>
                </a:extLst>
              </p:cNvPr>
              <p:cNvSpPr/>
              <p:nvPr/>
            </p:nvSpPr>
            <p:spPr>
              <a:xfrm>
                <a:off x="10794865" y="2829808"/>
                <a:ext cx="77523" cy="78424"/>
              </a:xfrm>
              <a:custGeom>
                <a:avLst/>
                <a:gdLst>
                  <a:gd name="connsiteX0" fmla="*/ 76760 w 77523"/>
                  <a:gd name="connsiteY0" fmla="*/ 36972 h 78424"/>
                  <a:gd name="connsiteX1" fmla="*/ 40143 w 77523"/>
                  <a:gd name="connsiteY1" fmla="*/ 528 h 78424"/>
                  <a:gd name="connsiteX2" fmla="*/ 37380 w 77523"/>
                  <a:gd name="connsiteY2" fmla="*/ 528 h 78424"/>
                  <a:gd name="connsiteX3" fmla="*/ 763 w 77523"/>
                  <a:gd name="connsiteY3" fmla="*/ 36972 h 78424"/>
                  <a:gd name="connsiteX4" fmla="*/ 294 w 77523"/>
                  <a:gd name="connsiteY4" fmla="*/ 39369 h 78424"/>
                  <a:gd name="connsiteX5" fmla="*/ 2145 w 77523"/>
                  <a:gd name="connsiteY5" fmla="*/ 40081 h 78424"/>
                  <a:gd name="connsiteX6" fmla="*/ 23562 w 77523"/>
                  <a:gd name="connsiteY6" fmla="*/ 40081 h 78424"/>
                  <a:gd name="connsiteX7" fmla="*/ 25462 w 77523"/>
                  <a:gd name="connsiteY7" fmla="*/ 41981 h 78424"/>
                  <a:gd name="connsiteX8" fmla="*/ 25462 w 77523"/>
                  <a:gd name="connsiteY8" fmla="*/ 76525 h 78424"/>
                  <a:gd name="connsiteX9" fmla="*/ 27362 w 77523"/>
                  <a:gd name="connsiteY9" fmla="*/ 78424 h 78424"/>
                  <a:gd name="connsiteX10" fmla="*/ 50161 w 77523"/>
                  <a:gd name="connsiteY10" fmla="*/ 78424 h 78424"/>
                  <a:gd name="connsiteX11" fmla="*/ 52061 w 77523"/>
                  <a:gd name="connsiteY11" fmla="*/ 76525 h 78424"/>
                  <a:gd name="connsiteX12" fmla="*/ 52061 w 77523"/>
                  <a:gd name="connsiteY12" fmla="*/ 41981 h 78424"/>
                  <a:gd name="connsiteX13" fmla="*/ 53961 w 77523"/>
                  <a:gd name="connsiteY13" fmla="*/ 40081 h 78424"/>
                  <a:gd name="connsiteX14" fmla="*/ 75378 w 77523"/>
                  <a:gd name="connsiteY14" fmla="*/ 40081 h 78424"/>
                  <a:gd name="connsiteX15" fmla="*/ 77472 w 77523"/>
                  <a:gd name="connsiteY15" fmla="*/ 38822 h 78424"/>
                  <a:gd name="connsiteX16" fmla="*/ 76760 w 77523"/>
                  <a:gd name="connsiteY16" fmla="*/ 36972 h 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523" h="78424">
                    <a:moveTo>
                      <a:pt x="76760" y="36972"/>
                    </a:moveTo>
                    <a:lnTo>
                      <a:pt x="40143" y="528"/>
                    </a:lnTo>
                    <a:cubicBezTo>
                      <a:pt x="39357" y="-176"/>
                      <a:pt x="38167" y="-176"/>
                      <a:pt x="37380" y="528"/>
                    </a:cubicBezTo>
                    <a:lnTo>
                      <a:pt x="763" y="36972"/>
                    </a:lnTo>
                    <a:cubicBezTo>
                      <a:pt x="-28" y="37504"/>
                      <a:pt x="-238" y="38577"/>
                      <a:pt x="294" y="39369"/>
                    </a:cubicBezTo>
                    <a:cubicBezTo>
                      <a:pt x="700" y="39972"/>
                      <a:pt x="1440" y="40256"/>
                      <a:pt x="2145" y="40081"/>
                    </a:cubicBezTo>
                    <a:lnTo>
                      <a:pt x="23562" y="40081"/>
                    </a:lnTo>
                    <a:cubicBezTo>
                      <a:pt x="24611" y="40081"/>
                      <a:pt x="25462" y="40931"/>
                      <a:pt x="25462" y="41981"/>
                    </a:cubicBezTo>
                    <a:lnTo>
                      <a:pt x="25462" y="76525"/>
                    </a:lnTo>
                    <a:cubicBezTo>
                      <a:pt x="25462" y="77574"/>
                      <a:pt x="26313" y="78424"/>
                      <a:pt x="27362" y="78424"/>
                    </a:cubicBezTo>
                    <a:lnTo>
                      <a:pt x="50161" y="78424"/>
                    </a:lnTo>
                    <a:cubicBezTo>
                      <a:pt x="51210" y="78424"/>
                      <a:pt x="52061" y="77574"/>
                      <a:pt x="52061" y="76525"/>
                    </a:cubicBezTo>
                    <a:lnTo>
                      <a:pt x="52061" y="41981"/>
                    </a:lnTo>
                    <a:cubicBezTo>
                      <a:pt x="52061" y="40931"/>
                      <a:pt x="52912" y="40081"/>
                      <a:pt x="53961" y="40081"/>
                    </a:cubicBezTo>
                    <a:lnTo>
                      <a:pt x="75378" y="40081"/>
                    </a:lnTo>
                    <a:cubicBezTo>
                      <a:pt x="76304" y="40311"/>
                      <a:pt x="77242" y="39748"/>
                      <a:pt x="77472" y="38822"/>
                    </a:cubicBezTo>
                    <a:cubicBezTo>
                      <a:pt x="77648" y="38117"/>
                      <a:pt x="77363" y="37377"/>
                      <a:pt x="76760" y="36972"/>
                    </a:cubicBezTo>
                    <a:close/>
                  </a:path>
                </a:pathLst>
              </a:custGeom>
              <a:solidFill>
                <a:schemeClr val="bg1"/>
              </a:solidFill>
              <a:ln w="1693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CA3C0EC2-A172-46B1-98A1-FD54EB77410F}"/>
                  </a:ext>
                </a:extLst>
              </p:cNvPr>
              <p:cNvSpPr/>
              <p:nvPr/>
            </p:nvSpPr>
            <p:spPr>
              <a:xfrm>
                <a:off x="10710485" y="2910528"/>
                <a:ext cx="78478" cy="77752"/>
              </a:xfrm>
              <a:custGeom>
                <a:avLst/>
                <a:gdLst>
                  <a:gd name="connsiteX0" fmla="*/ 36781 w 78478"/>
                  <a:gd name="connsiteY0" fmla="*/ 1331 h 77752"/>
                  <a:gd name="connsiteX1" fmla="*/ 510 w 78478"/>
                  <a:gd name="connsiteY1" fmla="*/ 38121 h 77752"/>
                  <a:gd name="connsiteX2" fmla="*/ 510 w 78478"/>
                  <a:gd name="connsiteY2" fmla="*/ 40711 h 77752"/>
                  <a:gd name="connsiteX3" fmla="*/ 36781 w 78478"/>
                  <a:gd name="connsiteY3" fmla="*/ 77155 h 77752"/>
                  <a:gd name="connsiteX4" fmla="*/ 39467 w 78478"/>
                  <a:gd name="connsiteY4" fmla="*/ 77237 h 77752"/>
                  <a:gd name="connsiteX5" fmla="*/ 40063 w 78478"/>
                  <a:gd name="connsiteY5" fmla="*/ 75774 h 77752"/>
                  <a:gd name="connsiteX6" fmla="*/ 40063 w 78478"/>
                  <a:gd name="connsiteY6" fmla="*/ 54529 h 77752"/>
                  <a:gd name="connsiteX7" fmla="*/ 41963 w 78478"/>
                  <a:gd name="connsiteY7" fmla="*/ 52629 h 77752"/>
                  <a:gd name="connsiteX8" fmla="*/ 76507 w 78478"/>
                  <a:gd name="connsiteY8" fmla="*/ 52629 h 77752"/>
                  <a:gd name="connsiteX9" fmla="*/ 78243 w 78478"/>
                  <a:gd name="connsiteY9" fmla="*/ 50911 h 77752"/>
                  <a:gd name="connsiteX10" fmla="*/ 78234 w 78478"/>
                  <a:gd name="connsiteY10" fmla="*/ 50729 h 77752"/>
                  <a:gd name="connsiteX11" fmla="*/ 78234 w 78478"/>
                  <a:gd name="connsiteY11" fmla="*/ 27930 h 77752"/>
                  <a:gd name="connsiteX12" fmla="*/ 77637 w 78478"/>
                  <a:gd name="connsiteY12" fmla="*/ 25562 h 77752"/>
                  <a:gd name="connsiteX13" fmla="*/ 77025 w 78478"/>
                  <a:gd name="connsiteY13" fmla="*/ 25339 h 77752"/>
                  <a:gd name="connsiteX14" fmla="*/ 42481 w 78478"/>
                  <a:gd name="connsiteY14" fmla="*/ 25339 h 77752"/>
                  <a:gd name="connsiteX15" fmla="*/ 40590 w 78478"/>
                  <a:gd name="connsiteY15" fmla="*/ 23794 h 77752"/>
                  <a:gd name="connsiteX16" fmla="*/ 40581 w 78478"/>
                  <a:gd name="connsiteY16" fmla="*/ 23612 h 77752"/>
                  <a:gd name="connsiteX17" fmla="*/ 40581 w 78478"/>
                  <a:gd name="connsiteY17" fmla="*/ 2713 h 77752"/>
                  <a:gd name="connsiteX18" fmla="*/ 39372 w 78478"/>
                  <a:gd name="connsiteY18" fmla="*/ 122 h 77752"/>
                  <a:gd name="connsiteX19" fmla="*/ 36781 w 78478"/>
                  <a:gd name="connsiteY19" fmla="*/ 1331 h 7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78" h="77752">
                    <a:moveTo>
                      <a:pt x="36781" y="1331"/>
                    </a:moveTo>
                    <a:lnTo>
                      <a:pt x="510" y="38121"/>
                    </a:lnTo>
                    <a:cubicBezTo>
                      <a:pt x="-170" y="38850"/>
                      <a:pt x="-170" y="39982"/>
                      <a:pt x="510" y="40711"/>
                    </a:cubicBezTo>
                    <a:lnTo>
                      <a:pt x="36781" y="77155"/>
                    </a:lnTo>
                    <a:cubicBezTo>
                      <a:pt x="37501" y="77919"/>
                      <a:pt x="38703" y="77955"/>
                      <a:pt x="39467" y="77237"/>
                    </a:cubicBezTo>
                    <a:cubicBezTo>
                      <a:pt x="39869" y="76858"/>
                      <a:pt x="40086" y="76325"/>
                      <a:pt x="40063" y="75774"/>
                    </a:cubicBezTo>
                    <a:lnTo>
                      <a:pt x="40063" y="54529"/>
                    </a:lnTo>
                    <a:cubicBezTo>
                      <a:pt x="40063" y="53480"/>
                      <a:pt x="40914" y="52629"/>
                      <a:pt x="41963" y="52629"/>
                    </a:cubicBezTo>
                    <a:lnTo>
                      <a:pt x="76507" y="52629"/>
                    </a:lnTo>
                    <a:cubicBezTo>
                      <a:pt x="77461" y="52634"/>
                      <a:pt x="78238" y="51865"/>
                      <a:pt x="78243" y="50911"/>
                    </a:cubicBezTo>
                    <a:cubicBezTo>
                      <a:pt x="78243" y="50850"/>
                      <a:pt x="78240" y="50789"/>
                      <a:pt x="78234" y="50729"/>
                    </a:cubicBezTo>
                    <a:lnTo>
                      <a:pt x="78234" y="27930"/>
                    </a:lnTo>
                    <a:cubicBezTo>
                      <a:pt x="78723" y="27111"/>
                      <a:pt x="78456" y="26051"/>
                      <a:pt x="77637" y="25562"/>
                    </a:cubicBezTo>
                    <a:cubicBezTo>
                      <a:pt x="77449" y="25450"/>
                      <a:pt x="77241" y="25374"/>
                      <a:pt x="77025" y="25339"/>
                    </a:cubicBezTo>
                    <a:lnTo>
                      <a:pt x="42481" y="25339"/>
                    </a:lnTo>
                    <a:cubicBezTo>
                      <a:pt x="41532" y="25435"/>
                      <a:pt x="40685" y="24743"/>
                      <a:pt x="40590" y="23794"/>
                    </a:cubicBezTo>
                    <a:cubicBezTo>
                      <a:pt x="40584" y="23733"/>
                      <a:pt x="40581" y="23673"/>
                      <a:pt x="40581" y="23612"/>
                    </a:cubicBezTo>
                    <a:lnTo>
                      <a:pt x="40581" y="2713"/>
                    </a:lnTo>
                    <a:cubicBezTo>
                      <a:pt x="40963" y="1664"/>
                      <a:pt x="40421" y="504"/>
                      <a:pt x="39372" y="122"/>
                    </a:cubicBezTo>
                    <a:cubicBezTo>
                      <a:pt x="38323" y="-259"/>
                      <a:pt x="37163" y="282"/>
                      <a:pt x="36781" y="1331"/>
                    </a:cubicBezTo>
                    <a:close/>
                  </a:path>
                </a:pathLst>
              </a:custGeom>
              <a:solidFill>
                <a:schemeClr val="bg1"/>
              </a:solidFill>
              <a:ln w="1693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E630EDF3-383D-4C71-B7EF-CE806D6EC4AB}"/>
                  </a:ext>
                </a:extLst>
              </p:cNvPr>
              <p:cNvSpPr/>
              <p:nvPr/>
            </p:nvSpPr>
            <p:spPr>
              <a:xfrm>
                <a:off x="10880079" y="2911424"/>
                <a:ext cx="78588" cy="76707"/>
              </a:xfrm>
              <a:custGeom>
                <a:avLst/>
                <a:gdLst>
                  <a:gd name="connsiteX0" fmla="*/ 41289 w 78588"/>
                  <a:gd name="connsiteY0" fmla="*/ 76260 h 76707"/>
                  <a:gd name="connsiteX1" fmla="*/ 78078 w 78588"/>
                  <a:gd name="connsiteY1" fmla="*/ 39643 h 76707"/>
                  <a:gd name="connsiteX2" fmla="*/ 78078 w 78588"/>
                  <a:gd name="connsiteY2" fmla="*/ 37053 h 76707"/>
                  <a:gd name="connsiteX3" fmla="*/ 41289 w 78588"/>
                  <a:gd name="connsiteY3" fmla="*/ 436 h 76707"/>
                  <a:gd name="connsiteX4" fmla="*/ 38613 w 78588"/>
                  <a:gd name="connsiteY4" fmla="*/ 689 h 76707"/>
                  <a:gd name="connsiteX5" fmla="*/ 38180 w 78588"/>
                  <a:gd name="connsiteY5" fmla="*/ 1818 h 76707"/>
                  <a:gd name="connsiteX6" fmla="*/ 38180 w 78588"/>
                  <a:gd name="connsiteY6" fmla="*/ 23408 h 76707"/>
                  <a:gd name="connsiteX7" fmla="*/ 36461 w 78588"/>
                  <a:gd name="connsiteY7" fmla="*/ 25143 h 76707"/>
                  <a:gd name="connsiteX8" fmla="*/ 36280 w 78588"/>
                  <a:gd name="connsiteY8" fmla="*/ 25135 h 76707"/>
                  <a:gd name="connsiteX9" fmla="*/ 1736 w 78588"/>
                  <a:gd name="connsiteY9" fmla="*/ 25135 h 76707"/>
                  <a:gd name="connsiteX10" fmla="*/ 0 w 78588"/>
                  <a:gd name="connsiteY10" fmla="*/ 26853 h 76707"/>
                  <a:gd name="connsiteX11" fmla="*/ 9 w 78588"/>
                  <a:gd name="connsiteY11" fmla="*/ 27035 h 76707"/>
                  <a:gd name="connsiteX12" fmla="*/ 9 w 78588"/>
                  <a:gd name="connsiteY12" fmla="*/ 49834 h 76707"/>
                  <a:gd name="connsiteX13" fmla="*/ 1555 w 78588"/>
                  <a:gd name="connsiteY13" fmla="*/ 51725 h 76707"/>
                  <a:gd name="connsiteX14" fmla="*/ 1736 w 78588"/>
                  <a:gd name="connsiteY14" fmla="*/ 51734 h 76707"/>
                  <a:gd name="connsiteX15" fmla="*/ 36280 w 78588"/>
                  <a:gd name="connsiteY15" fmla="*/ 51734 h 76707"/>
                  <a:gd name="connsiteX16" fmla="*/ 38180 w 78588"/>
                  <a:gd name="connsiteY16" fmla="*/ 53634 h 76707"/>
                  <a:gd name="connsiteX17" fmla="*/ 38180 w 78588"/>
                  <a:gd name="connsiteY17" fmla="*/ 75051 h 76707"/>
                  <a:gd name="connsiteX18" fmla="*/ 40308 w 78588"/>
                  <a:gd name="connsiteY18" fmla="*/ 76692 h 76707"/>
                  <a:gd name="connsiteX19" fmla="*/ 41289 w 78588"/>
                  <a:gd name="connsiteY19" fmla="*/ 76260 h 7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88" h="76707">
                    <a:moveTo>
                      <a:pt x="41289" y="76260"/>
                    </a:moveTo>
                    <a:lnTo>
                      <a:pt x="78078" y="39643"/>
                    </a:lnTo>
                    <a:cubicBezTo>
                      <a:pt x="78759" y="38914"/>
                      <a:pt x="78759" y="37782"/>
                      <a:pt x="78078" y="37053"/>
                    </a:cubicBezTo>
                    <a:lnTo>
                      <a:pt x="41289" y="436"/>
                    </a:lnTo>
                    <a:cubicBezTo>
                      <a:pt x="40480" y="-233"/>
                      <a:pt x="39282" y="-119"/>
                      <a:pt x="38613" y="689"/>
                    </a:cubicBezTo>
                    <a:cubicBezTo>
                      <a:pt x="38351" y="1008"/>
                      <a:pt x="38197" y="1404"/>
                      <a:pt x="38180" y="1818"/>
                    </a:cubicBezTo>
                    <a:lnTo>
                      <a:pt x="38180" y="23408"/>
                    </a:lnTo>
                    <a:cubicBezTo>
                      <a:pt x="38185" y="24362"/>
                      <a:pt x="37415" y="25139"/>
                      <a:pt x="36461" y="25143"/>
                    </a:cubicBezTo>
                    <a:cubicBezTo>
                      <a:pt x="36401" y="25144"/>
                      <a:pt x="36340" y="25141"/>
                      <a:pt x="36280" y="25135"/>
                    </a:cubicBezTo>
                    <a:lnTo>
                      <a:pt x="1736" y="25135"/>
                    </a:lnTo>
                    <a:cubicBezTo>
                      <a:pt x="783" y="25130"/>
                      <a:pt x="5" y="25899"/>
                      <a:pt x="0" y="26853"/>
                    </a:cubicBezTo>
                    <a:cubicBezTo>
                      <a:pt x="0" y="26914"/>
                      <a:pt x="2" y="26974"/>
                      <a:pt x="9" y="27035"/>
                    </a:cubicBezTo>
                    <a:lnTo>
                      <a:pt x="9" y="49834"/>
                    </a:lnTo>
                    <a:cubicBezTo>
                      <a:pt x="-86" y="50783"/>
                      <a:pt x="605" y="51630"/>
                      <a:pt x="1555" y="51725"/>
                    </a:cubicBezTo>
                    <a:cubicBezTo>
                      <a:pt x="1615" y="51731"/>
                      <a:pt x="1675" y="51734"/>
                      <a:pt x="1736" y="51734"/>
                    </a:cubicBezTo>
                    <a:lnTo>
                      <a:pt x="36280" y="51734"/>
                    </a:lnTo>
                    <a:cubicBezTo>
                      <a:pt x="37330" y="51734"/>
                      <a:pt x="38180" y="52584"/>
                      <a:pt x="38180" y="53634"/>
                    </a:cubicBezTo>
                    <a:lnTo>
                      <a:pt x="38180" y="75051"/>
                    </a:lnTo>
                    <a:cubicBezTo>
                      <a:pt x="38315" y="76092"/>
                      <a:pt x="39266" y="76826"/>
                      <a:pt x="40308" y="76692"/>
                    </a:cubicBezTo>
                    <a:cubicBezTo>
                      <a:pt x="40669" y="76645"/>
                      <a:pt x="41011" y="76495"/>
                      <a:pt x="41289" y="76260"/>
                    </a:cubicBezTo>
                    <a:close/>
                  </a:path>
                </a:pathLst>
              </a:custGeom>
              <a:solidFill>
                <a:schemeClr val="bg1"/>
              </a:solidFill>
              <a:ln w="1693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393963B9-E137-4059-877D-9E973A8A4E99}"/>
                  </a:ext>
                </a:extLst>
              </p:cNvPr>
              <p:cNvSpPr/>
              <p:nvPr/>
            </p:nvSpPr>
            <p:spPr>
              <a:xfrm>
                <a:off x="10785439" y="2904652"/>
                <a:ext cx="96377" cy="166792"/>
              </a:xfrm>
              <a:custGeom>
                <a:avLst/>
                <a:gdLst>
                  <a:gd name="connsiteX0" fmla="*/ 96377 w 96377"/>
                  <a:gd name="connsiteY0" fmla="*/ 48487 h 166792"/>
                  <a:gd name="connsiteX1" fmla="*/ 48487 w 96377"/>
                  <a:gd name="connsiteY1" fmla="*/ 1 h 166792"/>
                  <a:gd name="connsiteX2" fmla="*/ 1 w 96377"/>
                  <a:gd name="connsiteY2" fmla="*/ 47890 h 166792"/>
                  <a:gd name="connsiteX3" fmla="*/ 35234 w 96377"/>
                  <a:gd name="connsiteY3" fmla="*/ 94604 h 166792"/>
                  <a:gd name="connsiteX4" fmla="*/ 35234 w 96377"/>
                  <a:gd name="connsiteY4" fmla="*/ 111012 h 166792"/>
                  <a:gd name="connsiteX5" fmla="*/ 22553 w 96377"/>
                  <a:gd name="connsiteY5" fmla="*/ 150810 h 166792"/>
                  <a:gd name="connsiteX6" fmla="*/ 62351 w 96377"/>
                  <a:gd name="connsiteY6" fmla="*/ 163490 h 166792"/>
                  <a:gd name="connsiteX7" fmla="*/ 75032 w 96377"/>
                  <a:gd name="connsiteY7" fmla="*/ 123693 h 166792"/>
                  <a:gd name="connsiteX8" fmla="*/ 62351 w 96377"/>
                  <a:gd name="connsiteY8" fmla="*/ 111012 h 166792"/>
                  <a:gd name="connsiteX9" fmla="*/ 62351 w 96377"/>
                  <a:gd name="connsiteY9" fmla="*/ 93740 h 166792"/>
                  <a:gd name="connsiteX10" fmla="*/ 96377 w 96377"/>
                  <a:gd name="connsiteY10" fmla="*/ 48487 h 16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377" h="166792">
                    <a:moveTo>
                      <a:pt x="96377" y="48487"/>
                    </a:moveTo>
                    <a:cubicBezTo>
                      <a:pt x="96541" y="21874"/>
                      <a:pt x="75101" y="166"/>
                      <a:pt x="48487" y="1"/>
                    </a:cubicBezTo>
                    <a:cubicBezTo>
                      <a:pt x="21874" y="-164"/>
                      <a:pt x="166" y="21277"/>
                      <a:pt x="1" y="47890"/>
                    </a:cubicBezTo>
                    <a:cubicBezTo>
                      <a:pt x="-134" y="69625"/>
                      <a:pt x="14299" y="88761"/>
                      <a:pt x="35234" y="94604"/>
                    </a:cubicBezTo>
                    <a:lnTo>
                      <a:pt x="35234" y="111012"/>
                    </a:lnTo>
                    <a:cubicBezTo>
                      <a:pt x="20743" y="118499"/>
                      <a:pt x="15065" y="136319"/>
                      <a:pt x="22553" y="150810"/>
                    </a:cubicBezTo>
                    <a:cubicBezTo>
                      <a:pt x="30041" y="165301"/>
                      <a:pt x="47860" y="170979"/>
                      <a:pt x="62351" y="163490"/>
                    </a:cubicBezTo>
                    <a:cubicBezTo>
                      <a:pt x="76842" y="156002"/>
                      <a:pt x="82519" y="138184"/>
                      <a:pt x="75032" y="123693"/>
                    </a:cubicBezTo>
                    <a:cubicBezTo>
                      <a:pt x="72222" y="118254"/>
                      <a:pt x="67790" y="113822"/>
                      <a:pt x="62351" y="111012"/>
                    </a:cubicBezTo>
                    <a:lnTo>
                      <a:pt x="62351" y="93740"/>
                    </a:lnTo>
                    <a:cubicBezTo>
                      <a:pt x="82359" y="87705"/>
                      <a:pt x="96135" y="69385"/>
                      <a:pt x="96377" y="48487"/>
                    </a:cubicBezTo>
                    <a:close/>
                  </a:path>
                </a:pathLst>
              </a:custGeom>
              <a:solidFill>
                <a:srgbClr val="FFFFFF"/>
              </a:solidFill>
              <a:ln w="1693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2D083821-3F01-482A-85B3-2746D293F2AF}"/>
                  </a:ext>
                </a:extLst>
              </p:cNvPr>
              <p:cNvSpPr/>
              <p:nvPr/>
            </p:nvSpPr>
            <p:spPr>
              <a:xfrm>
                <a:off x="10805819" y="2924986"/>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chemeClr val="tx2"/>
              </a:solidFill>
              <a:ln w="16933" cap="flat">
                <a:noFill/>
                <a:prstDash val="solid"/>
                <a:miter/>
              </a:ln>
            </p:spPr>
            <p:txBody>
              <a:bodyPr rtlCol="0" anchor="ctr"/>
              <a:lstStyle/>
              <a:p>
                <a:endParaRPr lang="en-IN"/>
              </a:p>
            </p:txBody>
          </p:sp>
        </p:grpSp>
        <p:sp>
          <p:nvSpPr>
            <p:cNvPr id="273" name="TextBox 272">
              <a:extLst>
                <a:ext uri="{FF2B5EF4-FFF2-40B4-BE49-F238E27FC236}">
                  <a16:creationId xmlns:a16="http://schemas.microsoft.com/office/drawing/2014/main" id="{C6FEE013-48B8-47FD-931B-1E3C2EED3377}"/>
                </a:ext>
              </a:extLst>
            </p:cNvPr>
            <p:cNvSpPr txBox="1"/>
            <p:nvPr/>
          </p:nvSpPr>
          <p:spPr>
            <a:xfrm>
              <a:off x="9913375" y="774845"/>
              <a:ext cx="38632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Mgmt.</a:t>
              </a:r>
              <a:endParaRPr kumimoji="0" lang="en-US" sz="1000" b="0" i="1" u="none" strike="noStrike" kern="1200" cap="none" spc="0" normalizeH="0" baseline="0" noProof="0">
                <a:ln>
                  <a:noFill/>
                </a:ln>
                <a:effectLst/>
                <a:uLnTx/>
                <a:uFillTx/>
                <a:latin typeface="Segoe UI Semibold"/>
                <a:ea typeface="+mn-ea"/>
                <a:cs typeface="+mn-cs"/>
              </a:endParaRPr>
            </a:p>
          </p:txBody>
        </p:sp>
        <p:sp>
          <p:nvSpPr>
            <p:cNvPr id="275" name="Rectangle: Rounded Corners 274">
              <a:extLst>
                <a:ext uri="{FF2B5EF4-FFF2-40B4-BE49-F238E27FC236}">
                  <a16:creationId xmlns:a16="http://schemas.microsoft.com/office/drawing/2014/main" id="{2D0B4B7C-4932-48A1-96B5-B4B6CC7A90A8}"/>
                </a:ext>
              </a:extLst>
            </p:cNvPr>
            <p:cNvSpPr/>
            <p:nvPr/>
          </p:nvSpPr>
          <p:spPr bwMode="auto">
            <a:xfrm>
              <a:off x="9874902"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276" name="Group 275">
              <a:extLst>
                <a:ext uri="{FF2B5EF4-FFF2-40B4-BE49-F238E27FC236}">
                  <a16:creationId xmlns:a16="http://schemas.microsoft.com/office/drawing/2014/main" id="{3F72B254-5B11-4C7B-B2CE-E38B196809F0}"/>
                </a:ext>
              </a:extLst>
            </p:cNvPr>
            <p:cNvGrpSpPr/>
            <p:nvPr/>
          </p:nvGrpSpPr>
          <p:grpSpPr>
            <a:xfrm>
              <a:off x="9948054" y="1181918"/>
              <a:ext cx="310896" cy="310896"/>
              <a:chOff x="10290964" y="1210494"/>
              <a:chExt cx="310896" cy="310896"/>
            </a:xfrm>
          </p:grpSpPr>
          <p:sp>
            <p:nvSpPr>
              <p:cNvPr id="277" name="Freeform: Shape 276">
                <a:extLst>
                  <a:ext uri="{FF2B5EF4-FFF2-40B4-BE49-F238E27FC236}">
                    <a16:creationId xmlns:a16="http://schemas.microsoft.com/office/drawing/2014/main" id="{D4169930-40CC-4F80-93B4-55F480B5F3A7}"/>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6529D633-9FF1-450C-B1CA-7914B1A536DA}"/>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279" name="Oval 278">
                <a:extLst>
                  <a:ext uri="{FF2B5EF4-FFF2-40B4-BE49-F238E27FC236}">
                    <a16:creationId xmlns:a16="http://schemas.microsoft.com/office/drawing/2014/main" id="{288795AB-E3C3-4D84-89C8-C0B1E6B0190A}"/>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D1C7CFA-0851-4E61-984B-E3E61DCB1FF8}"/>
                </a:ext>
              </a:extLst>
            </p:cNvPr>
            <p:cNvGrpSpPr/>
            <p:nvPr/>
          </p:nvGrpSpPr>
          <p:grpSpPr>
            <a:xfrm>
              <a:off x="11234913" y="1222595"/>
              <a:ext cx="293078" cy="293147"/>
              <a:chOff x="11234913" y="1222595"/>
              <a:chExt cx="293078" cy="293147"/>
            </a:xfrm>
          </p:grpSpPr>
          <p:sp>
            <p:nvSpPr>
              <p:cNvPr id="268" name="Freeform: Shape 267">
                <a:extLst>
                  <a:ext uri="{FF2B5EF4-FFF2-40B4-BE49-F238E27FC236}">
                    <a16:creationId xmlns:a16="http://schemas.microsoft.com/office/drawing/2014/main" id="{4DE21B85-E38E-44B3-87C1-DD622ADD141B}"/>
                  </a:ext>
                </a:extLst>
              </p:cNvPr>
              <p:cNvSpPr/>
              <p:nvPr/>
            </p:nvSpPr>
            <p:spPr>
              <a:xfrm>
                <a:off x="11234913" y="1222595"/>
                <a:ext cx="293078" cy="293147"/>
              </a:xfrm>
              <a:custGeom>
                <a:avLst/>
                <a:gdLst>
                  <a:gd name="connsiteX0" fmla="*/ 236859 w 293078"/>
                  <a:gd name="connsiteY0" fmla="*/ 262343 h 293147"/>
                  <a:gd name="connsiteX1" fmla="*/ 30804 w 293078"/>
                  <a:gd name="connsiteY1" fmla="*/ 236262 h 293147"/>
                  <a:gd name="connsiteX2" fmla="*/ 56885 w 293078"/>
                  <a:gd name="connsiteY2" fmla="*/ 30207 h 293147"/>
                  <a:gd name="connsiteX3" fmla="*/ 58440 w 293078"/>
                  <a:gd name="connsiteY3" fmla="*/ 29171 h 293147"/>
                  <a:gd name="connsiteX4" fmla="*/ 263909 w 293078"/>
                  <a:gd name="connsiteY4" fmla="*/ 59001 h 293147"/>
                  <a:gd name="connsiteX5" fmla="*/ 236859 w 293078"/>
                  <a:gd name="connsiteY5" fmla="*/ 262343 h 2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078" h="293147">
                    <a:moveTo>
                      <a:pt x="236859" y="262343"/>
                    </a:moveTo>
                    <a:cubicBezTo>
                      <a:pt x="172756" y="312041"/>
                      <a:pt x="80503" y="300366"/>
                      <a:pt x="30804" y="236262"/>
                    </a:cubicBezTo>
                    <a:cubicBezTo>
                      <a:pt x="-18894" y="172159"/>
                      <a:pt x="-7217" y="79906"/>
                      <a:pt x="56885" y="30207"/>
                    </a:cubicBezTo>
                    <a:lnTo>
                      <a:pt x="58440" y="29171"/>
                    </a:lnTo>
                    <a:cubicBezTo>
                      <a:pt x="123416" y="-19330"/>
                      <a:pt x="215408" y="-5975"/>
                      <a:pt x="263909" y="59001"/>
                    </a:cubicBezTo>
                    <a:cubicBezTo>
                      <a:pt x="311594" y="122885"/>
                      <a:pt x="299588" y="213147"/>
                      <a:pt x="236859" y="262343"/>
                    </a:cubicBezTo>
                  </a:path>
                </a:pathLst>
              </a:custGeom>
              <a:solidFill>
                <a:schemeClr val="accent1">
                  <a:lumMod val="10000"/>
                </a:schemeClr>
              </a:solidFill>
              <a:ln w="1693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2427FE7E-FC58-4ECA-80F0-7579C6E460F6}"/>
                  </a:ext>
                </a:extLst>
              </p:cNvPr>
              <p:cNvSpPr/>
              <p:nvPr/>
            </p:nvSpPr>
            <p:spPr>
              <a:xfrm>
                <a:off x="11248964" y="1236049"/>
                <a:ext cx="265643" cy="265643"/>
              </a:xfrm>
              <a:custGeom>
                <a:avLst/>
                <a:gdLst>
                  <a:gd name="connsiteX0" fmla="*/ 132822 w 265643"/>
                  <a:gd name="connsiteY0" fmla="*/ 0 h 265643"/>
                  <a:gd name="connsiteX1" fmla="*/ 0 w 265643"/>
                  <a:gd name="connsiteY1" fmla="*/ 132822 h 265643"/>
                  <a:gd name="connsiteX2" fmla="*/ 132822 w 265643"/>
                  <a:gd name="connsiteY2" fmla="*/ 265643 h 265643"/>
                  <a:gd name="connsiteX3" fmla="*/ 265643 w 265643"/>
                  <a:gd name="connsiteY3" fmla="*/ 132822 h 265643"/>
                  <a:gd name="connsiteX4" fmla="*/ 132822 w 265643"/>
                  <a:gd name="connsiteY4" fmla="*/ 0 h 265643"/>
                  <a:gd name="connsiteX5" fmla="*/ 221772 w 265643"/>
                  <a:gd name="connsiteY5" fmla="*/ 44734 h 265643"/>
                  <a:gd name="connsiteX6" fmla="*/ 184638 w 265643"/>
                  <a:gd name="connsiteY6" fmla="*/ 58552 h 265643"/>
                  <a:gd name="connsiteX7" fmla="*/ 163048 w 265643"/>
                  <a:gd name="connsiteY7" fmla="*/ 11918 h 265643"/>
                  <a:gd name="connsiteX8" fmla="*/ 221772 w 265643"/>
                  <a:gd name="connsiteY8" fmla="*/ 44734 h 265643"/>
                  <a:gd name="connsiteX9" fmla="*/ 132822 w 265643"/>
                  <a:gd name="connsiteY9" fmla="*/ 7427 h 265643"/>
                  <a:gd name="connsiteX10" fmla="*/ 151648 w 265643"/>
                  <a:gd name="connsiteY10" fmla="*/ 8981 h 265643"/>
                  <a:gd name="connsiteX11" fmla="*/ 151648 w 265643"/>
                  <a:gd name="connsiteY11" fmla="*/ 8981 h 265643"/>
                  <a:gd name="connsiteX12" fmla="*/ 178074 w 265643"/>
                  <a:gd name="connsiteY12" fmla="*/ 60797 h 265643"/>
                  <a:gd name="connsiteX13" fmla="*/ 83942 w 265643"/>
                  <a:gd name="connsiteY13" fmla="*/ 60797 h 265643"/>
                  <a:gd name="connsiteX14" fmla="*/ 110023 w 265643"/>
                  <a:gd name="connsiteY14" fmla="*/ 10018 h 265643"/>
                  <a:gd name="connsiteX15" fmla="*/ 110023 w 265643"/>
                  <a:gd name="connsiteY15" fmla="*/ 10018 h 265643"/>
                  <a:gd name="connsiteX16" fmla="*/ 132822 w 265643"/>
                  <a:gd name="connsiteY16" fmla="*/ 7427 h 265643"/>
                  <a:gd name="connsiteX17" fmla="*/ 98278 w 265643"/>
                  <a:gd name="connsiteY17" fmla="*/ 11918 h 265643"/>
                  <a:gd name="connsiteX18" fmla="*/ 76342 w 265643"/>
                  <a:gd name="connsiteY18" fmla="*/ 58207 h 265643"/>
                  <a:gd name="connsiteX19" fmla="*/ 43525 w 265643"/>
                  <a:gd name="connsiteY19" fmla="*/ 44907 h 265643"/>
                  <a:gd name="connsiteX20" fmla="*/ 98278 w 265643"/>
                  <a:gd name="connsiteY20" fmla="*/ 11918 h 265643"/>
                  <a:gd name="connsiteX21" fmla="*/ 41626 w 265643"/>
                  <a:gd name="connsiteY21" fmla="*/ 219182 h 265643"/>
                  <a:gd name="connsiteX22" fmla="*/ 72370 w 265643"/>
                  <a:gd name="connsiteY22" fmla="*/ 206055 h 265643"/>
                  <a:gd name="connsiteX23" fmla="*/ 95687 w 265643"/>
                  <a:gd name="connsiteY23" fmla="*/ 253035 h 265643"/>
                  <a:gd name="connsiteX24" fmla="*/ 41626 w 265643"/>
                  <a:gd name="connsiteY24" fmla="*/ 219182 h 265643"/>
                  <a:gd name="connsiteX25" fmla="*/ 152339 w 265643"/>
                  <a:gd name="connsiteY25" fmla="*/ 257180 h 265643"/>
                  <a:gd name="connsiteX26" fmla="*/ 132822 w 265643"/>
                  <a:gd name="connsiteY26" fmla="*/ 258216 h 265643"/>
                  <a:gd name="connsiteX27" fmla="*/ 107950 w 265643"/>
                  <a:gd name="connsiteY27" fmla="*/ 255626 h 265643"/>
                  <a:gd name="connsiteX28" fmla="*/ 107950 w 265643"/>
                  <a:gd name="connsiteY28" fmla="*/ 255626 h 265643"/>
                  <a:gd name="connsiteX29" fmla="*/ 79106 w 265643"/>
                  <a:gd name="connsiteY29" fmla="*/ 203810 h 265643"/>
                  <a:gd name="connsiteX30" fmla="*/ 180665 w 265643"/>
                  <a:gd name="connsiteY30" fmla="*/ 203810 h 265643"/>
                  <a:gd name="connsiteX31" fmla="*/ 151475 w 265643"/>
                  <a:gd name="connsiteY31" fmla="*/ 255626 h 265643"/>
                  <a:gd name="connsiteX32" fmla="*/ 164948 w 265643"/>
                  <a:gd name="connsiteY32" fmla="*/ 254417 h 265643"/>
                  <a:gd name="connsiteX33" fmla="*/ 188783 w 265643"/>
                  <a:gd name="connsiteY33" fmla="*/ 206055 h 265643"/>
                  <a:gd name="connsiteX34" fmla="*/ 223327 w 265643"/>
                  <a:gd name="connsiteY34" fmla="*/ 220391 h 265643"/>
                  <a:gd name="connsiteX35" fmla="*/ 164948 w 265643"/>
                  <a:gd name="connsiteY35" fmla="*/ 253726 h 265643"/>
                  <a:gd name="connsiteX36" fmla="*/ 190510 w 265643"/>
                  <a:gd name="connsiteY36" fmla="*/ 198801 h 265643"/>
                  <a:gd name="connsiteX37" fmla="*/ 193965 w 265643"/>
                  <a:gd name="connsiteY37" fmla="*/ 179456 h 265643"/>
                  <a:gd name="connsiteX38" fmla="*/ 186019 w 265643"/>
                  <a:gd name="connsiteY38" fmla="*/ 181356 h 265643"/>
                  <a:gd name="connsiteX39" fmla="*/ 183083 w 265643"/>
                  <a:gd name="connsiteY39" fmla="*/ 197074 h 265643"/>
                  <a:gd name="connsiteX40" fmla="*/ 77897 w 265643"/>
                  <a:gd name="connsiteY40" fmla="*/ 197074 h 265643"/>
                  <a:gd name="connsiteX41" fmla="*/ 74960 w 265643"/>
                  <a:gd name="connsiteY41" fmla="*/ 182220 h 265643"/>
                  <a:gd name="connsiteX42" fmla="*/ 74960 w 265643"/>
                  <a:gd name="connsiteY42" fmla="*/ 180665 h 265643"/>
                  <a:gd name="connsiteX43" fmla="*/ 67015 w 265643"/>
                  <a:gd name="connsiteY43" fmla="*/ 178420 h 265643"/>
                  <a:gd name="connsiteX44" fmla="*/ 67015 w 265643"/>
                  <a:gd name="connsiteY44" fmla="*/ 183256 h 265643"/>
                  <a:gd name="connsiteX45" fmla="*/ 69952 w 265643"/>
                  <a:gd name="connsiteY45" fmla="*/ 198973 h 265643"/>
                  <a:gd name="connsiteX46" fmla="*/ 35408 w 265643"/>
                  <a:gd name="connsiteY46" fmla="*/ 213655 h 265643"/>
                  <a:gd name="connsiteX47" fmla="*/ 37308 w 265643"/>
                  <a:gd name="connsiteY47" fmla="*/ 51298 h 265643"/>
                  <a:gd name="connsiteX48" fmla="*/ 73233 w 265643"/>
                  <a:gd name="connsiteY48" fmla="*/ 66152 h 265643"/>
                  <a:gd name="connsiteX49" fmla="*/ 70124 w 265643"/>
                  <a:gd name="connsiteY49" fmla="*/ 79278 h 265643"/>
                  <a:gd name="connsiteX50" fmla="*/ 68743 w 265643"/>
                  <a:gd name="connsiteY50" fmla="*/ 85669 h 265643"/>
                  <a:gd name="connsiteX51" fmla="*/ 76860 w 265643"/>
                  <a:gd name="connsiteY51" fmla="*/ 83769 h 265643"/>
                  <a:gd name="connsiteX52" fmla="*/ 76860 w 265643"/>
                  <a:gd name="connsiteY52" fmla="*/ 80833 h 265643"/>
                  <a:gd name="connsiteX53" fmla="*/ 80142 w 265643"/>
                  <a:gd name="connsiteY53" fmla="*/ 67879 h 265643"/>
                  <a:gd name="connsiteX54" fmla="*/ 132822 w 265643"/>
                  <a:gd name="connsiteY54" fmla="*/ 72024 h 265643"/>
                  <a:gd name="connsiteX55" fmla="*/ 180838 w 265643"/>
                  <a:gd name="connsiteY55" fmla="*/ 67534 h 265643"/>
                  <a:gd name="connsiteX56" fmla="*/ 184292 w 265643"/>
                  <a:gd name="connsiteY56" fmla="*/ 82215 h 265643"/>
                  <a:gd name="connsiteX57" fmla="*/ 192237 w 265643"/>
                  <a:gd name="connsiteY57" fmla="*/ 84115 h 265643"/>
                  <a:gd name="connsiteX58" fmla="*/ 188092 w 265643"/>
                  <a:gd name="connsiteY58" fmla="*/ 66843 h 265643"/>
                  <a:gd name="connsiteX59" fmla="*/ 227818 w 265643"/>
                  <a:gd name="connsiteY59" fmla="*/ 51125 h 265643"/>
                  <a:gd name="connsiteX60" fmla="*/ 228854 w 265643"/>
                  <a:gd name="connsiteY60" fmla="*/ 215036 h 265643"/>
                  <a:gd name="connsiteX61" fmla="*/ 190510 w 265643"/>
                  <a:gd name="connsiteY61" fmla="*/ 198283 h 2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65643" h="265643">
                    <a:moveTo>
                      <a:pt x="132822" y="0"/>
                    </a:moveTo>
                    <a:cubicBezTo>
                      <a:pt x="59466" y="0"/>
                      <a:pt x="0" y="59466"/>
                      <a:pt x="0" y="132822"/>
                    </a:cubicBezTo>
                    <a:cubicBezTo>
                      <a:pt x="0" y="206178"/>
                      <a:pt x="59466" y="265643"/>
                      <a:pt x="132822" y="265643"/>
                    </a:cubicBezTo>
                    <a:cubicBezTo>
                      <a:pt x="206178" y="265643"/>
                      <a:pt x="265643" y="206178"/>
                      <a:pt x="265643" y="132822"/>
                    </a:cubicBezTo>
                    <a:cubicBezTo>
                      <a:pt x="265548" y="59506"/>
                      <a:pt x="206138" y="95"/>
                      <a:pt x="132822" y="0"/>
                    </a:cubicBezTo>
                    <a:close/>
                    <a:moveTo>
                      <a:pt x="221772" y="44734"/>
                    </a:moveTo>
                    <a:cubicBezTo>
                      <a:pt x="210192" y="51250"/>
                      <a:pt x="197661" y="55913"/>
                      <a:pt x="184638" y="58552"/>
                    </a:cubicBezTo>
                    <a:cubicBezTo>
                      <a:pt x="180131" y="41898"/>
                      <a:pt x="172831" y="26129"/>
                      <a:pt x="163048" y="11918"/>
                    </a:cubicBezTo>
                    <a:cubicBezTo>
                      <a:pt x="185266" y="17254"/>
                      <a:pt x="205583" y="28608"/>
                      <a:pt x="221772" y="44734"/>
                    </a:cubicBezTo>
                    <a:close/>
                    <a:moveTo>
                      <a:pt x="132822" y="7427"/>
                    </a:moveTo>
                    <a:cubicBezTo>
                      <a:pt x="139129" y="7423"/>
                      <a:pt x="145427" y="7943"/>
                      <a:pt x="151648" y="8981"/>
                    </a:cubicBezTo>
                    <a:lnTo>
                      <a:pt x="151648" y="8981"/>
                    </a:lnTo>
                    <a:cubicBezTo>
                      <a:pt x="164281" y="24020"/>
                      <a:pt x="173319" y="41741"/>
                      <a:pt x="178074" y="60797"/>
                    </a:cubicBezTo>
                    <a:cubicBezTo>
                      <a:pt x="146956" y="66499"/>
                      <a:pt x="115060" y="66499"/>
                      <a:pt x="83942" y="60797"/>
                    </a:cubicBezTo>
                    <a:cubicBezTo>
                      <a:pt x="88685" y="42117"/>
                      <a:pt x="97602" y="24755"/>
                      <a:pt x="110023" y="10018"/>
                    </a:cubicBezTo>
                    <a:lnTo>
                      <a:pt x="110023" y="10018"/>
                    </a:lnTo>
                    <a:cubicBezTo>
                      <a:pt x="117528" y="8467"/>
                      <a:pt x="125159" y="7600"/>
                      <a:pt x="132822" y="7427"/>
                    </a:cubicBezTo>
                    <a:close/>
                    <a:moveTo>
                      <a:pt x="98278" y="11918"/>
                    </a:moveTo>
                    <a:cubicBezTo>
                      <a:pt x="88377" y="25982"/>
                      <a:pt x="80957" y="41638"/>
                      <a:pt x="76342" y="58207"/>
                    </a:cubicBezTo>
                    <a:cubicBezTo>
                      <a:pt x="64676" y="55838"/>
                      <a:pt x="53549" y="51329"/>
                      <a:pt x="43525" y="44907"/>
                    </a:cubicBezTo>
                    <a:cubicBezTo>
                      <a:pt x="58664" y="29421"/>
                      <a:pt x="77512" y="18064"/>
                      <a:pt x="98278" y="11918"/>
                    </a:cubicBezTo>
                    <a:close/>
                    <a:moveTo>
                      <a:pt x="41626" y="219182"/>
                    </a:moveTo>
                    <a:cubicBezTo>
                      <a:pt x="50975" y="212946"/>
                      <a:pt x="61399" y="208496"/>
                      <a:pt x="72370" y="206055"/>
                    </a:cubicBezTo>
                    <a:cubicBezTo>
                      <a:pt x="76653" y="223216"/>
                      <a:pt x="84608" y="239245"/>
                      <a:pt x="95687" y="253035"/>
                    </a:cubicBezTo>
                    <a:cubicBezTo>
                      <a:pt x="75046" y="246606"/>
                      <a:pt x="56422" y="234944"/>
                      <a:pt x="41626" y="219182"/>
                    </a:cubicBezTo>
                    <a:close/>
                    <a:moveTo>
                      <a:pt x="152339" y="257180"/>
                    </a:moveTo>
                    <a:cubicBezTo>
                      <a:pt x="145871" y="258045"/>
                      <a:pt x="139345" y="258393"/>
                      <a:pt x="132822" y="258216"/>
                    </a:cubicBezTo>
                    <a:cubicBezTo>
                      <a:pt x="124463" y="258237"/>
                      <a:pt x="116125" y="257368"/>
                      <a:pt x="107950" y="255626"/>
                    </a:cubicBezTo>
                    <a:lnTo>
                      <a:pt x="107950" y="255626"/>
                    </a:lnTo>
                    <a:cubicBezTo>
                      <a:pt x="93493" y="241532"/>
                      <a:pt x="83468" y="223522"/>
                      <a:pt x="79106" y="203810"/>
                    </a:cubicBezTo>
                    <a:cubicBezTo>
                      <a:pt x="112615" y="196984"/>
                      <a:pt x="147156" y="196984"/>
                      <a:pt x="180665" y="203810"/>
                    </a:cubicBezTo>
                    <a:cubicBezTo>
                      <a:pt x="176207" y="223562"/>
                      <a:pt x="166058" y="241577"/>
                      <a:pt x="151475" y="255626"/>
                    </a:cubicBezTo>
                    <a:close/>
                    <a:moveTo>
                      <a:pt x="164948" y="254417"/>
                    </a:moveTo>
                    <a:cubicBezTo>
                      <a:pt x="176368" y="240255"/>
                      <a:pt x="184508" y="223738"/>
                      <a:pt x="188783" y="206055"/>
                    </a:cubicBezTo>
                    <a:cubicBezTo>
                      <a:pt x="201001" y="208924"/>
                      <a:pt x="212668" y="213765"/>
                      <a:pt x="223327" y="220391"/>
                    </a:cubicBezTo>
                    <a:cubicBezTo>
                      <a:pt x="207335" y="236702"/>
                      <a:pt x="187123" y="248244"/>
                      <a:pt x="164948" y="253726"/>
                    </a:cubicBezTo>
                    <a:close/>
                    <a:moveTo>
                      <a:pt x="190510" y="198801"/>
                    </a:moveTo>
                    <a:cubicBezTo>
                      <a:pt x="191892" y="192583"/>
                      <a:pt x="193101" y="186192"/>
                      <a:pt x="193965" y="179456"/>
                    </a:cubicBezTo>
                    <a:lnTo>
                      <a:pt x="186019" y="181356"/>
                    </a:lnTo>
                    <a:cubicBezTo>
                      <a:pt x="185156" y="186710"/>
                      <a:pt x="184292" y="192065"/>
                      <a:pt x="183083" y="197074"/>
                    </a:cubicBezTo>
                    <a:cubicBezTo>
                      <a:pt x="148379" y="189992"/>
                      <a:pt x="112601" y="189992"/>
                      <a:pt x="77897" y="197074"/>
                    </a:cubicBezTo>
                    <a:cubicBezTo>
                      <a:pt x="76688" y="192410"/>
                      <a:pt x="75824" y="187401"/>
                      <a:pt x="74960" y="182220"/>
                    </a:cubicBezTo>
                    <a:cubicBezTo>
                      <a:pt x="74877" y="181705"/>
                      <a:pt x="74877" y="181180"/>
                      <a:pt x="74960" y="180665"/>
                    </a:cubicBezTo>
                    <a:lnTo>
                      <a:pt x="67015" y="178420"/>
                    </a:lnTo>
                    <a:cubicBezTo>
                      <a:pt x="66920" y="180031"/>
                      <a:pt x="66920" y="181644"/>
                      <a:pt x="67015" y="183256"/>
                    </a:cubicBezTo>
                    <a:cubicBezTo>
                      <a:pt x="67015" y="188783"/>
                      <a:pt x="68915" y="193965"/>
                      <a:pt x="69952" y="198973"/>
                    </a:cubicBezTo>
                    <a:cubicBezTo>
                      <a:pt x="57627" y="201687"/>
                      <a:pt x="45914" y="206665"/>
                      <a:pt x="35408" y="213655"/>
                    </a:cubicBezTo>
                    <a:cubicBezTo>
                      <a:pt x="-3958" y="166428"/>
                      <a:pt x="-3152" y="97591"/>
                      <a:pt x="37308" y="51298"/>
                    </a:cubicBezTo>
                    <a:cubicBezTo>
                      <a:pt x="48292" y="58369"/>
                      <a:pt x="60462" y="63401"/>
                      <a:pt x="73233" y="66152"/>
                    </a:cubicBezTo>
                    <a:cubicBezTo>
                      <a:pt x="72024" y="70297"/>
                      <a:pt x="70988" y="74788"/>
                      <a:pt x="70124" y="79278"/>
                    </a:cubicBezTo>
                    <a:cubicBezTo>
                      <a:pt x="69261" y="83769"/>
                      <a:pt x="70124" y="83596"/>
                      <a:pt x="68743" y="85669"/>
                    </a:cubicBezTo>
                    <a:lnTo>
                      <a:pt x="76860" y="83769"/>
                    </a:lnTo>
                    <a:lnTo>
                      <a:pt x="76860" y="80833"/>
                    </a:lnTo>
                    <a:cubicBezTo>
                      <a:pt x="77897" y="76342"/>
                      <a:pt x="78933" y="72024"/>
                      <a:pt x="80142" y="67879"/>
                    </a:cubicBezTo>
                    <a:cubicBezTo>
                      <a:pt x="97513" y="71066"/>
                      <a:pt x="115166" y="72455"/>
                      <a:pt x="132822" y="72024"/>
                    </a:cubicBezTo>
                    <a:cubicBezTo>
                      <a:pt x="148932" y="72023"/>
                      <a:pt x="165006" y="70520"/>
                      <a:pt x="180838" y="67534"/>
                    </a:cubicBezTo>
                    <a:cubicBezTo>
                      <a:pt x="182047" y="72197"/>
                      <a:pt x="183256" y="77206"/>
                      <a:pt x="184292" y="82215"/>
                    </a:cubicBezTo>
                    <a:lnTo>
                      <a:pt x="192237" y="84115"/>
                    </a:lnTo>
                    <a:cubicBezTo>
                      <a:pt x="190971" y="77897"/>
                      <a:pt x="189590" y="72139"/>
                      <a:pt x="188092" y="66843"/>
                    </a:cubicBezTo>
                    <a:cubicBezTo>
                      <a:pt x="202091" y="63770"/>
                      <a:pt x="215504" y="58463"/>
                      <a:pt x="227818" y="51125"/>
                    </a:cubicBezTo>
                    <a:cubicBezTo>
                      <a:pt x="269067" y="97830"/>
                      <a:pt x="269509" y="167813"/>
                      <a:pt x="228854" y="215036"/>
                    </a:cubicBezTo>
                    <a:cubicBezTo>
                      <a:pt x="217099" y="207349"/>
                      <a:pt x="204138" y="201687"/>
                      <a:pt x="190510" y="198283"/>
                    </a:cubicBezTo>
                    <a:close/>
                  </a:path>
                </a:pathLst>
              </a:custGeom>
              <a:solidFill>
                <a:schemeClr val="bg1"/>
              </a:solidFill>
              <a:ln w="1693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24071987-7EB8-494F-867E-FF660AD4DA2E}"/>
                  </a:ext>
                </a:extLst>
              </p:cNvPr>
              <p:cNvSpPr/>
              <p:nvPr/>
            </p:nvSpPr>
            <p:spPr>
              <a:xfrm>
                <a:off x="11289898" y="1332811"/>
                <a:ext cx="59983" cy="73301"/>
              </a:xfrm>
              <a:custGeom>
                <a:avLst/>
                <a:gdLst>
                  <a:gd name="connsiteX0" fmla="*/ 173 w 59983"/>
                  <a:gd name="connsiteY0" fmla="*/ 1516 h 73301"/>
                  <a:gd name="connsiteX1" fmla="*/ 20208 w 59983"/>
                  <a:gd name="connsiteY1" fmla="*/ 134 h 73301"/>
                  <a:gd name="connsiteX2" fmla="*/ 49743 w 59983"/>
                  <a:gd name="connsiteY2" fmla="*/ 9116 h 73301"/>
                  <a:gd name="connsiteX3" fmla="*/ 59934 w 59983"/>
                  <a:gd name="connsiteY3" fmla="*/ 34333 h 73301"/>
                  <a:gd name="connsiteX4" fmla="*/ 49398 w 59983"/>
                  <a:gd name="connsiteY4" fmla="*/ 62659 h 73301"/>
                  <a:gd name="connsiteX5" fmla="*/ 17272 w 59983"/>
                  <a:gd name="connsiteY5" fmla="*/ 73195 h 73301"/>
                  <a:gd name="connsiteX6" fmla="*/ 0 w 59983"/>
                  <a:gd name="connsiteY6" fmla="*/ 72331 h 73301"/>
                  <a:gd name="connsiteX7" fmla="*/ 9672 w 59983"/>
                  <a:gd name="connsiteY7" fmla="*/ 65940 h 73301"/>
                  <a:gd name="connsiteX8" fmla="*/ 19172 w 59983"/>
                  <a:gd name="connsiteY8" fmla="*/ 65940 h 73301"/>
                  <a:gd name="connsiteX9" fmla="*/ 50126 w 59983"/>
                  <a:gd name="connsiteY9" fmla="*/ 41289 h 73301"/>
                  <a:gd name="connsiteX10" fmla="*/ 50089 w 59983"/>
                  <a:gd name="connsiteY10" fmla="*/ 34678 h 73301"/>
                  <a:gd name="connsiteX11" fmla="*/ 26630 w 59983"/>
                  <a:gd name="connsiteY11" fmla="*/ 6533 h 73301"/>
                  <a:gd name="connsiteX12" fmla="*/ 20554 w 59983"/>
                  <a:gd name="connsiteY12" fmla="*/ 6697 h 73301"/>
                  <a:gd name="connsiteX13" fmla="*/ 9672 w 59983"/>
                  <a:gd name="connsiteY13" fmla="*/ 6697 h 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983" h="73301">
                    <a:moveTo>
                      <a:pt x="173" y="1516"/>
                    </a:moveTo>
                    <a:cubicBezTo>
                      <a:pt x="6808" y="565"/>
                      <a:pt x="13505" y="103"/>
                      <a:pt x="20208" y="134"/>
                    </a:cubicBezTo>
                    <a:cubicBezTo>
                      <a:pt x="30835" y="-715"/>
                      <a:pt x="41389" y="2494"/>
                      <a:pt x="49743" y="9116"/>
                    </a:cubicBezTo>
                    <a:cubicBezTo>
                      <a:pt x="56446" y="15774"/>
                      <a:pt x="60128" y="24887"/>
                      <a:pt x="59934" y="34333"/>
                    </a:cubicBezTo>
                    <a:cubicBezTo>
                      <a:pt x="60468" y="44822"/>
                      <a:pt x="56657" y="55068"/>
                      <a:pt x="49398" y="62659"/>
                    </a:cubicBezTo>
                    <a:cubicBezTo>
                      <a:pt x="40471" y="70222"/>
                      <a:pt x="28944" y="74001"/>
                      <a:pt x="17272" y="73195"/>
                    </a:cubicBezTo>
                    <a:cubicBezTo>
                      <a:pt x="11503" y="73222"/>
                      <a:pt x="5737" y="72934"/>
                      <a:pt x="0" y="72331"/>
                    </a:cubicBezTo>
                    <a:close/>
                    <a:moveTo>
                      <a:pt x="9672" y="65940"/>
                    </a:moveTo>
                    <a:cubicBezTo>
                      <a:pt x="12835" y="66158"/>
                      <a:pt x="16009" y="66158"/>
                      <a:pt x="19172" y="65940"/>
                    </a:cubicBezTo>
                    <a:cubicBezTo>
                      <a:pt x="34527" y="67681"/>
                      <a:pt x="48385" y="56643"/>
                      <a:pt x="50126" y="41289"/>
                    </a:cubicBezTo>
                    <a:cubicBezTo>
                      <a:pt x="50374" y="39091"/>
                      <a:pt x="50362" y="36872"/>
                      <a:pt x="50089" y="34678"/>
                    </a:cubicBezTo>
                    <a:cubicBezTo>
                      <a:pt x="51383" y="20428"/>
                      <a:pt x="40880" y="7827"/>
                      <a:pt x="26630" y="6533"/>
                    </a:cubicBezTo>
                    <a:cubicBezTo>
                      <a:pt x="24605" y="6349"/>
                      <a:pt x="22566" y="6405"/>
                      <a:pt x="20554" y="6697"/>
                    </a:cubicBezTo>
                    <a:cubicBezTo>
                      <a:pt x="16936" y="6336"/>
                      <a:pt x="13290" y="6336"/>
                      <a:pt x="9672" y="6697"/>
                    </a:cubicBezTo>
                    <a:close/>
                  </a:path>
                </a:pathLst>
              </a:custGeom>
              <a:solidFill>
                <a:srgbClr val="FFFFFF"/>
              </a:solidFill>
              <a:ln w="1693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7E5989B7-3AC8-4C56-B109-CD0C65817BC3}"/>
                  </a:ext>
                </a:extLst>
              </p:cNvPr>
              <p:cNvSpPr/>
              <p:nvPr/>
            </p:nvSpPr>
            <p:spPr>
              <a:xfrm>
                <a:off x="11362095" y="1332599"/>
                <a:ext cx="54234" cy="73233"/>
              </a:xfrm>
              <a:custGeom>
                <a:avLst/>
                <a:gdLst>
                  <a:gd name="connsiteX0" fmla="*/ 0 w 54234"/>
                  <a:gd name="connsiteY0" fmla="*/ 72715 h 73233"/>
                  <a:gd name="connsiteX1" fmla="*/ 0 w 54234"/>
                  <a:gd name="connsiteY1" fmla="*/ 0 h 73233"/>
                  <a:gd name="connsiteX2" fmla="*/ 10190 w 54234"/>
                  <a:gd name="connsiteY2" fmla="*/ 0 h 73233"/>
                  <a:gd name="connsiteX3" fmla="*/ 33508 w 54234"/>
                  <a:gd name="connsiteY3" fmla="*/ 36271 h 73233"/>
                  <a:gd name="connsiteX4" fmla="*/ 46634 w 54234"/>
                  <a:gd name="connsiteY4" fmla="*/ 59934 h 73233"/>
                  <a:gd name="connsiteX5" fmla="*/ 46634 w 54234"/>
                  <a:gd name="connsiteY5" fmla="*/ 59934 h 73233"/>
                  <a:gd name="connsiteX6" fmla="*/ 45598 w 54234"/>
                  <a:gd name="connsiteY6" fmla="*/ 30053 h 73233"/>
                  <a:gd name="connsiteX7" fmla="*/ 45598 w 54234"/>
                  <a:gd name="connsiteY7" fmla="*/ 0 h 73233"/>
                  <a:gd name="connsiteX8" fmla="*/ 54234 w 54234"/>
                  <a:gd name="connsiteY8" fmla="*/ 0 h 73233"/>
                  <a:gd name="connsiteX9" fmla="*/ 54234 w 54234"/>
                  <a:gd name="connsiteY9" fmla="*/ 72715 h 73233"/>
                  <a:gd name="connsiteX10" fmla="*/ 44734 w 54234"/>
                  <a:gd name="connsiteY10" fmla="*/ 72715 h 73233"/>
                  <a:gd name="connsiteX11" fmla="*/ 21935 w 54234"/>
                  <a:gd name="connsiteY11" fmla="*/ 36271 h 73233"/>
                  <a:gd name="connsiteX12" fmla="*/ 8291 w 54234"/>
                  <a:gd name="connsiteY12" fmla="*/ 12090 h 73233"/>
                  <a:gd name="connsiteX13" fmla="*/ 8291 w 54234"/>
                  <a:gd name="connsiteY13" fmla="*/ 12090 h 73233"/>
                  <a:gd name="connsiteX14" fmla="*/ 8291 w 54234"/>
                  <a:gd name="connsiteY14" fmla="*/ 42144 h 73233"/>
                  <a:gd name="connsiteX15" fmla="*/ 8291 w 54234"/>
                  <a:gd name="connsiteY15" fmla="*/ 73233 h 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34" h="73233">
                    <a:moveTo>
                      <a:pt x="0" y="72715"/>
                    </a:moveTo>
                    <a:lnTo>
                      <a:pt x="0" y="0"/>
                    </a:lnTo>
                    <a:lnTo>
                      <a:pt x="10190" y="0"/>
                    </a:lnTo>
                    <a:lnTo>
                      <a:pt x="33508" y="36271"/>
                    </a:lnTo>
                    <a:cubicBezTo>
                      <a:pt x="38387" y="43869"/>
                      <a:pt x="42771" y="51773"/>
                      <a:pt x="46634" y="59934"/>
                    </a:cubicBezTo>
                    <a:lnTo>
                      <a:pt x="46634" y="59934"/>
                    </a:lnTo>
                    <a:cubicBezTo>
                      <a:pt x="45771" y="50262"/>
                      <a:pt x="45598" y="41453"/>
                      <a:pt x="45598" y="30053"/>
                    </a:cubicBezTo>
                    <a:lnTo>
                      <a:pt x="45598" y="0"/>
                    </a:lnTo>
                    <a:lnTo>
                      <a:pt x="54234" y="0"/>
                    </a:lnTo>
                    <a:lnTo>
                      <a:pt x="54234" y="72715"/>
                    </a:lnTo>
                    <a:lnTo>
                      <a:pt x="44734" y="72715"/>
                    </a:lnTo>
                    <a:lnTo>
                      <a:pt x="21935" y="36271"/>
                    </a:lnTo>
                    <a:cubicBezTo>
                      <a:pt x="16927" y="28153"/>
                      <a:pt x="12090" y="18999"/>
                      <a:pt x="8291" y="12090"/>
                    </a:cubicBezTo>
                    <a:lnTo>
                      <a:pt x="8291" y="12090"/>
                    </a:lnTo>
                    <a:cubicBezTo>
                      <a:pt x="8291" y="21245"/>
                      <a:pt x="8291" y="29362"/>
                      <a:pt x="8291" y="42144"/>
                    </a:cubicBezTo>
                    <a:lnTo>
                      <a:pt x="8291" y="73233"/>
                    </a:lnTo>
                    <a:close/>
                  </a:path>
                </a:pathLst>
              </a:custGeom>
              <a:solidFill>
                <a:srgbClr val="FFFFFF"/>
              </a:solidFill>
              <a:ln w="1693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D3632430-21E9-47D9-A4F2-E7D3BEBFEB58}"/>
                  </a:ext>
                </a:extLst>
              </p:cNvPr>
              <p:cNvSpPr/>
              <p:nvPr/>
            </p:nvSpPr>
            <p:spPr>
              <a:xfrm>
                <a:off x="11429629" y="1331225"/>
                <a:ext cx="44043" cy="75127"/>
              </a:xfrm>
              <a:custGeom>
                <a:avLst/>
                <a:gdLst>
                  <a:gd name="connsiteX0" fmla="*/ 2073 w 44043"/>
                  <a:gd name="connsiteY0" fmla="*/ 62689 h 75127"/>
                  <a:gd name="connsiteX1" fmla="*/ 19345 w 44043"/>
                  <a:gd name="connsiteY1" fmla="*/ 67353 h 75127"/>
                  <a:gd name="connsiteX2" fmla="*/ 34544 w 44043"/>
                  <a:gd name="connsiteY2" fmla="*/ 54917 h 75127"/>
                  <a:gd name="connsiteX3" fmla="*/ 20899 w 44043"/>
                  <a:gd name="connsiteY3" fmla="*/ 40581 h 75127"/>
                  <a:gd name="connsiteX4" fmla="*/ 1554 w 44043"/>
                  <a:gd name="connsiteY4" fmla="*/ 19855 h 75127"/>
                  <a:gd name="connsiteX5" fmla="*/ 23809 w 44043"/>
                  <a:gd name="connsiteY5" fmla="*/ 36 h 75127"/>
                  <a:gd name="connsiteX6" fmla="*/ 25217 w 44043"/>
                  <a:gd name="connsiteY6" fmla="*/ 165 h 75127"/>
                  <a:gd name="connsiteX7" fmla="*/ 41280 w 44043"/>
                  <a:gd name="connsiteY7" fmla="*/ 3619 h 75127"/>
                  <a:gd name="connsiteX8" fmla="*/ 38517 w 44043"/>
                  <a:gd name="connsiteY8" fmla="*/ 11392 h 75127"/>
                  <a:gd name="connsiteX9" fmla="*/ 24699 w 44043"/>
                  <a:gd name="connsiteY9" fmla="*/ 7937 h 75127"/>
                  <a:gd name="connsiteX10" fmla="*/ 10881 w 44043"/>
                  <a:gd name="connsiteY10" fmla="*/ 18819 h 75127"/>
                  <a:gd name="connsiteX11" fmla="*/ 25390 w 44043"/>
                  <a:gd name="connsiteY11" fmla="*/ 32809 h 75127"/>
                  <a:gd name="connsiteX12" fmla="*/ 44044 w 44043"/>
                  <a:gd name="connsiteY12" fmla="*/ 54226 h 75127"/>
                  <a:gd name="connsiteX13" fmla="*/ 18481 w 44043"/>
                  <a:gd name="connsiteY13" fmla="*/ 75125 h 75127"/>
                  <a:gd name="connsiteX14" fmla="*/ 0 w 44043"/>
                  <a:gd name="connsiteY14" fmla="*/ 70462 h 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43" h="75127">
                    <a:moveTo>
                      <a:pt x="2073" y="62689"/>
                    </a:moveTo>
                    <a:cubicBezTo>
                      <a:pt x="7320" y="65735"/>
                      <a:pt x="13277" y="67343"/>
                      <a:pt x="19345" y="67353"/>
                    </a:cubicBezTo>
                    <a:cubicBezTo>
                      <a:pt x="29017" y="67353"/>
                      <a:pt x="34544" y="62344"/>
                      <a:pt x="34544" y="54917"/>
                    </a:cubicBezTo>
                    <a:cubicBezTo>
                      <a:pt x="34544" y="47490"/>
                      <a:pt x="30744" y="44208"/>
                      <a:pt x="20899" y="40581"/>
                    </a:cubicBezTo>
                    <a:cubicBezTo>
                      <a:pt x="11054" y="36954"/>
                      <a:pt x="1554" y="30218"/>
                      <a:pt x="1554" y="19855"/>
                    </a:cubicBezTo>
                    <a:cubicBezTo>
                      <a:pt x="2226" y="8237"/>
                      <a:pt x="12191" y="-637"/>
                      <a:pt x="23809" y="36"/>
                    </a:cubicBezTo>
                    <a:cubicBezTo>
                      <a:pt x="24279" y="63"/>
                      <a:pt x="24749" y="106"/>
                      <a:pt x="25217" y="165"/>
                    </a:cubicBezTo>
                    <a:cubicBezTo>
                      <a:pt x="30772" y="8"/>
                      <a:pt x="36282" y="1193"/>
                      <a:pt x="41280" y="3619"/>
                    </a:cubicBezTo>
                    <a:lnTo>
                      <a:pt x="38517" y="11392"/>
                    </a:lnTo>
                    <a:cubicBezTo>
                      <a:pt x="34283" y="9075"/>
                      <a:pt x="29525" y="7885"/>
                      <a:pt x="24699" y="7937"/>
                    </a:cubicBezTo>
                    <a:cubicBezTo>
                      <a:pt x="14681" y="7937"/>
                      <a:pt x="10881" y="13810"/>
                      <a:pt x="10881" y="18819"/>
                    </a:cubicBezTo>
                    <a:cubicBezTo>
                      <a:pt x="10881" y="23827"/>
                      <a:pt x="15372" y="29009"/>
                      <a:pt x="25390" y="32809"/>
                    </a:cubicBezTo>
                    <a:cubicBezTo>
                      <a:pt x="35408" y="36609"/>
                      <a:pt x="44044" y="43518"/>
                      <a:pt x="44044" y="54226"/>
                    </a:cubicBezTo>
                    <a:cubicBezTo>
                      <a:pt x="44044" y="64935"/>
                      <a:pt x="35753" y="75125"/>
                      <a:pt x="18481" y="75125"/>
                    </a:cubicBezTo>
                    <a:cubicBezTo>
                      <a:pt x="12021" y="75198"/>
                      <a:pt x="5653" y="73590"/>
                      <a:pt x="0" y="70462"/>
                    </a:cubicBezTo>
                    <a:close/>
                  </a:path>
                </a:pathLst>
              </a:custGeom>
              <a:solidFill>
                <a:srgbClr val="FFFFFF"/>
              </a:solidFill>
              <a:ln w="16933" cap="flat">
                <a:noFill/>
                <a:prstDash val="solid"/>
                <a:miter/>
              </a:ln>
            </p:spPr>
            <p:txBody>
              <a:bodyPr rtlCol="0" anchor="ctr"/>
              <a:lstStyle/>
              <a:p>
                <a:endParaRPr lang="en-IN"/>
              </a:p>
            </p:txBody>
          </p:sp>
        </p:grpSp>
        <p:pic>
          <p:nvPicPr>
            <p:cNvPr id="3" name="Graphic 2">
              <a:extLst>
                <a:ext uri="{FF2B5EF4-FFF2-40B4-BE49-F238E27FC236}">
                  <a16:creationId xmlns:a16="http://schemas.microsoft.com/office/drawing/2014/main" id="{D3D200A4-67E7-4047-8DDB-5EDD092023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85578" y="568692"/>
              <a:ext cx="361694" cy="361694"/>
            </a:xfrm>
            <a:prstGeom prst="rect">
              <a:avLst/>
            </a:prstGeom>
          </p:spPr>
        </p:pic>
        <p:pic>
          <p:nvPicPr>
            <p:cNvPr id="510" name="Picture 509">
              <a:extLst>
                <a:ext uri="{FF2B5EF4-FFF2-40B4-BE49-F238E27FC236}">
                  <a16:creationId xmlns:a16="http://schemas.microsoft.com/office/drawing/2014/main" id="{42AF0C25-14DE-4A87-84A3-4CABC25314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0769" y="5113087"/>
              <a:ext cx="349035" cy="349035"/>
            </a:xfrm>
            <a:prstGeom prst="rect">
              <a:avLst/>
            </a:prstGeom>
          </p:spPr>
        </p:pic>
        <p:sp>
          <p:nvSpPr>
            <p:cNvPr id="516" name="monitor" title="Icon of a monitor">
              <a:extLst>
                <a:ext uri="{FF2B5EF4-FFF2-40B4-BE49-F238E27FC236}">
                  <a16:creationId xmlns:a16="http://schemas.microsoft.com/office/drawing/2014/main" id="{3DD78170-5F14-4F41-95B8-BBE83622490D}"/>
                </a:ext>
              </a:extLst>
            </p:cNvPr>
            <p:cNvSpPr>
              <a:spLocks noChangeAspect="1" noEditPoints="1"/>
            </p:cNvSpPr>
            <p:nvPr/>
          </p:nvSpPr>
          <p:spPr bwMode="auto">
            <a:xfrm>
              <a:off x="7810295"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7" name="monitor" title="Icon of a monitor">
              <a:extLst>
                <a:ext uri="{FF2B5EF4-FFF2-40B4-BE49-F238E27FC236}">
                  <a16:creationId xmlns:a16="http://schemas.microsoft.com/office/drawing/2014/main" id="{EA6CFF70-C440-437F-9ECE-EBD1FFD7F3DB}"/>
                </a:ext>
              </a:extLst>
            </p:cNvPr>
            <p:cNvSpPr>
              <a:spLocks noChangeAspect="1" noEditPoints="1"/>
            </p:cNvSpPr>
            <p:nvPr/>
          </p:nvSpPr>
          <p:spPr bwMode="auto">
            <a:xfrm>
              <a:off x="8350076"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8" name="monitor" title="Icon of a monitor">
              <a:extLst>
                <a:ext uri="{FF2B5EF4-FFF2-40B4-BE49-F238E27FC236}">
                  <a16:creationId xmlns:a16="http://schemas.microsoft.com/office/drawing/2014/main" id="{F83781E1-FE40-4BAD-864C-2E184261DE84}"/>
                </a:ext>
              </a:extLst>
            </p:cNvPr>
            <p:cNvSpPr>
              <a:spLocks noChangeAspect="1" noEditPoints="1"/>
            </p:cNvSpPr>
            <p:nvPr/>
          </p:nvSpPr>
          <p:spPr bwMode="auto">
            <a:xfrm>
              <a:off x="8889858"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9" name="monitor" title="Icon of a monitor">
              <a:extLst>
                <a:ext uri="{FF2B5EF4-FFF2-40B4-BE49-F238E27FC236}">
                  <a16:creationId xmlns:a16="http://schemas.microsoft.com/office/drawing/2014/main" id="{F28B474B-CE8B-4755-9465-5735B5274EF1}"/>
                </a:ext>
              </a:extLst>
            </p:cNvPr>
            <p:cNvSpPr>
              <a:spLocks noChangeAspect="1" noEditPoints="1"/>
            </p:cNvSpPr>
            <p:nvPr/>
          </p:nvSpPr>
          <p:spPr bwMode="auto">
            <a:xfrm>
              <a:off x="9615071"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40868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driving a car&#10;&#10;Description automatically generated">
            <a:extLst>
              <a:ext uri="{FF2B5EF4-FFF2-40B4-BE49-F238E27FC236}">
                <a16:creationId xmlns:a16="http://schemas.microsoft.com/office/drawing/2014/main" id="{1A501389-A828-4F15-8135-FAED73ED7D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flipH="1">
            <a:off x="8295423" y="0"/>
            <a:ext cx="4140171" cy="6994524"/>
          </a:xfrm>
          <a:custGeom>
            <a:avLst/>
            <a:gdLst>
              <a:gd name="connsiteX0" fmla="*/ 4140171 w 4140171"/>
              <a:gd name="connsiteY0" fmla="*/ 0 h 6994524"/>
              <a:gd name="connsiteX1" fmla="*/ 0 w 4140171"/>
              <a:gd name="connsiteY1" fmla="*/ 0 h 6994524"/>
              <a:gd name="connsiteX2" fmla="*/ 0 w 4140171"/>
              <a:gd name="connsiteY2" fmla="*/ 6994524 h 6994524"/>
              <a:gd name="connsiteX3" fmla="*/ 4140171 w 4140171"/>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171" h="6994524">
                <a:moveTo>
                  <a:pt x="4140171" y="0"/>
                </a:moveTo>
                <a:lnTo>
                  <a:pt x="0" y="0"/>
                </a:lnTo>
                <a:lnTo>
                  <a:pt x="0" y="6994524"/>
                </a:lnTo>
                <a:lnTo>
                  <a:pt x="4140171" y="6994524"/>
                </a:lnTo>
                <a:close/>
              </a:path>
            </a:pathLst>
          </a:custGeom>
        </p:spPr>
      </p:pic>
      <p:sp>
        <p:nvSpPr>
          <p:cNvPr id="17" name="Rectangle 16">
            <a:extLst>
              <a:ext uri="{FF2B5EF4-FFF2-40B4-BE49-F238E27FC236}">
                <a16:creationId xmlns:a16="http://schemas.microsoft.com/office/drawing/2014/main" id="{0D13D2DF-5F35-4799-BBFF-2017C9CE3AC5}"/>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a:t>Bosch Increases Vehicle Safety Using Precision GPS Algorithms and Azure Kubernetes Service</a:t>
            </a:r>
            <a:endParaRPr lang="en-US"/>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1547274402"/>
              </p:ext>
            </p:extLst>
          </p:nvPr>
        </p:nvGraphicFramePr>
        <p:xfrm>
          <a:off x="465954" y="1714207"/>
          <a:ext cx="7047483" cy="4827106"/>
        </p:xfrm>
        <a:graphic>
          <a:graphicData uri="http://schemas.openxmlformats.org/drawingml/2006/table">
            <a:tbl>
              <a:tblPr firstRow="1" bandRow="1">
                <a:tableStyleId>{5C22544A-7EE6-4342-B048-85BDC9FD1C3A}</a:tableStyleId>
              </a:tblPr>
              <a:tblGrid>
                <a:gridCol w="1731978">
                  <a:extLst>
                    <a:ext uri="{9D8B030D-6E8A-4147-A177-3AD203B41FA5}">
                      <a16:colId xmlns:a16="http://schemas.microsoft.com/office/drawing/2014/main" val="493828438"/>
                    </a:ext>
                  </a:extLst>
                </a:gridCol>
                <a:gridCol w="5315505">
                  <a:extLst>
                    <a:ext uri="{9D8B030D-6E8A-4147-A177-3AD203B41FA5}">
                      <a16:colId xmlns:a16="http://schemas.microsoft.com/office/drawing/2014/main" val="108782897"/>
                    </a:ext>
                  </a:extLst>
                </a:gridCol>
              </a:tblGrid>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a:solidFill>
                            <a:srgbClr val="000000"/>
                          </a:solidFill>
                        </a:rPr>
                        <a:t>Bosch designed a software development kit (SDK) that can be used by original equipment manufacturers (OEMs) to embed driving safety information at scale. For such a service to work commercially, they had to build a real-time data ingestion and processing pipeline capable of detecting hazards and notifying drivers within seconds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solution is deployed as multiple microservices running in containers behind an Azure API Management gateway. AKS provided the simplicity a serverless Kubernetes experience that provided the elastic provisioning they wanted without the need to manage the infrastructure. </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a:solidFill>
                            <a:srgbClr val="000000"/>
                          </a:solidFill>
                        </a:rPr>
                        <a:t>By running their solution, which has been downloaded by 12 million users, on Azure and AKS, the average time to detect driving hazards dropped to approximately 60 milliseconds.</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884685"/>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What we like about AKS is the simplified Kubernetes experience. It's click and deploy, it’s click and scale. It’s infrastructure as code too, which is quite cool for us.”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591744"/>
            <a:ext cx="3858953" cy="313772"/>
          </a:xfrm>
          <a:prstGeom prst="rect">
            <a:avLst/>
          </a:prstGeom>
        </p:spPr>
        <p:txBody>
          <a:bodyPr wrap="square">
            <a:spAutoFit/>
          </a:bodyPr>
          <a:lstStyle/>
          <a:p>
            <a:pPr marL="285695" indent="-285695">
              <a:buFont typeface="Segoe UI" panose="020B0502040204020203" pitchFamily="34" charset="0"/>
              <a:buChar char="—"/>
            </a:pPr>
            <a:r>
              <a:rPr lang="en-US" sz="1399" i="1">
                <a:solidFill>
                  <a:schemeClr val="bg1"/>
                </a:solidFill>
              </a:rPr>
              <a:t>Christian </a:t>
            </a:r>
            <a:r>
              <a:rPr lang="en-US" sz="1399" i="1" err="1">
                <a:solidFill>
                  <a:schemeClr val="bg1"/>
                </a:solidFill>
              </a:rPr>
              <a:t>Jeschke</a:t>
            </a:r>
            <a:r>
              <a:rPr lang="en-US" sz="1399" i="1">
                <a:solidFill>
                  <a:schemeClr val="bg1"/>
                </a:solidFill>
              </a:rPr>
              <a:t>, Product Owner, Bosch</a:t>
            </a: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419" y="4797188"/>
            <a:ext cx="4140171" cy="2196840"/>
          </a:xfrm>
          <a:prstGeom prst="rect">
            <a:avLst/>
          </a:prstGeom>
          <a:gradFill>
            <a:gsLst>
              <a:gs pos="0">
                <a:srgbClr val="3C3C41">
                  <a:alpha val="88000"/>
                </a:srgbClr>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354" y="6516174"/>
            <a:ext cx="2176422" cy="313859"/>
          </a:xfrm>
          <a:prstGeom prst="rect">
            <a:avLst/>
          </a:prstGeom>
        </p:spPr>
        <p:txBody>
          <a:bodyPr wrap="square">
            <a:spAutoFit/>
          </a:bodyPr>
          <a:lstStyle/>
          <a:p>
            <a:r>
              <a:rPr lang="en-US" sz="1399">
                <a:solidFill>
                  <a:schemeClr val="bg1"/>
                </a:solidFill>
              </a:rPr>
              <a:t>Click icon to learn more</a:t>
            </a: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16" name="Picture 18" descr="Image result for Robert Bosch GmbH png logo">
            <a:extLst>
              <a:ext uri="{FF2B5EF4-FFF2-40B4-BE49-F238E27FC236}">
                <a16:creationId xmlns:a16="http://schemas.microsoft.com/office/drawing/2014/main" id="{7E3876A7-629C-4339-B69F-292DFF9ACFE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58955" y="318140"/>
            <a:ext cx="980451" cy="22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36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a:t>Bosch: </a:t>
            </a:r>
            <a:r>
              <a:rPr lang="en-US">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6" y="1437505"/>
            <a:ext cx="4582373"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a:solidFill>
                  <a:srgbClr val="0078D4"/>
                </a:solidFill>
                <a:latin typeface="Segoe UI" panose="020B0502040204020203" pitchFamily="34" charset="0"/>
              </a:rPr>
              <a:t>Sensor data is generated and streamed to Azure API Management</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AKS cluster runs microservice that are deployed as containers behind a service mesh; containers are built using a DevOps process and stored in Azure Container Registry</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Ingest service stores data in an Azure Cosmos DB and other data storage destinations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Asynchronously, the map matching service receives the data from Kafka Streams on Azure HDInsight</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Data is processed and stored the result in </a:t>
            </a:r>
            <a:br>
              <a:rPr lang="en-US" sz="1599" b="0" spc="0">
                <a:solidFill>
                  <a:srgbClr val="0078D4"/>
                </a:solidFill>
                <a:latin typeface="Segoe UI" panose="020B0502040204020203" pitchFamily="34" charset="0"/>
              </a:rPr>
            </a:br>
            <a:r>
              <a:rPr lang="en-US" sz="1599" b="0" spc="0">
                <a:solidFill>
                  <a:srgbClr val="0078D4"/>
                </a:solidFill>
                <a:latin typeface="Segoe UI" panose="020B0502040204020203" pitchFamily="34" charset="0"/>
              </a:rPr>
              <a:t>Azure Database for PostgreSQL and maps are continuously updated using Azure Databricks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 web app running in Azure App Service is used to visualize the results</a:t>
            </a:r>
          </a:p>
        </p:txBody>
      </p:sp>
      <p:grpSp>
        <p:nvGrpSpPr>
          <p:cNvPr id="11" name="Group 10">
            <a:extLst>
              <a:ext uri="{FF2B5EF4-FFF2-40B4-BE49-F238E27FC236}">
                <a16:creationId xmlns:a16="http://schemas.microsoft.com/office/drawing/2014/main" id="{125F7347-028A-419D-9087-C051E9252F46}"/>
              </a:ext>
            </a:extLst>
          </p:cNvPr>
          <p:cNvGrpSpPr/>
          <p:nvPr/>
        </p:nvGrpSpPr>
        <p:grpSpPr>
          <a:xfrm>
            <a:off x="6203279" y="275455"/>
            <a:ext cx="5379739" cy="6503697"/>
            <a:chOff x="6203279" y="275455"/>
            <a:chExt cx="5379739" cy="6503697"/>
          </a:xfrm>
        </p:grpSpPr>
        <p:pic>
          <p:nvPicPr>
            <p:cNvPr id="456" name="Graphic 455">
              <a:extLst>
                <a:ext uri="{FF2B5EF4-FFF2-40B4-BE49-F238E27FC236}">
                  <a16:creationId xmlns:a16="http://schemas.microsoft.com/office/drawing/2014/main" id="{AA37A009-825F-4EE8-8040-99018D917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9389" y="2461032"/>
              <a:ext cx="411480" cy="411480"/>
            </a:xfrm>
            <a:prstGeom prst="rect">
              <a:avLst/>
            </a:prstGeom>
          </p:spPr>
        </p:pic>
        <p:sp>
          <p:nvSpPr>
            <p:cNvPr id="457" name="Rectangle: Rounded Corners 456">
              <a:extLst>
                <a:ext uri="{FF2B5EF4-FFF2-40B4-BE49-F238E27FC236}">
                  <a16:creationId xmlns:a16="http://schemas.microsoft.com/office/drawing/2014/main" id="{CDC2635B-3C28-413A-A6E9-9281E20D8F2A}"/>
                </a:ext>
              </a:extLst>
            </p:cNvPr>
            <p:cNvSpPr/>
            <p:nvPr/>
          </p:nvSpPr>
          <p:spPr bwMode="auto">
            <a:xfrm>
              <a:off x="7600809" y="2392452"/>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58" name="TextBox 457">
              <a:extLst>
                <a:ext uri="{FF2B5EF4-FFF2-40B4-BE49-F238E27FC236}">
                  <a16:creationId xmlns:a16="http://schemas.microsoft.com/office/drawing/2014/main" id="{5D56968F-46D0-40E8-98D6-9330D794D7D7}"/>
                </a:ext>
              </a:extLst>
            </p:cNvPr>
            <p:cNvSpPr txBox="1"/>
            <p:nvPr/>
          </p:nvSpPr>
          <p:spPr>
            <a:xfrm>
              <a:off x="7640289" y="2063160"/>
              <a:ext cx="469680"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VNet</a:t>
              </a:r>
              <a:r>
                <a:rPr kumimoji="0" lang="en-US" sz="1000" b="0" i="0" u="none" strike="noStrike" kern="1200" cap="none" spc="0" normalizeH="0" baseline="0" noProof="0">
                  <a:ln>
                    <a:noFill/>
                  </a:ln>
                  <a:effectLst/>
                  <a:uLnTx/>
                  <a:uFillTx/>
                  <a:latin typeface="Segoe UI Semibold"/>
                  <a:ea typeface="+mn-ea"/>
                  <a:cs typeface="+mn-cs"/>
                </a:rPr>
                <a:t>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Security</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53" name="Rectangle: Rounded Corners 452">
              <a:extLst>
                <a:ext uri="{FF2B5EF4-FFF2-40B4-BE49-F238E27FC236}">
                  <a16:creationId xmlns:a16="http://schemas.microsoft.com/office/drawing/2014/main" id="{199F54FD-5C91-4333-9AD9-C27F88552800}"/>
                </a:ext>
              </a:extLst>
            </p:cNvPr>
            <p:cNvSpPr/>
            <p:nvPr/>
          </p:nvSpPr>
          <p:spPr bwMode="auto">
            <a:xfrm>
              <a:off x="7600809" y="1116023"/>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4" name="TextBox 453">
              <a:extLst>
                <a:ext uri="{FF2B5EF4-FFF2-40B4-BE49-F238E27FC236}">
                  <a16:creationId xmlns:a16="http://schemas.microsoft.com/office/drawing/2014/main" id="{DCAE9CD1-4058-4255-83BC-C5CE9BADB8D6}"/>
                </a:ext>
              </a:extLst>
            </p:cNvPr>
            <p:cNvSpPr txBox="1"/>
            <p:nvPr/>
          </p:nvSpPr>
          <p:spPr>
            <a:xfrm>
              <a:off x="7580177" y="925231"/>
              <a:ext cx="58990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Public API</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55" name="Freeform 13" title="Icon of a cloud">
              <a:extLst>
                <a:ext uri="{FF2B5EF4-FFF2-40B4-BE49-F238E27FC236}">
                  <a16:creationId xmlns:a16="http://schemas.microsoft.com/office/drawing/2014/main" id="{A72154E9-206B-4A19-A13A-9645C093EB01}"/>
                </a:ext>
              </a:extLst>
            </p:cNvPr>
            <p:cNvSpPr>
              <a:spLocks noChangeAspect="1"/>
            </p:cNvSpPr>
            <p:nvPr/>
          </p:nvSpPr>
          <p:spPr bwMode="auto">
            <a:xfrm>
              <a:off x="7692249" y="1290022"/>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102" name="Connector: Elbow 101">
              <a:extLst>
                <a:ext uri="{FF2B5EF4-FFF2-40B4-BE49-F238E27FC236}">
                  <a16:creationId xmlns:a16="http://schemas.microsoft.com/office/drawing/2014/main" id="{C6DE3916-6EF6-4EE3-9EEA-044CC868D50E}"/>
                </a:ext>
              </a:extLst>
            </p:cNvPr>
            <p:cNvCxnSpPr>
              <a:cxnSpLocks/>
              <a:stCxn id="336" idx="2"/>
              <a:endCxn id="196" idx="0"/>
            </p:cNvCxnSpPr>
            <p:nvPr/>
          </p:nvCxnSpPr>
          <p:spPr>
            <a:xfrm rot="5400000">
              <a:off x="6967272" y="3824838"/>
              <a:ext cx="673499" cy="1142216"/>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99DF8AB4-9387-44F4-B45B-0644B9F1F5C4}"/>
                </a:ext>
              </a:extLst>
            </p:cNvPr>
            <p:cNvCxnSpPr>
              <a:cxnSpLocks/>
              <a:stCxn id="336" idx="2"/>
              <a:endCxn id="425" idx="0"/>
            </p:cNvCxnSpPr>
            <p:nvPr/>
          </p:nvCxnSpPr>
          <p:spPr>
            <a:xfrm rot="5400000">
              <a:off x="7341646" y="4199212"/>
              <a:ext cx="673499" cy="393468"/>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9EA1296-ABC8-4BD7-9E38-12AAE20C8DE2}"/>
                </a:ext>
              </a:extLst>
            </p:cNvPr>
            <p:cNvCxnSpPr>
              <a:cxnSpLocks/>
              <a:stCxn id="336" idx="2"/>
              <a:endCxn id="182" idx="0"/>
            </p:cNvCxnSpPr>
            <p:nvPr/>
          </p:nvCxnSpPr>
          <p:spPr>
            <a:xfrm rot="16200000" flipH="1">
              <a:off x="7716020" y="4218306"/>
              <a:ext cx="673499" cy="355280"/>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2BDB4FE-6C1D-468A-BAB5-7A023CB51E0D}"/>
                </a:ext>
              </a:extLst>
            </p:cNvPr>
            <p:cNvCxnSpPr>
              <a:cxnSpLocks/>
              <a:stCxn id="336" idx="2"/>
              <a:endCxn id="163" idx="0"/>
            </p:cNvCxnSpPr>
            <p:nvPr/>
          </p:nvCxnSpPr>
          <p:spPr>
            <a:xfrm rot="16200000" flipH="1">
              <a:off x="8090393" y="3843932"/>
              <a:ext cx="673499" cy="110402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857AE5A-E04C-4253-832D-D52D88BC2BD7}"/>
                </a:ext>
              </a:extLst>
            </p:cNvPr>
            <p:cNvCxnSpPr>
              <a:stCxn id="453" idx="2"/>
              <a:endCxn id="458" idx="0"/>
            </p:cNvCxnSpPr>
            <p:nvPr/>
          </p:nvCxnSpPr>
          <p:spPr>
            <a:xfrm>
              <a:off x="7875129" y="1664663"/>
              <a:ext cx="0" cy="36576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E99B230-6487-4C20-8B3D-1CA64D6DF409}"/>
                </a:ext>
              </a:extLst>
            </p:cNvPr>
            <p:cNvCxnSpPr>
              <a:cxnSpLocks/>
              <a:stCxn id="457" idx="2"/>
              <a:endCxn id="335" idx="0"/>
            </p:cNvCxnSpPr>
            <p:nvPr/>
          </p:nvCxnSpPr>
          <p:spPr>
            <a:xfrm>
              <a:off x="7875129" y="2941092"/>
              <a:ext cx="1" cy="2286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7580FEB-82A9-4118-B7EA-5C114247F403}"/>
                </a:ext>
              </a:extLst>
            </p:cNvPr>
            <p:cNvCxnSpPr>
              <a:cxnSpLocks/>
              <a:stCxn id="336" idx="1"/>
              <a:endCxn id="452" idx="3"/>
            </p:cNvCxnSpPr>
            <p:nvPr/>
          </p:nvCxnSpPr>
          <p:spPr>
            <a:xfrm flipH="1">
              <a:off x="7007623" y="3784877"/>
              <a:ext cx="593186"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10" name="people_4" title="Icon of a person">
              <a:extLst>
                <a:ext uri="{FF2B5EF4-FFF2-40B4-BE49-F238E27FC236}">
                  <a16:creationId xmlns:a16="http://schemas.microsoft.com/office/drawing/2014/main" id="{6FA474F3-057B-4A18-A144-A54BD2AD2630}"/>
                </a:ext>
              </a:extLst>
            </p:cNvPr>
            <p:cNvSpPr>
              <a:spLocks noChangeAspect="1" noEditPoints="1"/>
            </p:cNvSpPr>
            <p:nvPr/>
          </p:nvSpPr>
          <p:spPr bwMode="auto">
            <a:xfrm>
              <a:off x="6569723" y="236257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111" name="Straight Arrow Connector 110">
              <a:extLst>
                <a:ext uri="{FF2B5EF4-FFF2-40B4-BE49-F238E27FC236}">
                  <a16:creationId xmlns:a16="http://schemas.microsoft.com/office/drawing/2014/main" id="{DDDDCD29-6273-4ED8-B5AB-80BE35EA7BCF}"/>
                </a:ext>
              </a:extLst>
            </p:cNvPr>
            <p:cNvCxnSpPr>
              <a:cxnSpLocks/>
              <a:stCxn id="450" idx="0"/>
            </p:cNvCxnSpPr>
            <p:nvPr/>
          </p:nvCxnSpPr>
          <p:spPr>
            <a:xfrm flipV="1">
              <a:off x="6733304" y="2756167"/>
              <a:ext cx="0" cy="50292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71B1EFC-7942-4DCB-93EA-72484F8A462F}"/>
                </a:ext>
              </a:extLst>
            </p:cNvPr>
            <p:cNvCxnSpPr>
              <a:cxnSpLocks/>
            </p:cNvCxnSpPr>
            <p:nvPr/>
          </p:nvCxnSpPr>
          <p:spPr>
            <a:xfrm flipH="1">
              <a:off x="8149449" y="3784877"/>
              <a:ext cx="488823" cy="0"/>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8E9B273-082C-4B70-960E-09A4C4BECFEA}"/>
                </a:ext>
              </a:extLst>
            </p:cNvPr>
            <p:cNvCxnSpPr>
              <a:cxnSpLocks/>
            </p:cNvCxnSpPr>
            <p:nvPr/>
          </p:nvCxnSpPr>
          <p:spPr>
            <a:xfrm flipH="1">
              <a:off x="9186912" y="3784877"/>
              <a:ext cx="488823" cy="0"/>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EC7AE10-E183-4DC6-95BE-6D0D78AE239A}"/>
                </a:ext>
              </a:extLst>
            </p:cNvPr>
            <p:cNvCxnSpPr>
              <a:cxnSpLocks/>
              <a:stCxn id="150" idx="0"/>
              <a:endCxn id="154" idx="2"/>
            </p:cNvCxnSpPr>
            <p:nvPr/>
          </p:nvCxnSpPr>
          <p:spPr>
            <a:xfrm flipV="1">
              <a:off x="9950055" y="5656794"/>
              <a:ext cx="0" cy="21874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739B06D-932D-4723-BCF3-ED8EC89AFFA6}"/>
                </a:ext>
              </a:extLst>
            </p:cNvPr>
            <p:cNvCxnSpPr>
              <a:cxnSpLocks/>
              <a:stCxn id="222" idx="2"/>
              <a:endCxn id="155" idx="0"/>
            </p:cNvCxnSpPr>
            <p:nvPr/>
          </p:nvCxnSpPr>
          <p:spPr>
            <a:xfrm>
              <a:off x="9950055" y="4059197"/>
              <a:ext cx="1" cy="6735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E1E2A8-A935-4ED4-A2F7-D4CFF163B74C}"/>
                </a:ext>
              </a:extLst>
            </p:cNvPr>
            <p:cNvCxnSpPr>
              <a:cxnSpLocks/>
              <a:stCxn id="441" idx="1"/>
              <a:endCxn id="453" idx="3"/>
            </p:cNvCxnSpPr>
            <p:nvPr/>
          </p:nvCxnSpPr>
          <p:spPr>
            <a:xfrm flipH="1">
              <a:off x="8149449" y="1390343"/>
              <a:ext cx="488823"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4ABE3B-94BF-4459-AD83-52827E3BEB24}"/>
                </a:ext>
              </a:extLst>
            </p:cNvPr>
            <p:cNvCxnSpPr>
              <a:cxnSpLocks/>
              <a:stCxn id="441" idx="2"/>
            </p:cNvCxnSpPr>
            <p:nvPr/>
          </p:nvCxnSpPr>
          <p:spPr>
            <a:xfrm flipH="1">
              <a:off x="8106016" y="1664663"/>
              <a:ext cx="806576" cy="1605225"/>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170A250-9999-4BCC-8093-E72805B155E0}"/>
                </a:ext>
              </a:extLst>
            </p:cNvPr>
            <p:cNvCxnSpPr>
              <a:cxnSpLocks/>
              <a:stCxn id="441" idx="2"/>
            </p:cNvCxnSpPr>
            <p:nvPr/>
          </p:nvCxnSpPr>
          <p:spPr>
            <a:xfrm>
              <a:off x="8912592" y="1664663"/>
              <a:ext cx="811208" cy="1615273"/>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0" name="Group 439">
              <a:extLst>
                <a:ext uri="{FF2B5EF4-FFF2-40B4-BE49-F238E27FC236}">
                  <a16:creationId xmlns:a16="http://schemas.microsoft.com/office/drawing/2014/main" id="{EA581177-E043-4673-98B4-2307FA6477A8}"/>
                </a:ext>
              </a:extLst>
            </p:cNvPr>
            <p:cNvGrpSpPr/>
            <p:nvPr/>
          </p:nvGrpSpPr>
          <p:grpSpPr>
            <a:xfrm>
              <a:off x="8713202" y="1190953"/>
              <a:ext cx="398780" cy="398780"/>
              <a:chOff x="8706269" y="6061675"/>
              <a:chExt cx="297187" cy="297187"/>
            </a:xfrm>
          </p:grpSpPr>
          <p:sp>
            <p:nvSpPr>
              <p:cNvPr id="443" name="Freeform: Shape 442">
                <a:extLst>
                  <a:ext uri="{FF2B5EF4-FFF2-40B4-BE49-F238E27FC236}">
                    <a16:creationId xmlns:a16="http://schemas.microsoft.com/office/drawing/2014/main" id="{502F52EE-677E-4189-9094-17795D10FBCE}"/>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4" name="Freeform: Shape 443">
                <a:extLst>
                  <a:ext uri="{FF2B5EF4-FFF2-40B4-BE49-F238E27FC236}">
                    <a16:creationId xmlns:a16="http://schemas.microsoft.com/office/drawing/2014/main" id="{9B08FDF1-F84E-4A10-A730-FB2BCAD67B52}"/>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5" name="Freeform: Shape 444">
                <a:extLst>
                  <a:ext uri="{FF2B5EF4-FFF2-40B4-BE49-F238E27FC236}">
                    <a16:creationId xmlns:a16="http://schemas.microsoft.com/office/drawing/2014/main" id="{5288E946-B451-4ABF-A73C-938F554A0AEE}"/>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6" name="Freeform: Shape 445">
                <a:extLst>
                  <a:ext uri="{FF2B5EF4-FFF2-40B4-BE49-F238E27FC236}">
                    <a16:creationId xmlns:a16="http://schemas.microsoft.com/office/drawing/2014/main" id="{85E6DAB9-E23D-4622-A388-05469CA8E7CE}"/>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7" name="Freeform: Shape 446">
                <a:extLst>
                  <a:ext uri="{FF2B5EF4-FFF2-40B4-BE49-F238E27FC236}">
                    <a16:creationId xmlns:a16="http://schemas.microsoft.com/office/drawing/2014/main" id="{118D7488-2308-4538-AEBD-44C32AC243B1}"/>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8" name="Freeform: Shape 447">
                <a:extLst>
                  <a:ext uri="{FF2B5EF4-FFF2-40B4-BE49-F238E27FC236}">
                    <a16:creationId xmlns:a16="http://schemas.microsoft.com/office/drawing/2014/main" id="{DFB3B50B-28F3-4BFD-8075-EA6B519BABC6}"/>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41" name="Rectangle: Rounded Corners 440">
              <a:extLst>
                <a:ext uri="{FF2B5EF4-FFF2-40B4-BE49-F238E27FC236}">
                  <a16:creationId xmlns:a16="http://schemas.microsoft.com/office/drawing/2014/main" id="{0C8EF329-599A-4042-8FB5-B307A23DF4B3}"/>
                </a:ext>
              </a:extLst>
            </p:cNvPr>
            <p:cNvSpPr/>
            <p:nvPr/>
          </p:nvSpPr>
          <p:spPr bwMode="auto">
            <a:xfrm>
              <a:off x="8638272" y="1116023"/>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42" name="TextBox 441">
              <a:extLst>
                <a:ext uri="{FF2B5EF4-FFF2-40B4-BE49-F238E27FC236}">
                  <a16:creationId xmlns:a16="http://schemas.microsoft.com/office/drawing/2014/main" id="{82FB4077-4123-43A0-A521-0D23073988AD}"/>
                </a:ext>
              </a:extLst>
            </p:cNvPr>
            <p:cNvSpPr txBox="1"/>
            <p:nvPr/>
          </p:nvSpPr>
          <p:spPr>
            <a:xfrm>
              <a:off x="8636074" y="925231"/>
              <a:ext cx="55303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Vault</a:t>
              </a:r>
              <a:endParaRPr kumimoji="0" lang="en-US" sz="800" b="0" i="1" u="none" strike="noStrike" kern="1200" cap="none" spc="0" normalizeH="0" baseline="0" noProof="0">
                <a:ln>
                  <a:noFill/>
                </a:ln>
                <a:effectLst/>
                <a:uLnTx/>
                <a:uFillTx/>
                <a:latin typeface="Segoe UI Semibold"/>
                <a:ea typeface="+mn-ea"/>
                <a:cs typeface="+mn-cs"/>
              </a:endParaRPr>
            </a:p>
          </p:txBody>
        </p:sp>
        <p:cxnSp>
          <p:nvCxnSpPr>
            <p:cNvPr id="120" name="Straight Connector 119">
              <a:extLst>
                <a:ext uri="{FF2B5EF4-FFF2-40B4-BE49-F238E27FC236}">
                  <a16:creationId xmlns:a16="http://schemas.microsoft.com/office/drawing/2014/main" id="{6FE59427-BF41-45C8-B0C3-916A00F0E072}"/>
                </a:ext>
              </a:extLst>
            </p:cNvPr>
            <p:cNvCxnSpPr>
              <a:cxnSpLocks/>
              <a:stCxn id="404" idx="2"/>
            </p:cNvCxnSpPr>
            <p:nvPr/>
          </p:nvCxnSpPr>
          <p:spPr>
            <a:xfrm>
              <a:off x="11204373" y="2500297"/>
              <a:ext cx="0" cy="28814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B9C9171-FDF9-4F9D-895B-2BA8B33858A3}"/>
                </a:ext>
              </a:extLst>
            </p:cNvPr>
            <p:cNvCxnSpPr>
              <a:cxnSpLocks/>
            </p:cNvCxnSpPr>
            <p:nvPr/>
          </p:nvCxnSpPr>
          <p:spPr>
            <a:xfrm rot="5400000">
              <a:off x="9535866" y="2527577"/>
              <a:ext cx="12700" cy="3063240"/>
            </a:xfrm>
            <a:prstGeom prst="bentConnector3">
              <a:avLst>
                <a:gd name="adj1" fmla="val 130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6178F2-7406-4D85-AE08-7ABA8B5E32D9}"/>
                </a:ext>
              </a:extLst>
            </p:cNvPr>
            <p:cNvCxnSpPr>
              <a:stCxn id="366" idx="1"/>
              <a:endCxn id="222" idx="3"/>
            </p:cNvCxnSpPr>
            <p:nvPr/>
          </p:nvCxnSpPr>
          <p:spPr>
            <a:xfrm flipH="1">
              <a:off x="10224375" y="3784877"/>
              <a:ext cx="70567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6CC806A-DF74-454E-8411-066298BDD4E3}"/>
                </a:ext>
              </a:extLst>
            </p:cNvPr>
            <p:cNvCxnSpPr>
              <a:cxnSpLocks/>
              <a:endCxn id="367" idx="0"/>
            </p:cNvCxnSpPr>
            <p:nvPr/>
          </p:nvCxnSpPr>
          <p:spPr>
            <a:xfrm>
              <a:off x="11204373" y="3004365"/>
              <a:ext cx="0" cy="27432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C2DE6B8E-8C53-4C67-B458-177DE024E478}"/>
                </a:ext>
              </a:extLst>
            </p:cNvPr>
            <p:cNvCxnSpPr>
              <a:cxnSpLocks/>
            </p:cNvCxnSpPr>
            <p:nvPr/>
          </p:nvCxnSpPr>
          <p:spPr>
            <a:xfrm flipV="1">
              <a:off x="6837037" y="1390343"/>
              <a:ext cx="763772" cy="1073318"/>
            </a:xfrm>
            <a:prstGeom prst="bentConnector3">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7E3BCB4-96FD-443C-BFBF-C82193F41939}"/>
                </a:ext>
              </a:extLst>
            </p:cNvPr>
            <p:cNvCxnSpPr>
              <a:cxnSpLocks/>
              <a:stCxn id="436" idx="2"/>
              <a:endCxn id="400" idx="0"/>
            </p:cNvCxnSpPr>
            <p:nvPr/>
          </p:nvCxnSpPr>
          <p:spPr>
            <a:xfrm>
              <a:off x="10917973" y="1153387"/>
              <a:ext cx="0" cy="21427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35" name="Graphic 434">
              <a:extLst>
                <a:ext uri="{FF2B5EF4-FFF2-40B4-BE49-F238E27FC236}">
                  <a16:creationId xmlns:a16="http://schemas.microsoft.com/office/drawing/2014/main" id="{BE386FCA-5B5D-468C-8252-B78A3C8622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3853" y="694947"/>
              <a:ext cx="368241" cy="368241"/>
            </a:xfrm>
            <a:prstGeom prst="rect">
              <a:avLst/>
            </a:prstGeom>
          </p:spPr>
        </p:pic>
        <p:sp>
          <p:nvSpPr>
            <p:cNvPr id="436" name="Rectangle: Rounded Corners 435">
              <a:extLst>
                <a:ext uri="{FF2B5EF4-FFF2-40B4-BE49-F238E27FC236}">
                  <a16:creationId xmlns:a16="http://schemas.microsoft.com/office/drawing/2014/main" id="{40952AF6-FFB9-4B70-9D04-CC14E9C2E645}"/>
                </a:ext>
              </a:extLst>
            </p:cNvPr>
            <p:cNvSpPr/>
            <p:nvPr/>
          </p:nvSpPr>
          <p:spPr bwMode="auto">
            <a:xfrm>
              <a:off x="10643653" y="60474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4" name="TextBox 433">
              <a:extLst>
                <a:ext uri="{FF2B5EF4-FFF2-40B4-BE49-F238E27FC236}">
                  <a16:creationId xmlns:a16="http://schemas.microsoft.com/office/drawing/2014/main" id="{0BD86D10-3D22-4344-9D77-52BAC4D53E66}"/>
                </a:ext>
              </a:extLst>
            </p:cNvPr>
            <p:cNvSpPr txBox="1"/>
            <p:nvPr/>
          </p:nvSpPr>
          <p:spPr>
            <a:xfrm>
              <a:off x="10654279" y="275455"/>
              <a:ext cx="527388"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SDK</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Hotspots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6203279" y="798076"/>
              <a:ext cx="4242216" cy="5981076"/>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3626AC66-D31F-45D7-89D8-5DC51B885B89}"/>
                </a:ext>
              </a:extLst>
            </p:cNvPr>
            <p:cNvSpPr txBox="1"/>
            <p:nvPr/>
          </p:nvSpPr>
          <p:spPr>
            <a:xfrm>
              <a:off x="7941476" y="563709"/>
              <a:ext cx="904771" cy="184666"/>
            </a:xfrm>
            <a:prstGeom prst="rect">
              <a:avLst/>
            </a:prstGeom>
            <a:noFill/>
          </p:spPr>
          <p:txBody>
            <a:bodyPr wrap="squar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WDW Service</a:t>
              </a:r>
              <a:endParaRPr kumimoji="0" lang="en-US" sz="800" b="0" i="0" u="none" strike="noStrike" kern="1200" cap="none" spc="0" normalizeH="0" baseline="0" noProof="0">
                <a:ln>
                  <a:noFill/>
                </a:ln>
                <a:effectLst/>
                <a:uLnTx/>
                <a:uFillTx/>
                <a:latin typeface="Segoe UI Semibold"/>
                <a:ea typeface="+mn-ea"/>
                <a:cs typeface="+mn-cs"/>
              </a:endParaRPr>
            </a:p>
          </p:txBody>
        </p:sp>
        <p:sp>
          <p:nvSpPr>
            <p:cNvPr id="131" name="Oval 130">
              <a:extLst>
                <a:ext uri="{FF2B5EF4-FFF2-40B4-BE49-F238E27FC236}">
                  <a16:creationId xmlns:a16="http://schemas.microsoft.com/office/drawing/2014/main" id="{779B636F-242F-4654-B633-0F45B74B23D7}"/>
                </a:ext>
              </a:extLst>
            </p:cNvPr>
            <p:cNvSpPr/>
            <p:nvPr/>
          </p:nvSpPr>
          <p:spPr bwMode="auto">
            <a:xfrm>
              <a:off x="7086145" y="18127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32" name="Oval 131">
              <a:extLst>
                <a:ext uri="{FF2B5EF4-FFF2-40B4-BE49-F238E27FC236}">
                  <a16:creationId xmlns:a16="http://schemas.microsoft.com/office/drawing/2014/main" id="{19B874C3-9D7F-4D44-B23E-12D4B1D8DE52}"/>
                </a:ext>
              </a:extLst>
            </p:cNvPr>
            <p:cNvSpPr/>
            <p:nvPr/>
          </p:nvSpPr>
          <p:spPr bwMode="auto">
            <a:xfrm>
              <a:off x="8264404" y="3651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33" name="Oval 132">
              <a:extLst>
                <a:ext uri="{FF2B5EF4-FFF2-40B4-BE49-F238E27FC236}">
                  <a16:creationId xmlns:a16="http://schemas.microsoft.com/office/drawing/2014/main" id="{526FC97C-A9C2-4211-9C1F-D018BE932062}"/>
                </a:ext>
              </a:extLst>
            </p:cNvPr>
            <p:cNvSpPr/>
            <p:nvPr/>
          </p:nvSpPr>
          <p:spPr bwMode="auto">
            <a:xfrm>
              <a:off x="7743678" y="42608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34" name="Oval 133">
              <a:extLst>
                <a:ext uri="{FF2B5EF4-FFF2-40B4-BE49-F238E27FC236}">
                  <a16:creationId xmlns:a16="http://schemas.microsoft.com/office/drawing/2014/main" id="{B17C2614-3224-41BA-AE4A-E37607F8E0A2}"/>
                </a:ext>
              </a:extLst>
            </p:cNvPr>
            <p:cNvSpPr/>
            <p:nvPr/>
          </p:nvSpPr>
          <p:spPr bwMode="auto">
            <a:xfrm>
              <a:off x="9296815" y="3651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35" name="Oval 134">
              <a:extLst>
                <a:ext uri="{FF2B5EF4-FFF2-40B4-BE49-F238E27FC236}">
                  <a16:creationId xmlns:a16="http://schemas.microsoft.com/office/drawing/2014/main" id="{81E94D12-9962-487F-B0AF-78582BB55C53}"/>
                </a:ext>
              </a:extLst>
            </p:cNvPr>
            <p:cNvSpPr/>
            <p:nvPr/>
          </p:nvSpPr>
          <p:spPr bwMode="auto">
            <a:xfrm>
              <a:off x="9812463" y="43132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136" name="Oval 135">
              <a:extLst>
                <a:ext uri="{FF2B5EF4-FFF2-40B4-BE49-F238E27FC236}">
                  <a16:creationId xmlns:a16="http://schemas.microsoft.com/office/drawing/2014/main" id="{6267C040-C8C6-4F58-9124-73242E156709}"/>
                </a:ext>
              </a:extLst>
            </p:cNvPr>
            <p:cNvSpPr/>
            <p:nvPr/>
          </p:nvSpPr>
          <p:spPr bwMode="auto">
            <a:xfrm>
              <a:off x="11308698" y="134312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425" name="TextBox 424">
              <a:extLst>
                <a:ext uri="{FF2B5EF4-FFF2-40B4-BE49-F238E27FC236}">
                  <a16:creationId xmlns:a16="http://schemas.microsoft.com/office/drawing/2014/main" id="{25A60AC8-98CD-485C-80BF-638122275E44}"/>
                </a:ext>
              </a:extLst>
            </p:cNvPr>
            <p:cNvSpPr txBox="1"/>
            <p:nvPr/>
          </p:nvSpPr>
          <p:spPr>
            <a:xfrm>
              <a:off x="7254034" y="4732696"/>
              <a:ext cx="4552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Blob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Storage</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27" name="Rectangle: Rounded Corners 426">
              <a:extLst>
                <a:ext uri="{FF2B5EF4-FFF2-40B4-BE49-F238E27FC236}">
                  <a16:creationId xmlns:a16="http://schemas.microsoft.com/office/drawing/2014/main" id="{889F0B2D-E09B-41A5-9C53-6856BA55FDF1}"/>
                </a:ext>
              </a:extLst>
            </p:cNvPr>
            <p:cNvSpPr/>
            <p:nvPr/>
          </p:nvSpPr>
          <p:spPr bwMode="auto">
            <a:xfrm>
              <a:off x="7207340"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428" name="Group 427">
              <a:extLst>
                <a:ext uri="{FF2B5EF4-FFF2-40B4-BE49-F238E27FC236}">
                  <a16:creationId xmlns:a16="http://schemas.microsoft.com/office/drawing/2014/main" id="{3C8101EF-75C8-4EBA-B412-38447AE745A1}"/>
                </a:ext>
              </a:extLst>
            </p:cNvPr>
            <p:cNvGrpSpPr/>
            <p:nvPr/>
          </p:nvGrpSpPr>
          <p:grpSpPr>
            <a:xfrm>
              <a:off x="7275920" y="5203988"/>
              <a:ext cx="411480" cy="356972"/>
              <a:chOff x="7380850" y="5203988"/>
              <a:chExt cx="411480" cy="356972"/>
            </a:xfrm>
          </p:grpSpPr>
          <p:sp>
            <p:nvSpPr>
              <p:cNvPr id="429" name="Freeform: Shape 428">
                <a:extLst>
                  <a:ext uri="{FF2B5EF4-FFF2-40B4-BE49-F238E27FC236}">
                    <a16:creationId xmlns:a16="http://schemas.microsoft.com/office/drawing/2014/main" id="{430622AF-B26F-49D8-AEFF-74A4770341E4}"/>
                  </a:ext>
                </a:extLst>
              </p:cNvPr>
              <p:cNvSpPr/>
              <p:nvPr/>
            </p:nvSpPr>
            <p:spPr>
              <a:xfrm>
                <a:off x="7380850" y="5203988"/>
                <a:ext cx="411480" cy="35697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0" name="Freeform: Shape 429">
                <a:extLst>
                  <a:ext uri="{FF2B5EF4-FFF2-40B4-BE49-F238E27FC236}">
                    <a16:creationId xmlns:a16="http://schemas.microsoft.com/office/drawing/2014/main" id="{01F657DC-1FB3-4439-8B08-54DE47EF2008}"/>
                  </a:ext>
                </a:extLst>
              </p:cNvPr>
              <p:cNvSpPr/>
              <p:nvPr/>
            </p:nvSpPr>
            <p:spPr>
              <a:xfrm>
                <a:off x="7553994" y="5402781"/>
                <a:ext cx="19238" cy="4275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1" name="Freeform: Shape 430">
                <a:extLst>
                  <a:ext uri="{FF2B5EF4-FFF2-40B4-BE49-F238E27FC236}">
                    <a16:creationId xmlns:a16="http://schemas.microsoft.com/office/drawing/2014/main" id="{226DFAD8-824A-4BC6-A5EA-E52787F5A5D0}"/>
                  </a:ext>
                </a:extLst>
              </p:cNvPr>
              <p:cNvSpPr/>
              <p:nvPr/>
            </p:nvSpPr>
            <p:spPr>
              <a:xfrm>
                <a:off x="7602088" y="5319416"/>
                <a:ext cx="19238" cy="4275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2" name="Freeform: Shape 431">
                <a:extLst>
                  <a:ext uri="{FF2B5EF4-FFF2-40B4-BE49-F238E27FC236}">
                    <a16:creationId xmlns:a16="http://schemas.microsoft.com/office/drawing/2014/main" id="{55939FB0-6BDA-45D4-B260-F57E384B4FA3}"/>
                  </a:ext>
                </a:extLst>
              </p:cNvPr>
              <p:cNvSpPr/>
              <p:nvPr/>
            </p:nvSpPr>
            <p:spPr>
              <a:xfrm>
                <a:off x="7498417" y="5290559"/>
                <a:ext cx="177416" cy="184899"/>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00" name="TextBox 399">
              <a:extLst>
                <a:ext uri="{FF2B5EF4-FFF2-40B4-BE49-F238E27FC236}">
                  <a16:creationId xmlns:a16="http://schemas.microsoft.com/office/drawing/2014/main" id="{46E0D90A-93E3-4A66-A948-6CFC1096DECA}"/>
                </a:ext>
              </a:extLst>
            </p:cNvPr>
            <p:cNvSpPr txBox="1"/>
            <p:nvPr/>
          </p:nvSpPr>
          <p:spPr>
            <a:xfrm>
              <a:off x="10573045" y="1367658"/>
              <a:ext cx="689856" cy="184666"/>
            </a:xfrm>
            <a:prstGeom prst="rect">
              <a:avLst/>
            </a:prstGeom>
            <a:noFill/>
          </p:spPr>
          <p:txBody>
            <a:bodyPr wrap="squar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Web Apps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87" name="Freeform: Shape 386">
              <a:extLst>
                <a:ext uri="{FF2B5EF4-FFF2-40B4-BE49-F238E27FC236}">
                  <a16:creationId xmlns:a16="http://schemas.microsoft.com/office/drawing/2014/main" id="{AF52DA46-54B9-42A2-AE76-E2F65275336C}"/>
                </a:ext>
              </a:extLst>
            </p:cNvPr>
            <p:cNvSpPr/>
            <p:nvPr/>
          </p:nvSpPr>
          <p:spPr>
            <a:xfrm>
              <a:off x="11072773" y="2793250"/>
              <a:ext cx="258598" cy="258659"/>
            </a:xfrm>
            <a:custGeom>
              <a:avLst/>
              <a:gdLst>
                <a:gd name="connsiteX0" fmla="*/ 208994 w 258598"/>
                <a:gd name="connsiteY0" fmla="*/ 231479 h 258659"/>
                <a:gd name="connsiteX1" fmla="*/ 27180 w 258598"/>
                <a:gd name="connsiteY1" fmla="*/ 208467 h 258659"/>
                <a:gd name="connsiteX2" fmla="*/ 50193 w 258598"/>
                <a:gd name="connsiteY2" fmla="*/ 26653 h 258659"/>
                <a:gd name="connsiteX3" fmla="*/ 51564 w 258598"/>
                <a:gd name="connsiteY3" fmla="*/ 25739 h 258659"/>
                <a:gd name="connsiteX4" fmla="*/ 232861 w 258598"/>
                <a:gd name="connsiteY4" fmla="*/ 52060 h 258659"/>
                <a:gd name="connsiteX5" fmla="*/ 208994 w 258598"/>
                <a:gd name="connsiteY5" fmla="*/ 231479 h 2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98" h="258659">
                  <a:moveTo>
                    <a:pt x="208994" y="231479"/>
                  </a:moveTo>
                  <a:cubicBezTo>
                    <a:pt x="152432" y="275331"/>
                    <a:pt x="71032" y="265028"/>
                    <a:pt x="27180" y="208467"/>
                  </a:cubicBezTo>
                  <a:cubicBezTo>
                    <a:pt x="-16671" y="151905"/>
                    <a:pt x="-6368" y="70505"/>
                    <a:pt x="50193" y="26653"/>
                  </a:cubicBezTo>
                  <a:lnTo>
                    <a:pt x="51564" y="25739"/>
                  </a:lnTo>
                  <a:cubicBezTo>
                    <a:pt x="108896" y="-17056"/>
                    <a:pt x="190065" y="-5272"/>
                    <a:pt x="232861" y="52060"/>
                  </a:cubicBezTo>
                  <a:cubicBezTo>
                    <a:pt x="274936" y="108428"/>
                    <a:pt x="264342" y="188071"/>
                    <a:pt x="208994" y="231479"/>
                  </a:cubicBezTo>
                </a:path>
              </a:pathLst>
            </a:custGeom>
            <a:solidFill>
              <a:schemeClr val="accent1">
                <a:lumMod val="10000"/>
              </a:schemeClr>
            </a:solidFill>
            <a:ln w="14817"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2C0F3388-0F25-45D1-8CB0-21413DDB05BE}"/>
                </a:ext>
              </a:extLst>
            </p:cNvPr>
            <p:cNvSpPr/>
            <p:nvPr/>
          </p:nvSpPr>
          <p:spPr>
            <a:xfrm>
              <a:off x="11148594" y="2819156"/>
              <a:ext cx="156362" cy="76504"/>
            </a:xfrm>
            <a:custGeom>
              <a:avLst/>
              <a:gdLst>
                <a:gd name="connsiteX0" fmla="*/ 20574 w 156362"/>
                <a:gd name="connsiteY0" fmla="*/ 76505 h 76504"/>
                <a:gd name="connsiteX1" fmla="*/ 156362 w 156362"/>
                <a:gd name="connsiteY1" fmla="*/ 21946 h 76504"/>
                <a:gd name="connsiteX2" fmla="*/ 133655 w 156362"/>
                <a:gd name="connsiteY2" fmla="*/ 0 h 76504"/>
                <a:gd name="connsiteX3" fmla="*/ 62179 w 156362"/>
                <a:gd name="connsiteY3" fmla="*/ 16764 h 76504"/>
                <a:gd name="connsiteX4" fmla="*/ 0 w 156362"/>
                <a:gd name="connsiteY4" fmla="*/ 59741 h 76504"/>
                <a:gd name="connsiteX5" fmla="*/ 20574 w 156362"/>
                <a:gd name="connsiteY5" fmla="*/ 76505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2" h="76504">
                  <a:moveTo>
                    <a:pt x="20574" y="76505"/>
                  </a:moveTo>
                  <a:cubicBezTo>
                    <a:pt x="57216" y="41656"/>
                    <a:pt x="105796" y="22137"/>
                    <a:pt x="156362" y="21946"/>
                  </a:cubicBezTo>
                  <a:cubicBezTo>
                    <a:pt x="149719" y="13729"/>
                    <a:pt x="142093" y="6358"/>
                    <a:pt x="133655" y="0"/>
                  </a:cubicBezTo>
                  <a:cubicBezTo>
                    <a:pt x="109054" y="1518"/>
                    <a:pt x="84888" y="7186"/>
                    <a:pt x="62179" y="16764"/>
                  </a:cubicBezTo>
                  <a:cubicBezTo>
                    <a:pt x="38798" y="26807"/>
                    <a:pt x="17658" y="41418"/>
                    <a:pt x="0" y="59741"/>
                  </a:cubicBezTo>
                  <a:cubicBezTo>
                    <a:pt x="8487" y="62962"/>
                    <a:pt x="15705" y="68843"/>
                    <a:pt x="20574" y="76505"/>
                  </a:cubicBezTo>
                  <a:close/>
                </a:path>
              </a:pathLst>
            </a:custGeom>
            <a:solidFill>
              <a:schemeClr val="bg1"/>
            </a:solidFill>
            <a:ln w="14817"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8E194AEB-060A-480A-940C-0164C2CF5D78}"/>
                </a:ext>
              </a:extLst>
            </p:cNvPr>
            <p:cNvSpPr/>
            <p:nvPr/>
          </p:nvSpPr>
          <p:spPr>
            <a:xfrm>
              <a:off x="11092358" y="2947781"/>
              <a:ext cx="34290" cy="63855"/>
            </a:xfrm>
            <a:custGeom>
              <a:avLst/>
              <a:gdLst>
                <a:gd name="connsiteX0" fmla="*/ 12649 w 34290"/>
                <a:gd name="connsiteY0" fmla="*/ 0 h 63855"/>
                <a:gd name="connsiteX1" fmla="*/ 0 w 34290"/>
                <a:gd name="connsiteY1" fmla="*/ 39929 h 63855"/>
                <a:gd name="connsiteX2" fmla="*/ 9449 w 34290"/>
                <a:gd name="connsiteY2" fmla="*/ 53950 h 63855"/>
                <a:gd name="connsiteX3" fmla="*/ 17831 w 34290"/>
                <a:gd name="connsiteY3" fmla="*/ 63856 h 63855"/>
                <a:gd name="connsiteX4" fmla="*/ 34290 w 34290"/>
                <a:gd name="connsiteY4" fmla="*/ 10973 h 63855"/>
                <a:gd name="connsiteX5" fmla="*/ 12649 w 34290"/>
                <a:gd name="connsiteY5" fmla="*/ 0 h 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63855">
                  <a:moveTo>
                    <a:pt x="12649" y="0"/>
                  </a:moveTo>
                  <a:cubicBezTo>
                    <a:pt x="7413" y="12965"/>
                    <a:pt x="3185" y="26313"/>
                    <a:pt x="0" y="39929"/>
                  </a:cubicBezTo>
                  <a:cubicBezTo>
                    <a:pt x="2814" y="44821"/>
                    <a:pt x="5971" y="49506"/>
                    <a:pt x="9449" y="53950"/>
                  </a:cubicBezTo>
                  <a:cubicBezTo>
                    <a:pt x="12192" y="57455"/>
                    <a:pt x="14783" y="60655"/>
                    <a:pt x="17831" y="63856"/>
                  </a:cubicBezTo>
                  <a:cubicBezTo>
                    <a:pt x="21513" y="45717"/>
                    <a:pt x="27028" y="27997"/>
                    <a:pt x="34290" y="10973"/>
                  </a:cubicBezTo>
                  <a:cubicBezTo>
                    <a:pt x="26155" y="9520"/>
                    <a:pt x="18628" y="5704"/>
                    <a:pt x="12649" y="0"/>
                  </a:cubicBezTo>
                  <a:close/>
                </a:path>
              </a:pathLst>
            </a:custGeom>
            <a:solidFill>
              <a:schemeClr val="bg1"/>
            </a:solidFill>
            <a:ln w="14817"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F393D08B-AD5C-4677-905B-8413629B171C}"/>
                </a:ext>
              </a:extLst>
            </p:cNvPr>
            <p:cNvSpPr/>
            <p:nvPr/>
          </p:nvSpPr>
          <p:spPr>
            <a:xfrm>
              <a:off x="11092663" y="2833786"/>
              <a:ext cx="27279" cy="58369"/>
            </a:xfrm>
            <a:custGeom>
              <a:avLst/>
              <a:gdLst>
                <a:gd name="connsiteX0" fmla="*/ 27280 w 27279"/>
                <a:gd name="connsiteY0" fmla="*/ 44806 h 58369"/>
                <a:gd name="connsiteX1" fmla="*/ 16764 w 27279"/>
                <a:gd name="connsiteY1" fmla="*/ 0 h 58369"/>
                <a:gd name="connsiteX2" fmla="*/ 0 w 27279"/>
                <a:gd name="connsiteY2" fmla="*/ 22098 h 58369"/>
                <a:gd name="connsiteX3" fmla="*/ 8687 w 27279"/>
                <a:gd name="connsiteY3" fmla="*/ 58369 h 58369"/>
                <a:gd name="connsiteX4" fmla="*/ 27280 w 27279"/>
                <a:gd name="connsiteY4" fmla="*/ 44806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9" h="58369">
                  <a:moveTo>
                    <a:pt x="27280" y="44806"/>
                  </a:moveTo>
                  <a:cubicBezTo>
                    <a:pt x="21902" y="30373"/>
                    <a:pt x="18368" y="15318"/>
                    <a:pt x="16764" y="0"/>
                  </a:cubicBezTo>
                  <a:cubicBezTo>
                    <a:pt x="10369" y="6717"/>
                    <a:pt x="4745" y="14129"/>
                    <a:pt x="0" y="22098"/>
                  </a:cubicBezTo>
                  <a:cubicBezTo>
                    <a:pt x="1720" y="34440"/>
                    <a:pt x="4629" y="46587"/>
                    <a:pt x="8687" y="58369"/>
                  </a:cubicBezTo>
                  <a:cubicBezTo>
                    <a:pt x="13462" y="52165"/>
                    <a:pt x="19914" y="47459"/>
                    <a:pt x="27280" y="44806"/>
                  </a:cubicBezTo>
                  <a:close/>
                </a:path>
              </a:pathLst>
            </a:custGeom>
            <a:solidFill>
              <a:schemeClr val="bg1"/>
            </a:solidFill>
            <a:ln w="14817"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7C81B21F-40D2-4695-8AD1-34D23CEDA371}"/>
                </a:ext>
              </a:extLst>
            </p:cNvPr>
            <p:cNvSpPr/>
            <p:nvPr/>
          </p:nvSpPr>
          <p:spPr>
            <a:xfrm>
              <a:off x="11092359" y="2876154"/>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325D115E-DD11-45A7-B05C-F63A1C52D96A}"/>
                </a:ext>
              </a:extLst>
            </p:cNvPr>
            <p:cNvSpPr/>
            <p:nvPr/>
          </p:nvSpPr>
          <p:spPr>
            <a:xfrm>
              <a:off x="11141584" y="2946105"/>
              <a:ext cx="61264" cy="51206"/>
            </a:xfrm>
            <a:custGeom>
              <a:avLst/>
              <a:gdLst>
                <a:gd name="connsiteX0" fmla="*/ 53035 w 61264"/>
                <a:gd name="connsiteY0" fmla="*/ 47701 h 51206"/>
                <a:gd name="connsiteX1" fmla="*/ 61265 w 61264"/>
                <a:gd name="connsiteY1" fmla="*/ 28346 h 51206"/>
                <a:gd name="connsiteX2" fmla="*/ 22708 w 61264"/>
                <a:gd name="connsiteY2" fmla="*/ 0 h 51206"/>
                <a:gd name="connsiteX3" fmla="*/ 0 w 61264"/>
                <a:gd name="connsiteY3" fmla="*/ 12649 h 51206"/>
                <a:gd name="connsiteX4" fmla="*/ 22098 w 61264"/>
                <a:gd name="connsiteY4" fmla="*/ 32156 h 51206"/>
                <a:gd name="connsiteX5" fmla="*/ 53340 w 61264"/>
                <a:gd name="connsiteY5" fmla="*/ 51206 h 51206"/>
                <a:gd name="connsiteX6" fmla="*/ 53035 w 61264"/>
                <a:gd name="connsiteY6" fmla="*/ 47701 h 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64" h="51206">
                  <a:moveTo>
                    <a:pt x="53035" y="47701"/>
                  </a:moveTo>
                  <a:cubicBezTo>
                    <a:pt x="53047" y="40401"/>
                    <a:pt x="56016" y="33418"/>
                    <a:pt x="61265" y="28346"/>
                  </a:cubicBezTo>
                  <a:cubicBezTo>
                    <a:pt x="47215" y="20646"/>
                    <a:pt x="34249" y="11113"/>
                    <a:pt x="22708" y="0"/>
                  </a:cubicBezTo>
                  <a:cubicBezTo>
                    <a:pt x="16677" y="6524"/>
                    <a:pt x="8722" y="10956"/>
                    <a:pt x="0" y="12649"/>
                  </a:cubicBezTo>
                  <a:cubicBezTo>
                    <a:pt x="6875" y="19687"/>
                    <a:pt x="14261" y="26207"/>
                    <a:pt x="22098" y="32156"/>
                  </a:cubicBezTo>
                  <a:cubicBezTo>
                    <a:pt x="31856" y="39525"/>
                    <a:pt x="42321" y="45906"/>
                    <a:pt x="53340" y="51206"/>
                  </a:cubicBezTo>
                  <a:cubicBezTo>
                    <a:pt x="53163" y="50045"/>
                    <a:pt x="53061" y="48875"/>
                    <a:pt x="53035" y="47701"/>
                  </a:cubicBezTo>
                  <a:close/>
                </a:path>
              </a:pathLst>
            </a:custGeom>
            <a:solidFill>
              <a:schemeClr val="bg1"/>
            </a:solidFill>
            <a:ln w="14817"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AACD6745-2205-4967-B53F-5B48D0571DBC}"/>
                </a:ext>
              </a:extLst>
            </p:cNvPr>
            <p:cNvSpPr/>
            <p:nvPr/>
          </p:nvSpPr>
          <p:spPr>
            <a:xfrm>
              <a:off x="11240796" y="2992130"/>
              <a:ext cx="70256" cy="24552"/>
            </a:xfrm>
            <a:custGeom>
              <a:avLst/>
              <a:gdLst>
                <a:gd name="connsiteX0" fmla="*/ 49835 w 70256"/>
                <a:gd name="connsiteY0" fmla="*/ 4877 h 24552"/>
                <a:gd name="connsiteX1" fmla="*/ 7772 w 70256"/>
                <a:gd name="connsiteY1" fmla="*/ 0 h 24552"/>
                <a:gd name="connsiteX2" fmla="*/ 7772 w 70256"/>
                <a:gd name="connsiteY2" fmla="*/ 1676 h 24552"/>
                <a:gd name="connsiteX3" fmla="*/ 0 w 70256"/>
                <a:gd name="connsiteY3" fmla="*/ 20574 h 24552"/>
                <a:gd name="connsiteX4" fmla="*/ 52121 w 70256"/>
                <a:gd name="connsiteY4" fmla="*/ 24232 h 24552"/>
                <a:gd name="connsiteX5" fmla="*/ 70256 w 70256"/>
                <a:gd name="connsiteY5" fmla="*/ 3810 h 24552"/>
                <a:gd name="connsiteX6" fmla="*/ 49835 w 70256"/>
                <a:gd name="connsiteY6" fmla="*/ 4877 h 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 h="24552">
                  <a:moveTo>
                    <a:pt x="49835" y="4877"/>
                  </a:moveTo>
                  <a:cubicBezTo>
                    <a:pt x="35672" y="4886"/>
                    <a:pt x="21557" y="3249"/>
                    <a:pt x="7772" y="0"/>
                  </a:cubicBezTo>
                  <a:cubicBezTo>
                    <a:pt x="7847" y="556"/>
                    <a:pt x="7847" y="1120"/>
                    <a:pt x="7772" y="1676"/>
                  </a:cubicBezTo>
                  <a:cubicBezTo>
                    <a:pt x="7794" y="8757"/>
                    <a:pt x="4997" y="15557"/>
                    <a:pt x="0" y="20574"/>
                  </a:cubicBezTo>
                  <a:cubicBezTo>
                    <a:pt x="17151" y="23973"/>
                    <a:pt x="34662" y="25201"/>
                    <a:pt x="52121" y="24232"/>
                  </a:cubicBezTo>
                  <a:cubicBezTo>
                    <a:pt x="58893" y="18107"/>
                    <a:pt x="64974" y="11259"/>
                    <a:pt x="70256" y="3810"/>
                  </a:cubicBezTo>
                  <a:cubicBezTo>
                    <a:pt x="63476" y="4563"/>
                    <a:pt x="56656" y="4919"/>
                    <a:pt x="49835" y="4877"/>
                  </a:cubicBezTo>
                  <a:close/>
                </a:path>
              </a:pathLst>
            </a:custGeom>
            <a:solidFill>
              <a:schemeClr val="bg1"/>
            </a:solidFill>
            <a:ln w="14817"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9895654D-01F7-4BEF-A75B-F29D753DA9BF}"/>
                </a:ext>
              </a:extLst>
            </p:cNvPr>
            <p:cNvSpPr/>
            <p:nvPr/>
          </p:nvSpPr>
          <p:spPr>
            <a:xfrm>
              <a:off x="11194467" y="2966679"/>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83DD6804-BFCD-4BCC-A6BC-9BB7C2C379DA}"/>
                </a:ext>
              </a:extLst>
            </p:cNvPr>
            <p:cNvSpPr/>
            <p:nvPr/>
          </p:nvSpPr>
          <p:spPr>
            <a:xfrm>
              <a:off x="11149204" y="2798734"/>
              <a:ext cx="115062" cy="122834"/>
            </a:xfrm>
            <a:custGeom>
              <a:avLst/>
              <a:gdLst>
                <a:gd name="connsiteX0" fmla="*/ 105766 w 115062"/>
                <a:gd name="connsiteY0" fmla="*/ 122834 h 122834"/>
                <a:gd name="connsiteX1" fmla="*/ 115062 w 115062"/>
                <a:gd name="connsiteY1" fmla="*/ 107594 h 122834"/>
                <a:gd name="connsiteX2" fmla="*/ 47092 w 115062"/>
                <a:gd name="connsiteY2" fmla="*/ 44501 h 122834"/>
                <a:gd name="connsiteX3" fmla="*/ 16612 w 115062"/>
                <a:gd name="connsiteY3" fmla="*/ 0 h 122834"/>
                <a:gd name="connsiteX4" fmla="*/ 0 w 115062"/>
                <a:gd name="connsiteY4" fmla="*/ 6401 h 122834"/>
                <a:gd name="connsiteX5" fmla="*/ 32766 w 115062"/>
                <a:gd name="connsiteY5" fmla="*/ 54864 h 122834"/>
                <a:gd name="connsiteX6" fmla="*/ 105766 w 115062"/>
                <a:gd name="connsiteY6" fmla="*/ 122834 h 1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122834">
                  <a:moveTo>
                    <a:pt x="105766" y="122834"/>
                  </a:moveTo>
                  <a:cubicBezTo>
                    <a:pt x="107111" y="116873"/>
                    <a:pt x="110377" y="111519"/>
                    <a:pt x="115062" y="107594"/>
                  </a:cubicBezTo>
                  <a:cubicBezTo>
                    <a:pt x="89968" y="89352"/>
                    <a:pt x="67149" y="68170"/>
                    <a:pt x="47092" y="44501"/>
                  </a:cubicBezTo>
                  <a:cubicBezTo>
                    <a:pt x="35403" y="30774"/>
                    <a:pt x="25187" y="15859"/>
                    <a:pt x="16612" y="0"/>
                  </a:cubicBezTo>
                  <a:cubicBezTo>
                    <a:pt x="10919" y="1707"/>
                    <a:pt x="5366" y="3846"/>
                    <a:pt x="0" y="6401"/>
                  </a:cubicBezTo>
                  <a:cubicBezTo>
                    <a:pt x="9177" y="23669"/>
                    <a:pt x="20161" y="39914"/>
                    <a:pt x="32766" y="54864"/>
                  </a:cubicBezTo>
                  <a:cubicBezTo>
                    <a:pt x="54190" y="80457"/>
                    <a:pt x="78712" y="103288"/>
                    <a:pt x="105766" y="122834"/>
                  </a:cubicBezTo>
                  <a:close/>
                </a:path>
              </a:pathLst>
            </a:custGeom>
            <a:solidFill>
              <a:schemeClr val="bg1"/>
            </a:solidFill>
            <a:ln w="14817"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25F2F0C8-4C73-4C77-BD6A-F88A1E928BE2}"/>
                </a:ext>
              </a:extLst>
            </p:cNvPr>
            <p:cNvSpPr/>
            <p:nvPr/>
          </p:nvSpPr>
          <p:spPr>
            <a:xfrm>
              <a:off x="11254512" y="2897947"/>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1" y="57607"/>
                    <a:pt x="28804" y="57607"/>
                  </a:cubicBezTo>
                  <a:cubicBezTo>
                    <a:pt x="12896" y="57607"/>
                    <a:pt x="0" y="44711"/>
                    <a:pt x="0" y="28804"/>
                  </a:cubicBezTo>
                  <a:cubicBezTo>
                    <a:pt x="0" y="12896"/>
                    <a:pt x="12896" y="0"/>
                    <a:pt x="28804" y="0"/>
                  </a:cubicBezTo>
                  <a:cubicBezTo>
                    <a:pt x="44711" y="0"/>
                    <a:pt x="57607" y="12896"/>
                    <a:pt x="57607" y="28804"/>
                  </a:cubicBezTo>
                  <a:close/>
                </a:path>
              </a:pathLst>
            </a:custGeom>
            <a:solidFill>
              <a:schemeClr val="bg1"/>
            </a:solidFill>
            <a:ln w="14817"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8D10F77F-1D19-4C82-927C-7E56D120BE2B}"/>
                </a:ext>
              </a:extLst>
            </p:cNvPr>
            <p:cNvSpPr/>
            <p:nvPr/>
          </p:nvSpPr>
          <p:spPr>
            <a:xfrm>
              <a:off x="11301299" y="2934828"/>
              <a:ext cx="30327" cy="27889"/>
            </a:xfrm>
            <a:custGeom>
              <a:avLst/>
              <a:gdLst>
                <a:gd name="connsiteX0" fmla="*/ 30328 w 30327"/>
                <a:gd name="connsiteY0" fmla="*/ 11278 h 27889"/>
                <a:gd name="connsiteX1" fmla="*/ 24994 w 30327"/>
                <a:gd name="connsiteY1" fmla="*/ 8687 h 27889"/>
                <a:gd name="connsiteX2" fmla="*/ 24994 w 30327"/>
                <a:gd name="connsiteY2" fmla="*/ 8687 h 27889"/>
                <a:gd name="connsiteX3" fmla="*/ 20422 w 30327"/>
                <a:gd name="connsiteY3" fmla="*/ 6248 h 27889"/>
                <a:gd name="connsiteX4" fmla="*/ 19507 w 30327"/>
                <a:gd name="connsiteY4" fmla="*/ 6248 h 27889"/>
                <a:gd name="connsiteX5" fmla="*/ 15545 w 30327"/>
                <a:gd name="connsiteY5" fmla="*/ 3048 h 27889"/>
                <a:gd name="connsiteX6" fmla="*/ 14478 w 30327"/>
                <a:gd name="connsiteY6" fmla="*/ 3048 h 27889"/>
                <a:gd name="connsiteX7" fmla="*/ 9754 w 30327"/>
                <a:gd name="connsiteY7" fmla="*/ 0 h 27889"/>
                <a:gd name="connsiteX8" fmla="*/ 0 w 30327"/>
                <a:gd name="connsiteY8" fmla="*/ 14021 h 27889"/>
                <a:gd name="connsiteX9" fmla="*/ 5791 w 30327"/>
                <a:gd name="connsiteY9" fmla="*/ 17374 h 27889"/>
                <a:gd name="connsiteX10" fmla="*/ 7010 w 30327"/>
                <a:gd name="connsiteY10" fmla="*/ 18136 h 27889"/>
                <a:gd name="connsiteX11" fmla="*/ 12344 w 30327"/>
                <a:gd name="connsiteY11" fmla="*/ 21031 h 27889"/>
                <a:gd name="connsiteX12" fmla="*/ 12344 w 30327"/>
                <a:gd name="connsiteY12" fmla="*/ 21031 h 27889"/>
                <a:gd name="connsiteX13" fmla="*/ 25451 w 30327"/>
                <a:gd name="connsiteY13" fmla="*/ 27889 h 27889"/>
                <a:gd name="connsiteX14" fmla="*/ 25451 w 30327"/>
                <a:gd name="connsiteY14" fmla="*/ 27889 h 27889"/>
                <a:gd name="connsiteX15" fmla="*/ 29870 w 30327"/>
                <a:gd name="connsiteY15" fmla="*/ 10973 h 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7" h="27889">
                  <a:moveTo>
                    <a:pt x="30328" y="11278"/>
                  </a:moveTo>
                  <a:lnTo>
                    <a:pt x="24994" y="8687"/>
                  </a:lnTo>
                  <a:lnTo>
                    <a:pt x="24994" y="8687"/>
                  </a:lnTo>
                  <a:lnTo>
                    <a:pt x="20422" y="6248"/>
                  </a:lnTo>
                  <a:lnTo>
                    <a:pt x="19507" y="6248"/>
                  </a:lnTo>
                  <a:lnTo>
                    <a:pt x="15545" y="3048"/>
                  </a:lnTo>
                  <a:lnTo>
                    <a:pt x="14478" y="3048"/>
                  </a:lnTo>
                  <a:lnTo>
                    <a:pt x="9754" y="0"/>
                  </a:lnTo>
                  <a:cubicBezTo>
                    <a:pt x="8117" y="5611"/>
                    <a:pt x="4692" y="10535"/>
                    <a:pt x="0" y="14021"/>
                  </a:cubicBezTo>
                  <a:cubicBezTo>
                    <a:pt x="1829" y="15240"/>
                    <a:pt x="3810" y="16307"/>
                    <a:pt x="5791" y="17374"/>
                  </a:cubicBezTo>
                  <a:lnTo>
                    <a:pt x="7010" y="18136"/>
                  </a:lnTo>
                  <a:lnTo>
                    <a:pt x="12344" y="21031"/>
                  </a:lnTo>
                  <a:lnTo>
                    <a:pt x="12344" y="21031"/>
                  </a:lnTo>
                  <a:lnTo>
                    <a:pt x="25451" y="27889"/>
                  </a:lnTo>
                  <a:lnTo>
                    <a:pt x="25451" y="27889"/>
                  </a:lnTo>
                  <a:cubicBezTo>
                    <a:pt x="27298" y="22354"/>
                    <a:pt x="28775" y="16703"/>
                    <a:pt x="29870" y="10973"/>
                  </a:cubicBezTo>
                  <a:close/>
                </a:path>
              </a:pathLst>
            </a:custGeom>
            <a:solidFill>
              <a:schemeClr val="bg1"/>
            </a:solidFill>
            <a:ln w="14817"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D40E4EA0-9018-4CF3-9E6F-32838550DF10}"/>
                </a:ext>
              </a:extLst>
            </p:cNvPr>
            <p:cNvSpPr/>
            <p:nvPr/>
          </p:nvSpPr>
          <p:spPr>
            <a:xfrm>
              <a:off x="11092359" y="2876154"/>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31976ED6-8A96-47E0-8166-AE11FD8E705B}"/>
                </a:ext>
              </a:extLst>
            </p:cNvPr>
            <p:cNvSpPr/>
            <p:nvPr/>
          </p:nvSpPr>
          <p:spPr>
            <a:xfrm>
              <a:off x="11194467" y="2966679"/>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366" name="Rectangle: Rounded Corners 365">
              <a:extLst>
                <a:ext uri="{FF2B5EF4-FFF2-40B4-BE49-F238E27FC236}">
                  <a16:creationId xmlns:a16="http://schemas.microsoft.com/office/drawing/2014/main" id="{83C42311-D140-40BB-BFFE-C30038DE4502}"/>
                </a:ext>
              </a:extLst>
            </p:cNvPr>
            <p:cNvSpPr/>
            <p:nvPr/>
          </p:nvSpPr>
          <p:spPr bwMode="auto">
            <a:xfrm>
              <a:off x="10930053" y="351055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67" name="TextBox 366">
              <a:extLst>
                <a:ext uri="{FF2B5EF4-FFF2-40B4-BE49-F238E27FC236}">
                  <a16:creationId xmlns:a16="http://schemas.microsoft.com/office/drawing/2014/main" id="{F2CF4165-FC56-4456-B798-0E075CD57747}"/>
                </a:ext>
              </a:extLst>
            </p:cNvPr>
            <p:cNvSpPr txBox="1"/>
            <p:nvPr/>
          </p:nvSpPr>
          <p:spPr>
            <a:xfrm>
              <a:off x="11080942" y="3319765"/>
              <a:ext cx="2468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35" name="TextBox 334">
              <a:extLst>
                <a:ext uri="{FF2B5EF4-FFF2-40B4-BE49-F238E27FC236}">
                  <a16:creationId xmlns:a16="http://schemas.microsoft.com/office/drawing/2014/main" id="{22C9CF56-8A5F-4DED-A492-ABB5A090666A}"/>
                </a:ext>
              </a:extLst>
            </p:cNvPr>
            <p:cNvSpPr txBox="1"/>
            <p:nvPr/>
          </p:nvSpPr>
          <p:spPr>
            <a:xfrm>
              <a:off x="7715631" y="3208967"/>
              <a:ext cx="318997" cy="249299"/>
            </a:xfrm>
            <a:prstGeom prst="rect">
              <a:avLst/>
            </a:prstGeom>
            <a:noFill/>
          </p:spPr>
          <p:txBody>
            <a:bodyPr wrap="none" lIns="0" tIns="0" rIns="0" bIns="0" rtlCol="0" anchor="b">
              <a:spAutoFit/>
            </a:bodyPr>
            <a:lstStyle/>
            <a:p>
              <a:pPr algn="ctr" defTabSz="914400">
                <a:lnSpc>
                  <a:spcPct val="90000"/>
                </a:lnSpc>
                <a:spcAft>
                  <a:spcPts val="600"/>
                </a:spcAft>
                <a:defRPr/>
              </a:pPr>
              <a:r>
                <a:rPr lang="en-US" sz="1000">
                  <a:latin typeface="Segoe UI Semibold"/>
                </a:rPr>
                <a:t>AKS</a:t>
              </a:r>
              <a:br>
                <a:rPr lang="en-US" sz="1000">
                  <a:latin typeface="Segoe UI Semibold"/>
                </a:rPr>
              </a:br>
              <a:r>
                <a:rPr lang="en-US" sz="800">
                  <a:cs typeface="Segoe UI" panose="020B0502040204020203" pitchFamily="34" charset="0"/>
                </a:rPr>
                <a:t>Service</a:t>
              </a:r>
              <a:endParaRPr lang="en-US" sz="1000">
                <a:cs typeface="Segoe UI" panose="020B0502040204020203" pitchFamily="34" charset="0"/>
              </a:endParaRPr>
            </a:p>
          </p:txBody>
        </p:sp>
        <p:sp>
          <p:nvSpPr>
            <p:cNvPr id="336" name="Rectangle: Rounded Corners 335">
              <a:extLst>
                <a:ext uri="{FF2B5EF4-FFF2-40B4-BE49-F238E27FC236}">
                  <a16:creationId xmlns:a16="http://schemas.microsoft.com/office/drawing/2014/main" id="{E4F82235-E621-4EE1-B3DF-8D9F5A6FDD41}"/>
                </a:ext>
              </a:extLst>
            </p:cNvPr>
            <p:cNvSpPr/>
            <p:nvPr/>
          </p:nvSpPr>
          <p:spPr bwMode="auto">
            <a:xfrm>
              <a:off x="7600809" y="351055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346DC30D-513F-4FE5-9E76-A412A44F4382}"/>
                </a:ext>
              </a:extLst>
            </p:cNvPr>
            <p:cNvGrpSpPr/>
            <p:nvPr/>
          </p:nvGrpSpPr>
          <p:grpSpPr>
            <a:xfrm>
              <a:off x="7649116" y="3607026"/>
              <a:ext cx="435912" cy="364254"/>
              <a:chOff x="7754046" y="3607026"/>
              <a:chExt cx="435912" cy="364254"/>
            </a:xfrm>
          </p:grpSpPr>
          <p:grpSp>
            <p:nvGrpSpPr>
              <p:cNvPr id="338" name="Group 337">
                <a:extLst>
                  <a:ext uri="{FF2B5EF4-FFF2-40B4-BE49-F238E27FC236}">
                    <a16:creationId xmlns:a16="http://schemas.microsoft.com/office/drawing/2014/main" id="{4F3D77CF-E1FB-43E3-A576-AF441F63BB83}"/>
                  </a:ext>
                </a:extLst>
              </p:cNvPr>
              <p:cNvGrpSpPr/>
              <p:nvPr/>
            </p:nvGrpSpPr>
            <p:grpSpPr>
              <a:xfrm>
                <a:off x="7841527" y="3607026"/>
                <a:ext cx="130987" cy="115214"/>
                <a:chOff x="7841527" y="3607026"/>
                <a:chExt cx="130987" cy="115214"/>
              </a:xfrm>
            </p:grpSpPr>
            <p:sp>
              <p:nvSpPr>
                <p:cNvPr id="363" name="Freeform: Shape 362">
                  <a:extLst>
                    <a:ext uri="{FF2B5EF4-FFF2-40B4-BE49-F238E27FC236}">
                      <a16:creationId xmlns:a16="http://schemas.microsoft.com/office/drawing/2014/main" id="{904A8728-F76C-4AD2-B25E-B93A7371BF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5BDEEF54-5A78-48FD-B902-B1E6D3D6AC9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A4AC6EA8-D0A0-470A-88B0-F00A8102C95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9" name="Group 338">
                <a:extLst>
                  <a:ext uri="{FF2B5EF4-FFF2-40B4-BE49-F238E27FC236}">
                    <a16:creationId xmlns:a16="http://schemas.microsoft.com/office/drawing/2014/main" id="{BE5465A6-79C1-4E19-9BF6-0F07A385D6DD}"/>
                  </a:ext>
                </a:extLst>
              </p:cNvPr>
              <p:cNvGrpSpPr/>
              <p:nvPr/>
            </p:nvGrpSpPr>
            <p:grpSpPr>
              <a:xfrm>
                <a:off x="7993935" y="3607026"/>
                <a:ext cx="130987" cy="115214"/>
                <a:chOff x="7841527" y="3607026"/>
                <a:chExt cx="130987" cy="115214"/>
              </a:xfrm>
            </p:grpSpPr>
            <p:sp>
              <p:nvSpPr>
                <p:cNvPr id="360" name="Freeform: Shape 359">
                  <a:extLst>
                    <a:ext uri="{FF2B5EF4-FFF2-40B4-BE49-F238E27FC236}">
                      <a16:creationId xmlns:a16="http://schemas.microsoft.com/office/drawing/2014/main" id="{FD42AFD1-FB05-4985-A469-0BF326FDBDA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A285B2C3-B7DF-4C5D-AF6B-0343979C3B8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1A9CCE32-D5F7-4E44-96D9-C178B651E8A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0" name="Group 339">
                <a:extLst>
                  <a:ext uri="{FF2B5EF4-FFF2-40B4-BE49-F238E27FC236}">
                    <a16:creationId xmlns:a16="http://schemas.microsoft.com/office/drawing/2014/main" id="{612FBC9F-D6E4-4E21-858A-6A9B2C5D20A7}"/>
                  </a:ext>
                </a:extLst>
              </p:cNvPr>
              <p:cNvGrpSpPr/>
              <p:nvPr/>
            </p:nvGrpSpPr>
            <p:grpSpPr>
              <a:xfrm>
                <a:off x="7841527" y="3856066"/>
                <a:ext cx="130987" cy="115214"/>
                <a:chOff x="7841527" y="3607026"/>
                <a:chExt cx="130987" cy="115214"/>
              </a:xfrm>
            </p:grpSpPr>
            <p:sp>
              <p:nvSpPr>
                <p:cNvPr id="357" name="Freeform: Shape 356">
                  <a:extLst>
                    <a:ext uri="{FF2B5EF4-FFF2-40B4-BE49-F238E27FC236}">
                      <a16:creationId xmlns:a16="http://schemas.microsoft.com/office/drawing/2014/main" id="{2BEA8052-2B8A-4099-8B7F-88ABCEC2479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F6BF59CC-C7FC-4F4E-AEAC-3FA9674DC38E}"/>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18854900-5BCE-485F-8AA8-3E71C2CF82F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1" name="Group 340">
                <a:extLst>
                  <a:ext uri="{FF2B5EF4-FFF2-40B4-BE49-F238E27FC236}">
                    <a16:creationId xmlns:a16="http://schemas.microsoft.com/office/drawing/2014/main" id="{0F498865-7167-4AA9-AFB9-3E232C501210}"/>
                  </a:ext>
                </a:extLst>
              </p:cNvPr>
              <p:cNvGrpSpPr/>
              <p:nvPr/>
            </p:nvGrpSpPr>
            <p:grpSpPr>
              <a:xfrm>
                <a:off x="7993935" y="3856066"/>
                <a:ext cx="130987" cy="115214"/>
                <a:chOff x="7841527" y="3607026"/>
                <a:chExt cx="130987" cy="115214"/>
              </a:xfrm>
            </p:grpSpPr>
            <p:sp>
              <p:nvSpPr>
                <p:cNvPr id="354" name="Freeform: Shape 353">
                  <a:extLst>
                    <a:ext uri="{FF2B5EF4-FFF2-40B4-BE49-F238E27FC236}">
                      <a16:creationId xmlns:a16="http://schemas.microsoft.com/office/drawing/2014/main" id="{76131607-EDD6-475E-BE85-BB2CB242BE6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2CB80241-37D7-41DF-8552-392FA228ACA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2C7E3F24-9DAE-4344-B0C9-732BBB76F89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2" name="Group 341">
                <a:extLst>
                  <a:ext uri="{FF2B5EF4-FFF2-40B4-BE49-F238E27FC236}">
                    <a16:creationId xmlns:a16="http://schemas.microsoft.com/office/drawing/2014/main" id="{F4B2C351-71BC-46C5-8E5D-FF282C52EF2F}"/>
                  </a:ext>
                </a:extLst>
              </p:cNvPr>
              <p:cNvGrpSpPr/>
              <p:nvPr/>
            </p:nvGrpSpPr>
            <p:grpSpPr>
              <a:xfrm>
                <a:off x="7754046" y="3732129"/>
                <a:ext cx="130987" cy="115214"/>
                <a:chOff x="7841527" y="3607026"/>
                <a:chExt cx="130987" cy="115214"/>
              </a:xfrm>
            </p:grpSpPr>
            <p:sp>
              <p:nvSpPr>
                <p:cNvPr id="351" name="Freeform: Shape 350">
                  <a:extLst>
                    <a:ext uri="{FF2B5EF4-FFF2-40B4-BE49-F238E27FC236}">
                      <a16:creationId xmlns:a16="http://schemas.microsoft.com/office/drawing/2014/main" id="{6B801755-D0FB-4654-937E-B48D50CF3050}"/>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311E459D-16AB-4A3B-8F92-2B7BE1A2138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F7A96E73-3022-4B50-8A46-604576D39B8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3" name="Group 342">
                <a:extLst>
                  <a:ext uri="{FF2B5EF4-FFF2-40B4-BE49-F238E27FC236}">
                    <a16:creationId xmlns:a16="http://schemas.microsoft.com/office/drawing/2014/main" id="{DA149BD5-AFBA-4D93-9A07-A14602C25BEA}"/>
                  </a:ext>
                </a:extLst>
              </p:cNvPr>
              <p:cNvGrpSpPr/>
              <p:nvPr/>
            </p:nvGrpSpPr>
            <p:grpSpPr>
              <a:xfrm>
                <a:off x="7906454" y="3732129"/>
                <a:ext cx="130987" cy="115214"/>
                <a:chOff x="7841527" y="3607026"/>
                <a:chExt cx="130987" cy="115214"/>
              </a:xfrm>
            </p:grpSpPr>
            <p:sp>
              <p:nvSpPr>
                <p:cNvPr id="348" name="Freeform: Shape 347">
                  <a:extLst>
                    <a:ext uri="{FF2B5EF4-FFF2-40B4-BE49-F238E27FC236}">
                      <a16:creationId xmlns:a16="http://schemas.microsoft.com/office/drawing/2014/main" id="{FD1017B4-9254-4362-99DD-69625D5F243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27CE30FE-029C-4B9F-A500-073B680F9FF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0AD53559-C259-4BC0-8ECB-188BD19DF7B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4" name="Group 343">
                <a:extLst>
                  <a:ext uri="{FF2B5EF4-FFF2-40B4-BE49-F238E27FC236}">
                    <a16:creationId xmlns:a16="http://schemas.microsoft.com/office/drawing/2014/main" id="{E8CCE1F9-E91E-4838-ACCA-60456924A346}"/>
                  </a:ext>
                </a:extLst>
              </p:cNvPr>
              <p:cNvGrpSpPr/>
              <p:nvPr/>
            </p:nvGrpSpPr>
            <p:grpSpPr>
              <a:xfrm>
                <a:off x="8058971" y="3732129"/>
                <a:ext cx="130987" cy="115214"/>
                <a:chOff x="7841527" y="3607026"/>
                <a:chExt cx="130987" cy="115214"/>
              </a:xfrm>
            </p:grpSpPr>
            <p:sp>
              <p:nvSpPr>
                <p:cNvPr id="345" name="Freeform: Shape 344">
                  <a:extLst>
                    <a:ext uri="{FF2B5EF4-FFF2-40B4-BE49-F238E27FC236}">
                      <a16:creationId xmlns:a16="http://schemas.microsoft.com/office/drawing/2014/main" id="{ED0B18FC-6B36-42A5-849E-6D9F731C344F}"/>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4D93A690-B710-47E2-8DB0-BC1DF8E941C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13626F31-9E69-4103-B6DD-6E83C8FB362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326" name="TextBox 325">
              <a:extLst>
                <a:ext uri="{FF2B5EF4-FFF2-40B4-BE49-F238E27FC236}">
                  <a16:creationId xmlns:a16="http://schemas.microsoft.com/office/drawing/2014/main" id="{ADCEF254-D429-4267-AA29-51D33698FB42}"/>
                </a:ext>
              </a:extLst>
            </p:cNvPr>
            <p:cNvSpPr txBox="1"/>
            <p:nvPr/>
          </p:nvSpPr>
          <p:spPr>
            <a:xfrm>
              <a:off x="8481385" y="3181267"/>
              <a:ext cx="862417"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Kafka Streams</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on HD Insights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28" name="Rectangle: Rounded Corners 327">
              <a:extLst>
                <a:ext uri="{FF2B5EF4-FFF2-40B4-BE49-F238E27FC236}">
                  <a16:creationId xmlns:a16="http://schemas.microsoft.com/office/drawing/2014/main" id="{63FADD7D-165A-4554-BDD4-BC08CE113F94}"/>
                </a:ext>
              </a:extLst>
            </p:cNvPr>
            <p:cNvSpPr/>
            <p:nvPr/>
          </p:nvSpPr>
          <p:spPr bwMode="auto">
            <a:xfrm>
              <a:off x="8638272" y="351055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329" name="Group 328">
              <a:extLst>
                <a:ext uri="{FF2B5EF4-FFF2-40B4-BE49-F238E27FC236}">
                  <a16:creationId xmlns:a16="http://schemas.microsoft.com/office/drawing/2014/main" id="{960B5A3C-71F8-4217-AA99-06FEB4348B2B}"/>
                </a:ext>
              </a:extLst>
            </p:cNvPr>
            <p:cNvGrpSpPr/>
            <p:nvPr/>
          </p:nvGrpSpPr>
          <p:grpSpPr>
            <a:xfrm>
              <a:off x="8706852" y="3579137"/>
              <a:ext cx="411480" cy="411480"/>
              <a:chOff x="8811782" y="3579137"/>
              <a:chExt cx="411480" cy="411480"/>
            </a:xfrm>
          </p:grpSpPr>
          <p:sp>
            <p:nvSpPr>
              <p:cNvPr id="330" name="Freeform: Shape 329">
                <a:extLst>
                  <a:ext uri="{FF2B5EF4-FFF2-40B4-BE49-F238E27FC236}">
                    <a16:creationId xmlns:a16="http://schemas.microsoft.com/office/drawing/2014/main" id="{4918A796-F2D8-4506-B3F7-AA471BF01D1A}"/>
                  </a:ext>
                </a:extLst>
              </p:cNvPr>
              <p:cNvSpPr/>
              <p:nvPr/>
            </p:nvSpPr>
            <p:spPr>
              <a:xfrm>
                <a:off x="8811782" y="3579137"/>
                <a:ext cx="411480" cy="411480"/>
              </a:xfrm>
              <a:custGeom>
                <a:avLst/>
                <a:gdLst>
                  <a:gd name="connsiteX0" fmla="*/ 0 w 411480"/>
                  <a:gd name="connsiteY0" fmla="*/ 0 h 411480"/>
                  <a:gd name="connsiteX1" fmla="*/ 411480 w 411480"/>
                  <a:gd name="connsiteY1" fmla="*/ 0 h 411480"/>
                  <a:gd name="connsiteX2" fmla="*/ 411480 w 411480"/>
                  <a:gd name="connsiteY2" fmla="*/ 411480 h 411480"/>
                  <a:gd name="connsiteX3" fmla="*/ 0 w 41148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411480" h="411480">
                    <a:moveTo>
                      <a:pt x="0" y="0"/>
                    </a:moveTo>
                    <a:lnTo>
                      <a:pt x="411480" y="0"/>
                    </a:lnTo>
                    <a:lnTo>
                      <a:pt x="411480" y="411480"/>
                    </a:lnTo>
                    <a:lnTo>
                      <a:pt x="0" y="411480"/>
                    </a:lnTo>
                    <a:close/>
                  </a:path>
                </a:pathLst>
              </a:custGeom>
              <a:noFill/>
              <a:ln w="22754"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7151BA80-CF3E-45D1-8439-5A9814880BF6}"/>
                  </a:ext>
                </a:extLst>
              </p:cNvPr>
              <p:cNvSpPr/>
              <p:nvPr/>
            </p:nvSpPr>
            <p:spPr>
              <a:xfrm>
                <a:off x="8823268" y="3637429"/>
                <a:ext cx="387591" cy="336956"/>
              </a:xfrm>
              <a:custGeom>
                <a:avLst/>
                <a:gdLst>
                  <a:gd name="connsiteX0" fmla="*/ 155848 w 387591"/>
                  <a:gd name="connsiteY0" fmla="*/ 212370 h 336956"/>
                  <a:gd name="connsiteX1" fmla="*/ 231515 w 387591"/>
                  <a:gd name="connsiteY1" fmla="*/ 212370 h 336956"/>
                  <a:gd name="connsiteX2" fmla="*/ 237687 w 387591"/>
                  <a:gd name="connsiteY2" fmla="*/ 207341 h 336956"/>
                  <a:gd name="connsiteX3" fmla="*/ 268320 w 387591"/>
                  <a:gd name="connsiteY3" fmla="*/ 158192 h 336956"/>
                  <a:gd name="connsiteX4" fmla="*/ 269920 w 387591"/>
                  <a:gd name="connsiteY4" fmla="*/ 149962 h 336956"/>
                  <a:gd name="connsiteX5" fmla="*/ 230601 w 387591"/>
                  <a:gd name="connsiteY5" fmla="*/ 81382 h 336956"/>
                  <a:gd name="connsiteX6" fmla="*/ 222828 w 387591"/>
                  <a:gd name="connsiteY6" fmla="*/ 78867 h 336956"/>
                  <a:gd name="connsiteX7" fmla="*/ 194253 w 387591"/>
                  <a:gd name="connsiteY7" fmla="*/ 84125 h 336956"/>
                  <a:gd name="connsiteX8" fmla="*/ 164764 w 387591"/>
                  <a:gd name="connsiteY8" fmla="*/ 78867 h 336956"/>
                  <a:gd name="connsiteX9" fmla="*/ 156991 w 387591"/>
                  <a:gd name="connsiteY9" fmla="*/ 81839 h 336956"/>
                  <a:gd name="connsiteX10" fmla="*/ 117672 w 387591"/>
                  <a:gd name="connsiteY10" fmla="*/ 150419 h 336956"/>
                  <a:gd name="connsiteX11" fmla="*/ 119272 w 387591"/>
                  <a:gd name="connsiteY11" fmla="*/ 158649 h 336956"/>
                  <a:gd name="connsiteX12" fmla="*/ 149676 w 387591"/>
                  <a:gd name="connsiteY12" fmla="*/ 207569 h 336956"/>
                  <a:gd name="connsiteX13" fmla="*/ 155848 w 387591"/>
                  <a:gd name="connsiteY13" fmla="*/ 212370 h 336956"/>
                  <a:gd name="connsiteX14" fmla="*/ 110128 w 387591"/>
                  <a:gd name="connsiteY14" fmla="*/ 0 h 336956"/>
                  <a:gd name="connsiteX15" fmla="*/ 64408 w 387591"/>
                  <a:gd name="connsiteY15" fmla="*/ 0 h 336956"/>
                  <a:gd name="connsiteX16" fmla="*/ 58922 w 387591"/>
                  <a:gd name="connsiteY16" fmla="*/ 3201 h 336956"/>
                  <a:gd name="connsiteX17" fmla="*/ 858 w 387591"/>
                  <a:gd name="connsiteY17" fmla="*/ 103099 h 336956"/>
                  <a:gd name="connsiteX18" fmla="*/ 858 w 387591"/>
                  <a:gd name="connsiteY18" fmla="*/ 109500 h 336956"/>
                  <a:gd name="connsiteX19" fmla="*/ 22117 w 387591"/>
                  <a:gd name="connsiteY19" fmla="*/ 146076 h 336956"/>
                  <a:gd name="connsiteX20" fmla="*/ 30576 w 387591"/>
                  <a:gd name="connsiteY20" fmla="*/ 148819 h 336956"/>
                  <a:gd name="connsiteX21" fmla="*/ 67152 w 387591"/>
                  <a:gd name="connsiteY21" fmla="*/ 140361 h 336956"/>
                  <a:gd name="connsiteX22" fmla="*/ 76296 w 387591"/>
                  <a:gd name="connsiteY22" fmla="*/ 140361 h 336956"/>
                  <a:gd name="connsiteX23" fmla="*/ 82696 w 387591"/>
                  <a:gd name="connsiteY23" fmla="*/ 137160 h 336956"/>
                  <a:gd name="connsiteX24" fmla="*/ 100756 w 387591"/>
                  <a:gd name="connsiteY24" fmla="*/ 106299 h 336956"/>
                  <a:gd name="connsiteX25" fmla="*/ 127959 w 387591"/>
                  <a:gd name="connsiteY25" fmla="*/ 59208 h 336956"/>
                  <a:gd name="connsiteX26" fmla="*/ 127959 w 387591"/>
                  <a:gd name="connsiteY26" fmla="*/ 52121 h 336956"/>
                  <a:gd name="connsiteX27" fmla="*/ 109214 w 387591"/>
                  <a:gd name="connsiteY27" fmla="*/ 0 h 336956"/>
                  <a:gd name="connsiteX28" fmla="*/ 330042 w 387591"/>
                  <a:gd name="connsiteY28" fmla="*/ 3201 h 336956"/>
                  <a:gd name="connsiteX29" fmla="*/ 324555 w 387591"/>
                  <a:gd name="connsiteY29" fmla="*/ 0 h 336956"/>
                  <a:gd name="connsiteX30" fmla="*/ 278835 w 387591"/>
                  <a:gd name="connsiteY30" fmla="*/ 0 h 336956"/>
                  <a:gd name="connsiteX31" fmla="*/ 261004 w 387591"/>
                  <a:gd name="connsiteY31" fmla="*/ 51893 h 336956"/>
                  <a:gd name="connsiteX32" fmla="*/ 261004 w 387591"/>
                  <a:gd name="connsiteY32" fmla="*/ 58979 h 336956"/>
                  <a:gd name="connsiteX33" fmla="*/ 288436 w 387591"/>
                  <a:gd name="connsiteY33" fmla="*/ 106299 h 336956"/>
                  <a:gd name="connsiteX34" fmla="*/ 306496 w 387591"/>
                  <a:gd name="connsiteY34" fmla="*/ 137618 h 336956"/>
                  <a:gd name="connsiteX35" fmla="*/ 312897 w 387591"/>
                  <a:gd name="connsiteY35" fmla="*/ 140818 h 336956"/>
                  <a:gd name="connsiteX36" fmla="*/ 321583 w 387591"/>
                  <a:gd name="connsiteY36" fmla="*/ 140818 h 336956"/>
                  <a:gd name="connsiteX37" fmla="*/ 358388 w 387591"/>
                  <a:gd name="connsiteY37" fmla="*/ 149276 h 336956"/>
                  <a:gd name="connsiteX38" fmla="*/ 365475 w 387591"/>
                  <a:gd name="connsiteY38" fmla="*/ 147447 h 336956"/>
                  <a:gd name="connsiteX39" fmla="*/ 386734 w 387591"/>
                  <a:gd name="connsiteY39" fmla="*/ 110643 h 336956"/>
                  <a:gd name="connsiteX40" fmla="*/ 386734 w 387591"/>
                  <a:gd name="connsiteY40" fmla="*/ 104242 h 336956"/>
                  <a:gd name="connsiteX41" fmla="*/ 234715 w 387591"/>
                  <a:gd name="connsiteY41" fmla="*/ 248946 h 336956"/>
                  <a:gd name="connsiteX42" fmla="*/ 152648 w 387591"/>
                  <a:gd name="connsiteY42" fmla="*/ 248946 h 336956"/>
                  <a:gd name="connsiteX43" fmla="*/ 146476 w 387591"/>
                  <a:gd name="connsiteY43" fmla="*/ 253061 h 336956"/>
                  <a:gd name="connsiteX44" fmla="*/ 114700 w 387591"/>
                  <a:gd name="connsiteY44" fmla="*/ 293980 h 336956"/>
                  <a:gd name="connsiteX45" fmla="*/ 112643 w 387591"/>
                  <a:gd name="connsiteY45" fmla="*/ 302667 h 336956"/>
                  <a:gd name="connsiteX46" fmla="*/ 130702 w 387591"/>
                  <a:gd name="connsiteY46" fmla="*/ 333756 h 336956"/>
                  <a:gd name="connsiteX47" fmla="*/ 136189 w 387591"/>
                  <a:gd name="connsiteY47" fmla="*/ 336957 h 336956"/>
                  <a:gd name="connsiteX48" fmla="*/ 251632 w 387591"/>
                  <a:gd name="connsiteY48" fmla="*/ 336957 h 336956"/>
                  <a:gd name="connsiteX49" fmla="*/ 257118 w 387591"/>
                  <a:gd name="connsiteY49" fmla="*/ 333756 h 336956"/>
                  <a:gd name="connsiteX50" fmla="*/ 274949 w 387591"/>
                  <a:gd name="connsiteY50" fmla="*/ 302896 h 336956"/>
                  <a:gd name="connsiteX51" fmla="*/ 272892 w 387591"/>
                  <a:gd name="connsiteY51" fmla="*/ 294209 h 336956"/>
                  <a:gd name="connsiteX52" fmla="*/ 240888 w 387591"/>
                  <a:gd name="connsiteY52" fmla="*/ 253061 h 336956"/>
                  <a:gd name="connsiteX53" fmla="*/ 234715 w 387591"/>
                  <a:gd name="connsiteY53" fmla="*/ 248946 h 3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87591" h="336956">
                    <a:moveTo>
                      <a:pt x="155848" y="212370"/>
                    </a:moveTo>
                    <a:lnTo>
                      <a:pt x="231515" y="212370"/>
                    </a:lnTo>
                    <a:cubicBezTo>
                      <a:pt x="234491" y="212333"/>
                      <a:pt x="237049" y="210248"/>
                      <a:pt x="237687" y="207341"/>
                    </a:cubicBezTo>
                    <a:cubicBezTo>
                      <a:pt x="241797" y="187864"/>
                      <a:pt x="252644" y="170461"/>
                      <a:pt x="268320" y="158192"/>
                    </a:cubicBezTo>
                    <a:cubicBezTo>
                      <a:pt x="270921" y="156287"/>
                      <a:pt x="271616" y="152702"/>
                      <a:pt x="269920" y="149962"/>
                    </a:cubicBezTo>
                    <a:lnTo>
                      <a:pt x="230601" y="81382"/>
                    </a:lnTo>
                    <a:cubicBezTo>
                      <a:pt x="229014" y="78704"/>
                      <a:pt x="225683" y="77626"/>
                      <a:pt x="222828" y="78867"/>
                    </a:cubicBezTo>
                    <a:cubicBezTo>
                      <a:pt x="213658" y="82183"/>
                      <a:pt x="204003" y="83960"/>
                      <a:pt x="194253" y="84125"/>
                    </a:cubicBezTo>
                    <a:cubicBezTo>
                      <a:pt x="184183" y="84212"/>
                      <a:pt x="174183" y="82430"/>
                      <a:pt x="164764" y="78867"/>
                    </a:cubicBezTo>
                    <a:cubicBezTo>
                      <a:pt x="161795" y="77809"/>
                      <a:pt x="158497" y="79070"/>
                      <a:pt x="156991" y="81839"/>
                    </a:cubicBezTo>
                    <a:lnTo>
                      <a:pt x="117672" y="150419"/>
                    </a:lnTo>
                    <a:cubicBezTo>
                      <a:pt x="116085" y="153179"/>
                      <a:pt x="116767" y="156685"/>
                      <a:pt x="119272" y="158649"/>
                    </a:cubicBezTo>
                    <a:cubicBezTo>
                      <a:pt x="134818" y="170897"/>
                      <a:pt x="145577" y="188207"/>
                      <a:pt x="149676" y="207569"/>
                    </a:cubicBezTo>
                    <a:cubicBezTo>
                      <a:pt x="150328" y="210436"/>
                      <a:pt x="152910" y="212443"/>
                      <a:pt x="155848" y="212370"/>
                    </a:cubicBezTo>
                    <a:close/>
                    <a:moveTo>
                      <a:pt x="110128" y="0"/>
                    </a:moveTo>
                    <a:lnTo>
                      <a:pt x="64408" y="0"/>
                    </a:lnTo>
                    <a:cubicBezTo>
                      <a:pt x="62129" y="-28"/>
                      <a:pt x="60019" y="1203"/>
                      <a:pt x="58922" y="3201"/>
                    </a:cubicBezTo>
                    <a:lnTo>
                      <a:pt x="858" y="103099"/>
                    </a:lnTo>
                    <a:cubicBezTo>
                      <a:pt x="-286" y="105079"/>
                      <a:pt x="-286" y="107520"/>
                      <a:pt x="858" y="109500"/>
                    </a:cubicBezTo>
                    <a:lnTo>
                      <a:pt x="22117" y="146076"/>
                    </a:lnTo>
                    <a:cubicBezTo>
                      <a:pt x="23815" y="149026"/>
                      <a:pt x="27470" y="150211"/>
                      <a:pt x="30576" y="148819"/>
                    </a:cubicBezTo>
                    <a:cubicBezTo>
                      <a:pt x="41959" y="143235"/>
                      <a:pt x="54472" y="140341"/>
                      <a:pt x="67152" y="140361"/>
                    </a:cubicBezTo>
                    <a:cubicBezTo>
                      <a:pt x="70195" y="140134"/>
                      <a:pt x="73252" y="140134"/>
                      <a:pt x="76296" y="140361"/>
                    </a:cubicBezTo>
                    <a:cubicBezTo>
                      <a:pt x="78851" y="140529"/>
                      <a:pt x="81298" y="139305"/>
                      <a:pt x="82696" y="137160"/>
                    </a:cubicBezTo>
                    <a:lnTo>
                      <a:pt x="100756" y="106299"/>
                    </a:lnTo>
                    <a:lnTo>
                      <a:pt x="127959" y="59208"/>
                    </a:lnTo>
                    <a:cubicBezTo>
                      <a:pt x="129450" y="57081"/>
                      <a:pt x="129450" y="54248"/>
                      <a:pt x="127959" y="52121"/>
                    </a:cubicBezTo>
                    <a:cubicBezTo>
                      <a:pt x="115958" y="37389"/>
                      <a:pt x="109345" y="19002"/>
                      <a:pt x="109214" y="0"/>
                    </a:cubicBezTo>
                    <a:close/>
                    <a:moveTo>
                      <a:pt x="330042" y="3201"/>
                    </a:moveTo>
                    <a:cubicBezTo>
                      <a:pt x="328944" y="1203"/>
                      <a:pt x="326834" y="-28"/>
                      <a:pt x="324555" y="0"/>
                    </a:cubicBezTo>
                    <a:lnTo>
                      <a:pt x="278835" y="0"/>
                    </a:lnTo>
                    <a:cubicBezTo>
                      <a:pt x="278876" y="18807"/>
                      <a:pt x="272597" y="37083"/>
                      <a:pt x="261004" y="51893"/>
                    </a:cubicBezTo>
                    <a:cubicBezTo>
                      <a:pt x="259514" y="54020"/>
                      <a:pt x="259514" y="56852"/>
                      <a:pt x="261004" y="58979"/>
                    </a:cubicBezTo>
                    <a:lnTo>
                      <a:pt x="288436" y="106299"/>
                    </a:lnTo>
                    <a:lnTo>
                      <a:pt x="306496" y="137618"/>
                    </a:lnTo>
                    <a:cubicBezTo>
                      <a:pt x="307778" y="139889"/>
                      <a:pt x="310311" y="141155"/>
                      <a:pt x="312897" y="140818"/>
                    </a:cubicBezTo>
                    <a:lnTo>
                      <a:pt x="321583" y="140818"/>
                    </a:lnTo>
                    <a:cubicBezTo>
                      <a:pt x="334326" y="140882"/>
                      <a:pt x="346896" y="143771"/>
                      <a:pt x="358388" y="149276"/>
                    </a:cubicBezTo>
                    <a:cubicBezTo>
                      <a:pt x="360896" y="150284"/>
                      <a:pt x="363767" y="149543"/>
                      <a:pt x="365475" y="147447"/>
                    </a:cubicBezTo>
                    <a:lnTo>
                      <a:pt x="386734" y="110643"/>
                    </a:lnTo>
                    <a:cubicBezTo>
                      <a:pt x="387877" y="108663"/>
                      <a:pt x="387877" y="106222"/>
                      <a:pt x="386734" y="104242"/>
                    </a:cubicBezTo>
                    <a:close/>
                    <a:moveTo>
                      <a:pt x="234715" y="248946"/>
                    </a:moveTo>
                    <a:lnTo>
                      <a:pt x="152648" y="248946"/>
                    </a:lnTo>
                    <a:cubicBezTo>
                      <a:pt x="149924" y="248864"/>
                      <a:pt x="147448" y="250514"/>
                      <a:pt x="146476" y="253061"/>
                    </a:cubicBezTo>
                    <a:cubicBezTo>
                      <a:pt x="140508" y="269735"/>
                      <a:pt x="129377" y="284068"/>
                      <a:pt x="114700" y="293980"/>
                    </a:cubicBezTo>
                    <a:cubicBezTo>
                      <a:pt x="111876" y="295912"/>
                      <a:pt x="110984" y="299675"/>
                      <a:pt x="112643" y="302667"/>
                    </a:cubicBezTo>
                    <a:lnTo>
                      <a:pt x="130702" y="333756"/>
                    </a:lnTo>
                    <a:cubicBezTo>
                      <a:pt x="131868" y="335686"/>
                      <a:pt x="133935" y="336893"/>
                      <a:pt x="136189" y="336957"/>
                    </a:cubicBezTo>
                    <a:lnTo>
                      <a:pt x="251632" y="336957"/>
                    </a:lnTo>
                    <a:cubicBezTo>
                      <a:pt x="253886" y="336893"/>
                      <a:pt x="255952" y="335686"/>
                      <a:pt x="257118" y="333756"/>
                    </a:cubicBezTo>
                    <a:lnTo>
                      <a:pt x="274949" y="302896"/>
                    </a:lnTo>
                    <a:cubicBezTo>
                      <a:pt x="276730" y="299921"/>
                      <a:pt x="275818" y="296069"/>
                      <a:pt x="272892" y="294209"/>
                    </a:cubicBezTo>
                    <a:cubicBezTo>
                      <a:pt x="258135" y="284228"/>
                      <a:pt x="246929" y="269819"/>
                      <a:pt x="240888" y="253061"/>
                    </a:cubicBezTo>
                    <a:cubicBezTo>
                      <a:pt x="239916" y="250514"/>
                      <a:pt x="237438" y="248864"/>
                      <a:pt x="234715" y="248946"/>
                    </a:cubicBezTo>
                    <a:close/>
                  </a:path>
                </a:pathLst>
              </a:custGeom>
              <a:solidFill>
                <a:schemeClr val="tx2"/>
              </a:solidFill>
              <a:ln w="22754"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5EC4E4AD-620E-4F41-895A-43DDAA37580C}"/>
                  </a:ext>
                </a:extLst>
              </p:cNvPr>
              <p:cNvSpPr/>
              <p:nvPr/>
            </p:nvSpPr>
            <p:spPr>
              <a:xfrm>
                <a:off x="8848129" y="3819852"/>
                <a:ext cx="84582" cy="84581"/>
              </a:xfrm>
              <a:custGeom>
                <a:avLst/>
                <a:gdLst>
                  <a:gd name="connsiteX0" fmla="*/ 84582 w 84582"/>
                  <a:gd name="connsiteY0" fmla="*/ 42291 h 84581"/>
                  <a:gd name="connsiteX1" fmla="*/ 42291 w 84582"/>
                  <a:gd name="connsiteY1" fmla="*/ 84582 h 84581"/>
                  <a:gd name="connsiteX2" fmla="*/ 0 w 84582"/>
                  <a:gd name="connsiteY2" fmla="*/ 42291 h 84581"/>
                  <a:gd name="connsiteX3" fmla="*/ 42291 w 84582"/>
                  <a:gd name="connsiteY3" fmla="*/ 0 h 84581"/>
                  <a:gd name="connsiteX4" fmla="*/ 84582 w 84582"/>
                  <a:gd name="connsiteY4" fmla="*/ 42291 h 8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 h="84581">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0EFCAC43-FBF0-4823-A99B-318CE869E7D2}"/>
                  </a:ext>
                </a:extLst>
              </p:cNvPr>
              <p:cNvSpPr/>
              <p:nvPr/>
            </p:nvSpPr>
            <p:spPr>
              <a:xfrm>
                <a:off x="9101189" y="3819852"/>
                <a:ext cx="84581" cy="84581"/>
              </a:xfrm>
              <a:custGeom>
                <a:avLst/>
                <a:gdLst>
                  <a:gd name="connsiteX0" fmla="*/ 84582 w 84581"/>
                  <a:gd name="connsiteY0" fmla="*/ 42291 h 84581"/>
                  <a:gd name="connsiteX1" fmla="*/ 42291 w 84581"/>
                  <a:gd name="connsiteY1" fmla="*/ 84582 h 84581"/>
                  <a:gd name="connsiteX2" fmla="*/ 0 w 84581"/>
                  <a:gd name="connsiteY2" fmla="*/ 42291 h 84581"/>
                  <a:gd name="connsiteX3" fmla="*/ 42291 w 84581"/>
                  <a:gd name="connsiteY3" fmla="*/ 0 h 84581"/>
                  <a:gd name="connsiteX4" fmla="*/ 84582 w 84581"/>
                  <a:gd name="connsiteY4" fmla="*/ 42291 h 8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1" h="84581">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36F40353-EEC1-4488-8E69-314051B1CFF9}"/>
                  </a:ext>
                </a:extLst>
              </p:cNvPr>
              <p:cNvSpPr/>
              <p:nvPr/>
            </p:nvSpPr>
            <p:spPr>
              <a:xfrm>
                <a:off x="8974773" y="3595139"/>
                <a:ext cx="84581" cy="84582"/>
              </a:xfrm>
              <a:custGeom>
                <a:avLst/>
                <a:gdLst>
                  <a:gd name="connsiteX0" fmla="*/ 84582 w 84581"/>
                  <a:gd name="connsiteY0" fmla="*/ 42291 h 84582"/>
                  <a:gd name="connsiteX1" fmla="*/ 42291 w 84581"/>
                  <a:gd name="connsiteY1" fmla="*/ 84582 h 84582"/>
                  <a:gd name="connsiteX2" fmla="*/ 0 w 84581"/>
                  <a:gd name="connsiteY2" fmla="*/ 42291 h 84582"/>
                  <a:gd name="connsiteX3" fmla="*/ 42291 w 84581"/>
                  <a:gd name="connsiteY3" fmla="*/ 0 h 84582"/>
                  <a:gd name="connsiteX4" fmla="*/ 84582 w 84581"/>
                  <a:gd name="connsiteY4" fmla="*/ 42291 h 84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1" h="84582">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grpSp>
        <p:sp>
          <p:nvSpPr>
            <p:cNvPr id="222" name="Rectangle: Rounded Corners 221">
              <a:extLst>
                <a:ext uri="{FF2B5EF4-FFF2-40B4-BE49-F238E27FC236}">
                  <a16:creationId xmlns:a16="http://schemas.microsoft.com/office/drawing/2014/main" id="{817AA0FB-67C6-483E-B326-FC8F34AEDDB5}"/>
                </a:ext>
              </a:extLst>
            </p:cNvPr>
            <p:cNvSpPr/>
            <p:nvPr/>
          </p:nvSpPr>
          <p:spPr bwMode="auto">
            <a:xfrm>
              <a:off x="9675735" y="351055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28" name="TextBox 227">
              <a:extLst>
                <a:ext uri="{FF2B5EF4-FFF2-40B4-BE49-F238E27FC236}">
                  <a16:creationId xmlns:a16="http://schemas.microsoft.com/office/drawing/2014/main" id="{9DBEA3FC-8403-49F1-B248-0857568724FD}"/>
                </a:ext>
              </a:extLst>
            </p:cNvPr>
            <p:cNvSpPr txBox="1"/>
            <p:nvPr/>
          </p:nvSpPr>
          <p:spPr>
            <a:xfrm>
              <a:off x="9627050" y="3208966"/>
              <a:ext cx="646010"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mj-lt"/>
                  <a:ea typeface="+mn-ea"/>
                  <a:cs typeface="+mn-cs"/>
                </a:rPr>
                <a:t>AKS</a:t>
              </a:r>
              <a:br>
                <a:rPr kumimoji="0" lang="en-US" sz="1000" b="0" i="0" u="none" strike="noStrike" kern="1200" cap="none" spc="0" normalizeH="0" baseline="0" noProof="0">
                  <a:ln>
                    <a:noFill/>
                  </a:ln>
                  <a:effectLst/>
                  <a:uLnTx/>
                  <a:uFillTx/>
                  <a:ea typeface="+mn-ea"/>
                  <a:cs typeface="+mn-cs"/>
                </a:rPr>
              </a:br>
              <a:r>
                <a:rPr kumimoji="0" lang="en-US" sz="800" b="0" i="1" u="none" strike="noStrike" kern="1200" cap="none" spc="0" normalizeH="0" baseline="0" noProof="0">
                  <a:ln>
                    <a:noFill/>
                  </a:ln>
                  <a:effectLst/>
                  <a:uLnTx/>
                  <a:uFillTx/>
                  <a:ea typeface="+mn-ea"/>
                  <a:cs typeface="+mn-cs"/>
                </a:rPr>
                <a:t>Map matching</a:t>
              </a:r>
            </a:p>
          </p:txBody>
        </p:sp>
        <p:grpSp>
          <p:nvGrpSpPr>
            <p:cNvPr id="231" name="Group 230">
              <a:extLst>
                <a:ext uri="{FF2B5EF4-FFF2-40B4-BE49-F238E27FC236}">
                  <a16:creationId xmlns:a16="http://schemas.microsoft.com/office/drawing/2014/main" id="{5CC07E74-C198-4C66-8FEC-6CE471CA0959}"/>
                </a:ext>
              </a:extLst>
            </p:cNvPr>
            <p:cNvGrpSpPr/>
            <p:nvPr/>
          </p:nvGrpSpPr>
          <p:grpSpPr>
            <a:xfrm>
              <a:off x="9732099" y="3602750"/>
              <a:ext cx="435912" cy="364254"/>
              <a:chOff x="7754046" y="3607026"/>
              <a:chExt cx="435912" cy="364254"/>
            </a:xfrm>
          </p:grpSpPr>
          <p:grpSp>
            <p:nvGrpSpPr>
              <p:cNvPr id="237" name="Group 236">
                <a:extLst>
                  <a:ext uri="{FF2B5EF4-FFF2-40B4-BE49-F238E27FC236}">
                    <a16:creationId xmlns:a16="http://schemas.microsoft.com/office/drawing/2014/main" id="{9BFA40C6-61A4-4145-A3F8-49B0C50E06C2}"/>
                  </a:ext>
                </a:extLst>
              </p:cNvPr>
              <p:cNvGrpSpPr/>
              <p:nvPr/>
            </p:nvGrpSpPr>
            <p:grpSpPr>
              <a:xfrm>
                <a:off x="7841527" y="3607026"/>
                <a:ext cx="130987" cy="115214"/>
                <a:chOff x="7841527" y="3607026"/>
                <a:chExt cx="130987" cy="115214"/>
              </a:xfrm>
            </p:grpSpPr>
            <p:sp>
              <p:nvSpPr>
                <p:cNvPr id="323" name="Freeform: Shape 322">
                  <a:extLst>
                    <a:ext uri="{FF2B5EF4-FFF2-40B4-BE49-F238E27FC236}">
                      <a16:creationId xmlns:a16="http://schemas.microsoft.com/office/drawing/2014/main" id="{9A9580FB-4D86-430B-8A00-4C2A119FD924}"/>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A69E03D0-3B25-4C8D-9DF9-D236753469A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A0096CC5-C020-49FB-8E12-5E891A9F321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13FB35FC-33B0-488E-9265-F20EC3D72BAE}"/>
                  </a:ext>
                </a:extLst>
              </p:cNvPr>
              <p:cNvGrpSpPr/>
              <p:nvPr/>
            </p:nvGrpSpPr>
            <p:grpSpPr>
              <a:xfrm>
                <a:off x="7993935" y="3607026"/>
                <a:ext cx="130987" cy="115214"/>
                <a:chOff x="7841527" y="3607026"/>
                <a:chExt cx="130987" cy="115214"/>
              </a:xfrm>
            </p:grpSpPr>
            <p:sp>
              <p:nvSpPr>
                <p:cNvPr id="320" name="Freeform: Shape 319">
                  <a:extLst>
                    <a:ext uri="{FF2B5EF4-FFF2-40B4-BE49-F238E27FC236}">
                      <a16:creationId xmlns:a16="http://schemas.microsoft.com/office/drawing/2014/main" id="{42022E56-8A52-46FC-8EC8-4E867DE1DA6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F6FD89A7-771B-4F3C-B5DB-393D1F6E9710}"/>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5AB2E79-7249-4867-AC40-BDA582214F0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0" name="Group 299">
                <a:extLst>
                  <a:ext uri="{FF2B5EF4-FFF2-40B4-BE49-F238E27FC236}">
                    <a16:creationId xmlns:a16="http://schemas.microsoft.com/office/drawing/2014/main" id="{FD14520D-2306-44C0-ADCD-5FCE86D145B2}"/>
                  </a:ext>
                </a:extLst>
              </p:cNvPr>
              <p:cNvGrpSpPr/>
              <p:nvPr/>
            </p:nvGrpSpPr>
            <p:grpSpPr>
              <a:xfrm>
                <a:off x="7841527" y="3856066"/>
                <a:ext cx="130987" cy="115214"/>
                <a:chOff x="7841527" y="3607026"/>
                <a:chExt cx="130987" cy="115214"/>
              </a:xfrm>
            </p:grpSpPr>
            <p:sp>
              <p:nvSpPr>
                <p:cNvPr id="317" name="Freeform: Shape 316">
                  <a:extLst>
                    <a:ext uri="{FF2B5EF4-FFF2-40B4-BE49-F238E27FC236}">
                      <a16:creationId xmlns:a16="http://schemas.microsoft.com/office/drawing/2014/main" id="{718F3321-4F3C-4E01-9593-028A8A8FB58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01F6B5D0-700E-4144-B21E-C89513D21BC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34D771F-79A8-4A80-A531-A5372905A5B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1" name="Group 300">
                <a:extLst>
                  <a:ext uri="{FF2B5EF4-FFF2-40B4-BE49-F238E27FC236}">
                    <a16:creationId xmlns:a16="http://schemas.microsoft.com/office/drawing/2014/main" id="{363372CB-D234-4C5B-B5BD-E94DC5C81DF7}"/>
                  </a:ext>
                </a:extLst>
              </p:cNvPr>
              <p:cNvGrpSpPr/>
              <p:nvPr/>
            </p:nvGrpSpPr>
            <p:grpSpPr>
              <a:xfrm>
                <a:off x="7993935" y="3856066"/>
                <a:ext cx="130987" cy="115214"/>
                <a:chOff x="7841527" y="3607026"/>
                <a:chExt cx="130987" cy="115214"/>
              </a:xfrm>
            </p:grpSpPr>
            <p:sp>
              <p:nvSpPr>
                <p:cNvPr id="314" name="Freeform: Shape 313">
                  <a:extLst>
                    <a:ext uri="{FF2B5EF4-FFF2-40B4-BE49-F238E27FC236}">
                      <a16:creationId xmlns:a16="http://schemas.microsoft.com/office/drawing/2014/main" id="{09AC54DB-928E-42EE-AF7C-7DADCD63364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604C1532-6C69-4D4D-AC12-57F71080B5F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1E01DD81-9D92-4B54-BB73-5C47C1A9E62B}"/>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2" name="Group 301">
                <a:extLst>
                  <a:ext uri="{FF2B5EF4-FFF2-40B4-BE49-F238E27FC236}">
                    <a16:creationId xmlns:a16="http://schemas.microsoft.com/office/drawing/2014/main" id="{0534DF7F-B13C-48EE-8397-8528808EB965}"/>
                  </a:ext>
                </a:extLst>
              </p:cNvPr>
              <p:cNvGrpSpPr/>
              <p:nvPr/>
            </p:nvGrpSpPr>
            <p:grpSpPr>
              <a:xfrm>
                <a:off x="7754046" y="3732129"/>
                <a:ext cx="130987" cy="115214"/>
                <a:chOff x="7841527" y="3607026"/>
                <a:chExt cx="130987" cy="115214"/>
              </a:xfrm>
            </p:grpSpPr>
            <p:sp>
              <p:nvSpPr>
                <p:cNvPr id="311" name="Freeform: Shape 310">
                  <a:extLst>
                    <a:ext uri="{FF2B5EF4-FFF2-40B4-BE49-F238E27FC236}">
                      <a16:creationId xmlns:a16="http://schemas.microsoft.com/office/drawing/2014/main" id="{F0584634-46CB-4FE9-9D0F-48BD21712AE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544D88C4-183A-438E-88C1-DC11E068C78B}"/>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AC184DBD-FEB7-4944-9E92-5ED31782889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3" name="Group 302">
                <a:extLst>
                  <a:ext uri="{FF2B5EF4-FFF2-40B4-BE49-F238E27FC236}">
                    <a16:creationId xmlns:a16="http://schemas.microsoft.com/office/drawing/2014/main" id="{58258A32-C614-465E-8377-3CE5B018C36A}"/>
                  </a:ext>
                </a:extLst>
              </p:cNvPr>
              <p:cNvGrpSpPr/>
              <p:nvPr/>
            </p:nvGrpSpPr>
            <p:grpSpPr>
              <a:xfrm>
                <a:off x="7906454" y="3732129"/>
                <a:ext cx="130987" cy="115214"/>
                <a:chOff x="7841527" y="3607026"/>
                <a:chExt cx="130987" cy="115214"/>
              </a:xfrm>
            </p:grpSpPr>
            <p:sp>
              <p:nvSpPr>
                <p:cNvPr id="308" name="Freeform: Shape 307">
                  <a:extLst>
                    <a:ext uri="{FF2B5EF4-FFF2-40B4-BE49-F238E27FC236}">
                      <a16:creationId xmlns:a16="http://schemas.microsoft.com/office/drawing/2014/main" id="{D17F8BBE-6C44-4468-9A61-43720AE0ED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A23C046A-7175-465B-9D96-96588290D0C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C156A3AC-804D-4E01-8A06-EE869AFE810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4" name="Group 303">
                <a:extLst>
                  <a:ext uri="{FF2B5EF4-FFF2-40B4-BE49-F238E27FC236}">
                    <a16:creationId xmlns:a16="http://schemas.microsoft.com/office/drawing/2014/main" id="{E6824677-FE96-497C-B066-7062F39C7CD9}"/>
                  </a:ext>
                </a:extLst>
              </p:cNvPr>
              <p:cNvGrpSpPr/>
              <p:nvPr/>
            </p:nvGrpSpPr>
            <p:grpSpPr>
              <a:xfrm>
                <a:off x="8058971" y="3732129"/>
                <a:ext cx="130987" cy="115214"/>
                <a:chOff x="7841527" y="3607026"/>
                <a:chExt cx="130987" cy="115214"/>
              </a:xfrm>
            </p:grpSpPr>
            <p:sp>
              <p:nvSpPr>
                <p:cNvPr id="305" name="Freeform: Shape 304">
                  <a:extLst>
                    <a:ext uri="{FF2B5EF4-FFF2-40B4-BE49-F238E27FC236}">
                      <a16:creationId xmlns:a16="http://schemas.microsoft.com/office/drawing/2014/main" id="{1CA3DB01-5473-4EDC-8820-87E31C0E8AC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719FE73A-FD17-4385-9489-70F7D3296C89}"/>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78E2F36-FDA7-4B98-9CDE-18C809CD17B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196" name="TextBox 195">
              <a:extLst>
                <a:ext uri="{FF2B5EF4-FFF2-40B4-BE49-F238E27FC236}">
                  <a16:creationId xmlns:a16="http://schemas.microsoft.com/office/drawing/2014/main" id="{65417A8C-7895-4D6E-A741-02637CC69B33}"/>
                </a:ext>
              </a:extLst>
            </p:cNvPr>
            <p:cNvSpPr txBox="1"/>
            <p:nvPr/>
          </p:nvSpPr>
          <p:spPr>
            <a:xfrm>
              <a:off x="6337772" y="4732696"/>
              <a:ext cx="79028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 Explorer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Clusters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98" name="Rectangle: Rounded Corners 197">
              <a:extLst>
                <a:ext uri="{FF2B5EF4-FFF2-40B4-BE49-F238E27FC236}">
                  <a16:creationId xmlns:a16="http://schemas.microsoft.com/office/drawing/2014/main" id="{C5313280-B4B8-49EE-92BE-5E378DD335AF}"/>
                </a:ext>
              </a:extLst>
            </p:cNvPr>
            <p:cNvSpPr/>
            <p:nvPr/>
          </p:nvSpPr>
          <p:spPr bwMode="auto">
            <a:xfrm>
              <a:off x="6458592"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99" name="Group 198">
              <a:extLst>
                <a:ext uri="{FF2B5EF4-FFF2-40B4-BE49-F238E27FC236}">
                  <a16:creationId xmlns:a16="http://schemas.microsoft.com/office/drawing/2014/main" id="{F0357E12-FF83-4178-8EE5-35233691A59C}"/>
                </a:ext>
              </a:extLst>
            </p:cNvPr>
            <p:cNvGrpSpPr/>
            <p:nvPr/>
          </p:nvGrpSpPr>
          <p:grpSpPr>
            <a:xfrm>
              <a:off x="6581050" y="5230835"/>
              <a:ext cx="303724" cy="303279"/>
              <a:chOff x="6684218" y="5232737"/>
              <a:chExt cx="303724" cy="303279"/>
            </a:xfrm>
          </p:grpSpPr>
          <p:sp>
            <p:nvSpPr>
              <p:cNvPr id="200" name="Freeform: Shape 199">
                <a:extLst>
                  <a:ext uri="{FF2B5EF4-FFF2-40B4-BE49-F238E27FC236}">
                    <a16:creationId xmlns:a16="http://schemas.microsoft.com/office/drawing/2014/main" id="{39833F2E-EA90-4258-9FD2-9FD8AF4761EA}"/>
                  </a:ext>
                </a:extLst>
              </p:cNvPr>
              <p:cNvSpPr/>
              <p:nvPr/>
            </p:nvSpPr>
            <p:spPr>
              <a:xfrm>
                <a:off x="6700441" y="5232737"/>
                <a:ext cx="287501" cy="287537"/>
              </a:xfrm>
              <a:custGeom>
                <a:avLst/>
                <a:gdLst>
                  <a:gd name="connsiteX0" fmla="*/ 2905 w 287501"/>
                  <a:gd name="connsiteY0" fmla="*/ 17190 h 287537"/>
                  <a:gd name="connsiteX1" fmla="*/ 269770 w 287501"/>
                  <a:gd name="connsiteY1" fmla="*/ 284055 h 287537"/>
                  <a:gd name="connsiteX2" fmla="*/ 284019 w 287501"/>
                  <a:gd name="connsiteY2" fmla="*/ 285069 h 287537"/>
                  <a:gd name="connsiteX3" fmla="*/ 287490 w 287501"/>
                  <a:gd name="connsiteY3" fmla="*/ 276967 h 287537"/>
                  <a:gd name="connsiteX4" fmla="*/ 287490 w 287501"/>
                  <a:gd name="connsiteY4" fmla="*/ 10102 h 287537"/>
                  <a:gd name="connsiteX5" fmla="*/ 277748 w 287501"/>
                  <a:gd name="connsiteY5" fmla="*/ 2 h 287537"/>
                  <a:gd name="connsiteX6" fmla="*/ 277390 w 287501"/>
                  <a:gd name="connsiteY6" fmla="*/ 2 h 287537"/>
                  <a:gd name="connsiteX7" fmla="*/ 9993 w 287501"/>
                  <a:gd name="connsiteY7" fmla="*/ 2 h 287537"/>
                  <a:gd name="connsiteX8" fmla="*/ 1 w 287501"/>
                  <a:gd name="connsiteY8" fmla="*/ 10209 h 287537"/>
                  <a:gd name="connsiteX9" fmla="*/ 2905 w 287501"/>
                  <a:gd name="connsiteY9" fmla="*/ 17190 h 28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501" h="287537">
                    <a:moveTo>
                      <a:pt x="2905" y="17190"/>
                    </a:moveTo>
                    <a:lnTo>
                      <a:pt x="269770" y="284055"/>
                    </a:lnTo>
                    <a:cubicBezTo>
                      <a:pt x="273426" y="288269"/>
                      <a:pt x="279803" y="288722"/>
                      <a:pt x="284019" y="285069"/>
                    </a:cubicBezTo>
                    <a:cubicBezTo>
                      <a:pt x="286354" y="283041"/>
                      <a:pt x="287634" y="280056"/>
                      <a:pt x="287490" y="276967"/>
                    </a:cubicBezTo>
                    <a:lnTo>
                      <a:pt x="287490" y="10102"/>
                    </a:lnTo>
                    <a:cubicBezTo>
                      <a:pt x="287589" y="4622"/>
                      <a:pt x="283227" y="100"/>
                      <a:pt x="277748" y="2"/>
                    </a:cubicBezTo>
                    <a:cubicBezTo>
                      <a:pt x="277629" y="-1"/>
                      <a:pt x="277509" y="-1"/>
                      <a:pt x="277390" y="2"/>
                    </a:cubicBezTo>
                    <a:lnTo>
                      <a:pt x="9993" y="2"/>
                    </a:lnTo>
                    <a:cubicBezTo>
                      <a:pt x="4415" y="61"/>
                      <a:pt x="-59" y="4631"/>
                      <a:pt x="1" y="10209"/>
                    </a:cubicBezTo>
                    <a:cubicBezTo>
                      <a:pt x="28" y="12824"/>
                      <a:pt x="1070" y="15327"/>
                      <a:pt x="2905" y="17190"/>
                    </a:cubicBezTo>
                    <a:close/>
                  </a:path>
                </a:pathLst>
              </a:custGeom>
              <a:solidFill>
                <a:schemeClr val="tx2"/>
              </a:solidFill>
              <a:ln w="1746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941660C-9D1B-4E0B-AF54-E8F757E04791}"/>
                  </a:ext>
                </a:extLst>
              </p:cNvPr>
              <p:cNvSpPr/>
              <p:nvPr/>
            </p:nvSpPr>
            <p:spPr>
              <a:xfrm>
                <a:off x="6684218" y="5397309"/>
                <a:ext cx="138707" cy="138707"/>
              </a:xfrm>
              <a:custGeom>
                <a:avLst/>
                <a:gdLst>
                  <a:gd name="connsiteX0" fmla="*/ 114023 w 138707"/>
                  <a:gd name="connsiteY0" fmla="*/ 3383 h 138707"/>
                  <a:gd name="connsiteX1" fmla="*/ 117406 w 138707"/>
                  <a:gd name="connsiteY1" fmla="*/ 0 h 138707"/>
                  <a:gd name="connsiteX2" fmla="*/ 138707 w 138707"/>
                  <a:gd name="connsiteY2" fmla="*/ 21301 h 138707"/>
                  <a:gd name="connsiteX3" fmla="*/ 135324 w 138707"/>
                  <a:gd name="connsiteY3" fmla="*/ 24684 h 138707"/>
                  <a:gd name="connsiteX4" fmla="*/ 24684 w 138707"/>
                  <a:gd name="connsiteY4" fmla="*/ 135324 h 138707"/>
                  <a:gd name="connsiteX5" fmla="*/ 3383 w 138707"/>
                  <a:gd name="connsiteY5" fmla="*/ 114023 h 138707"/>
                  <a:gd name="connsiteX6" fmla="*/ 0 w 138707"/>
                  <a:gd name="connsiteY6" fmla="*/ 117406 h 138707"/>
                  <a:gd name="connsiteX7" fmla="*/ 3383 w 138707"/>
                  <a:gd name="connsiteY7" fmla="*/ 114023 h 13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7" h="138707">
                    <a:moveTo>
                      <a:pt x="114023" y="3383"/>
                    </a:moveTo>
                    <a:cubicBezTo>
                      <a:pt x="115892" y="1515"/>
                      <a:pt x="117406" y="0"/>
                      <a:pt x="117406" y="0"/>
                    </a:cubicBezTo>
                    <a:lnTo>
                      <a:pt x="138707" y="21301"/>
                    </a:lnTo>
                    <a:cubicBezTo>
                      <a:pt x="138707" y="21301"/>
                      <a:pt x="137193" y="22816"/>
                      <a:pt x="135324" y="24684"/>
                    </a:cubicBezTo>
                    <a:lnTo>
                      <a:pt x="24684" y="135324"/>
                    </a:lnTo>
                    <a:lnTo>
                      <a:pt x="3383" y="114023"/>
                    </a:lnTo>
                    <a:cubicBezTo>
                      <a:pt x="1515" y="115892"/>
                      <a:pt x="0" y="117406"/>
                      <a:pt x="0" y="117406"/>
                    </a:cubicBezTo>
                    <a:cubicBezTo>
                      <a:pt x="0" y="117406"/>
                      <a:pt x="1515" y="115892"/>
                      <a:pt x="3383" y="114023"/>
                    </a:cubicBezTo>
                    <a:close/>
                  </a:path>
                </a:pathLst>
              </a:custGeom>
              <a:solidFill>
                <a:schemeClr val="tx2"/>
              </a:solidFill>
              <a:ln w="1746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D0568E8F-0484-43F7-89A3-423B8C6F3FBE}"/>
                  </a:ext>
                </a:extLst>
              </p:cNvPr>
              <p:cNvSpPr/>
              <p:nvPr/>
            </p:nvSpPr>
            <p:spPr>
              <a:xfrm>
                <a:off x="6684286" y="5354191"/>
                <a:ext cx="96355" cy="96355"/>
              </a:xfrm>
              <a:custGeom>
                <a:avLst/>
                <a:gdLst>
                  <a:gd name="connsiteX0" fmla="*/ 71672 w 96355"/>
                  <a:gd name="connsiteY0" fmla="*/ 3383 h 96355"/>
                  <a:gd name="connsiteX1" fmla="*/ 75055 w 96355"/>
                  <a:gd name="connsiteY1" fmla="*/ 0 h 96355"/>
                  <a:gd name="connsiteX2" fmla="*/ 96356 w 96355"/>
                  <a:gd name="connsiteY2" fmla="*/ 21301 h 96355"/>
                  <a:gd name="connsiteX3" fmla="*/ 92973 w 96355"/>
                  <a:gd name="connsiteY3" fmla="*/ 24684 h 96355"/>
                  <a:gd name="connsiteX4" fmla="*/ 24684 w 96355"/>
                  <a:gd name="connsiteY4" fmla="*/ 92973 h 96355"/>
                  <a:gd name="connsiteX5" fmla="*/ 3383 w 96355"/>
                  <a:gd name="connsiteY5" fmla="*/ 71672 h 96355"/>
                  <a:gd name="connsiteX6" fmla="*/ 0 w 96355"/>
                  <a:gd name="connsiteY6" fmla="*/ 75055 h 96355"/>
                  <a:gd name="connsiteX7" fmla="*/ 3383 w 96355"/>
                  <a:gd name="connsiteY7" fmla="*/ 71672 h 9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5" h="96355">
                    <a:moveTo>
                      <a:pt x="71672" y="3383"/>
                    </a:moveTo>
                    <a:cubicBezTo>
                      <a:pt x="73540" y="1515"/>
                      <a:pt x="75055" y="0"/>
                      <a:pt x="75055" y="0"/>
                    </a:cubicBezTo>
                    <a:lnTo>
                      <a:pt x="96356" y="21301"/>
                    </a:lnTo>
                    <a:cubicBezTo>
                      <a:pt x="96356" y="21301"/>
                      <a:pt x="94841" y="22816"/>
                      <a:pt x="92973" y="24684"/>
                    </a:cubicBezTo>
                    <a:lnTo>
                      <a:pt x="24684" y="92973"/>
                    </a:lnTo>
                    <a:lnTo>
                      <a:pt x="3383" y="71672"/>
                    </a:lnTo>
                    <a:cubicBezTo>
                      <a:pt x="1515" y="73540"/>
                      <a:pt x="0" y="75055"/>
                      <a:pt x="0" y="75055"/>
                    </a:cubicBezTo>
                    <a:cubicBezTo>
                      <a:pt x="0" y="75055"/>
                      <a:pt x="1515" y="73540"/>
                      <a:pt x="3383" y="71672"/>
                    </a:cubicBezTo>
                    <a:close/>
                  </a:path>
                </a:pathLst>
              </a:custGeom>
              <a:solidFill>
                <a:schemeClr val="tx2"/>
              </a:solidFill>
              <a:ln w="1746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A5D2FBEF-6BC7-4782-9651-73D76C0C2F4B}"/>
                  </a:ext>
                </a:extLst>
              </p:cNvPr>
              <p:cNvSpPr/>
              <p:nvPr/>
            </p:nvSpPr>
            <p:spPr>
              <a:xfrm>
                <a:off x="6768883" y="5439572"/>
                <a:ext cx="96355" cy="96355"/>
              </a:xfrm>
              <a:custGeom>
                <a:avLst/>
                <a:gdLst>
                  <a:gd name="connsiteX0" fmla="*/ 71672 w 96355"/>
                  <a:gd name="connsiteY0" fmla="*/ 3383 h 96355"/>
                  <a:gd name="connsiteX1" fmla="*/ 75055 w 96355"/>
                  <a:gd name="connsiteY1" fmla="*/ 0 h 96355"/>
                  <a:gd name="connsiteX2" fmla="*/ 96356 w 96355"/>
                  <a:gd name="connsiteY2" fmla="*/ 21301 h 96355"/>
                  <a:gd name="connsiteX3" fmla="*/ 92973 w 96355"/>
                  <a:gd name="connsiteY3" fmla="*/ 24684 h 96355"/>
                  <a:gd name="connsiteX4" fmla="*/ 24684 w 96355"/>
                  <a:gd name="connsiteY4" fmla="*/ 92973 h 96355"/>
                  <a:gd name="connsiteX5" fmla="*/ 3383 w 96355"/>
                  <a:gd name="connsiteY5" fmla="*/ 71672 h 96355"/>
                  <a:gd name="connsiteX6" fmla="*/ 0 w 96355"/>
                  <a:gd name="connsiteY6" fmla="*/ 75055 h 96355"/>
                  <a:gd name="connsiteX7" fmla="*/ 3383 w 96355"/>
                  <a:gd name="connsiteY7" fmla="*/ 71672 h 9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5" h="96355">
                    <a:moveTo>
                      <a:pt x="71672" y="3383"/>
                    </a:moveTo>
                    <a:cubicBezTo>
                      <a:pt x="73540" y="1515"/>
                      <a:pt x="75055" y="0"/>
                      <a:pt x="75055" y="0"/>
                    </a:cubicBezTo>
                    <a:lnTo>
                      <a:pt x="96356" y="21301"/>
                    </a:lnTo>
                    <a:cubicBezTo>
                      <a:pt x="96356" y="21301"/>
                      <a:pt x="94841" y="22816"/>
                      <a:pt x="92973" y="24684"/>
                    </a:cubicBezTo>
                    <a:lnTo>
                      <a:pt x="24684" y="92973"/>
                    </a:lnTo>
                    <a:lnTo>
                      <a:pt x="3383" y="71672"/>
                    </a:lnTo>
                    <a:cubicBezTo>
                      <a:pt x="1515" y="73540"/>
                      <a:pt x="0" y="75055"/>
                      <a:pt x="0" y="75055"/>
                    </a:cubicBezTo>
                    <a:cubicBezTo>
                      <a:pt x="0" y="75055"/>
                      <a:pt x="1515" y="73540"/>
                      <a:pt x="3383" y="71672"/>
                    </a:cubicBezTo>
                    <a:close/>
                  </a:path>
                </a:pathLst>
              </a:custGeom>
              <a:solidFill>
                <a:schemeClr val="tx2"/>
              </a:solidFill>
              <a:ln w="1746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B75113B-EA7A-40BC-BB21-A643CBC08BCB}"/>
                  </a:ext>
                </a:extLst>
              </p:cNvPr>
              <p:cNvSpPr/>
              <p:nvPr/>
            </p:nvSpPr>
            <p:spPr>
              <a:xfrm>
                <a:off x="6833943" y="5301779"/>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18CB4A86-3378-4C74-9F45-47093E8ED0CE}"/>
                  </a:ext>
                </a:extLst>
              </p:cNvPr>
              <p:cNvSpPr/>
              <p:nvPr/>
            </p:nvSpPr>
            <p:spPr>
              <a:xfrm>
                <a:off x="6876471" y="5259355"/>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56F1013C-CDC9-49F2-8678-336D9B438B4B}"/>
                  </a:ext>
                </a:extLst>
              </p:cNvPr>
              <p:cNvSpPr/>
              <p:nvPr/>
            </p:nvSpPr>
            <p:spPr>
              <a:xfrm>
                <a:off x="6876367" y="5344307"/>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D2429B3F-4C2C-4D13-81AC-F4782941391F}"/>
                  </a:ext>
                </a:extLst>
              </p:cNvPr>
              <p:cNvSpPr/>
              <p:nvPr/>
            </p:nvSpPr>
            <p:spPr>
              <a:xfrm>
                <a:off x="6921789" y="5304636"/>
                <a:ext cx="36950" cy="36950"/>
              </a:xfrm>
              <a:custGeom>
                <a:avLst/>
                <a:gdLst>
                  <a:gd name="connsiteX0" fmla="*/ 1995 w 36950"/>
                  <a:gd name="connsiteY0" fmla="*/ 13691 h 36950"/>
                  <a:gd name="connsiteX1" fmla="*/ 13691 w 36950"/>
                  <a:gd name="connsiteY1" fmla="*/ 1995 h 36950"/>
                  <a:gd name="connsiteX2" fmla="*/ 23213 w 36950"/>
                  <a:gd name="connsiteY2" fmla="*/ 1949 h 36950"/>
                  <a:gd name="connsiteX3" fmla="*/ 23259 w 36950"/>
                  <a:gd name="connsiteY3" fmla="*/ 1995 h 36950"/>
                  <a:gd name="connsiteX4" fmla="*/ 34955 w 36950"/>
                  <a:gd name="connsiteY4" fmla="*/ 13691 h 36950"/>
                  <a:gd name="connsiteX5" fmla="*/ 35001 w 36950"/>
                  <a:gd name="connsiteY5" fmla="*/ 23213 h 36950"/>
                  <a:gd name="connsiteX6" fmla="*/ 34955 w 36950"/>
                  <a:gd name="connsiteY6" fmla="*/ 23260 h 36950"/>
                  <a:gd name="connsiteX7" fmla="*/ 23259 w 36950"/>
                  <a:gd name="connsiteY7" fmla="*/ 34955 h 36950"/>
                  <a:gd name="connsiteX8" fmla="*/ 13737 w 36950"/>
                  <a:gd name="connsiteY8" fmla="*/ 35001 h 36950"/>
                  <a:gd name="connsiteX9" fmla="*/ 13691 w 36950"/>
                  <a:gd name="connsiteY9" fmla="*/ 34955 h 36950"/>
                  <a:gd name="connsiteX10" fmla="*/ 1995 w 36950"/>
                  <a:gd name="connsiteY10" fmla="*/ 23260 h 36950"/>
                  <a:gd name="connsiteX11" fmla="*/ 1949 w 36950"/>
                  <a:gd name="connsiteY11" fmla="*/ 13737 h 36950"/>
                  <a:gd name="connsiteX12" fmla="*/ 1995 w 36950"/>
                  <a:gd name="connsiteY12" fmla="*/ 13691 h 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50" h="36950">
                    <a:moveTo>
                      <a:pt x="1995" y="13691"/>
                    </a:moveTo>
                    <a:lnTo>
                      <a:pt x="13691" y="1995"/>
                    </a:lnTo>
                    <a:cubicBezTo>
                      <a:pt x="16308" y="-647"/>
                      <a:pt x="20571" y="-668"/>
                      <a:pt x="23213" y="1949"/>
                    </a:cubicBezTo>
                    <a:cubicBezTo>
                      <a:pt x="23229" y="1965"/>
                      <a:pt x="23244" y="1980"/>
                      <a:pt x="23259" y="1995"/>
                    </a:cubicBezTo>
                    <a:lnTo>
                      <a:pt x="34955" y="13691"/>
                    </a:lnTo>
                    <a:cubicBezTo>
                      <a:pt x="37597" y="16308"/>
                      <a:pt x="37618" y="20571"/>
                      <a:pt x="35001" y="23213"/>
                    </a:cubicBezTo>
                    <a:cubicBezTo>
                      <a:pt x="34985" y="23229"/>
                      <a:pt x="34971" y="23244"/>
                      <a:pt x="34955" y="23260"/>
                    </a:cubicBezTo>
                    <a:lnTo>
                      <a:pt x="23259" y="34955"/>
                    </a:lnTo>
                    <a:cubicBezTo>
                      <a:pt x="20642" y="37597"/>
                      <a:pt x="16379" y="37618"/>
                      <a:pt x="13737" y="35001"/>
                    </a:cubicBezTo>
                    <a:cubicBezTo>
                      <a:pt x="13721" y="34986"/>
                      <a:pt x="13707" y="34970"/>
                      <a:pt x="13691" y="34955"/>
                    </a:cubicBezTo>
                    <a:lnTo>
                      <a:pt x="1995" y="23260"/>
                    </a:lnTo>
                    <a:cubicBezTo>
                      <a:pt x="-647" y="20643"/>
                      <a:pt x="-668" y="16379"/>
                      <a:pt x="1949" y="13737"/>
                    </a:cubicBezTo>
                    <a:cubicBezTo>
                      <a:pt x="1965" y="13721"/>
                      <a:pt x="1979" y="13706"/>
                      <a:pt x="1995" y="13691"/>
                    </a:cubicBezTo>
                  </a:path>
                </a:pathLst>
              </a:custGeom>
              <a:solidFill>
                <a:srgbClr val="FFFFFF"/>
              </a:solidFill>
              <a:ln w="17463" cap="flat">
                <a:noFill/>
                <a:prstDash val="solid"/>
                <a:miter/>
              </a:ln>
            </p:spPr>
            <p:txBody>
              <a:bodyPr rtlCol="0" anchor="ctr"/>
              <a:lstStyle/>
              <a:p>
                <a:endParaRPr lang="en-IN"/>
              </a:p>
            </p:txBody>
          </p:sp>
        </p:grpSp>
        <p:sp>
          <p:nvSpPr>
            <p:cNvPr id="181" name="Rectangle: Rounded Corners 180">
              <a:extLst>
                <a:ext uri="{FF2B5EF4-FFF2-40B4-BE49-F238E27FC236}">
                  <a16:creationId xmlns:a16="http://schemas.microsoft.com/office/drawing/2014/main" id="{8152E61D-B6E7-49AD-B8A7-EA0326965BC8}"/>
                </a:ext>
              </a:extLst>
            </p:cNvPr>
            <p:cNvSpPr/>
            <p:nvPr/>
          </p:nvSpPr>
          <p:spPr bwMode="auto">
            <a:xfrm>
              <a:off x="7956088"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2" name="TextBox 181">
              <a:extLst>
                <a:ext uri="{FF2B5EF4-FFF2-40B4-BE49-F238E27FC236}">
                  <a16:creationId xmlns:a16="http://schemas.microsoft.com/office/drawing/2014/main" id="{3E1CC104-50F9-4AD6-8EB8-757FB429CBC1}"/>
                </a:ext>
              </a:extLst>
            </p:cNvPr>
            <p:cNvSpPr txBox="1"/>
            <p:nvPr/>
          </p:nvSpPr>
          <p:spPr>
            <a:xfrm>
              <a:off x="7984348" y="4732696"/>
              <a:ext cx="49212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Cosmos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DB</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83" name="Group 182">
              <a:extLst>
                <a:ext uri="{FF2B5EF4-FFF2-40B4-BE49-F238E27FC236}">
                  <a16:creationId xmlns:a16="http://schemas.microsoft.com/office/drawing/2014/main" id="{26A46882-39F2-4AB0-BA71-1976A6049D46}"/>
                </a:ext>
              </a:extLst>
            </p:cNvPr>
            <p:cNvGrpSpPr/>
            <p:nvPr/>
          </p:nvGrpSpPr>
          <p:grpSpPr>
            <a:xfrm>
              <a:off x="8031925" y="5185131"/>
              <a:ext cx="397023" cy="394686"/>
              <a:chOff x="8168841" y="4271499"/>
              <a:chExt cx="293625" cy="291897"/>
            </a:xfrm>
          </p:grpSpPr>
          <p:sp>
            <p:nvSpPr>
              <p:cNvPr id="185" name="Freeform: Shape 184">
                <a:extLst>
                  <a:ext uri="{FF2B5EF4-FFF2-40B4-BE49-F238E27FC236}">
                    <a16:creationId xmlns:a16="http://schemas.microsoft.com/office/drawing/2014/main" id="{EB220EBE-BC0C-4A5D-8B51-C48C82948B52}"/>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A41A593-5CBA-440D-A47E-C554CBEE5008}"/>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4B7414AA-2BBD-4682-BC3D-F81BA1C0AEB2}"/>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88" name="Graphic 21">
                <a:extLst>
                  <a:ext uri="{FF2B5EF4-FFF2-40B4-BE49-F238E27FC236}">
                    <a16:creationId xmlns:a16="http://schemas.microsoft.com/office/drawing/2014/main" id="{7347B445-B73B-482D-A6DD-8107C86FBA59}"/>
                  </a:ext>
                </a:extLst>
              </p:cNvPr>
              <p:cNvGrpSpPr/>
              <p:nvPr/>
            </p:nvGrpSpPr>
            <p:grpSpPr>
              <a:xfrm>
                <a:off x="8208424" y="4344345"/>
                <a:ext cx="210849" cy="144091"/>
                <a:chOff x="8208424" y="4344345"/>
                <a:chExt cx="210849" cy="144091"/>
              </a:xfrm>
              <a:solidFill>
                <a:srgbClr val="F2F2F2"/>
              </a:solidFill>
            </p:grpSpPr>
            <p:sp>
              <p:nvSpPr>
                <p:cNvPr id="193" name="Freeform: Shape 192">
                  <a:extLst>
                    <a:ext uri="{FF2B5EF4-FFF2-40B4-BE49-F238E27FC236}">
                      <a16:creationId xmlns:a16="http://schemas.microsoft.com/office/drawing/2014/main" id="{AE6C1B7A-E143-454C-BF2A-9DFF6919B0C4}"/>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701AEF23-45F4-47F1-A2B8-3147E32DAF59}"/>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89" name="Freeform: Shape 188">
                <a:extLst>
                  <a:ext uri="{FF2B5EF4-FFF2-40B4-BE49-F238E27FC236}">
                    <a16:creationId xmlns:a16="http://schemas.microsoft.com/office/drawing/2014/main" id="{C389C4C4-2B59-4A6C-9FC7-E7CF31220426}"/>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sp>
          <p:nvSpPr>
            <p:cNvPr id="163" name="TextBox 162">
              <a:extLst>
                <a:ext uri="{FF2B5EF4-FFF2-40B4-BE49-F238E27FC236}">
                  <a16:creationId xmlns:a16="http://schemas.microsoft.com/office/drawing/2014/main" id="{BA91C579-3E52-495A-A09C-A28FA1BE6E55}"/>
                </a:ext>
              </a:extLst>
            </p:cNvPr>
            <p:cNvSpPr txBox="1"/>
            <p:nvPr/>
          </p:nvSpPr>
          <p:spPr>
            <a:xfrm>
              <a:off x="8700233" y="4732696"/>
              <a:ext cx="55784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Cache for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Redis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65" name="Rectangle: Rounded Corners 164">
              <a:extLst>
                <a:ext uri="{FF2B5EF4-FFF2-40B4-BE49-F238E27FC236}">
                  <a16:creationId xmlns:a16="http://schemas.microsoft.com/office/drawing/2014/main" id="{72438E90-12F8-49FD-9562-A04AD39B92CD}"/>
                </a:ext>
              </a:extLst>
            </p:cNvPr>
            <p:cNvSpPr/>
            <p:nvPr/>
          </p:nvSpPr>
          <p:spPr bwMode="auto">
            <a:xfrm>
              <a:off x="8704835"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66" name="Group 165">
              <a:extLst>
                <a:ext uri="{FF2B5EF4-FFF2-40B4-BE49-F238E27FC236}">
                  <a16:creationId xmlns:a16="http://schemas.microsoft.com/office/drawing/2014/main" id="{75E25009-49D4-4469-92F5-C9FCD6621D4A}"/>
                </a:ext>
              </a:extLst>
            </p:cNvPr>
            <p:cNvGrpSpPr/>
            <p:nvPr/>
          </p:nvGrpSpPr>
          <p:grpSpPr>
            <a:xfrm>
              <a:off x="8801437" y="5171772"/>
              <a:ext cx="346905" cy="423963"/>
              <a:chOff x="8906367" y="5171772"/>
              <a:chExt cx="346905" cy="423963"/>
            </a:xfrm>
          </p:grpSpPr>
          <p:sp>
            <p:nvSpPr>
              <p:cNvPr id="167" name="Freeform: Shape 166">
                <a:extLst>
                  <a:ext uri="{FF2B5EF4-FFF2-40B4-BE49-F238E27FC236}">
                    <a16:creationId xmlns:a16="http://schemas.microsoft.com/office/drawing/2014/main" id="{947BFFA5-1BD7-4DCC-AFF4-1072BE5E264F}"/>
                  </a:ext>
                </a:extLst>
              </p:cNvPr>
              <p:cNvSpPr/>
              <p:nvPr/>
            </p:nvSpPr>
            <p:spPr>
              <a:xfrm>
                <a:off x="8906367" y="5229779"/>
                <a:ext cx="132933" cy="365956"/>
              </a:xfrm>
              <a:custGeom>
                <a:avLst/>
                <a:gdLst>
                  <a:gd name="connsiteX0" fmla="*/ 0 w 132933"/>
                  <a:gd name="connsiteY0" fmla="*/ 0 h 365956"/>
                  <a:gd name="connsiteX1" fmla="*/ 0 w 132933"/>
                  <a:gd name="connsiteY1" fmla="*/ 307950 h 365956"/>
                  <a:gd name="connsiteX2" fmla="*/ 132933 w 132933"/>
                  <a:gd name="connsiteY2" fmla="*/ 365957 h 365956"/>
                  <a:gd name="connsiteX3" fmla="*/ 132933 w 132933"/>
                  <a:gd name="connsiteY3" fmla="*/ 0 h 365956"/>
                  <a:gd name="connsiteX4" fmla="*/ 0 w 132933"/>
                  <a:gd name="connsiteY4" fmla="*/ 0 h 36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33" h="365956">
                    <a:moveTo>
                      <a:pt x="0" y="0"/>
                    </a:moveTo>
                    <a:lnTo>
                      <a:pt x="0" y="307950"/>
                    </a:lnTo>
                    <a:cubicBezTo>
                      <a:pt x="0" y="340365"/>
                      <a:pt x="59713" y="365957"/>
                      <a:pt x="132933" y="365957"/>
                    </a:cubicBezTo>
                    <a:lnTo>
                      <a:pt x="132933" y="0"/>
                    </a:lnTo>
                    <a:lnTo>
                      <a:pt x="0" y="0"/>
                    </a:lnTo>
                    <a:close/>
                  </a:path>
                </a:pathLst>
              </a:custGeom>
              <a:solidFill>
                <a:schemeClr val="tx2"/>
              </a:solidFill>
              <a:ln w="139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F3CA0CAF-CF47-43A8-8B6A-0E4307D68B80}"/>
                  </a:ext>
                </a:extLst>
              </p:cNvPr>
              <p:cNvSpPr/>
              <p:nvPr/>
            </p:nvSpPr>
            <p:spPr>
              <a:xfrm>
                <a:off x="9037878" y="5229779"/>
                <a:ext cx="135065" cy="365956"/>
              </a:xfrm>
              <a:custGeom>
                <a:avLst/>
                <a:gdLst>
                  <a:gd name="connsiteX0" fmla="*/ 0 w 135065"/>
                  <a:gd name="connsiteY0" fmla="*/ 365957 h 365956"/>
                  <a:gd name="connsiteX1" fmla="*/ 2133 w 135065"/>
                  <a:gd name="connsiteY1" fmla="*/ 365957 h 365956"/>
                  <a:gd name="connsiteX2" fmla="*/ 135066 w 135065"/>
                  <a:gd name="connsiteY2" fmla="*/ 307950 h 365956"/>
                  <a:gd name="connsiteX3" fmla="*/ 135066 w 135065"/>
                  <a:gd name="connsiteY3" fmla="*/ 0 h 365956"/>
                  <a:gd name="connsiteX4" fmla="*/ 0 w 135065"/>
                  <a:gd name="connsiteY4" fmla="*/ 0 h 365956"/>
                  <a:gd name="connsiteX5" fmla="*/ 0 w 135065"/>
                  <a:gd name="connsiteY5" fmla="*/ 365957 h 36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65" h="365956">
                    <a:moveTo>
                      <a:pt x="0" y="365957"/>
                    </a:moveTo>
                    <a:lnTo>
                      <a:pt x="2133" y="365957"/>
                    </a:lnTo>
                    <a:cubicBezTo>
                      <a:pt x="76063" y="365957"/>
                      <a:pt x="135066" y="340365"/>
                      <a:pt x="135066" y="307950"/>
                    </a:cubicBezTo>
                    <a:lnTo>
                      <a:pt x="135066" y="0"/>
                    </a:lnTo>
                    <a:lnTo>
                      <a:pt x="0" y="0"/>
                    </a:lnTo>
                    <a:lnTo>
                      <a:pt x="0" y="365957"/>
                    </a:lnTo>
                    <a:close/>
                  </a:path>
                </a:pathLst>
              </a:custGeom>
              <a:solidFill>
                <a:schemeClr val="tx2"/>
              </a:solidFill>
              <a:ln w="13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207B9F53-090A-4B47-9B7C-2FC3A3D4E781}"/>
                  </a:ext>
                </a:extLst>
              </p:cNvPr>
              <p:cNvSpPr/>
              <p:nvPr/>
            </p:nvSpPr>
            <p:spPr>
              <a:xfrm>
                <a:off x="8906367" y="5171772"/>
                <a:ext cx="266576" cy="116014"/>
              </a:xfrm>
              <a:custGeom>
                <a:avLst/>
                <a:gdLst>
                  <a:gd name="connsiteX0" fmla="*/ 266577 w 266576"/>
                  <a:gd name="connsiteY0" fmla="*/ 58007 h 116014"/>
                  <a:gd name="connsiteX1" fmla="*/ 133644 w 266576"/>
                  <a:gd name="connsiteY1" fmla="*/ 116014 h 116014"/>
                  <a:gd name="connsiteX2" fmla="*/ 0 w 266576"/>
                  <a:gd name="connsiteY2" fmla="*/ 58007 h 116014"/>
                  <a:gd name="connsiteX3" fmla="*/ 132933 w 266576"/>
                  <a:gd name="connsiteY3" fmla="*/ 0 h 116014"/>
                  <a:gd name="connsiteX4" fmla="*/ 266577 w 266576"/>
                  <a:gd name="connsiteY4" fmla="*/ 58007 h 116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76" h="116014">
                    <a:moveTo>
                      <a:pt x="266577" y="58007"/>
                    </a:moveTo>
                    <a:cubicBezTo>
                      <a:pt x="266577" y="89570"/>
                      <a:pt x="206864" y="116014"/>
                      <a:pt x="133644" y="116014"/>
                    </a:cubicBezTo>
                    <a:cubicBezTo>
                      <a:pt x="60424" y="116014"/>
                      <a:pt x="0" y="89570"/>
                      <a:pt x="0" y="58007"/>
                    </a:cubicBezTo>
                    <a:cubicBezTo>
                      <a:pt x="0" y="26444"/>
                      <a:pt x="59713" y="0"/>
                      <a:pt x="132933" y="0"/>
                    </a:cubicBezTo>
                    <a:cubicBezTo>
                      <a:pt x="206153" y="0"/>
                      <a:pt x="266577" y="26444"/>
                      <a:pt x="266577" y="58007"/>
                    </a:cubicBezTo>
                  </a:path>
                </a:pathLst>
              </a:custGeom>
              <a:solidFill>
                <a:srgbClr val="FFFFFF"/>
              </a:solidFill>
              <a:ln w="139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392AD68-03C5-4BA7-A29E-D7C46DA9DE52}"/>
                  </a:ext>
                </a:extLst>
              </p:cNvPr>
              <p:cNvSpPr/>
              <p:nvPr/>
            </p:nvSpPr>
            <p:spPr>
              <a:xfrm>
                <a:off x="8933380" y="5187980"/>
                <a:ext cx="212550" cy="76774"/>
              </a:xfrm>
              <a:custGeom>
                <a:avLst/>
                <a:gdLst>
                  <a:gd name="connsiteX0" fmla="*/ 212551 w 212550"/>
                  <a:gd name="connsiteY0" fmla="*/ 38387 h 76774"/>
                  <a:gd name="connsiteX1" fmla="*/ 106631 w 212550"/>
                  <a:gd name="connsiteY1" fmla="*/ 76774 h 76774"/>
                  <a:gd name="connsiteX2" fmla="*/ 0 w 212550"/>
                  <a:gd name="connsiteY2" fmla="*/ 38387 h 76774"/>
                  <a:gd name="connsiteX3" fmla="*/ 105920 w 212550"/>
                  <a:gd name="connsiteY3" fmla="*/ 0 h 76774"/>
                  <a:gd name="connsiteX4" fmla="*/ 212551 w 212550"/>
                  <a:gd name="connsiteY4" fmla="*/ 38387 h 7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50" h="76774">
                    <a:moveTo>
                      <a:pt x="212551" y="38387"/>
                    </a:moveTo>
                    <a:cubicBezTo>
                      <a:pt x="212551" y="59713"/>
                      <a:pt x="164922" y="76774"/>
                      <a:pt x="106631" y="76774"/>
                    </a:cubicBezTo>
                    <a:cubicBezTo>
                      <a:pt x="48339" y="76774"/>
                      <a:pt x="0" y="59713"/>
                      <a:pt x="0" y="38387"/>
                    </a:cubicBezTo>
                    <a:cubicBezTo>
                      <a:pt x="0" y="17061"/>
                      <a:pt x="47628" y="0"/>
                      <a:pt x="105920" y="0"/>
                    </a:cubicBezTo>
                    <a:cubicBezTo>
                      <a:pt x="164211" y="0"/>
                      <a:pt x="212551" y="17061"/>
                      <a:pt x="212551" y="38387"/>
                    </a:cubicBezTo>
                  </a:path>
                </a:pathLst>
              </a:custGeom>
              <a:solidFill>
                <a:schemeClr val="tx2"/>
              </a:solidFill>
              <a:ln w="139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16DC3DC4-A863-4236-BCBB-8FBAA3EEC9A3}"/>
                  </a:ext>
                </a:extLst>
              </p:cNvPr>
              <p:cNvSpPr/>
              <p:nvPr/>
            </p:nvSpPr>
            <p:spPr>
              <a:xfrm>
                <a:off x="8933380" y="5187980"/>
                <a:ext cx="211839" cy="61419"/>
              </a:xfrm>
              <a:custGeom>
                <a:avLst/>
                <a:gdLst>
                  <a:gd name="connsiteX0" fmla="*/ 189803 w 211839"/>
                  <a:gd name="connsiteY0" fmla="*/ 61419 h 61419"/>
                  <a:gd name="connsiteX1" fmla="*/ 211840 w 211839"/>
                  <a:gd name="connsiteY1" fmla="*/ 38387 h 61419"/>
                  <a:gd name="connsiteX2" fmla="*/ 105920 w 211839"/>
                  <a:gd name="connsiteY2" fmla="*/ 0 h 61419"/>
                  <a:gd name="connsiteX3" fmla="*/ 0 w 211839"/>
                  <a:gd name="connsiteY3" fmla="*/ 38387 h 61419"/>
                  <a:gd name="connsiteX4" fmla="*/ 22037 w 211839"/>
                  <a:gd name="connsiteY4" fmla="*/ 61419 h 61419"/>
                  <a:gd name="connsiteX5" fmla="*/ 105920 w 211839"/>
                  <a:gd name="connsiteY5" fmla="*/ 46918 h 61419"/>
                  <a:gd name="connsiteX6" fmla="*/ 189803 w 211839"/>
                  <a:gd name="connsiteY6" fmla="*/ 61419 h 6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39" h="61419">
                    <a:moveTo>
                      <a:pt x="189803" y="61419"/>
                    </a:moveTo>
                    <a:cubicBezTo>
                      <a:pt x="204020" y="54595"/>
                      <a:pt x="211840" y="46918"/>
                      <a:pt x="211840" y="38387"/>
                    </a:cubicBezTo>
                    <a:cubicBezTo>
                      <a:pt x="211840" y="17061"/>
                      <a:pt x="164211" y="0"/>
                      <a:pt x="105920" y="0"/>
                    </a:cubicBezTo>
                    <a:cubicBezTo>
                      <a:pt x="47628" y="0"/>
                      <a:pt x="0" y="17061"/>
                      <a:pt x="0" y="38387"/>
                    </a:cubicBezTo>
                    <a:cubicBezTo>
                      <a:pt x="0" y="46918"/>
                      <a:pt x="8530" y="55448"/>
                      <a:pt x="22037" y="61419"/>
                    </a:cubicBezTo>
                    <a:cubicBezTo>
                      <a:pt x="41231" y="52036"/>
                      <a:pt x="71798" y="46918"/>
                      <a:pt x="105920" y="46918"/>
                    </a:cubicBezTo>
                    <a:cubicBezTo>
                      <a:pt x="140042" y="46918"/>
                      <a:pt x="170609" y="52889"/>
                      <a:pt x="189803" y="61419"/>
                    </a:cubicBezTo>
                  </a:path>
                </a:pathLst>
              </a:custGeom>
              <a:solidFill>
                <a:schemeClr val="tx2"/>
              </a:solidFill>
              <a:ln w="139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7F7EFBB4-2387-41F5-99A1-4F8BEE3A5E6C}"/>
                  </a:ext>
                </a:extLst>
              </p:cNvPr>
              <p:cNvSpPr/>
              <p:nvPr/>
            </p:nvSpPr>
            <p:spPr>
              <a:xfrm>
                <a:off x="9075555" y="5351764"/>
                <a:ext cx="88858" cy="243971"/>
              </a:xfrm>
              <a:custGeom>
                <a:avLst/>
                <a:gdLst>
                  <a:gd name="connsiteX0" fmla="*/ 0 w 88858"/>
                  <a:gd name="connsiteY0" fmla="*/ 0 h 243971"/>
                  <a:gd name="connsiteX1" fmla="*/ 0 w 88858"/>
                  <a:gd name="connsiteY1" fmla="*/ 205584 h 243971"/>
                  <a:gd name="connsiteX2" fmla="*/ 88859 w 88858"/>
                  <a:gd name="connsiteY2" fmla="*/ 243971 h 243971"/>
                  <a:gd name="connsiteX3" fmla="*/ 88859 w 88858"/>
                  <a:gd name="connsiteY3" fmla="*/ 0 h 243971"/>
                  <a:gd name="connsiteX4" fmla="*/ 0 w 88858"/>
                  <a:gd name="connsiteY4" fmla="*/ 0 h 24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8" h="243971">
                    <a:moveTo>
                      <a:pt x="0" y="0"/>
                    </a:moveTo>
                    <a:lnTo>
                      <a:pt x="0" y="205584"/>
                    </a:lnTo>
                    <a:cubicBezTo>
                      <a:pt x="0" y="226910"/>
                      <a:pt x="39809" y="243971"/>
                      <a:pt x="88859" y="243971"/>
                    </a:cubicBezTo>
                    <a:lnTo>
                      <a:pt x="88859" y="0"/>
                    </a:lnTo>
                    <a:lnTo>
                      <a:pt x="0" y="0"/>
                    </a:lnTo>
                    <a:close/>
                  </a:path>
                </a:pathLst>
              </a:custGeom>
              <a:solidFill>
                <a:schemeClr val="tx2"/>
              </a:solidFill>
              <a:ln w="139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E551AFA4-B07B-4588-81E4-7029EECF44A6}"/>
                  </a:ext>
                </a:extLst>
              </p:cNvPr>
              <p:cNvSpPr/>
              <p:nvPr/>
            </p:nvSpPr>
            <p:spPr>
              <a:xfrm>
                <a:off x="9162992" y="5351764"/>
                <a:ext cx="90280" cy="243971"/>
              </a:xfrm>
              <a:custGeom>
                <a:avLst/>
                <a:gdLst>
                  <a:gd name="connsiteX0" fmla="*/ 0 w 90280"/>
                  <a:gd name="connsiteY0" fmla="*/ 243971 h 243971"/>
                  <a:gd name="connsiteX1" fmla="*/ 1422 w 90280"/>
                  <a:gd name="connsiteY1" fmla="*/ 243971 h 243971"/>
                  <a:gd name="connsiteX2" fmla="*/ 90281 w 90280"/>
                  <a:gd name="connsiteY2" fmla="*/ 205584 h 243971"/>
                  <a:gd name="connsiteX3" fmla="*/ 90281 w 90280"/>
                  <a:gd name="connsiteY3" fmla="*/ 0 h 243971"/>
                  <a:gd name="connsiteX4" fmla="*/ 0 w 90280"/>
                  <a:gd name="connsiteY4" fmla="*/ 0 h 243971"/>
                  <a:gd name="connsiteX5" fmla="*/ 0 w 90280"/>
                  <a:gd name="connsiteY5" fmla="*/ 243971 h 24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0" h="243971">
                    <a:moveTo>
                      <a:pt x="0" y="243971"/>
                    </a:moveTo>
                    <a:lnTo>
                      <a:pt x="1422" y="243971"/>
                    </a:lnTo>
                    <a:cubicBezTo>
                      <a:pt x="50472" y="243971"/>
                      <a:pt x="90281" y="226910"/>
                      <a:pt x="90281" y="205584"/>
                    </a:cubicBezTo>
                    <a:lnTo>
                      <a:pt x="90281" y="0"/>
                    </a:lnTo>
                    <a:lnTo>
                      <a:pt x="0" y="0"/>
                    </a:lnTo>
                    <a:lnTo>
                      <a:pt x="0" y="243971"/>
                    </a:lnTo>
                    <a:close/>
                  </a:path>
                </a:pathLst>
              </a:custGeom>
              <a:solidFill>
                <a:srgbClr val="0072C6"/>
              </a:solidFill>
              <a:ln w="139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D0343F76-0799-415F-B80B-C76F6318DB13}"/>
                  </a:ext>
                </a:extLst>
              </p:cNvPr>
              <p:cNvSpPr/>
              <p:nvPr/>
            </p:nvSpPr>
            <p:spPr>
              <a:xfrm>
                <a:off x="9162992" y="5351764"/>
                <a:ext cx="90280" cy="243971"/>
              </a:xfrm>
              <a:custGeom>
                <a:avLst/>
                <a:gdLst>
                  <a:gd name="connsiteX0" fmla="*/ 0 w 90280"/>
                  <a:gd name="connsiteY0" fmla="*/ 243971 h 243971"/>
                  <a:gd name="connsiteX1" fmla="*/ 1422 w 90280"/>
                  <a:gd name="connsiteY1" fmla="*/ 243971 h 243971"/>
                  <a:gd name="connsiteX2" fmla="*/ 90281 w 90280"/>
                  <a:gd name="connsiteY2" fmla="*/ 205584 h 243971"/>
                  <a:gd name="connsiteX3" fmla="*/ 90281 w 90280"/>
                  <a:gd name="connsiteY3" fmla="*/ 0 h 243971"/>
                  <a:gd name="connsiteX4" fmla="*/ 0 w 90280"/>
                  <a:gd name="connsiteY4" fmla="*/ 0 h 243971"/>
                  <a:gd name="connsiteX5" fmla="*/ 0 w 90280"/>
                  <a:gd name="connsiteY5" fmla="*/ 243971 h 24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0" h="243971">
                    <a:moveTo>
                      <a:pt x="0" y="243971"/>
                    </a:moveTo>
                    <a:lnTo>
                      <a:pt x="1422" y="243971"/>
                    </a:lnTo>
                    <a:cubicBezTo>
                      <a:pt x="50472" y="243971"/>
                      <a:pt x="90281" y="226910"/>
                      <a:pt x="90281" y="205584"/>
                    </a:cubicBezTo>
                    <a:lnTo>
                      <a:pt x="90281" y="0"/>
                    </a:lnTo>
                    <a:lnTo>
                      <a:pt x="0" y="0"/>
                    </a:lnTo>
                    <a:lnTo>
                      <a:pt x="0" y="243971"/>
                    </a:lnTo>
                    <a:close/>
                  </a:path>
                </a:pathLst>
              </a:custGeom>
              <a:solidFill>
                <a:schemeClr val="tx2"/>
              </a:solidFill>
              <a:ln w="139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8797F6A1-4AA2-4D3D-84D7-895AFD0A9204}"/>
                  </a:ext>
                </a:extLst>
              </p:cNvPr>
              <p:cNvSpPr/>
              <p:nvPr/>
            </p:nvSpPr>
            <p:spPr>
              <a:xfrm>
                <a:off x="9075555" y="5313377"/>
                <a:ext cx="177717" cy="76774"/>
              </a:xfrm>
              <a:custGeom>
                <a:avLst/>
                <a:gdLst>
                  <a:gd name="connsiteX0" fmla="*/ 177718 w 177717"/>
                  <a:gd name="connsiteY0" fmla="*/ 38387 h 76774"/>
                  <a:gd name="connsiteX1" fmla="*/ 88859 w 177717"/>
                  <a:gd name="connsiteY1" fmla="*/ 76774 h 76774"/>
                  <a:gd name="connsiteX2" fmla="*/ 0 w 177717"/>
                  <a:gd name="connsiteY2" fmla="*/ 38387 h 76774"/>
                  <a:gd name="connsiteX3" fmla="*/ 88859 w 177717"/>
                  <a:gd name="connsiteY3" fmla="*/ 0 h 76774"/>
                  <a:gd name="connsiteX4" fmla="*/ 177718 w 177717"/>
                  <a:gd name="connsiteY4" fmla="*/ 38387 h 7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17" h="76774">
                    <a:moveTo>
                      <a:pt x="177718" y="38387"/>
                    </a:moveTo>
                    <a:cubicBezTo>
                      <a:pt x="177718" y="59713"/>
                      <a:pt x="137909" y="76774"/>
                      <a:pt x="88859" y="76774"/>
                    </a:cubicBezTo>
                    <a:cubicBezTo>
                      <a:pt x="39809" y="76774"/>
                      <a:pt x="0" y="59713"/>
                      <a:pt x="0" y="38387"/>
                    </a:cubicBezTo>
                    <a:cubicBezTo>
                      <a:pt x="0" y="17061"/>
                      <a:pt x="39809" y="0"/>
                      <a:pt x="88859" y="0"/>
                    </a:cubicBezTo>
                    <a:cubicBezTo>
                      <a:pt x="137909" y="0"/>
                      <a:pt x="177718" y="17061"/>
                      <a:pt x="177718" y="38387"/>
                    </a:cubicBezTo>
                  </a:path>
                </a:pathLst>
              </a:custGeom>
              <a:solidFill>
                <a:srgbClr val="FFFFFF"/>
              </a:solidFill>
              <a:ln w="139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14B247EE-2E19-4FA3-B9F5-7C3A8B7364C7}"/>
                  </a:ext>
                </a:extLst>
              </p:cNvPr>
              <p:cNvSpPr/>
              <p:nvPr/>
            </p:nvSpPr>
            <p:spPr>
              <a:xfrm>
                <a:off x="9094037" y="5323614"/>
                <a:ext cx="140752" cy="51182"/>
              </a:xfrm>
              <a:custGeom>
                <a:avLst/>
                <a:gdLst>
                  <a:gd name="connsiteX0" fmla="*/ 140753 w 140752"/>
                  <a:gd name="connsiteY0" fmla="*/ 25591 h 51182"/>
                  <a:gd name="connsiteX1" fmla="*/ 70376 w 140752"/>
                  <a:gd name="connsiteY1" fmla="*/ 51183 h 51182"/>
                  <a:gd name="connsiteX2" fmla="*/ 0 w 140752"/>
                  <a:gd name="connsiteY2" fmla="*/ 25591 h 51182"/>
                  <a:gd name="connsiteX3" fmla="*/ 70376 w 140752"/>
                  <a:gd name="connsiteY3" fmla="*/ 0 h 51182"/>
                  <a:gd name="connsiteX4" fmla="*/ 140753 w 140752"/>
                  <a:gd name="connsiteY4" fmla="*/ 25591 h 5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52" h="51182">
                    <a:moveTo>
                      <a:pt x="140753" y="25591"/>
                    </a:moveTo>
                    <a:cubicBezTo>
                      <a:pt x="140753" y="39240"/>
                      <a:pt x="108763" y="51183"/>
                      <a:pt x="70376" y="51183"/>
                    </a:cubicBezTo>
                    <a:cubicBezTo>
                      <a:pt x="31989" y="51183"/>
                      <a:pt x="0" y="40093"/>
                      <a:pt x="0" y="25591"/>
                    </a:cubicBezTo>
                    <a:cubicBezTo>
                      <a:pt x="0" y="11943"/>
                      <a:pt x="31989" y="0"/>
                      <a:pt x="70376" y="0"/>
                    </a:cubicBezTo>
                    <a:cubicBezTo>
                      <a:pt x="108763" y="0"/>
                      <a:pt x="140753" y="11943"/>
                      <a:pt x="140753" y="25591"/>
                    </a:cubicBezTo>
                  </a:path>
                </a:pathLst>
              </a:custGeom>
              <a:solidFill>
                <a:schemeClr val="tx2"/>
              </a:solidFill>
              <a:ln w="139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40AEDA3-1D85-44D5-A697-92ADBDF9B4D0}"/>
                  </a:ext>
                </a:extLst>
              </p:cNvPr>
              <p:cNvSpPr/>
              <p:nvPr/>
            </p:nvSpPr>
            <p:spPr>
              <a:xfrm>
                <a:off x="9094037" y="5323614"/>
                <a:ext cx="140752" cy="40946"/>
              </a:xfrm>
              <a:custGeom>
                <a:avLst/>
                <a:gdLst>
                  <a:gd name="connsiteX0" fmla="*/ 125824 w 140752"/>
                  <a:gd name="connsiteY0" fmla="*/ 40946 h 40946"/>
                  <a:gd name="connsiteX1" fmla="*/ 140753 w 140752"/>
                  <a:gd name="connsiteY1" fmla="*/ 25591 h 40946"/>
                  <a:gd name="connsiteX2" fmla="*/ 70376 w 140752"/>
                  <a:gd name="connsiteY2" fmla="*/ 0 h 40946"/>
                  <a:gd name="connsiteX3" fmla="*/ 0 w 140752"/>
                  <a:gd name="connsiteY3" fmla="*/ 25591 h 40946"/>
                  <a:gd name="connsiteX4" fmla="*/ 14928 w 140752"/>
                  <a:gd name="connsiteY4" fmla="*/ 40946 h 40946"/>
                  <a:gd name="connsiteX5" fmla="*/ 71087 w 140752"/>
                  <a:gd name="connsiteY5" fmla="*/ 30710 h 40946"/>
                  <a:gd name="connsiteX6" fmla="*/ 125824 w 140752"/>
                  <a:gd name="connsiteY6" fmla="*/ 40946 h 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752" h="40946">
                    <a:moveTo>
                      <a:pt x="125824" y="40946"/>
                    </a:moveTo>
                    <a:cubicBezTo>
                      <a:pt x="135066" y="36681"/>
                      <a:pt x="140753" y="31563"/>
                      <a:pt x="140753" y="25591"/>
                    </a:cubicBezTo>
                    <a:cubicBezTo>
                      <a:pt x="140753" y="11943"/>
                      <a:pt x="108763" y="0"/>
                      <a:pt x="70376" y="0"/>
                    </a:cubicBezTo>
                    <a:cubicBezTo>
                      <a:pt x="31278" y="0"/>
                      <a:pt x="0" y="11090"/>
                      <a:pt x="0" y="25591"/>
                    </a:cubicBezTo>
                    <a:cubicBezTo>
                      <a:pt x="0" y="31563"/>
                      <a:pt x="5687" y="36681"/>
                      <a:pt x="14928" y="40946"/>
                    </a:cubicBezTo>
                    <a:cubicBezTo>
                      <a:pt x="27724" y="34975"/>
                      <a:pt x="48339" y="30710"/>
                      <a:pt x="71087" y="30710"/>
                    </a:cubicBezTo>
                    <a:cubicBezTo>
                      <a:pt x="92413" y="30710"/>
                      <a:pt x="112318" y="34975"/>
                      <a:pt x="125824" y="40946"/>
                    </a:cubicBezTo>
                  </a:path>
                </a:pathLst>
              </a:custGeom>
              <a:solidFill>
                <a:schemeClr val="tx2"/>
              </a:solidFill>
              <a:ln w="139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7CA69A8-3A45-48D9-BE58-3D6090EBA82F}"/>
                  </a:ext>
                </a:extLst>
              </p:cNvPr>
              <p:cNvSpPr/>
              <p:nvPr/>
            </p:nvSpPr>
            <p:spPr>
              <a:xfrm>
                <a:off x="9113942" y="5401241"/>
                <a:ext cx="103787" cy="173168"/>
              </a:xfrm>
              <a:custGeom>
                <a:avLst/>
                <a:gdLst>
                  <a:gd name="connsiteX0" fmla="*/ 98811 w 103787"/>
                  <a:gd name="connsiteY0" fmla="*/ 75068 h 173168"/>
                  <a:gd name="connsiteX1" fmla="*/ 0 w 103787"/>
                  <a:gd name="connsiteY1" fmla="*/ 173168 h 173168"/>
                  <a:gd name="connsiteX2" fmla="*/ 38387 w 103787"/>
                  <a:gd name="connsiteY2" fmla="*/ 97247 h 173168"/>
                  <a:gd name="connsiteX3" fmla="*/ 4976 w 103787"/>
                  <a:gd name="connsiteY3" fmla="*/ 97247 h 173168"/>
                  <a:gd name="connsiteX4" fmla="*/ 103787 w 103787"/>
                  <a:gd name="connsiteY4" fmla="*/ 0 h 173168"/>
                  <a:gd name="connsiteX5" fmla="*/ 65400 w 103787"/>
                  <a:gd name="connsiteY5" fmla="*/ 75068 h 17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87" h="173168">
                    <a:moveTo>
                      <a:pt x="98811" y="75068"/>
                    </a:moveTo>
                    <a:lnTo>
                      <a:pt x="0" y="173168"/>
                    </a:lnTo>
                    <a:lnTo>
                      <a:pt x="38387" y="97247"/>
                    </a:lnTo>
                    <a:lnTo>
                      <a:pt x="4976" y="97247"/>
                    </a:lnTo>
                    <a:lnTo>
                      <a:pt x="103787" y="0"/>
                    </a:lnTo>
                    <a:lnTo>
                      <a:pt x="65400" y="75068"/>
                    </a:lnTo>
                    <a:close/>
                  </a:path>
                </a:pathLst>
              </a:custGeom>
              <a:solidFill>
                <a:srgbClr val="FFFFFF"/>
              </a:solidFill>
              <a:ln w="1397" cap="flat">
                <a:noFill/>
                <a:prstDash val="solid"/>
                <a:miter/>
              </a:ln>
            </p:spPr>
            <p:txBody>
              <a:bodyPr rtlCol="0" anchor="ctr"/>
              <a:lstStyle/>
              <a:p>
                <a:endParaRPr lang="en-IN"/>
              </a:p>
            </p:txBody>
          </p:sp>
        </p:grpSp>
        <p:sp>
          <p:nvSpPr>
            <p:cNvPr id="154" name="Rectangle: Rounded Corners 153">
              <a:extLst>
                <a:ext uri="{FF2B5EF4-FFF2-40B4-BE49-F238E27FC236}">
                  <a16:creationId xmlns:a16="http://schemas.microsoft.com/office/drawing/2014/main" id="{0E7A80CB-A6AC-4428-AA57-D0B4E1FE333A}"/>
                </a:ext>
              </a:extLst>
            </p:cNvPr>
            <p:cNvSpPr/>
            <p:nvPr/>
          </p:nvSpPr>
          <p:spPr bwMode="auto">
            <a:xfrm>
              <a:off x="9675735"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55" name="TextBox 154">
              <a:extLst>
                <a:ext uri="{FF2B5EF4-FFF2-40B4-BE49-F238E27FC236}">
                  <a16:creationId xmlns:a16="http://schemas.microsoft.com/office/drawing/2014/main" id="{ED73806C-4423-43C7-AD90-8DE4EB7EFAA5}"/>
                </a:ext>
              </a:extLst>
            </p:cNvPr>
            <p:cNvSpPr txBox="1"/>
            <p:nvPr/>
          </p:nvSpPr>
          <p:spPr>
            <a:xfrm>
              <a:off x="9611822" y="4732697"/>
              <a:ext cx="676467"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PostgreSQL</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56" name="Group 155">
              <a:extLst>
                <a:ext uri="{FF2B5EF4-FFF2-40B4-BE49-F238E27FC236}">
                  <a16:creationId xmlns:a16="http://schemas.microsoft.com/office/drawing/2014/main" id="{DC092499-650F-4593-A0CD-1E9A9121C594}"/>
                </a:ext>
              </a:extLst>
            </p:cNvPr>
            <p:cNvGrpSpPr/>
            <p:nvPr/>
          </p:nvGrpSpPr>
          <p:grpSpPr>
            <a:xfrm>
              <a:off x="9803522" y="5188164"/>
              <a:ext cx="293065" cy="388619"/>
              <a:chOff x="9908452" y="5188164"/>
              <a:chExt cx="293065" cy="388619"/>
            </a:xfrm>
          </p:grpSpPr>
          <p:sp>
            <p:nvSpPr>
              <p:cNvPr id="157" name="Freeform: Shape 156">
                <a:extLst>
                  <a:ext uri="{FF2B5EF4-FFF2-40B4-BE49-F238E27FC236}">
                    <a16:creationId xmlns:a16="http://schemas.microsoft.com/office/drawing/2014/main" id="{7B048281-5A28-47B0-829A-61799E8B0AF7}"/>
                  </a:ext>
                </a:extLst>
              </p:cNvPr>
              <p:cNvSpPr/>
              <p:nvPr/>
            </p:nvSpPr>
            <p:spPr>
              <a:xfrm>
                <a:off x="9908452" y="5188164"/>
                <a:ext cx="293065" cy="106070"/>
              </a:xfrm>
              <a:custGeom>
                <a:avLst/>
                <a:gdLst>
                  <a:gd name="connsiteX0" fmla="*/ 293065 w 293065"/>
                  <a:gd name="connsiteY0" fmla="*/ 53035 h 106070"/>
                  <a:gd name="connsiteX1" fmla="*/ 146533 w 293065"/>
                  <a:gd name="connsiteY1" fmla="*/ 106070 h 106070"/>
                  <a:gd name="connsiteX2" fmla="*/ 0 w 293065"/>
                  <a:gd name="connsiteY2" fmla="*/ 53035 h 106070"/>
                  <a:gd name="connsiteX3" fmla="*/ 146533 w 293065"/>
                  <a:gd name="connsiteY3" fmla="*/ 0 h 106070"/>
                  <a:gd name="connsiteX4" fmla="*/ 293065 w 293065"/>
                  <a:gd name="connsiteY4" fmla="*/ 53035 h 10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65" h="106070">
                    <a:moveTo>
                      <a:pt x="293065" y="53035"/>
                    </a:moveTo>
                    <a:cubicBezTo>
                      <a:pt x="293065" y="82296"/>
                      <a:pt x="227457" y="106070"/>
                      <a:pt x="146533" y="106070"/>
                    </a:cubicBezTo>
                    <a:cubicBezTo>
                      <a:pt x="65608" y="106070"/>
                      <a:pt x="0" y="83210"/>
                      <a:pt x="0" y="53035"/>
                    </a:cubicBezTo>
                    <a:cubicBezTo>
                      <a:pt x="0" y="22860"/>
                      <a:pt x="65608" y="0"/>
                      <a:pt x="146533" y="0"/>
                    </a:cubicBezTo>
                    <a:cubicBezTo>
                      <a:pt x="227457" y="0"/>
                      <a:pt x="293065" y="22860"/>
                      <a:pt x="293065" y="53035"/>
                    </a:cubicBezTo>
                  </a:path>
                </a:pathLst>
              </a:custGeom>
              <a:solidFill>
                <a:schemeClr val="bg1"/>
              </a:solidFill>
              <a:ln w="22754" cap="flat">
                <a:noFill/>
                <a:prstDash val="solid"/>
                <a:miter/>
              </a:ln>
            </p:spPr>
            <p:txBody>
              <a:bodyPr rtlCol="0" anchor="ctr"/>
              <a:lstStyle/>
              <a:p>
                <a:endParaRPr lang="en-IN"/>
              </a:p>
            </p:txBody>
          </p:sp>
          <p:grpSp>
            <p:nvGrpSpPr>
              <p:cNvPr id="158" name="Group 157">
                <a:extLst>
                  <a:ext uri="{FF2B5EF4-FFF2-40B4-BE49-F238E27FC236}">
                    <a16:creationId xmlns:a16="http://schemas.microsoft.com/office/drawing/2014/main" id="{8607BF6C-E3E9-4685-83D1-5D1012BD4F55}"/>
                  </a:ext>
                </a:extLst>
              </p:cNvPr>
              <p:cNvGrpSpPr/>
              <p:nvPr/>
            </p:nvGrpSpPr>
            <p:grpSpPr>
              <a:xfrm>
                <a:off x="9908452" y="5203251"/>
                <a:ext cx="293065" cy="373532"/>
                <a:chOff x="9908452" y="5203251"/>
                <a:chExt cx="293065" cy="373532"/>
              </a:xfrm>
            </p:grpSpPr>
            <p:sp>
              <p:nvSpPr>
                <p:cNvPr id="159" name="Freeform: Shape 158">
                  <a:extLst>
                    <a:ext uri="{FF2B5EF4-FFF2-40B4-BE49-F238E27FC236}">
                      <a16:creationId xmlns:a16="http://schemas.microsoft.com/office/drawing/2014/main" id="{C29C4145-05AC-42EC-ADD2-4D40F3D38EEB}"/>
                    </a:ext>
                  </a:extLst>
                </p:cNvPr>
                <p:cNvSpPr/>
                <p:nvPr/>
              </p:nvSpPr>
              <p:spPr>
                <a:xfrm>
                  <a:off x="9908452" y="5241199"/>
                  <a:ext cx="293065" cy="335584"/>
                </a:xfrm>
                <a:custGeom>
                  <a:avLst/>
                  <a:gdLst>
                    <a:gd name="connsiteX0" fmla="*/ 146533 w 293065"/>
                    <a:gd name="connsiteY0" fmla="*/ 53035 h 335584"/>
                    <a:gd name="connsiteX1" fmla="*/ 0 w 293065"/>
                    <a:gd name="connsiteY1" fmla="*/ 0 h 335584"/>
                    <a:gd name="connsiteX2" fmla="*/ 0 w 293065"/>
                    <a:gd name="connsiteY2" fmla="*/ 282550 h 335584"/>
                    <a:gd name="connsiteX3" fmla="*/ 144475 w 293065"/>
                    <a:gd name="connsiteY3" fmla="*/ 335585 h 335584"/>
                    <a:gd name="connsiteX4" fmla="*/ 146533 w 293065"/>
                    <a:gd name="connsiteY4" fmla="*/ 335585 h 335584"/>
                    <a:gd name="connsiteX5" fmla="*/ 293065 w 293065"/>
                    <a:gd name="connsiteY5" fmla="*/ 282550 h 335584"/>
                    <a:gd name="connsiteX6" fmla="*/ 293065 w 293065"/>
                    <a:gd name="connsiteY6" fmla="*/ 0 h 335584"/>
                    <a:gd name="connsiteX7" fmla="*/ 146533 w 293065"/>
                    <a:gd name="connsiteY7" fmla="*/ 53035 h 33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065" h="335584">
                      <a:moveTo>
                        <a:pt x="146533" y="53035"/>
                      </a:moveTo>
                      <a:cubicBezTo>
                        <a:pt x="65608" y="53035"/>
                        <a:pt x="0" y="30175"/>
                        <a:pt x="0" y="0"/>
                      </a:cubicBezTo>
                      <a:lnTo>
                        <a:pt x="0" y="282550"/>
                      </a:lnTo>
                      <a:cubicBezTo>
                        <a:pt x="0" y="311582"/>
                        <a:pt x="64465" y="335128"/>
                        <a:pt x="144475" y="335585"/>
                      </a:cubicBezTo>
                      <a:lnTo>
                        <a:pt x="146533" y="335585"/>
                      </a:lnTo>
                      <a:cubicBezTo>
                        <a:pt x="227457" y="335585"/>
                        <a:pt x="293065" y="312725"/>
                        <a:pt x="293065" y="282550"/>
                      </a:cubicBezTo>
                      <a:lnTo>
                        <a:pt x="293065" y="0"/>
                      </a:lnTo>
                      <a:cubicBezTo>
                        <a:pt x="293065" y="29261"/>
                        <a:pt x="227457" y="53035"/>
                        <a:pt x="146533" y="53035"/>
                      </a:cubicBezTo>
                      <a:close/>
                    </a:path>
                  </a:pathLst>
                </a:custGeom>
                <a:solidFill>
                  <a:schemeClr val="tx2"/>
                </a:solidFill>
                <a:ln w="22754"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7FFB942A-0D3E-4922-9AB7-F9C07A8796A5}"/>
                    </a:ext>
                  </a:extLst>
                </p:cNvPr>
                <p:cNvSpPr/>
                <p:nvPr/>
              </p:nvSpPr>
              <p:spPr>
                <a:xfrm>
                  <a:off x="9942513" y="5203251"/>
                  <a:ext cx="224713" cy="67437"/>
                </a:xfrm>
                <a:custGeom>
                  <a:avLst/>
                  <a:gdLst>
                    <a:gd name="connsiteX0" fmla="*/ 224714 w 224713"/>
                    <a:gd name="connsiteY0" fmla="*/ 33604 h 67437"/>
                    <a:gd name="connsiteX1" fmla="*/ 112471 w 224713"/>
                    <a:gd name="connsiteY1" fmla="*/ 67437 h 67437"/>
                    <a:gd name="connsiteX2" fmla="*/ 0 w 224713"/>
                    <a:gd name="connsiteY2" fmla="*/ 33833 h 67437"/>
                    <a:gd name="connsiteX3" fmla="*/ 112471 w 224713"/>
                    <a:gd name="connsiteY3" fmla="*/ 0 h 67437"/>
                    <a:gd name="connsiteX4" fmla="*/ 224714 w 224713"/>
                    <a:gd name="connsiteY4" fmla="*/ 33604 h 6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3" h="67437">
                      <a:moveTo>
                        <a:pt x="224714" y="33604"/>
                      </a:moveTo>
                      <a:cubicBezTo>
                        <a:pt x="224714" y="52349"/>
                        <a:pt x="174422" y="67437"/>
                        <a:pt x="112471" y="67437"/>
                      </a:cubicBezTo>
                      <a:cubicBezTo>
                        <a:pt x="50521" y="67437"/>
                        <a:pt x="0" y="52349"/>
                        <a:pt x="0" y="33833"/>
                      </a:cubicBezTo>
                      <a:cubicBezTo>
                        <a:pt x="0" y="15316"/>
                        <a:pt x="50292" y="0"/>
                        <a:pt x="112471" y="0"/>
                      </a:cubicBezTo>
                      <a:cubicBezTo>
                        <a:pt x="174650" y="0"/>
                        <a:pt x="224714" y="15088"/>
                        <a:pt x="224714" y="33604"/>
                      </a:cubicBezTo>
                    </a:path>
                  </a:pathLst>
                </a:custGeom>
                <a:solidFill>
                  <a:schemeClr val="tx2"/>
                </a:solidFill>
                <a:ln w="22754"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7471FE6-03E5-49FA-A560-E2BE167A1AD0}"/>
                    </a:ext>
                  </a:extLst>
                </p:cNvPr>
                <p:cNvSpPr/>
                <p:nvPr/>
              </p:nvSpPr>
              <p:spPr>
                <a:xfrm>
                  <a:off x="9965830" y="5245192"/>
                  <a:ext cx="178079" cy="25648"/>
                </a:xfrm>
                <a:custGeom>
                  <a:avLst/>
                  <a:gdLst>
                    <a:gd name="connsiteX0" fmla="*/ 89154 w 178079"/>
                    <a:gd name="connsiteY0" fmla="*/ 122 h 25648"/>
                    <a:gd name="connsiteX1" fmla="*/ 0 w 178079"/>
                    <a:gd name="connsiteY1" fmla="*/ 13152 h 25648"/>
                    <a:gd name="connsiteX2" fmla="*/ 89154 w 178079"/>
                    <a:gd name="connsiteY2" fmla="*/ 25496 h 25648"/>
                    <a:gd name="connsiteX3" fmla="*/ 178079 w 178079"/>
                    <a:gd name="connsiteY3" fmla="*/ 12238 h 25648"/>
                    <a:gd name="connsiteX4" fmla="*/ 89154 w 178079"/>
                    <a:gd name="connsiteY4" fmla="*/ 122 h 2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9" h="25648">
                      <a:moveTo>
                        <a:pt x="89154" y="122"/>
                      </a:moveTo>
                      <a:cubicBezTo>
                        <a:pt x="58912" y="-630"/>
                        <a:pt x="28762" y="3776"/>
                        <a:pt x="0" y="13152"/>
                      </a:cubicBezTo>
                      <a:cubicBezTo>
                        <a:pt x="28791" y="22348"/>
                        <a:pt x="58948" y="26523"/>
                        <a:pt x="89154" y="25496"/>
                      </a:cubicBezTo>
                      <a:cubicBezTo>
                        <a:pt x="119338" y="26230"/>
                        <a:pt x="149422" y="21744"/>
                        <a:pt x="178079" y="12238"/>
                      </a:cubicBezTo>
                      <a:cubicBezTo>
                        <a:pt x="149310" y="3316"/>
                        <a:pt x="119261" y="-778"/>
                        <a:pt x="89154" y="122"/>
                      </a:cubicBezTo>
                      <a:close/>
                    </a:path>
                  </a:pathLst>
                </a:custGeom>
                <a:solidFill>
                  <a:schemeClr val="tx2"/>
                </a:solidFill>
                <a:ln w="22754"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C03848B-8C94-4CB4-99FD-88F51AE3571B}"/>
                    </a:ext>
                  </a:extLst>
                </p:cNvPr>
                <p:cNvSpPr/>
                <p:nvPr/>
              </p:nvSpPr>
              <p:spPr>
                <a:xfrm>
                  <a:off x="9951462" y="5329184"/>
                  <a:ext cx="197596" cy="207259"/>
                </a:xfrm>
                <a:custGeom>
                  <a:avLst/>
                  <a:gdLst>
                    <a:gd name="connsiteX0" fmla="*/ 172103 w 197596"/>
                    <a:gd name="connsiteY0" fmla="*/ 53290 h 207259"/>
                    <a:gd name="connsiteX1" fmla="*/ 172103 w 197596"/>
                    <a:gd name="connsiteY1" fmla="*/ 62891 h 207259"/>
                    <a:gd name="connsiteX2" fmla="*/ 170274 w 197596"/>
                    <a:gd name="connsiteY2" fmla="*/ 77293 h 207259"/>
                    <a:gd name="connsiteX3" fmla="*/ 171417 w 197596"/>
                    <a:gd name="connsiteY3" fmla="*/ 87808 h 207259"/>
                    <a:gd name="connsiteX4" fmla="*/ 171417 w 197596"/>
                    <a:gd name="connsiteY4" fmla="*/ 96038 h 207259"/>
                    <a:gd name="connsiteX5" fmla="*/ 165702 w 197596"/>
                    <a:gd name="connsiteY5" fmla="*/ 115698 h 207259"/>
                    <a:gd name="connsiteX6" fmla="*/ 165702 w 197596"/>
                    <a:gd name="connsiteY6" fmla="*/ 117298 h 207259"/>
                    <a:gd name="connsiteX7" fmla="*/ 167988 w 197596"/>
                    <a:gd name="connsiteY7" fmla="*/ 120041 h 207259"/>
                    <a:gd name="connsiteX8" fmla="*/ 192220 w 197596"/>
                    <a:gd name="connsiteY8" fmla="*/ 65634 h 207259"/>
                    <a:gd name="connsiteX9" fmla="*/ 192220 w 197596"/>
                    <a:gd name="connsiteY9" fmla="*/ 65634 h 207259"/>
                    <a:gd name="connsiteX10" fmla="*/ 194277 w 197596"/>
                    <a:gd name="connsiteY10" fmla="*/ 21743 h 207259"/>
                    <a:gd name="connsiteX11" fmla="*/ 133012 w 197596"/>
                    <a:gd name="connsiteY11" fmla="*/ 2083 h 207259"/>
                    <a:gd name="connsiteX12" fmla="*/ 153815 w 197596"/>
                    <a:gd name="connsiteY12" fmla="*/ 17400 h 207259"/>
                    <a:gd name="connsiteX13" fmla="*/ 172103 w 197596"/>
                    <a:gd name="connsiteY13" fmla="*/ 53290 h 207259"/>
                    <a:gd name="connsiteX14" fmla="*/ 165016 w 197596"/>
                    <a:gd name="connsiteY14" fmla="*/ 55119 h 207259"/>
                    <a:gd name="connsiteX15" fmla="*/ 146957 w 197596"/>
                    <a:gd name="connsiteY15" fmla="*/ 57176 h 207259"/>
                    <a:gd name="connsiteX16" fmla="*/ 146957 w 197596"/>
                    <a:gd name="connsiteY16" fmla="*/ 80036 h 207259"/>
                    <a:gd name="connsiteX17" fmla="*/ 154958 w 197596"/>
                    <a:gd name="connsiteY17" fmla="*/ 99467 h 207259"/>
                    <a:gd name="connsiteX18" fmla="*/ 157015 w 197596"/>
                    <a:gd name="connsiteY18" fmla="*/ 103125 h 207259"/>
                    <a:gd name="connsiteX19" fmla="*/ 157015 w 197596"/>
                    <a:gd name="connsiteY19" fmla="*/ 103125 h 207259"/>
                    <a:gd name="connsiteX20" fmla="*/ 159530 w 197596"/>
                    <a:gd name="connsiteY20" fmla="*/ 107697 h 207259"/>
                    <a:gd name="connsiteX21" fmla="*/ 161359 w 197596"/>
                    <a:gd name="connsiteY21" fmla="*/ 110668 h 207259"/>
                    <a:gd name="connsiteX22" fmla="*/ 165474 w 197596"/>
                    <a:gd name="connsiteY22" fmla="*/ 95809 h 207259"/>
                    <a:gd name="connsiteX23" fmla="*/ 165474 w 197596"/>
                    <a:gd name="connsiteY23" fmla="*/ 88266 h 207259"/>
                    <a:gd name="connsiteX24" fmla="*/ 164331 w 197596"/>
                    <a:gd name="connsiteY24" fmla="*/ 77064 h 207259"/>
                    <a:gd name="connsiteX25" fmla="*/ 166159 w 197596"/>
                    <a:gd name="connsiteY25" fmla="*/ 61291 h 207259"/>
                    <a:gd name="connsiteX26" fmla="*/ 165931 w 197596"/>
                    <a:gd name="connsiteY26" fmla="*/ 54433 h 207259"/>
                    <a:gd name="connsiteX27" fmla="*/ 158158 w 197596"/>
                    <a:gd name="connsiteY27" fmla="*/ 64491 h 207259"/>
                    <a:gd name="connsiteX28" fmla="*/ 154044 w 197596"/>
                    <a:gd name="connsiteY28" fmla="*/ 66777 h 207259"/>
                    <a:gd name="connsiteX29" fmla="*/ 154044 w 197596"/>
                    <a:gd name="connsiteY29" fmla="*/ 66777 h 207259"/>
                    <a:gd name="connsiteX30" fmla="*/ 150843 w 197596"/>
                    <a:gd name="connsiteY30" fmla="*/ 66777 h 207259"/>
                    <a:gd name="connsiteX31" fmla="*/ 149243 w 197596"/>
                    <a:gd name="connsiteY31" fmla="*/ 62434 h 207259"/>
                    <a:gd name="connsiteX32" fmla="*/ 149243 w 197596"/>
                    <a:gd name="connsiteY32" fmla="*/ 62434 h 207259"/>
                    <a:gd name="connsiteX33" fmla="*/ 154729 w 197596"/>
                    <a:gd name="connsiteY33" fmla="*/ 59005 h 207259"/>
                    <a:gd name="connsiteX34" fmla="*/ 159073 w 197596"/>
                    <a:gd name="connsiteY34" fmla="*/ 59005 h 207259"/>
                    <a:gd name="connsiteX35" fmla="*/ 161130 w 197596"/>
                    <a:gd name="connsiteY35" fmla="*/ 60834 h 207259"/>
                    <a:gd name="connsiteX36" fmla="*/ 159073 w 197596"/>
                    <a:gd name="connsiteY36" fmla="*/ 63805 h 207259"/>
                    <a:gd name="connsiteX37" fmla="*/ 50945 w 197596"/>
                    <a:gd name="connsiteY37" fmla="*/ 84837 h 207259"/>
                    <a:gd name="connsiteX38" fmla="*/ 50945 w 197596"/>
                    <a:gd name="connsiteY38" fmla="*/ 80950 h 207259"/>
                    <a:gd name="connsiteX39" fmla="*/ 50945 w 197596"/>
                    <a:gd name="connsiteY39" fmla="*/ 77064 h 207259"/>
                    <a:gd name="connsiteX40" fmla="*/ 50945 w 197596"/>
                    <a:gd name="connsiteY40" fmla="*/ 54204 h 207259"/>
                    <a:gd name="connsiteX41" fmla="*/ 57803 w 197596"/>
                    <a:gd name="connsiteY41" fmla="*/ 29058 h 207259"/>
                    <a:gd name="connsiteX42" fmla="*/ 71062 w 197596"/>
                    <a:gd name="connsiteY42" fmla="*/ 7570 h 207259"/>
                    <a:gd name="connsiteX43" fmla="*/ 40201 w 197596"/>
                    <a:gd name="connsiteY43" fmla="*/ 2998 h 207259"/>
                    <a:gd name="connsiteX44" fmla="*/ 15055 w 197596"/>
                    <a:gd name="connsiteY44" fmla="*/ 9856 h 207259"/>
                    <a:gd name="connsiteX45" fmla="*/ 653 w 197596"/>
                    <a:gd name="connsiteY45" fmla="*/ 51461 h 207259"/>
                    <a:gd name="connsiteX46" fmla="*/ 12083 w 197596"/>
                    <a:gd name="connsiteY46" fmla="*/ 102667 h 207259"/>
                    <a:gd name="connsiteX47" fmla="*/ 36543 w 197596"/>
                    <a:gd name="connsiteY47" fmla="*/ 147244 h 207259"/>
                    <a:gd name="connsiteX48" fmla="*/ 36543 w 197596"/>
                    <a:gd name="connsiteY48" fmla="*/ 147244 h 207259"/>
                    <a:gd name="connsiteX49" fmla="*/ 47287 w 197596"/>
                    <a:gd name="connsiteY49" fmla="*/ 142444 h 207259"/>
                    <a:gd name="connsiteX50" fmla="*/ 63061 w 197596"/>
                    <a:gd name="connsiteY50" fmla="*/ 124156 h 207259"/>
                    <a:gd name="connsiteX51" fmla="*/ 51859 w 197596"/>
                    <a:gd name="connsiteY51" fmla="*/ 84151 h 207259"/>
                    <a:gd name="connsiteX52" fmla="*/ 56889 w 197596"/>
                    <a:gd name="connsiteY52" fmla="*/ 93981 h 207259"/>
                    <a:gd name="connsiteX53" fmla="*/ 58260 w 197596"/>
                    <a:gd name="connsiteY53" fmla="*/ 106782 h 207259"/>
                    <a:gd name="connsiteX54" fmla="*/ 64204 w 197596"/>
                    <a:gd name="connsiteY54" fmla="*/ 116841 h 207259"/>
                    <a:gd name="connsiteX55" fmla="*/ 72205 w 197596"/>
                    <a:gd name="connsiteY55" fmla="*/ 122556 h 207259"/>
                    <a:gd name="connsiteX56" fmla="*/ 81120 w 197596"/>
                    <a:gd name="connsiteY56" fmla="*/ 124384 h 207259"/>
                    <a:gd name="connsiteX57" fmla="*/ 86378 w 197596"/>
                    <a:gd name="connsiteY57" fmla="*/ 110668 h 207259"/>
                    <a:gd name="connsiteX58" fmla="*/ 91179 w 197596"/>
                    <a:gd name="connsiteY58" fmla="*/ 97181 h 207259"/>
                    <a:gd name="connsiteX59" fmla="*/ 91179 w 197596"/>
                    <a:gd name="connsiteY59" fmla="*/ 71806 h 207259"/>
                    <a:gd name="connsiteX60" fmla="*/ 89807 w 197596"/>
                    <a:gd name="connsiteY60" fmla="*/ 64948 h 207259"/>
                    <a:gd name="connsiteX61" fmla="*/ 87064 w 197596"/>
                    <a:gd name="connsiteY61" fmla="*/ 58776 h 207259"/>
                    <a:gd name="connsiteX62" fmla="*/ 87064 w 197596"/>
                    <a:gd name="connsiteY62" fmla="*/ 58776 h 207259"/>
                    <a:gd name="connsiteX63" fmla="*/ 80663 w 197596"/>
                    <a:gd name="connsiteY63" fmla="*/ 55119 h 207259"/>
                    <a:gd name="connsiteX64" fmla="*/ 76091 w 197596"/>
                    <a:gd name="connsiteY64" fmla="*/ 55119 h 207259"/>
                    <a:gd name="connsiteX65" fmla="*/ 65118 w 197596"/>
                    <a:gd name="connsiteY65" fmla="*/ 58319 h 207259"/>
                    <a:gd name="connsiteX66" fmla="*/ 57803 w 197596"/>
                    <a:gd name="connsiteY66" fmla="*/ 62662 h 207259"/>
                    <a:gd name="connsiteX67" fmla="*/ 57803 w 197596"/>
                    <a:gd name="connsiteY67" fmla="*/ 65177 h 207259"/>
                    <a:gd name="connsiteX68" fmla="*/ 57803 w 197596"/>
                    <a:gd name="connsiteY68" fmla="*/ 79122 h 207259"/>
                    <a:gd name="connsiteX69" fmla="*/ 57803 w 197596"/>
                    <a:gd name="connsiteY69" fmla="*/ 79122 h 207259"/>
                    <a:gd name="connsiteX70" fmla="*/ 57803 w 197596"/>
                    <a:gd name="connsiteY70" fmla="*/ 82551 h 207259"/>
                    <a:gd name="connsiteX71" fmla="*/ 57803 w 197596"/>
                    <a:gd name="connsiteY71" fmla="*/ 91466 h 207259"/>
                    <a:gd name="connsiteX72" fmla="*/ 57803 w 197596"/>
                    <a:gd name="connsiteY72" fmla="*/ 91466 h 207259"/>
                    <a:gd name="connsiteX73" fmla="*/ 71976 w 197596"/>
                    <a:gd name="connsiteY73" fmla="*/ 63348 h 207259"/>
                    <a:gd name="connsiteX74" fmla="*/ 71976 w 197596"/>
                    <a:gd name="connsiteY74" fmla="*/ 63348 h 207259"/>
                    <a:gd name="connsiteX75" fmla="*/ 78377 w 197596"/>
                    <a:gd name="connsiteY75" fmla="*/ 63348 h 207259"/>
                    <a:gd name="connsiteX76" fmla="*/ 82720 w 197596"/>
                    <a:gd name="connsiteY76" fmla="*/ 64720 h 207259"/>
                    <a:gd name="connsiteX77" fmla="*/ 84778 w 197596"/>
                    <a:gd name="connsiteY77" fmla="*/ 67920 h 207259"/>
                    <a:gd name="connsiteX78" fmla="*/ 84778 w 197596"/>
                    <a:gd name="connsiteY78" fmla="*/ 67920 h 207259"/>
                    <a:gd name="connsiteX79" fmla="*/ 82035 w 197596"/>
                    <a:gd name="connsiteY79" fmla="*/ 70892 h 207259"/>
                    <a:gd name="connsiteX80" fmla="*/ 80663 w 197596"/>
                    <a:gd name="connsiteY80" fmla="*/ 69978 h 207259"/>
                    <a:gd name="connsiteX81" fmla="*/ 80663 w 197596"/>
                    <a:gd name="connsiteY81" fmla="*/ 69978 h 207259"/>
                    <a:gd name="connsiteX82" fmla="*/ 74262 w 197596"/>
                    <a:gd name="connsiteY82" fmla="*/ 63577 h 207259"/>
                    <a:gd name="connsiteX83" fmla="*/ 88893 w 197596"/>
                    <a:gd name="connsiteY83" fmla="*/ 131928 h 207259"/>
                    <a:gd name="connsiteX84" fmla="*/ 85921 w 197596"/>
                    <a:gd name="connsiteY84" fmla="*/ 133300 h 207259"/>
                    <a:gd name="connsiteX85" fmla="*/ 82720 w 197596"/>
                    <a:gd name="connsiteY85" fmla="*/ 137186 h 207259"/>
                    <a:gd name="connsiteX86" fmla="*/ 66033 w 197596"/>
                    <a:gd name="connsiteY86" fmla="*/ 145873 h 207259"/>
                    <a:gd name="connsiteX87" fmla="*/ 60089 w 197596"/>
                    <a:gd name="connsiteY87" fmla="*/ 148159 h 207259"/>
                    <a:gd name="connsiteX88" fmla="*/ 65575 w 197596"/>
                    <a:gd name="connsiteY88" fmla="*/ 150673 h 207259"/>
                    <a:gd name="connsiteX89" fmla="*/ 82035 w 197596"/>
                    <a:gd name="connsiteY89" fmla="*/ 150673 h 207259"/>
                    <a:gd name="connsiteX90" fmla="*/ 90950 w 197596"/>
                    <a:gd name="connsiteY90" fmla="*/ 144730 h 207259"/>
                    <a:gd name="connsiteX91" fmla="*/ 95522 w 197596"/>
                    <a:gd name="connsiteY91" fmla="*/ 137643 h 207259"/>
                    <a:gd name="connsiteX92" fmla="*/ 93236 w 197596"/>
                    <a:gd name="connsiteY92" fmla="*/ 131242 h 207259"/>
                    <a:gd name="connsiteX93" fmla="*/ 89807 w 197596"/>
                    <a:gd name="connsiteY93" fmla="*/ 130785 h 207259"/>
                    <a:gd name="connsiteX94" fmla="*/ 194277 w 197596"/>
                    <a:gd name="connsiteY94" fmla="*/ 131928 h 207259"/>
                    <a:gd name="connsiteX95" fmla="*/ 168445 w 197596"/>
                    <a:gd name="connsiteY95" fmla="*/ 131928 h 207259"/>
                    <a:gd name="connsiteX96" fmla="*/ 165245 w 197596"/>
                    <a:gd name="connsiteY96" fmla="*/ 131928 h 207259"/>
                    <a:gd name="connsiteX97" fmla="*/ 161359 w 197596"/>
                    <a:gd name="connsiteY97" fmla="*/ 135129 h 207259"/>
                    <a:gd name="connsiteX98" fmla="*/ 161359 w 197596"/>
                    <a:gd name="connsiteY98" fmla="*/ 142215 h 207259"/>
                    <a:gd name="connsiteX99" fmla="*/ 186505 w 197596"/>
                    <a:gd name="connsiteY99" fmla="*/ 139929 h 207259"/>
                    <a:gd name="connsiteX100" fmla="*/ 197478 w 197596"/>
                    <a:gd name="connsiteY100" fmla="*/ 132157 h 207259"/>
                    <a:gd name="connsiteX101" fmla="*/ 139413 w 197596"/>
                    <a:gd name="connsiteY101" fmla="*/ 83008 h 207259"/>
                    <a:gd name="connsiteX102" fmla="*/ 143528 w 197596"/>
                    <a:gd name="connsiteY102" fmla="*/ 51918 h 207259"/>
                    <a:gd name="connsiteX103" fmla="*/ 163873 w 197596"/>
                    <a:gd name="connsiteY103" fmla="*/ 48489 h 207259"/>
                    <a:gd name="connsiteX104" fmla="*/ 149243 w 197596"/>
                    <a:gd name="connsiteY104" fmla="*/ 22200 h 207259"/>
                    <a:gd name="connsiteX105" fmla="*/ 146957 w 197596"/>
                    <a:gd name="connsiteY105" fmla="*/ 19914 h 207259"/>
                    <a:gd name="connsiteX106" fmla="*/ 145585 w 197596"/>
                    <a:gd name="connsiteY106" fmla="*/ 18543 h 207259"/>
                    <a:gd name="connsiteX107" fmla="*/ 145585 w 197596"/>
                    <a:gd name="connsiteY107" fmla="*/ 18543 h 207259"/>
                    <a:gd name="connsiteX108" fmla="*/ 144214 w 197596"/>
                    <a:gd name="connsiteY108" fmla="*/ 17171 h 207259"/>
                    <a:gd name="connsiteX109" fmla="*/ 144214 w 197596"/>
                    <a:gd name="connsiteY109" fmla="*/ 17171 h 207259"/>
                    <a:gd name="connsiteX110" fmla="*/ 144214 w 197596"/>
                    <a:gd name="connsiteY110" fmla="*/ 17171 h 207259"/>
                    <a:gd name="connsiteX111" fmla="*/ 128898 w 197596"/>
                    <a:gd name="connsiteY111" fmla="*/ 7570 h 207259"/>
                    <a:gd name="connsiteX112" fmla="*/ 103523 w 197596"/>
                    <a:gd name="connsiteY112" fmla="*/ 2541 h 207259"/>
                    <a:gd name="connsiteX113" fmla="*/ 87521 w 197596"/>
                    <a:gd name="connsiteY113" fmla="*/ 5055 h 207259"/>
                    <a:gd name="connsiteX114" fmla="*/ 80663 w 197596"/>
                    <a:gd name="connsiteY114" fmla="*/ 7570 h 207259"/>
                    <a:gd name="connsiteX115" fmla="*/ 63747 w 197596"/>
                    <a:gd name="connsiteY115" fmla="*/ 30430 h 207259"/>
                    <a:gd name="connsiteX116" fmla="*/ 58946 w 197596"/>
                    <a:gd name="connsiteY116" fmla="*/ 53290 h 207259"/>
                    <a:gd name="connsiteX117" fmla="*/ 81806 w 197596"/>
                    <a:gd name="connsiteY117" fmla="*/ 48032 h 207259"/>
                    <a:gd name="connsiteX118" fmla="*/ 99419 w 197596"/>
                    <a:gd name="connsiteY118" fmla="*/ 68702 h 207259"/>
                    <a:gd name="connsiteX119" fmla="*/ 99408 w 197596"/>
                    <a:gd name="connsiteY119" fmla="*/ 68835 h 207259"/>
                    <a:gd name="connsiteX120" fmla="*/ 99408 w 197596"/>
                    <a:gd name="connsiteY120" fmla="*/ 97867 h 207259"/>
                    <a:gd name="connsiteX121" fmla="*/ 94150 w 197596"/>
                    <a:gd name="connsiteY121" fmla="*/ 112269 h 207259"/>
                    <a:gd name="connsiteX122" fmla="*/ 90036 w 197596"/>
                    <a:gd name="connsiteY122" fmla="*/ 123470 h 207259"/>
                    <a:gd name="connsiteX123" fmla="*/ 98722 w 197596"/>
                    <a:gd name="connsiteY123" fmla="*/ 126670 h 207259"/>
                    <a:gd name="connsiteX124" fmla="*/ 103066 w 197596"/>
                    <a:gd name="connsiteY124" fmla="*/ 138786 h 207259"/>
                    <a:gd name="connsiteX125" fmla="*/ 103523 w 197596"/>
                    <a:gd name="connsiteY125" fmla="*/ 138786 h 207259"/>
                    <a:gd name="connsiteX126" fmla="*/ 103523 w 197596"/>
                    <a:gd name="connsiteY126" fmla="*/ 144273 h 207259"/>
                    <a:gd name="connsiteX127" fmla="*/ 109009 w 197596"/>
                    <a:gd name="connsiteY127" fmla="*/ 200051 h 207259"/>
                    <a:gd name="connsiteX128" fmla="*/ 114496 w 197596"/>
                    <a:gd name="connsiteY128" fmla="*/ 204852 h 207259"/>
                    <a:gd name="connsiteX129" fmla="*/ 121582 w 197596"/>
                    <a:gd name="connsiteY129" fmla="*/ 207138 h 207259"/>
                    <a:gd name="connsiteX130" fmla="*/ 144442 w 197596"/>
                    <a:gd name="connsiteY130" fmla="*/ 199365 h 207259"/>
                    <a:gd name="connsiteX131" fmla="*/ 151072 w 197596"/>
                    <a:gd name="connsiteY131" fmla="*/ 184278 h 207259"/>
                    <a:gd name="connsiteX132" fmla="*/ 156558 w 197596"/>
                    <a:gd name="connsiteY132" fmla="*/ 138558 h 207259"/>
                    <a:gd name="connsiteX133" fmla="*/ 156558 w 197596"/>
                    <a:gd name="connsiteY133" fmla="*/ 138558 h 207259"/>
                    <a:gd name="connsiteX134" fmla="*/ 158616 w 197596"/>
                    <a:gd name="connsiteY134" fmla="*/ 128499 h 207259"/>
                    <a:gd name="connsiteX135" fmla="*/ 164788 w 197596"/>
                    <a:gd name="connsiteY135" fmla="*/ 123013 h 207259"/>
                    <a:gd name="connsiteX136" fmla="*/ 140328 w 197596"/>
                    <a:gd name="connsiteY136" fmla="*/ 81636 h 20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97596" h="207259">
                      <a:moveTo>
                        <a:pt x="172103" y="53290"/>
                      </a:moveTo>
                      <a:cubicBezTo>
                        <a:pt x="172103" y="55119"/>
                        <a:pt x="172103" y="58776"/>
                        <a:pt x="172103" y="62891"/>
                      </a:cubicBezTo>
                      <a:cubicBezTo>
                        <a:pt x="171195" y="67649"/>
                        <a:pt x="170585" y="72459"/>
                        <a:pt x="170274" y="77293"/>
                      </a:cubicBezTo>
                      <a:cubicBezTo>
                        <a:pt x="170274" y="80036"/>
                        <a:pt x="170274" y="84151"/>
                        <a:pt x="171417" y="87808"/>
                      </a:cubicBezTo>
                      <a:cubicBezTo>
                        <a:pt x="172560" y="91466"/>
                        <a:pt x="171417" y="93981"/>
                        <a:pt x="171417" y="96038"/>
                      </a:cubicBezTo>
                      <a:cubicBezTo>
                        <a:pt x="171326" y="102987"/>
                        <a:pt x="169351" y="109781"/>
                        <a:pt x="165702" y="115698"/>
                      </a:cubicBezTo>
                      <a:cubicBezTo>
                        <a:pt x="165659" y="116230"/>
                        <a:pt x="165659" y="116765"/>
                        <a:pt x="165702" y="117298"/>
                      </a:cubicBezTo>
                      <a:lnTo>
                        <a:pt x="167988" y="120041"/>
                      </a:lnTo>
                      <a:cubicBezTo>
                        <a:pt x="178282" y="102976"/>
                        <a:pt x="186422" y="84702"/>
                        <a:pt x="192220" y="65634"/>
                      </a:cubicBezTo>
                      <a:lnTo>
                        <a:pt x="192220" y="65634"/>
                      </a:lnTo>
                      <a:cubicBezTo>
                        <a:pt x="198621" y="43917"/>
                        <a:pt x="199306" y="28372"/>
                        <a:pt x="194277" y="21743"/>
                      </a:cubicBezTo>
                      <a:cubicBezTo>
                        <a:pt x="179544" y="3647"/>
                        <a:pt x="155525" y="-4061"/>
                        <a:pt x="133012" y="2083"/>
                      </a:cubicBezTo>
                      <a:cubicBezTo>
                        <a:pt x="140778" y="5951"/>
                        <a:pt x="147817" y="11133"/>
                        <a:pt x="153815" y="17400"/>
                      </a:cubicBezTo>
                      <a:cubicBezTo>
                        <a:pt x="164475" y="26429"/>
                        <a:pt x="171063" y="39359"/>
                        <a:pt x="172103" y="53290"/>
                      </a:cubicBezTo>
                      <a:close/>
                      <a:moveTo>
                        <a:pt x="165016" y="55119"/>
                      </a:moveTo>
                      <a:cubicBezTo>
                        <a:pt x="158942" y="53635"/>
                        <a:pt x="152542" y="54365"/>
                        <a:pt x="146957" y="57176"/>
                      </a:cubicBezTo>
                      <a:cubicBezTo>
                        <a:pt x="140328" y="61291"/>
                        <a:pt x="142385" y="69749"/>
                        <a:pt x="146957" y="80036"/>
                      </a:cubicBezTo>
                      <a:cubicBezTo>
                        <a:pt x="149238" y="86665"/>
                        <a:pt x="151911" y="93153"/>
                        <a:pt x="154958" y="99467"/>
                      </a:cubicBezTo>
                      <a:lnTo>
                        <a:pt x="157015" y="103125"/>
                      </a:lnTo>
                      <a:lnTo>
                        <a:pt x="157015" y="103125"/>
                      </a:lnTo>
                      <a:cubicBezTo>
                        <a:pt x="158158" y="104953"/>
                        <a:pt x="158844" y="106554"/>
                        <a:pt x="159530" y="107697"/>
                      </a:cubicBezTo>
                      <a:lnTo>
                        <a:pt x="161359" y="110668"/>
                      </a:lnTo>
                      <a:cubicBezTo>
                        <a:pt x="164033" y="106172"/>
                        <a:pt x="165455" y="101042"/>
                        <a:pt x="165474" y="95809"/>
                      </a:cubicBezTo>
                      <a:cubicBezTo>
                        <a:pt x="165620" y="93297"/>
                        <a:pt x="165620" y="90778"/>
                        <a:pt x="165474" y="88266"/>
                      </a:cubicBezTo>
                      <a:cubicBezTo>
                        <a:pt x="165474" y="84379"/>
                        <a:pt x="165474" y="80036"/>
                        <a:pt x="164331" y="77064"/>
                      </a:cubicBezTo>
                      <a:cubicBezTo>
                        <a:pt x="164639" y="71776"/>
                        <a:pt x="165250" y="66510"/>
                        <a:pt x="166159" y="61291"/>
                      </a:cubicBezTo>
                      <a:cubicBezTo>
                        <a:pt x="165474" y="58776"/>
                        <a:pt x="165702" y="56262"/>
                        <a:pt x="165931" y="54433"/>
                      </a:cubicBezTo>
                      <a:close/>
                      <a:moveTo>
                        <a:pt x="158158" y="64491"/>
                      </a:moveTo>
                      <a:cubicBezTo>
                        <a:pt x="157011" y="65599"/>
                        <a:pt x="155591" y="66387"/>
                        <a:pt x="154044" y="66777"/>
                      </a:cubicBezTo>
                      <a:lnTo>
                        <a:pt x="154044" y="66777"/>
                      </a:lnTo>
                      <a:cubicBezTo>
                        <a:pt x="152990" y="67006"/>
                        <a:pt x="151897" y="67006"/>
                        <a:pt x="150843" y="66777"/>
                      </a:cubicBezTo>
                      <a:cubicBezTo>
                        <a:pt x="149666" y="65655"/>
                        <a:pt x="149076" y="64051"/>
                        <a:pt x="149243" y="62434"/>
                      </a:cubicBezTo>
                      <a:lnTo>
                        <a:pt x="149243" y="62434"/>
                      </a:lnTo>
                      <a:cubicBezTo>
                        <a:pt x="149243" y="60834"/>
                        <a:pt x="151758" y="59462"/>
                        <a:pt x="154729" y="59005"/>
                      </a:cubicBezTo>
                      <a:lnTo>
                        <a:pt x="159073" y="59005"/>
                      </a:lnTo>
                      <a:cubicBezTo>
                        <a:pt x="159073" y="59005"/>
                        <a:pt x="161130" y="59005"/>
                        <a:pt x="161130" y="60834"/>
                      </a:cubicBezTo>
                      <a:cubicBezTo>
                        <a:pt x="160881" y="62065"/>
                        <a:pt x="160138" y="63140"/>
                        <a:pt x="159073" y="63805"/>
                      </a:cubicBezTo>
                      <a:close/>
                      <a:moveTo>
                        <a:pt x="50945" y="84837"/>
                      </a:moveTo>
                      <a:cubicBezTo>
                        <a:pt x="50945" y="83236"/>
                        <a:pt x="50945" y="81865"/>
                        <a:pt x="50945" y="80950"/>
                      </a:cubicBezTo>
                      <a:cubicBezTo>
                        <a:pt x="51055" y="79657"/>
                        <a:pt x="51055" y="78358"/>
                        <a:pt x="50945" y="77064"/>
                      </a:cubicBezTo>
                      <a:cubicBezTo>
                        <a:pt x="50257" y="69460"/>
                        <a:pt x="50257" y="61809"/>
                        <a:pt x="50945" y="54204"/>
                      </a:cubicBezTo>
                      <a:cubicBezTo>
                        <a:pt x="52306" y="45597"/>
                        <a:pt x="54606" y="37165"/>
                        <a:pt x="57803" y="29058"/>
                      </a:cubicBezTo>
                      <a:cubicBezTo>
                        <a:pt x="60500" y="20966"/>
                        <a:pt x="65038" y="13610"/>
                        <a:pt x="71062" y="7570"/>
                      </a:cubicBezTo>
                      <a:cubicBezTo>
                        <a:pt x="61046" y="4578"/>
                        <a:pt x="50653" y="3038"/>
                        <a:pt x="40201" y="2998"/>
                      </a:cubicBezTo>
                      <a:cubicBezTo>
                        <a:pt x="31309" y="2610"/>
                        <a:pt x="22519" y="5008"/>
                        <a:pt x="15055" y="9856"/>
                      </a:cubicBezTo>
                      <a:cubicBezTo>
                        <a:pt x="3453" y="20347"/>
                        <a:pt x="-1980" y="36042"/>
                        <a:pt x="653" y="51461"/>
                      </a:cubicBezTo>
                      <a:cubicBezTo>
                        <a:pt x="2855" y="68850"/>
                        <a:pt x="6681" y="85993"/>
                        <a:pt x="12083" y="102667"/>
                      </a:cubicBezTo>
                      <a:cubicBezTo>
                        <a:pt x="19855" y="128728"/>
                        <a:pt x="28771" y="144730"/>
                        <a:pt x="36543" y="147244"/>
                      </a:cubicBezTo>
                      <a:lnTo>
                        <a:pt x="36543" y="147244"/>
                      </a:lnTo>
                      <a:cubicBezTo>
                        <a:pt x="39972" y="148387"/>
                        <a:pt x="43630" y="147244"/>
                        <a:pt x="47287" y="142444"/>
                      </a:cubicBezTo>
                      <a:cubicBezTo>
                        <a:pt x="53688" y="134671"/>
                        <a:pt x="59632" y="128042"/>
                        <a:pt x="63061" y="124156"/>
                      </a:cubicBezTo>
                      <a:cubicBezTo>
                        <a:pt x="52702" y="113631"/>
                        <a:pt x="48472" y="98525"/>
                        <a:pt x="51859" y="84151"/>
                      </a:cubicBezTo>
                      <a:close/>
                      <a:moveTo>
                        <a:pt x="56889" y="93981"/>
                      </a:moveTo>
                      <a:cubicBezTo>
                        <a:pt x="56790" y="98290"/>
                        <a:pt x="57251" y="102592"/>
                        <a:pt x="58260" y="106782"/>
                      </a:cubicBezTo>
                      <a:cubicBezTo>
                        <a:pt x="59651" y="110451"/>
                        <a:pt x="61662" y="113853"/>
                        <a:pt x="64204" y="116841"/>
                      </a:cubicBezTo>
                      <a:cubicBezTo>
                        <a:pt x="66456" y="119268"/>
                        <a:pt x="69178" y="121211"/>
                        <a:pt x="72205" y="122556"/>
                      </a:cubicBezTo>
                      <a:cubicBezTo>
                        <a:pt x="75039" y="123708"/>
                        <a:pt x="78061" y="124327"/>
                        <a:pt x="81120" y="124384"/>
                      </a:cubicBezTo>
                      <a:cubicBezTo>
                        <a:pt x="81120" y="120498"/>
                        <a:pt x="84321" y="115698"/>
                        <a:pt x="86378" y="110668"/>
                      </a:cubicBezTo>
                      <a:cubicBezTo>
                        <a:pt x="88300" y="106293"/>
                        <a:pt x="89905" y="101787"/>
                        <a:pt x="91179" y="97181"/>
                      </a:cubicBezTo>
                      <a:cubicBezTo>
                        <a:pt x="91890" y="88739"/>
                        <a:pt x="91890" y="80249"/>
                        <a:pt x="91179" y="71806"/>
                      </a:cubicBezTo>
                      <a:cubicBezTo>
                        <a:pt x="91179" y="69749"/>
                        <a:pt x="91179" y="67463"/>
                        <a:pt x="89807" y="64948"/>
                      </a:cubicBezTo>
                      <a:cubicBezTo>
                        <a:pt x="89613" y="62641"/>
                        <a:pt x="88647" y="60466"/>
                        <a:pt x="87064" y="58776"/>
                      </a:cubicBezTo>
                      <a:lnTo>
                        <a:pt x="87064" y="58776"/>
                      </a:lnTo>
                      <a:cubicBezTo>
                        <a:pt x="85265" y="57046"/>
                        <a:pt x="83066" y="55790"/>
                        <a:pt x="80663" y="55119"/>
                      </a:cubicBezTo>
                      <a:lnTo>
                        <a:pt x="76091" y="55119"/>
                      </a:lnTo>
                      <a:cubicBezTo>
                        <a:pt x="72285" y="55589"/>
                        <a:pt x="68580" y="56669"/>
                        <a:pt x="65118" y="58319"/>
                      </a:cubicBezTo>
                      <a:cubicBezTo>
                        <a:pt x="62550" y="59536"/>
                        <a:pt x="60101" y="60990"/>
                        <a:pt x="57803" y="62662"/>
                      </a:cubicBezTo>
                      <a:lnTo>
                        <a:pt x="57803" y="65177"/>
                      </a:lnTo>
                      <a:cubicBezTo>
                        <a:pt x="57803" y="69749"/>
                        <a:pt x="57803" y="74550"/>
                        <a:pt x="57803" y="79122"/>
                      </a:cubicBezTo>
                      <a:lnTo>
                        <a:pt x="57803" y="79122"/>
                      </a:lnTo>
                      <a:cubicBezTo>
                        <a:pt x="57903" y="80262"/>
                        <a:pt x="57903" y="81410"/>
                        <a:pt x="57803" y="82551"/>
                      </a:cubicBezTo>
                      <a:lnTo>
                        <a:pt x="57803" y="91466"/>
                      </a:lnTo>
                      <a:lnTo>
                        <a:pt x="57803" y="91466"/>
                      </a:lnTo>
                      <a:close/>
                      <a:moveTo>
                        <a:pt x="71976" y="63348"/>
                      </a:moveTo>
                      <a:lnTo>
                        <a:pt x="71976" y="63348"/>
                      </a:lnTo>
                      <a:cubicBezTo>
                        <a:pt x="74058" y="62683"/>
                        <a:pt x="76295" y="62683"/>
                        <a:pt x="78377" y="63348"/>
                      </a:cubicBezTo>
                      <a:cubicBezTo>
                        <a:pt x="79891" y="63560"/>
                        <a:pt x="81359" y="64024"/>
                        <a:pt x="82720" y="64720"/>
                      </a:cubicBezTo>
                      <a:cubicBezTo>
                        <a:pt x="84778" y="64720"/>
                        <a:pt x="85006" y="67234"/>
                        <a:pt x="84778" y="67920"/>
                      </a:cubicBezTo>
                      <a:lnTo>
                        <a:pt x="84778" y="67920"/>
                      </a:lnTo>
                      <a:cubicBezTo>
                        <a:pt x="84117" y="69118"/>
                        <a:pt x="83176" y="70138"/>
                        <a:pt x="82035" y="70892"/>
                      </a:cubicBezTo>
                      <a:cubicBezTo>
                        <a:pt x="81542" y="70644"/>
                        <a:pt x="81082" y="70337"/>
                        <a:pt x="80663" y="69978"/>
                      </a:cubicBezTo>
                      <a:lnTo>
                        <a:pt x="80663" y="69978"/>
                      </a:lnTo>
                      <a:cubicBezTo>
                        <a:pt x="77379" y="69435"/>
                        <a:pt x="74805" y="66861"/>
                        <a:pt x="74262" y="63577"/>
                      </a:cubicBezTo>
                      <a:close/>
                      <a:moveTo>
                        <a:pt x="88893" y="131928"/>
                      </a:moveTo>
                      <a:cubicBezTo>
                        <a:pt x="87781" y="132059"/>
                        <a:pt x="86740" y="132539"/>
                        <a:pt x="85921" y="133300"/>
                      </a:cubicBezTo>
                      <a:lnTo>
                        <a:pt x="82720" y="137186"/>
                      </a:lnTo>
                      <a:cubicBezTo>
                        <a:pt x="78834" y="141987"/>
                        <a:pt x="77234" y="143587"/>
                        <a:pt x="66033" y="145873"/>
                      </a:cubicBezTo>
                      <a:cubicBezTo>
                        <a:pt x="63880" y="146081"/>
                        <a:pt x="61825" y="146870"/>
                        <a:pt x="60089" y="148159"/>
                      </a:cubicBezTo>
                      <a:cubicBezTo>
                        <a:pt x="61700" y="149407"/>
                        <a:pt x="63578" y="150269"/>
                        <a:pt x="65575" y="150673"/>
                      </a:cubicBezTo>
                      <a:cubicBezTo>
                        <a:pt x="70928" y="152388"/>
                        <a:pt x="76682" y="152388"/>
                        <a:pt x="82035" y="150673"/>
                      </a:cubicBezTo>
                      <a:cubicBezTo>
                        <a:pt x="85267" y="149114"/>
                        <a:pt x="88267" y="147114"/>
                        <a:pt x="90950" y="144730"/>
                      </a:cubicBezTo>
                      <a:cubicBezTo>
                        <a:pt x="93169" y="142896"/>
                        <a:pt x="94766" y="140421"/>
                        <a:pt x="95522" y="137643"/>
                      </a:cubicBezTo>
                      <a:cubicBezTo>
                        <a:pt x="95718" y="135280"/>
                        <a:pt x="94885" y="132948"/>
                        <a:pt x="93236" y="131242"/>
                      </a:cubicBezTo>
                      <a:cubicBezTo>
                        <a:pt x="92259" y="130483"/>
                        <a:pt x="90949" y="130307"/>
                        <a:pt x="89807" y="130785"/>
                      </a:cubicBezTo>
                      <a:close/>
                      <a:moveTo>
                        <a:pt x="194277" y="131928"/>
                      </a:moveTo>
                      <a:cubicBezTo>
                        <a:pt x="185942" y="135008"/>
                        <a:pt x="176780" y="135008"/>
                        <a:pt x="168445" y="131928"/>
                      </a:cubicBezTo>
                      <a:cubicBezTo>
                        <a:pt x="167408" y="131581"/>
                        <a:pt x="166283" y="131581"/>
                        <a:pt x="165245" y="131928"/>
                      </a:cubicBezTo>
                      <a:cubicBezTo>
                        <a:pt x="163590" y="132463"/>
                        <a:pt x="162202" y="133608"/>
                        <a:pt x="161359" y="135129"/>
                      </a:cubicBezTo>
                      <a:cubicBezTo>
                        <a:pt x="161020" y="137479"/>
                        <a:pt x="161020" y="139865"/>
                        <a:pt x="161359" y="142215"/>
                      </a:cubicBezTo>
                      <a:cubicBezTo>
                        <a:pt x="169774" y="144108"/>
                        <a:pt x="178570" y="143308"/>
                        <a:pt x="186505" y="139929"/>
                      </a:cubicBezTo>
                      <a:cubicBezTo>
                        <a:pt x="190686" y="138169"/>
                        <a:pt x="194430" y="135517"/>
                        <a:pt x="197478" y="132157"/>
                      </a:cubicBezTo>
                      <a:close/>
                      <a:moveTo>
                        <a:pt x="139413" y="83008"/>
                      </a:moveTo>
                      <a:cubicBezTo>
                        <a:pt x="136213" y="73635"/>
                        <a:pt x="131641" y="60148"/>
                        <a:pt x="143528" y="51918"/>
                      </a:cubicBezTo>
                      <a:cubicBezTo>
                        <a:pt x="149716" y="48475"/>
                        <a:pt x="156899" y="47264"/>
                        <a:pt x="163873" y="48489"/>
                      </a:cubicBezTo>
                      <a:cubicBezTo>
                        <a:pt x="160883" y="38802"/>
                        <a:pt x="155900" y="29847"/>
                        <a:pt x="149243" y="22200"/>
                      </a:cubicBezTo>
                      <a:lnTo>
                        <a:pt x="146957" y="19914"/>
                      </a:lnTo>
                      <a:lnTo>
                        <a:pt x="145585" y="18543"/>
                      </a:lnTo>
                      <a:lnTo>
                        <a:pt x="145585" y="18543"/>
                      </a:lnTo>
                      <a:cubicBezTo>
                        <a:pt x="145188" y="18030"/>
                        <a:pt x="144726" y="17569"/>
                        <a:pt x="144214" y="17171"/>
                      </a:cubicBezTo>
                      <a:lnTo>
                        <a:pt x="144214" y="17171"/>
                      </a:lnTo>
                      <a:lnTo>
                        <a:pt x="144214" y="17171"/>
                      </a:lnTo>
                      <a:cubicBezTo>
                        <a:pt x="139690" y="13125"/>
                        <a:pt x="134510" y="9878"/>
                        <a:pt x="128898" y="7570"/>
                      </a:cubicBezTo>
                      <a:cubicBezTo>
                        <a:pt x="120905" y="4072"/>
                        <a:pt x="112246" y="2356"/>
                        <a:pt x="103523" y="2541"/>
                      </a:cubicBezTo>
                      <a:cubicBezTo>
                        <a:pt x="98065" y="2107"/>
                        <a:pt x="92582" y="2968"/>
                        <a:pt x="87521" y="5055"/>
                      </a:cubicBezTo>
                      <a:cubicBezTo>
                        <a:pt x="85164" y="5685"/>
                        <a:pt x="82869" y="6527"/>
                        <a:pt x="80663" y="7570"/>
                      </a:cubicBezTo>
                      <a:cubicBezTo>
                        <a:pt x="72845" y="13306"/>
                        <a:pt x="66947" y="21276"/>
                        <a:pt x="63747" y="30430"/>
                      </a:cubicBezTo>
                      <a:cubicBezTo>
                        <a:pt x="61482" y="37895"/>
                        <a:pt x="59875" y="45544"/>
                        <a:pt x="58946" y="53290"/>
                      </a:cubicBezTo>
                      <a:cubicBezTo>
                        <a:pt x="65820" y="49167"/>
                        <a:pt x="73822" y="47326"/>
                        <a:pt x="81806" y="48032"/>
                      </a:cubicBezTo>
                      <a:cubicBezTo>
                        <a:pt x="92378" y="48876"/>
                        <a:pt x="100263" y="58130"/>
                        <a:pt x="99419" y="68702"/>
                      </a:cubicBezTo>
                      <a:cubicBezTo>
                        <a:pt x="99416" y="68746"/>
                        <a:pt x="99412" y="68790"/>
                        <a:pt x="99408" y="68835"/>
                      </a:cubicBezTo>
                      <a:cubicBezTo>
                        <a:pt x="100256" y="78493"/>
                        <a:pt x="100256" y="88209"/>
                        <a:pt x="99408" y="97867"/>
                      </a:cubicBezTo>
                      <a:cubicBezTo>
                        <a:pt x="98076" y="102811"/>
                        <a:pt x="96316" y="107630"/>
                        <a:pt x="94150" y="112269"/>
                      </a:cubicBezTo>
                      <a:cubicBezTo>
                        <a:pt x="92779" y="116155"/>
                        <a:pt x="90950" y="120270"/>
                        <a:pt x="90036" y="123470"/>
                      </a:cubicBezTo>
                      <a:cubicBezTo>
                        <a:pt x="93253" y="123264"/>
                        <a:pt x="96408" y="124426"/>
                        <a:pt x="98722" y="126670"/>
                      </a:cubicBezTo>
                      <a:cubicBezTo>
                        <a:pt x="101907" y="129857"/>
                        <a:pt x="103500" y="134301"/>
                        <a:pt x="103066" y="138786"/>
                      </a:cubicBezTo>
                      <a:lnTo>
                        <a:pt x="103523" y="138786"/>
                      </a:lnTo>
                      <a:cubicBezTo>
                        <a:pt x="103523" y="140615"/>
                        <a:pt x="103523" y="142444"/>
                        <a:pt x="103523" y="144273"/>
                      </a:cubicBezTo>
                      <a:cubicBezTo>
                        <a:pt x="101825" y="163045"/>
                        <a:pt x="103686" y="181969"/>
                        <a:pt x="109009" y="200051"/>
                      </a:cubicBezTo>
                      <a:cubicBezTo>
                        <a:pt x="110313" y="202168"/>
                        <a:pt x="112225" y="203841"/>
                        <a:pt x="114496" y="204852"/>
                      </a:cubicBezTo>
                      <a:cubicBezTo>
                        <a:pt x="116602" y="206253"/>
                        <a:pt x="119055" y="207044"/>
                        <a:pt x="121582" y="207138"/>
                      </a:cubicBezTo>
                      <a:cubicBezTo>
                        <a:pt x="129958" y="207899"/>
                        <a:pt x="138266" y="205073"/>
                        <a:pt x="144442" y="199365"/>
                      </a:cubicBezTo>
                      <a:cubicBezTo>
                        <a:pt x="148363" y="195276"/>
                        <a:pt x="150713" y="189931"/>
                        <a:pt x="151072" y="184278"/>
                      </a:cubicBezTo>
                      <a:cubicBezTo>
                        <a:pt x="152672" y="173991"/>
                        <a:pt x="156101" y="145416"/>
                        <a:pt x="156558" y="138558"/>
                      </a:cubicBezTo>
                      <a:lnTo>
                        <a:pt x="156558" y="138558"/>
                      </a:lnTo>
                      <a:cubicBezTo>
                        <a:pt x="156154" y="135072"/>
                        <a:pt x="156876" y="131546"/>
                        <a:pt x="158616" y="128499"/>
                      </a:cubicBezTo>
                      <a:cubicBezTo>
                        <a:pt x="160092" y="126108"/>
                        <a:pt x="162239" y="124199"/>
                        <a:pt x="164788" y="123013"/>
                      </a:cubicBezTo>
                      <a:cubicBezTo>
                        <a:pt x="153982" y="110970"/>
                        <a:pt x="145670" y="96909"/>
                        <a:pt x="140328" y="81636"/>
                      </a:cubicBezTo>
                      <a:close/>
                    </a:path>
                  </a:pathLst>
                </a:custGeom>
                <a:solidFill>
                  <a:srgbClr val="F2F2F2"/>
                </a:solidFill>
                <a:ln w="22754" cap="flat">
                  <a:noFill/>
                  <a:prstDash val="solid"/>
                  <a:miter/>
                </a:ln>
              </p:spPr>
              <p:txBody>
                <a:bodyPr rtlCol="0" anchor="ctr"/>
                <a:lstStyle/>
                <a:p>
                  <a:endParaRPr lang="en-IN"/>
                </a:p>
              </p:txBody>
            </p:sp>
          </p:grpSp>
        </p:grpSp>
        <p:sp>
          <p:nvSpPr>
            <p:cNvPr id="150" name="TextBox 149">
              <a:extLst>
                <a:ext uri="{FF2B5EF4-FFF2-40B4-BE49-F238E27FC236}">
                  <a16:creationId xmlns:a16="http://schemas.microsoft.com/office/drawing/2014/main" id="{D28BEC89-2DA2-469C-9B31-450BCEAB617D}"/>
                </a:ext>
              </a:extLst>
            </p:cNvPr>
            <p:cNvSpPr txBox="1"/>
            <p:nvPr/>
          </p:nvSpPr>
          <p:spPr>
            <a:xfrm>
              <a:off x="9643080" y="5875536"/>
              <a:ext cx="61395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Databricks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52" name="Rectangle: Rounded Corners 151">
              <a:extLst>
                <a:ext uri="{FF2B5EF4-FFF2-40B4-BE49-F238E27FC236}">
                  <a16:creationId xmlns:a16="http://schemas.microsoft.com/office/drawing/2014/main" id="{59F5206A-0B87-4592-B55F-C8B0D9F4AEFE}"/>
                </a:ext>
              </a:extLst>
            </p:cNvPr>
            <p:cNvSpPr/>
            <p:nvPr/>
          </p:nvSpPr>
          <p:spPr bwMode="auto">
            <a:xfrm>
              <a:off x="9675735" y="611249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3" name="Group 2">
              <a:extLst>
                <a:ext uri="{FF2B5EF4-FFF2-40B4-BE49-F238E27FC236}">
                  <a16:creationId xmlns:a16="http://schemas.microsoft.com/office/drawing/2014/main" id="{2F7AD712-C0A1-4F5F-A8B9-8D18CDB3B814}"/>
                </a:ext>
              </a:extLst>
            </p:cNvPr>
            <p:cNvGrpSpPr/>
            <p:nvPr/>
          </p:nvGrpSpPr>
          <p:grpSpPr>
            <a:xfrm>
              <a:off x="6458983" y="3319767"/>
              <a:ext cx="548640" cy="739430"/>
              <a:chOff x="6458983" y="3319767"/>
              <a:chExt cx="548640" cy="739430"/>
            </a:xfrm>
          </p:grpSpPr>
          <p:sp>
            <p:nvSpPr>
              <p:cNvPr id="452" name="Rectangle: Rounded Corners 451">
                <a:extLst>
                  <a:ext uri="{FF2B5EF4-FFF2-40B4-BE49-F238E27FC236}">
                    <a16:creationId xmlns:a16="http://schemas.microsoft.com/office/drawing/2014/main" id="{9FA87610-6BE8-430E-B256-CEEA3857F5E5}"/>
                  </a:ext>
                </a:extLst>
              </p:cNvPr>
              <p:cNvSpPr/>
              <p:nvPr/>
            </p:nvSpPr>
            <p:spPr bwMode="auto">
              <a:xfrm>
                <a:off x="6458983" y="3510557"/>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0" name="TextBox 449">
                <a:extLst>
                  <a:ext uri="{FF2B5EF4-FFF2-40B4-BE49-F238E27FC236}">
                    <a16:creationId xmlns:a16="http://schemas.microsoft.com/office/drawing/2014/main" id="{3C90E028-4445-40B2-B90B-85726C5EA81C}"/>
                  </a:ext>
                </a:extLst>
              </p:cNvPr>
              <p:cNvSpPr txBox="1"/>
              <p:nvPr/>
            </p:nvSpPr>
            <p:spPr>
              <a:xfrm>
                <a:off x="6548958" y="3319767"/>
                <a:ext cx="368691"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mVISE</a:t>
                </a:r>
                <a:endParaRPr kumimoji="0" lang="en-US" sz="800" b="0" i="1" u="none" strike="noStrike" kern="1200" cap="none" spc="0" normalizeH="0" baseline="0" noProof="0">
                  <a:ln>
                    <a:noFill/>
                  </a:ln>
                  <a:effectLst/>
                  <a:uLnTx/>
                  <a:uFillTx/>
                  <a:latin typeface="Segoe UI Semibold"/>
                  <a:ea typeface="+mn-ea"/>
                  <a:cs typeface="+mn-cs"/>
                </a:endParaRPr>
              </a:p>
            </p:txBody>
          </p:sp>
          <p:pic>
            <p:nvPicPr>
              <p:cNvPr id="2" name="Picture 1">
                <a:extLst>
                  <a:ext uri="{FF2B5EF4-FFF2-40B4-BE49-F238E27FC236}">
                    <a16:creationId xmlns:a16="http://schemas.microsoft.com/office/drawing/2014/main" id="{127DD9B4-AEFB-4041-A22B-616544E814B7}"/>
                  </a:ext>
                </a:extLst>
              </p:cNvPr>
              <p:cNvPicPr>
                <a:picLocks noChangeAspect="1"/>
              </p:cNvPicPr>
              <p:nvPr/>
            </p:nvPicPr>
            <p:blipFill>
              <a:blip r:embed="rId7"/>
              <a:stretch>
                <a:fillRect/>
              </a:stretch>
            </p:blipFill>
            <p:spPr>
              <a:xfrm>
                <a:off x="6536537" y="3582645"/>
                <a:ext cx="393532" cy="404464"/>
              </a:xfrm>
              <a:prstGeom prst="rect">
                <a:avLst/>
              </a:prstGeom>
            </p:spPr>
          </p:pic>
        </p:grpSp>
        <p:grpSp>
          <p:nvGrpSpPr>
            <p:cNvPr id="5" name="Group 4">
              <a:extLst>
                <a:ext uri="{FF2B5EF4-FFF2-40B4-BE49-F238E27FC236}">
                  <a16:creationId xmlns:a16="http://schemas.microsoft.com/office/drawing/2014/main" id="{832B98D7-5505-472C-8EDF-63CCBF6EB035}"/>
                </a:ext>
              </a:extLst>
            </p:cNvPr>
            <p:cNvGrpSpPr/>
            <p:nvPr/>
          </p:nvGrpSpPr>
          <p:grpSpPr>
            <a:xfrm>
              <a:off x="10643276" y="1608756"/>
              <a:ext cx="548640" cy="548640"/>
              <a:chOff x="10643276" y="1608756"/>
              <a:chExt cx="548640" cy="548640"/>
            </a:xfrm>
          </p:grpSpPr>
          <p:sp>
            <p:nvSpPr>
              <p:cNvPr id="419" name="Rectangle: Rounded Corners 418">
                <a:extLst>
                  <a:ext uri="{FF2B5EF4-FFF2-40B4-BE49-F238E27FC236}">
                    <a16:creationId xmlns:a16="http://schemas.microsoft.com/office/drawing/2014/main" id="{92C8E9DF-1C03-48F7-918F-3C9DFC47988B}"/>
                  </a:ext>
                </a:extLst>
              </p:cNvPr>
              <p:cNvSpPr/>
              <p:nvPr/>
            </p:nvSpPr>
            <p:spPr bwMode="auto">
              <a:xfrm>
                <a:off x="10643276" y="160875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64" name="Browser" title="Icon of a browser window">
                <a:extLst>
                  <a:ext uri="{FF2B5EF4-FFF2-40B4-BE49-F238E27FC236}">
                    <a16:creationId xmlns:a16="http://schemas.microsoft.com/office/drawing/2014/main" id="{223317A3-18B7-40EE-B1ED-135A9817AB04}"/>
                  </a:ext>
                </a:extLst>
              </p:cNvPr>
              <p:cNvSpPr>
                <a:spLocks noChangeAspect="1" noEditPoints="1"/>
              </p:cNvSpPr>
              <p:nvPr/>
            </p:nvSpPr>
            <p:spPr bwMode="auto">
              <a:xfrm>
                <a:off x="10721613" y="1726228"/>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14766C16-0A0D-4639-901D-5570BC25023B}"/>
                </a:ext>
              </a:extLst>
            </p:cNvPr>
            <p:cNvGrpSpPr/>
            <p:nvPr/>
          </p:nvGrpSpPr>
          <p:grpSpPr>
            <a:xfrm>
              <a:off x="10786665" y="1780207"/>
              <a:ext cx="548640" cy="548640"/>
              <a:chOff x="10786665" y="1780207"/>
              <a:chExt cx="548640" cy="548640"/>
            </a:xfrm>
          </p:grpSpPr>
          <p:sp>
            <p:nvSpPr>
              <p:cNvPr id="411" name="Rectangle: Rounded Corners 410">
                <a:extLst>
                  <a:ext uri="{FF2B5EF4-FFF2-40B4-BE49-F238E27FC236}">
                    <a16:creationId xmlns:a16="http://schemas.microsoft.com/office/drawing/2014/main" id="{C7B80C73-E661-46C9-8E49-93778E626972}"/>
                  </a:ext>
                </a:extLst>
              </p:cNvPr>
              <p:cNvSpPr/>
              <p:nvPr/>
            </p:nvSpPr>
            <p:spPr bwMode="auto">
              <a:xfrm>
                <a:off x="10786665" y="1780207"/>
                <a:ext cx="548640" cy="548640"/>
              </a:xfrm>
              <a:prstGeom prst="roundRect">
                <a:avLst>
                  <a:gd name="adj" fmla="val 5334"/>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5" name="Browser" title="Icon of a browser window">
                <a:extLst>
                  <a:ext uri="{FF2B5EF4-FFF2-40B4-BE49-F238E27FC236}">
                    <a16:creationId xmlns:a16="http://schemas.microsoft.com/office/drawing/2014/main" id="{F7556157-2D77-420A-B849-EB83C29BE35D}"/>
                  </a:ext>
                </a:extLst>
              </p:cNvPr>
              <p:cNvSpPr>
                <a:spLocks noChangeAspect="1" noEditPoints="1"/>
              </p:cNvSpPr>
              <p:nvPr/>
            </p:nvSpPr>
            <p:spPr bwMode="auto">
              <a:xfrm>
                <a:off x="10865002" y="1897679"/>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01B09A30-D231-4506-A028-29D0B7962EBF}"/>
                </a:ext>
              </a:extLst>
            </p:cNvPr>
            <p:cNvGrpSpPr/>
            <p:nvPr/>
          </p:nvGrpSpPr>
          <p:grpSpPr>
            <a:xfrm>
              <a:off x="10930053" y="1951657"/>
              <a:ext cx="548640" cy="548640"/>
              <a:chOff x="10930053" y="1951657"/>
              <a:chExt cx="548640" cy="548640"/>
            </a:xfrm>
          </p:grpSpPr>
          <p:sp>
            <p:nvSpPr>
              <p:cNvPr id="404" name="Rectangle: Rounded Corners 403">
                <a:extLst>
                  <a:ext uri="{FF2B5EF4-FFF2-40B4-BE49-F238E27FC236}">
                    <a16:creationId xmlns:a16="http://schemas.microsoft.com/office/drawing/2014/main" id="{20C95114-0624-49A3-AFBB-594EE6E4B121}"/>
                  </a:ext>
                </a:extLst>
              </p:cNvPr>
              <p:cNvSpPr/>
              <p:nvPr/>
            </p:nvSpPr>
            <p:spPr bwMode="auto">
              <a:xfrm>
                <a:off x="10930053" y="1951657"/>
                <a:ext cx="548640" cy="548640"/>
              </a:xfrm>
              <a:prstGeom prst="roundRect">
                <a:avLst>
                  <a:gd name="adj" fmla="val 5334"/>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6" name="Browser" title="Icon of a browser window">
                <a:extLst>
                  <a:ext uri="{FF2B5EF4-FFF2-40B4-BE49-F238E27FC236}">
                    <a16:creationId xmlns:a16="http://schemas.microsoft.com/office/drawing/2014/main" id="{8A075951-DB62-4A47-BCEA-4C38CBE75D00}"/>
                  </a:ext>
                </a:extLst>
              </p:cNvPr>
              <p:cNvSpPr>
                <a:spLocks noChangeAspect="1" noEditPoints="1"/>
              </p:cNvSpPr>
              <p:nvPr/>
            </p:nvSpPr>
            <p:spPr bwMode="auto">
              <a:xfrm>
                <a:off x="11008390" y="2069129"/>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26" name="Graphic 225">
              <a:extLst>
                <a:ext uri="{FF2B5EF4-FFF2-40B4-BE49-F238E27FC236}">
                  <a16:creationId xmlns:a16="http://schemas.microsoft.com/office/drawing/2014/main" id="{264D1948-12B9-45F7-B490-0E993E9FF8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92266" y="3572770"/>
              <a:ext cx="424214" cy="424214"/>
            </a:xfrm>
            <a:prstGeom prst="rect">
              <a:avLst/>
            </a:prstGeom>
          </p:spPr>
        </p:pic>
        <p:sp>
          <p:nvSpPr>
            <p:cNvPr id="233" name="Freeform: Shape 232">
              <a:extLst>
                <a:ext uri="{FF2B5EF4-FFF2-40B4-BE49-F238E27FC236}">
                  <a16:creationId xmlns:a16="http://schemas.microsoft.com/office/drawing/2014/main" id="{51D64716-063D-4EAD-A2B1-C870DD4E19A5}"/>
                </a:ext>
              </a:extLst>
            </p:cNvPr>
            <p:cNvSpPr/>
            <p:nvPr/>
          </p:nvSpPr>
          <p:spPr bwMode="auto">
            <a:xfrm rot="5400000">
              <a:off x="9740072" y="6184096"/>
              <a:ext cx="419967" cy="405436"/>
            </a:xfrm>
            <a:custGeom>
              <a:avLst/>
              <a:gdLst>
                <a:gd name="connsiteX0" fmla="*/ 0 w 1103125"/>
                <a:gd name="connsiteY0" fmla="*/ 532478 h 1064955"/>
                <a:gd name="connsiteX1" fmla="*/ 266239 w 1103125"/>
                <a:gd name="connsiteY1" fmla="*/ 0 h 1064955"/>
                <a:gd name="connsiteX2" fmla="*/ 452857 w 1103125"/>
                <a:gd name="connsiteY2" fmla="*/ 0 h 1064955"/>
                <a:gd name="connsiteX3" fmla="*/ 551563 w 1103125"/>
                <a:gd name="connsiteY3" fmla="*/ 182557 h 1064955"/>
                <a:gd name="connsiteX4" fmla="*/ 650270 w 1103125"/>
                <a:gd name="connsiteY4" fmla="*/ 0 h 1064955"/>
                <a:gd name="connsiteX5" fmla="*/ 836886 w 1103125"/>
                <a:gd name="connsiteY5" fmla="*/ 0 h 1064955"/>
                <a:gd name="connsiteX6" fmla="*/ 1103125 w 1103125"/>
                <a:gd name="connsiteY6" fmla="*/ 532478 h 1064955"/>
                <a:gd name="connsiteX7" fmla="*/ 836886 w 1103125"/>
                <a:gd name="connsiteY7" fmla="*/ 1064955 h 1064955"/>
                <a:gd name="connsiteX8" fmla="*/ 650269 w 1103125"/>
                <a:gd name="connsiteY8" fmla="*/ 1064955 h 1064955"/>
                <a:gd name="connsiteX9" fmla="*/ 551563 w 1103125"/>
                <a:gd name="connsiteY9" fmla="*/ 882398 h 1064955"/>
                <a:gd name="connsiteX10" fmla="*/ 452856 w 1103125"/>
                <a:gd name="connsiteY10" fmla="*/ 1064955 h 1064955"/>
                <a:gd name="connsiteX11" fmla="*/ 266239 w 1103125"/>
                <a:gd name="connsiteY11" fmla="*/ 1064955 h 106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125" h="1064955">
                  <a:moveTo>
                    <a:pt x="0" y="532478"/>
                  </a:moveTo>
                  <a:lnTo>
                    <a:pt x="266239" y="0"/>
                  </a:lnTo>
                  <a:lnTo>
                    <a:pt x="452857" y="0"/>
                  </a:lnTo>
                  <a:lnTo>
                    <a:pt x="551563" y="182557"/>
                  </a:lnTo>
                  <a:lnTo>
                    <a:pt x="650270" y="0"/>
                  </a:lnTo>
                  <a:lnTo>
                    <a:pt x="836886" y="0"/>
                  </a:lnTo>
                  <a:lnTo>
                    <a:pt x="1103125" y="532478"/>
                  </a:lnTo>
                  <a:lnTo>
                    <a:pt x="836886" y="1064955"/>
                  </a:lnTo>
                  <a:lnTo>
                    <a:pt x="650269" y="1064955"/>
                  </a:lnTo>
                  <a:lnTo>
                    <a:pt x="551563" y="882398"/>
                  </a:lnTo>
                  <a:lnTo>
                    <a:pt x="452856" y="1064955"/>
                  </a:lnTo>
                  <a:lnTo>
                    <a:pt x="266239" y="1064955"/>
                  </a:lnTo>
                  <a:close/>
                </a:path>
              </a:pathLst>
            </a:cu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764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outdoor, beach, water, ship&#10;&#10;Description automatically generated">
            <a:extLst>
              <a:ext uri="{FF2B5EF4-FFF2-40B4-BE49-F238E27FC236}">
                <a16:creationId xmlns:a16="http://schemas.microsoft.com/office/drawing/2014/main" id="{442703ED-CBC3-491C-8105-5CFE5B1B9C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423" y="0"/>
            <a:ext cx="4140171" cy="6994524"/>
          </a:xfrm>
          <a:custGeom>
            <a:avLst/>
            <a:gdLst>
              <a:gd name="connsiteX0" fmla="*/ 0 w 4140171"/>
              <a:gd name="connsiteY0" fmla="*/ 0 h 6994524"/>
              <a:gd name="connsiteX1" fmla="*/ 4140171 w 4140171"/>
              <a:gd name="connsiteY1" fmla="*/ 0 h 6994524"/>
              <a:gd name="connsiteX2" fmla="*/ 4140171 w 4140171"/>
              <a:gd name="connsiteY2" fmla="*/ 6994524 h 6994524"/>
              <a:gd name="connsiteX3" fmla="*/ 0 w 4140171"/>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171" h="6994524">
                <a:moveTo>
                  <a:pt x="0" y="0"/>
                </a:moveTo>
                <a:lnTo>
                  <a:pt x="4140171" y="0"/>
                </a:lnTo>
                <a:lnTo>
                  <a:pt x="4140171" y="6994524"/>
                </a:lnTo>
                <a:lnTo>
                  <a:pt x="0" y="6994524"/>
                </a:lnTo>
                <a:close/>
              </a:path>
            </a:pathLst>
          </a:custGeom>
        </p:spPr>
      </p:pic>
      <p:sp>
        <p:nvSpPr>
          <p:cNvPr id="4" name="Title 3"/>
          <p:cNvSpPr>
            <a:spLocks noGrp="1"/>
          </p:cNvSpPr>
          <p:nvPr>
            <p:ph type="title"/>
          </p:nvPr>
        </p:nvSpPr>
        <p:spPr>
          <a:xfrm>
            <a:off x="465956" y="633185"/>
            <a:ext cx="7910276" cy="820622"/>
          </a:xfrm>
        </p:spPr>
        <p:txBody>
          <a:bodyPr/>
          <a:lstStyle/>
          <a:p>
            <a:r>
              <a:rPr lang="en-US" dirty="0"/>
              <a:t>DNV GL scales up machine learning using Azure Kubernetes Service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2651833585"/>
              </p:ext>
            </p:extLst>
          </p:nvPr>
        </p:nvGraphicFramePr>
        <p:xfrm>
          <a:off x="465954" y="1714207"/>
          <a:ext cx="7047483" cy="4352141"/>
        </p:xfrm>
        <a:graphic>
          <a:graphicData uri="http://schemas.openxmlformats.org/drawingml/2006/table">
            <a:tbl>
              <a:tblPr firstRow="1" bandRow="1">
                <a:tableStyleId>{5C22544A-7EE6-4342-B048-85BDC9FD1C3A}</a:tableStyleId>
              </a:tblPr>
              <a:tblGrid>
                <a:gridCol w="1731978">
                  <a:extLst>
                    <a:ext uri="{9D8B030D-6E8A-4147-A177-3AD203B41FA5}">
                      <a16:colId xmlns:a16="http://schemas.microsoft.com/office/drawing/2014/main" val="493828438"/>
                    </a:ext>
                  </a:extLst>
                </a:gridCol>
                <a:gridCol w="5315505">
                  <a:extLst>
                    <a:ext uri="{9D8B030D-6E8A-4147-A177-3AD203B41FA5}">
                      <a16:colId xmlns:a16="http://schemas.microsoft.com/office/drawing/2014/main" val="108782897"/>
                    </a:ext>
                  </a:extLst>
                </a:gridCol>
              </a:tblGrid>
              <a:tr h="1188551">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Initially, the group trained machine learning models locally and deployed each application to Azure Virtual Machines. This process took up to 2 weeks and consumed more Azure resources than needed.</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581795">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DNV GL created a service that builds and deploys each machine learning application as a container on AKS. The service is able to use the Kubernetes Cluster </a:t>
                      </a:r>
                      <a:r>
                        <a:rPr lang="en-US" sz="1600" b="0" dirty="0" err="1">
                          <a:solidFill>
                            <a:srgbClr val="000000"/>
                          </a:solidFill>
                        </a:rPr>
                        <a:t>autoscaler</a:t>
                      </a:r>
                      <a:r>
                        <a:rPr lang="en-US" sz="1600" b="0" dirty="0">
                          <a:solidFill>
                            <a:srgbClr val="000000"/>
                          </a:solidFill>
                        </a:rPr>
                        <a:t> to add resources on demand as the need for more compute power arises.</a:t>
                      </a:r>
                    </a:p>
                    <a:p>
                      <a:endParaRPr lang="en-US" sz="1600" b="0" dirty="0">
                        <a:solidFill>
                          <a:srgbClr val="000000"/>
                        </a:solidFill>
                      </a:endParaRP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81795">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Data scientists and developers at DNV GL can now deliver more solutions to their internal and external customers with more speed, for less money, and with a more elastic software stack. Now the data scientists and engineers at DNV GL can focus on developing new, predictive solutions and providing real business value.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422" y="6329996"/>
            <a:ext cx="4140171" cy="66403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354" y="6516174"/>
            <a:ext cx="2176422" cy="313859"/>
          </a:xfrm>
          <a:prstGeom prst="rect">
            <a:avLst/>
          </a:prstGeom>
        </p:spPr>
        <p:txBody>
          <a:bodyPr wrap="square">
            <a:spAutoFit/>
          </a:bodyPr>
          <a:lstStyle/>
          <a:p>
            <a:r>
              <a:rPr lang="en-US" sz="1399">
                <a:solidFill>
                  <a:schemeClr val="bg1"/>
                </a:solidFill>
              </a:rPr>
              <a:t>Click icon to learn more</a:t>
            </a: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2" name="Picture 1">
            <a:extLst>
              <a:ext uri="{FF2B5EF4-FFF2-40B4-BE49-F238E27FC236}">
                <a16:creationId xmlns:a16="http://schemas.microsoft.com/office/drawing/2014/main" id="{D2B537E8-197C-D945-A3BC-704F668B5A55}"/>
              </a:ext>
            </a:extLst>
          </p:cNvPr>
          <p:cNvPicPr>
            <a:picLocks noChangeAspect="1"/>
          </p:cNvPicPr>
          <p:nvPr/>
        </p:nvPicPr>
        <p:blipFill>
          <a:blip r:embed="rId5"/>
          <a:stretch>
            <a:fillRect/>
          </a:stretch>
        </p:blipFill>
        <p:spPr>
          <a:xfrm>
            <a:off x="421625" y="216358"/>
            <a:ext cx="1264010" cy="442195"/>
          </a:xfrm>
          <a:prstGeom prst="rect">
            <a:avLst/>
          </a:prstGeom>
        </p:spPr>
      </p:pic>
      <p:sp>
        <p:nvSpPr>
          <p:cNvPr id="3" name="Rectangle 2">
            <a:extLst>
              <a:ext uri="{FF2B5EF4-FFF2-40B4-BE49-F238E27FC236}">
                <a16:creationId xmlns:a16="http://schemas.microsoft.com/office/drawing/2014/main" id="{CF05A930-5E33-B847-BAAD-8052DC8AA32D}"/>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sp>
        <p:nvSpPr>
          <p:cNvPr id="17" name="Rectangle 16">
            <a:extLst>
              <a:ext uri="{FF2B5EF4-FFF2-40B4-BE49-F238E27FC236}">
                <a16:creationId xmlns:a16="http://schemas.microsoft.com/office/drawing/2014/main" id="{8A9D8068-8692-423C-B169-55FA6055558B}"/>
              </a:ext>
            </a:extLst>
          </p:cNvPr>
          <p:cNvSpPr/>
          <p:nvPr/>
        </p:nvSpPr>
        <p:spPr bwMode="auto">
          <a:xfrm>
            <a:off x="8296304" y="0"/>
            <a:ext cx="4140171"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279942"/>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We decided to address the friction areas </a:t>
            </a:r>
            <a:br>
              <a:rPr lang="en-US" sz="1399">
                <a:solidFill>
                  <a:schemeClr val="bg1"/>
                </a:solidFill>
                <a:latin typeface="+mn-lt"/>
              </a:rPr>
            </a:br>
            <a:r>
              <a:rPr lang="en-US" sz="1399">
                <a:solidFill>
                  <a:schemeClr val="bg1"/>
                </a:solidFill>
                <a:latin typeface="+mn-lt"/>
              </a:rPr>
              <a:t>of our internal company deployment, management, and operations, and after evaluating commercial offerings, we chose </a:t>
            </a:r>
            <a:br>
              <a:rPr lang="en-US" sz="1399">
                <a:solidFill>
                  <a:schemeClr val="bg1"/>
                </a:solidFill>
                <a:latin typeface="+mn-lt"/>
              </a:rPr>
            </a:br>
            <a:r>
              <a:rPr lang="en-US" sz="1399">
                <a:solidFill>
                  <a:schemeClr val="bg1"/>
                </a:solidFill>
                <a:latin typeface="+mn-lt"/>
              </a:rPr>
              <a:t>to develop ML Factory based on Azure services.”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2036340"/>
            <a:ext cx="3858953" cy="533375"/>
          </a:xfrm>
          <a:prstGeom prst="rect">
            <a:avLst/>
          </a:prstGeom>
        </p:spPr>
        <p:txBody>
          <a:bodyPr wrap="square">
            <a:spAutoFit/>
          </a:bodyPr>
          <a:lstStyle/>
          <a:p>
            <a:pPr marL="285695" indent="-285695">
              <a:buFont typeface="Segoe UI" panose="020B0502040204020203" pitchFamily="34" charset="0"/>
              <a:buChar char="—"/>
            </a:pPr>
            <a:r>
              <a:rPr lang="en-US" sz="1399" i="1">
                <a:solidFill>
                  <a:schemeClr val="bg1"/>
                </a:solidFill>
              </a:rPr>
              <a:t>Kristian </a:t>
            </a:r>
            <a:r>
              <a:rPr lang="en-US" sz="1399" i="1" err="1">
                <a:solidFill>
                  <a:schemeClr val="bg1"/>
                </a:solidFill>
              </a:rPr>
              <a:t>Ramsrud</a:t>
            </a:r>
            <a:r>
              <a:rPr lang="en-US" sz="1399" i="1">
                <a:solidFill>
                  <a:schemeClr val="bg1"/>
                </a:solidFill>
              </a:rPr>
              <a:t>, Machine Learning group</a:t>
            </a:r>
            <a:br>
              <a:rPr lang="en-US" sz="1399" i="1">
                <a:solidFill>
                  <a:schemeClr val="bg1"/>
                </a:solidFill>
              </a:rPr>
            </a:br>
            <a:r>
              <a:rPr lang="en-US" sz="1399" i="1">
                <a:solidFill>
                  <a:schemeClr val="bg1"/>
                </a:solidFill>
              </a:rPr>
              <a:t>DNV GL Maritime</a:t>
            </a:r>
          </a:p>
        </p:txBody>
      </p:sp>
      <p:sp>
        <p:nvSpPr>
          <p:cNvPr id="15" name="TextBox 14">
            <a:extLst>
              <a:ext uri="{FF2B5EF4-FFF2-40B4-BE49-F238E27FC236}">
                <a16:creationId xmlns:a16="http://schemas.microsoft.com/office/drawing/2014/main" id="{17D5C344-11EB-4F6A-B0EF-BBE78C155968}"/>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Tree>
    <p:extLst>
      <p:ext uri="{BB962C8B-B14F-4D97-AF65-F5344CB8AC3E}">
        <p14:creationId xmlns:p14="http://schemas.microsoft.com/office/powerpoint/2010/main" val="387012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a:t>DNV GL:</a:t>
            </a:r>
            <a:r>
              <a:rPr lang="en-US">
                <a:solidFill>
                  <a:srgbClr val="0F78D4"/>
                </a:solidFill>
              </a:rPr>
              <a:t> architecture</a:t>
            </a:r>
            <a:endParaRPr lang="en-US">
              <a:solidFill>
                <a:srgbClr val="0078D3"/>
              </a:solidFill>
            </a:endParaRPr>
          </a:p>
        </p:txBody>
      </p:sp>
      <p:sp>
        <p:nvSpPr>
          <p:cNvPr id="97" name="Title 16">
            <a:extLst>
              <a:ext uri="{FF2B5EF4-FFF2-40B4-BE49-F238E27FC236}">
                <a16:creationId xmlns:a16="http://schemas.microsoft.com/office/drawing/2014/main" id="{4AF60244-9AE7-4AAD-9DE1-96011F928D2F}"/>
              </a:ext>
            </a:extLst>
          </p:cNvPr>
          <p:cNvSpPr txBox="1">
            <a:spLocks/>
          </p:cNvSpPr>
          <p:nvPr/>
        </p:nvSpPr>
        <p:spPr>
          <a:xfrm>
            <a:off x="484717" y="1437505"/>
            <a:ext cx="4946265"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a:solidFill>
                  <a:srgbClr val="0078D4"/>
                </a:solidFill>
                <a:latin typeface="Segoe UI" panose="020B0502040204020203" pitchFamily="34" charset="0"/>
              </a:rPr>
              <a:t>Data scientists create their machine learning applications as containers using the ML Factory development tools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ML Apps are built using automatically using Azure Container Registry Tasks and are deployed to Azure Kubernetes Service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Realtime logs can be streamed directly for debugging purposes. Azure Log Analytics also provides access to historical logs within defined retention periods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As the data flows through the platform, multiple functions hosted in Azure Functions work together to fire alerts or trigger actions, triggered by signals from Azure Event Grid</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Published applications are automatically added to the company’s corporate API Management gateway and the internal API catalog</a:t>
            </a:r>
          </a:p>
        </p:txBody>
      </p:sp>
      <p:grpSp>
        <p:nvGrpSpPr>
          <p:cNvPr id="3" name="Group 2">
            <a:extLst>
              <a:ext uri="{FF2B5EF4-FFF2-40B4-BE49-F238E27FC236}">
                <a16:creationId xmlns:a16="http://schemas.microsoft.com/office/drawing/2014/main" id="{C1491FBA-CF4C-4835-B32E-6F1E5C22C5AA}"/>
              </a:ext>
            </a:extLst>
          </p:cNvPr>
          <p:cNvGrpSpPr/>
          <p:nvPr/>
        </p:nvGrpSpPr>
        <p:grpSpPr>
          <a:xfrm>
            <a:off x="6310188" y="1010660"/>
            <a:ext cx="5383923" cy="5212860"/>
            <a:chOff x="6310188" y="1010660"/>
            <a:chExt cx="5383923" cy="5212860"/>
          </a:xfrm>
        </p:grpSpPr>
        <p:sp>
          <p:nvSpPr>
            <p:cNvPr id="99" name="Rectangle: Rounded Corners 98">
              <a:extLst>
                <a:ext uri="{FF2B5EF4-FFF2-40B4-BE49-F238E27FC236}">
                  <a16:creationId xmlns:a16="http://schemas.microsoft.com/office/drawing/2014/main" id="{1C347738-02B0-4C58-9C59-AE22C008DA2D}"/>
                </a:ext>
              </a:extLst>
            </p:cNvPr>
            <p:cNvSpPr/>
            <p:nvPr/>
          </p:nvSpPr>
          <p:spPr bwMode="auto">
            <a:xfrm>
              <a:off x="10368028" y="3105293"/>
              <a:ext cx="933412" cy="2189857"/>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F2A347C2-E838-4D20-88EF-C0CABEE2131B}"/>
                </a:ext>
              </a:extLst>
            </p:cNvPr>
            <p:cNvSpPr txBox="1"/>
            <p:nvPr/>
          </p:nvSpPr>
          <p:spPr>
            <a:xfrm>
              <a:off x="10340208" y="2697618"/>
              <a:ext cx="989052"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development</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and monitoring</a:t>
              </a:r>
            </a:p>
          </p:txBody>
        </p:sp>
        <p:sp>
          <p:nvSpPr>
            <p:cNvPr id="101" name="Rectangle: Rounded Corners 100">
              <a:extLst>
                <a:ext uri="{FF2B5EF4-FFF2-40B4-BE49-F238E27FC236}">
                  <a16:creationId xmlns:a16="http://schemas.microsoft.com/office/drawing/2014/main" id="{FB8F3724-1B9E-4959-8F37-0CF928F1F78A}"/>
                </a:ext>
              </a:extLst>
            </p:cNvPr>
            <p:cNvSpPr/>
            <p:nvPr/>
          </p:nvSpPr>
          <p:spPr bwMode="auto">
            <a:xfrm>
              <a:off x="7573383" y="1247996"/>
              <a:ext cx="2463239" cy="4975524"/>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3011938-FCA5-4914-B1D5-12FACF1B3011}"/>
                </a:ext>
              </a:extLst>
            </p:cNvPr>
            <p:cNvSpPr/>
            <p:nvPr/>
          </p:nvSpPr>
          <p:spPr bwMode="auto">
            <a:xfrm>
              <a:off x="7739671" y="3109209"/>
              <a:ext cx="2130663" cy="290952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6A90ED74-E3C0-4D15-BD93-A2D8EE47BBE7}"/>
                </a:ext>
              </a:extLst>
            </p:cNvPr>
            <p:cNvSpPr txBox="1"/>
            <p:nvPr/>
          </p:nvSpPr>
          <p:spPr>
            <a:xfrm>
              <a:off x="7739671" y="2762023"/>
              <a:ext cx="726161" cy="276999"/>
            </a:xfrm>
            <a:prstGeom prst="rect">
              <a:avLst/>
            </a:prstGeom>
            <a:noFill/>
          </p:spPr>
          <p:txBody>
            <a:bodyPr wrap="none" lIns="0" tIns="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Support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components</a:t>
              </a:r>
              <a:endParaRPr kumimoji="0" lang="en-US" sz="800" b="0" i="1" u="none" strike="noStrike" kern="1200" cap="none" spc="0" normalizeH="0" baseline="0" noProof="0">
                <a:ln>
                  <a:noFill/>
                </a:ln>
                <a:effectLst/>
                <a:uLnTx/>
                <a:uFillTx/>
                <a:latin typeface="Segoe UI Semibold"/>
                <a:ea typeface="+mn-ea"/>
                <a:cs typeface="+mn-cs"/>
              </a:endParaRPr>
            </a:p>
          </p:txBody>
        </p:sp>
        <p:cxnSp>
          <p:nvCxnSpPr>
            <p:cNvPr id="104" name="Connector: Elbow 103">
              <a:extLst>
                <a:ext uri="{FF2B5EF4-FFF2-40B4-BE49-F238E27FC236}">
                  <a16:creationId xmlns:a16="http://schemas.microsoft.com/office/drawing/2014/main" id="{3172AA9E-6842-4E39-A945-7C05A022062D}"/>
                </a:ext>
              </a:extLst>
            </p:cNvPr>
            <p:cNvCxnSpPr/>
            <p:nvPr/>
          </p:nvCxnSpPr>
          <p:spPr>
            <a:xfrm rot="16200000" flipV="1">
              <a:off x="8805815" y="865974"/>
              <a:ext cx="12700" cy="1581425"/>
            </a:xfrm>
            <a:prstGeom prst="bentConnector3">
              <a:avLst>
                <a:gd name="adj1" fmla="val 180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64233BD-3F96-41D5-AAEE-D3B961F30FB1}"/>
                </a:ext>
              </a:extLst>
            </p:cNvPr>
            <p:cNvCxnSpPr>
              <a:stCxn id="146" idx="3"/>
              <a:endCxn id="216" idx="1"/>
            </p:cNvCxnSpPr>
            <p:nvPr/>
          </p:nvCxnSpPr>
          <p:spPr>
            <a:xfrm>
              <a:off x="8289421" y="2306465"/>
              <a:ext cx="241261"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76DD123-8F54-4CD3-843F-B5373C43C1CF}"/>
                </a:ext>
              </a:extLst>
            </p:cNvPr>
            <p:cNvCxnSpPr>
              <a:cxnSpLocks/>
              <a:stCxn id="274" idx="1"/>
              <a:endCxn id="216" idx="3"/>
            </p:cNvCxnSpPr>
            <p:nvPr/>
          </p:nvCxnSpPr>
          <p:spPr>
            <a:xfrm flipH="1">
              <a:off x="9079322" y="2306465"/>
              <a:ext cx="242884" cy="0"/>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D4FE456-8CAC-40B4-B5B8-713876249ECA}"/>
                </a:ext>
              </a:extLst>
            </p:cNvPr>
            <p:cNvCxnSpPr>
              <a:cxnSpLocks/>
              <a:endCxn id="102" idx="0"/>
            </p:cNvCxnSpPr>
            <p:nvPr/>
          </p:nvCxnSpPr>
          <p:spPr>
            <a:xfrm>
              <a:off x="8805002" y="2580784"/>
              <a:ext cx="1" cy="528425"/>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E6C4DC9-729A-4FEC-9ED5-1AC352908173}"/>
                </a:ext>
              </a:extLst>
            </p:cNvPr>
            <p:cNvCxnSpPr>
              <a:cxnSpLocks/>
            </p:cNvCxnSpPr>
            <p:nvPr/>
          </p:nvCxnSpPr>
          <p:spPr>
            <a:xfrm>
              <a:off x="9596526" y="2580785"/>
              <a:ext cx="1" cy="53035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BCB7C8E-6175-45CC-9B46-65973FB3561D}"/>
                </a:ext>
              </a:extLst>
            </p:cNvPr>
            <p:cNvSpPr txBox="1"/>
            <p:nvPr/>
          </p:nvSpPr>
          <p:spPr>
            <a:xfrm>
              <a:off x="7573383" y="1010660"/>
              <a:ext cx="904771" cy="184666"/>
            </a:xfrm>
            <a:prstGeom prst="rect">
              <a:avLst/>
            </a:prstGeom>
            <a:noFill/>
          </p:spPr>
          <p:txBody>
            <a:bodyPr wrap="square" lIns="0" tIns="4572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10" name="Group 109">
              <a:extLst>
                <a:ext uri="{FF2B5EF4-FFF2-40B4-BE49-F238E27FC236}">
                  <a16:creationId xmlns:a16="http://schemas.microsoft.com/office/drawing/2014/main" id="{7C20CF1A-2BB7-4ADC-816F-7D5A28550DD3}"/>
                </a:ext>
              </a:extLst>
            </p:cNvPr>
            <p:cNvGrpSpPr/>
            <p:nvPr/>
          </p:nvGrpSpPr>
          <p:grpSpPr>
            <a:xfrm>
              <a:off x="8576402" y="5079491"/>
              <a:ext cx="457200" cy="786492"/>
              <a:chOff x="8591392" y="4859074"/>
              <a:chExt cx="457200" cy="786492"/>
            </a:xfrm>
          </p:grpSpPr>
          <p:sp>
            <p:nvSpPr>
              <p:cNvPr id="299" name="TextBox 298">
                <a:extLst>
                  <a:ext uri="{FF2B5EF4-FFF2-40B4-BE49-F238E27FC236}">
                    <a16:creationId xmlns:a16="http://schemas.microsoft.com/office/drawing/2014/main" id="{C430A13F-1259-4DE9-9A23-B16196BEBDA8}"/>
                  </a:ext>
                </a:extLst>
              </p:cNvPr>
              <p:cNvSpPr txBox="1"/>
              <p:nvPr/>
            </p:nvSpPr>
            <p:spPr>
              <a:xfrm>
                <a:off x="8658890" y="4859074"/>
                <a:ext cx="322204"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Event</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Grid</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300" name="Group 299">
                <a:extLst>
                  <a:ext uri="{FF2B5EF4-FFF2-40B4-BE49-F238E27FC236}">
                    <a16:creationId xmlns:a16="http://schemas.microsoft.com/office/drawing/2014/main" id="{282DF2DB-260E-459A-B31F-8405B1CF4E08}"/>
                  </a:ext>
                </a:extLst>
              </p:cNvPr>
              <p:cNvGrpSpPr/>
              <p:nvPr/>
            </p:nvGrpSpPr>
            <p:grpSpPr>
              <a:xfrm>
                <a:off x="8591392" y="5188366"/>
                <a:ext cx="457200" cy="457200"/>
                <a:chOff x="8591392" y="5188366"/>
                <a:chExt cx="457200" cy="457200"/>
              </a:xfrm>
            </p:grpSpPr>
            <p:sp>
              <p:nvSpPr>
                <p:cNvPr id="301" name="Rectangle: Rounded Corners 300">
                  <a:extLst>
                    <a:ext uri="{FF2B5EF4-FFF2-40B4-BE49-F238E27FC236}">
                      <a16:creationId xmlns:a16="http://schemas.microsoft.com/office/drawing/2014/main" id="{E159FB2D-FC38-4877-8084-1EABB7F64DD9}"/>
                    </a:ext>
                  </a:extLst>
                </p:cNvPr>
                <p:cNvSpPr/>
                <p:nvPr/>
              </p:nvSpPr>
              <p:spPr bwMode="auto">
                <a:xfrm>
                  <a:off x="8591392"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302" name="Graphic 301">
                  <a:extLst>
                    <a:ext uri="{FF2B5EF4-FFF2-40B4-BE49-F238E27FC236}">
                      <a16:creationId xmlns:a16="http://schemas.microsoft.com/office/drawing/2014/main" id="{055AFB42-65A1-460B-AAB2-1C89B79E07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4544" y="5261518"/>
                  <a:ext cx="310896" cy="310896"/>
                </a:xfrm>
                <a:prstGeom prst="rect">
                  <a:avLst/>
                </a:prstGeom>
              </p:spPr>
            </p:pic>
          </p:grpSp>
        </p:grpSp>
        <p:grpSp>
          <p:nvGrpSpPr>
            <p:cNvPr id="113" name="Group 112">
              <a:extLst>
                <a:ext uri="{FF2B5EF4-FFF2-40B4-BE49-F238E27FC236}">
                  <a16:creationId xmlns:a16="http://schemas.microsoft.com/office/drawing/2014/main" id="{9E969A16-8FCA-4A34-9814-804AD0B58F17}"/>
                </a:ext>
              </a:extLst>
            </p:cNvPr>
            <p:cNvGrpSpPr/>
            <p:nvPr/>
          </p:nvGrpSpPr>
          <p:grpSpPr>
            <a:xfrm>
              <a:off x="9162778" y="5079491"/>
              <a:ext cx="508152" cy="786492"/>
              <a:chOff x="9177768" y="4859074"/>
              <a:chExt cx="508152" cy="786492"/>
            </a:xfrm>
          </p:grpSpPr>
          <p:sp>
            <p:nvSpPr>
              <p:cNvPr id="295" name="TextBox 294">
                <a:extLst>
                  <a:ext uri="{FF2B5EF4-FFF2-40B4-BE49-F238E27FC236}">
                    <a16:creationId xmlns:a16="http://schemas.microsoft.com/office/drawing/2014/main" id="{2E4D6322-0007-47F7-AD67-F0F71100CC7C}"/>
                  </a:ext>
                </a:extLst>
              </p:cNvPr>
              <p:cNvSpPr txBox="1"/>
              <p:nvPr/>
            </p:nvSpPr>
            <p:spPr>
              <a:xfrm>
                <a:off x="9177768" y="4859074"/>
                <a:ext cx="508152"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Function</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Apps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96" name="Group 295">
                <a:extLst>
                  <a:ext uri="{FF2B5EF4-FFF2-40B4-BE49-F238E27FC236}">
                    <a16:creationId xmlns:a16="http://schemas.microsoft.com/office/drawing/2014/main" id="{09CE72FC-8C91-4AE5-A214-B595E2C4EC36}"/>
                  </a:ext>
                </a:extLst>
              </p:cNvPr>
              <p:cNvGrpSpPr/>
              <p:nvPr/>
            </p:nvGrpSpPr>
            <p:grpSpPr>
              <a:xfrm>
                <a:off x="9203244" y="5188366"/>
                <a:ext cx="457200" cy="457200"/>
                <a:chOff x="9203244" y="5188366"/>
                <a:chExt cx="457200" cy="457200"/>
              </a:xfrm>
            </p:grpSpPr>
            <p:sp>
              <p:nvSpPr>
                <p:cNvPr id="297" name="Rectangle: Rounded Corners 296">
                  <a:extLst>
                    <a:ext uri="{FF2B5EF4-FFF2-40B4-BE49-F238E27FC236}">
                      <a16:creationId xmlns:a16="http://schemas.microsoft.com/office/drawing/2014/main" id="{93F199B6-6B97-4338-8D5F-D5EFD87A6FF9}"/>
                    </a:ext>
                  </a:extLst>
                </p:cNvPr>
                <p:cNvSpPr/>
                <p:nvPr/>
              </p:nvSpPr>
              <p:spPr bwMode="auto">
                <a:xfrm>
                  <a:off x="9203244"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98" name="Graphic 297">
                  <a:extLst>
                    <a:ext uri="{FF2B5EF4-FFF2-40B4-BE49-F238E27FC236}">
                      <a16:creationId xmlns:a16="http://schemas.microsoft.com/office/drawing/2014/main" id="{5D27649E-A5B9-4491-AAC4-320DB52352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6396" y="5261518"/>
                  <a:ext cx="310896" cy="310896"/>
                </a:xfrm>
                <a:prstGeom prst="rect">
                  <a:avLst/>
                </a:prstGeom>
              </p:spPr>
            </p:pic>
          </p:grpSp>
        </p:grpSp>
        <p:sp>
          <p:nvSpPr>
            <p:cNvPr id="114" name="Rectangle: Rounded Corners 113">
              <a:extLst>
                <a:ext uri="{FF2B5EF4-FFF2-40B4-BE49-F238E27FC236}">
                  <a16:creationId xmlns:a16="http://schemas.microsoft.com/office/drawing/2014/main" id="{86C4B9A7-B104-40D5-A1B2-85B6BAB3FFB1}"/>
                </a:ext>
              </a:extLst>
            </p:cNvPr>
            <p:cNvSpPr/>
            <p:nvPr/>
          </p:nvSpPr>
          <p:spPr bwMode="auto">
            <a:xfrm>
              <a:off x="6310188" y="3108817"/>
              <a:ext cx="933412" cy="2087757"/>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Connector: Elbow 114">
              <a:extLst>
                <a:ext uri="{FF2B5EF4-FFF2-40B4-BE49-F238E27FC236}">
                  <a16:creationId xmlns:a16="http://schemas.microsoft.com/office/drawing/2014/main" id="{BAAF5F9C-F401-4EEA-B0D3-885EE15B0701}"/>
                </a:ext>
              </a:extLst>
            </p:cNvPr>
            <p:cNvCxnSpPr>
              <a:cxnSpLocks/>
              <a:stCxn id="135" idx="0"/>
              <a:endCxn id="146" idx="1"/>
            </p:cNvCxnSpPr>
            <p:nvPr/>
          </p:nvCxnSpPr>
          <p:spPr>
            <a:xfrm rot="5400000" flipH="1" flipV="1">
              <a:off x="7024953" y="2058406"/>
              <a:ext cx="467768" cy="963887"/>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6EB087C4-5E3E-41CA-BAB1-246E75AC8C30}"/>
                </a:ext>
              </a:extLst>
            </p:cNvPr>
            <p:cNvCxnSpPr>
              <a:cxnSpLocks/>
              <a:stCxn id="100" idx="0"/>
              <a:endCxn id="274" idx="3"/>
            </p:cNvCxnSpPr>
            <p:nvPr/>
          </p:nvCxnSpPr>
          <p:spPr>
            <a:xfrm rot="16200000" flipV="1">
              <a:off x="10157214" y="2020098"/>
              <a:ext cx="391153" cy="96388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351D6DDA-F55D-411C-8597-2A9063EA40A9}"/>
                </a:ext>
              </a:extLst>
            </p:cNvPr>
            <p:cNvGrpSpPr/>
            <p:nvPr/>
          </p:nvGrpSpPr>
          <p:grpSpPr>
            <a:xfrm>
              <a:off x="10492493" y="4301993"/>
              <a:ext cx="684482" cy="850232"/>
              <a:chOff x="10507483" y="4173121"/>
              <a:chExt cx="684482" cy="850232"/>
            </a:xfrm>
          </p:grpSpPr>
          <p:sp>
            <p:nvSpPr>
              <p:cNvPr id="292" name="Rectangle: Rounded Corners 291">
                <a:extLst>
                  <a:ext uri="{FF2B5EF4-FFF2-40B4-BE49-F238E27FC236}">
                    <a16:creationId xmlns:a16="http://schemas.microsoft.com/office/drawing/2014/main" id="{CB3DF20B-AFEE-4BCC-8E88-D77A69BCE3D3}"/>
                  </a:ext>
                </a:extLst>
              </p:cNvPr>
              <p:cNvSpPr/>
              <p:nvPr/>
            </p:nvSpPr>
            <p:spPr bwMode="auto">
              <a:xfrm>
                <a:off x="10575404" y="4474713"/>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37D331E6-03DC-4776-B452-6A11077344FA}"/>
                  </a:ext>
                </a:extLst>
              </p:cNvPr>
              <p:cNvSpPr txBox="1"/>
              <p:nvPr/>
            </p:nvSpPr>
            <p:spPr>
              <a:xfrm>
                <a:off x="10507483" y="4173121"/>
                <a:ext cx="684482"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latin typeface="Segoe UI"/>
                    <a:ea typeface="+mn-ea"/>
                    <a:cs typeface="+mn-cs"/>
                  </a:rPr>
                  <a:t>Developer tools</a:t>
                </a:r>
              </a:p>
            </p:txBody>
          </p:sp>
          <p:pic>
            <p:nvPicPr>
              <p:cNvPr id="294" name="Graphic 293">
                <a:extLst>
                  <a:ext uri="{FF2B5EF4-FFF2-40B4-BE49-F238E27FC236}">
                    <a16:creationId xmlns:a16="http://schemas.microsoft.com/office/drawing/2014/main" id="{D1572C68-17F6-42D8-A328-0FFD58A9B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43984" y="4543293"/>
                <a:ext cx="411480" cy="411480"/>
              </a:xfrm>
              <a:prstGeom prst="rect">
                <a:avLst/>
              </a:prstGeom>
            </p:spPr>
          </p:pic>
        </p:grpSp>
        <p:grpSp>
          <p:nvGrpSpPr>
            <p:cNvPr id="118" name="Group 117">
              <a:extLst>
                <a:ext uri="{FF2B5EF4-FFF2-40B4-BE49-F238E27FC236}">
                  <a16:creationId xmlns:a16="http://schemas.microsoft.com/office/drawing/2014/main" id="{200090B8-87AC-4C09-BD3A-4B82415C17A8}"/>
                </a:ext>
              </a:extLst>
            </p:cNvPr>
            <p:cNvGrpSpPr/>
            <p:nvPr/>
          </p:nvGrpSpPr>
          <p:grpSpPr>
            <a:xfrm>
              <a:off x="7923044" y="3194650"/>
              <a:ext cx="540212" cy="786492"/>
              <a:chOff x="7938034" y="3149680"/>
              <a:chExt cx="540212" cy="786492"/>
            </a:xfrm>
          </p:grpSpPr>
          <p:sp>
            <p:nvSpPr>
              <p:cNvPr id="288" name="TextBox 287">
                <a:extLst>
                  <a:ext uri="{FF2B5EF4-FFF2-40B4-BE49-F238E27FC236}">
                    <a16:creationId xmlns:a16="http://schemas.microsoft.com/office/drawing/2014/main" id="{0C9C79CA-AEC5-4F4A-A18D-3980F9F9CFA0}"/>
                  </a:ext>
                </a:extLst>
              </p:cNvPr>
              <p:cNvSpPr txBox="1"/>
              <p:nvPr/>
            </p:nvSpPr>
            <p:spPr>
              <a:xfrm>
                <a:off x="7938034" y="3149680"/>
                <a:ext cx="540212"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Active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Directory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89" name="Group 288">
                <a:extLst>
                  <a:ext uri="{FF2B5EF4-FFF2-40B4-BE49-F238E27FC236}">
                    <a16:creationId xmlns:a16="http://schemas.microsoft.com/office/drawing/2014/main" id="{EB607516-193B-414C-A18B-8AAA29A8E97C}"/>
                  </a:ext>
                </a:extLst>
              </p:cNvPr>
              <p:cNvGrpSpPr/>
              <p:nvPr/>
            </p:nvGrpSpPr>
            <p:grpSpPr>
              <a:xfrm>
                <a:off x="7979540" y="3478972"/>
                <a:ext cx="457200" cy="457200"/>
                <a:chOff x="7979540" y="3478972"/>
                <a:chExt cx="457200" cy="457200"/>
              </a:xfrm>
            </p:grpSpPr>
            <p:sp>
              <p:nvSpPr>
                <p:cNvPr id="290" name="Rectangle: Rounded Corners 289">
                  <a:extLst>
                    <a:ext uri="{FF2B5EF4-FFF2-40B4-BE49-F238E27FC236}">
                      <a16:creationId xmlns:a16="http://schemas.microsoft.com/office/drawing/2014/main" id="{9BEB3D8C-F43F-4FFD-94C2-2E50CDB09554}"/>
                    </a:ext>
                  </a:extLst>
                </p:cNvPr>
                <p:cNvSpPr/>
                <p:nvPr/>
              </p:nvSpPr>
              <p:spPr bwMode="auto">
                <a:xfrm>
                  <a:off x="7979540"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91" name="Graphic 290">
                  <a:extLst>
                    <a:ext uri="{FF2B5EF4-FFF2-40B4-BE49-F238E27FC236}">
                      <a16:creationId xmlns:a16="http://schemas.microsoft.com/office/drawing/2014/main" id="{853F1DAC-B777-4E9C-BE52-DF24FA2ABB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692" y="3552124"/>
                  <a:ext cx="310896" cy="310896"/>
                </a:xfrm>
                <a:prstGeom prst="rect">
                  <a:avLst/>
                </a:prstGeom>
              </p:spPr>
            </p:pic>
          </p:grpSp>
        </p:grpSp>
        <p:grpSp>
          <p:nvGrpSpPr>
            <p:cNvPr id="119" name="Group 118">
              <a:extLst>
                <a:ext uri="{FF2B5EF4-FFF2-40B4-BE49-F238E27FC236}">
                  <a16:creationId xmlns:a16="http://schemas.microsoft.com/office/drawing/2014/main" id="{AC9C395E-D6EB-4CE5-B6B1-BF2FC891DF77}"/>
                </a:ext>
              </a:extLst>
            </p:cNvPr>
            <p:cNvGrpSpPr/>
            <p:nvPr/>
          </p:nvGrpSpPr>
          <p:grpSpPr>
            <a:xfrm>
              <a:off x="7964550" y="4108765"/>
              <a:ext cx="457200" cy="786492"/>
              <a:chOff x="7979540" y="4004377"/>
              <a:chExt cx="457200" cy="786492"/>
            </a:xfrm>
          </p:grpSpPr>
          <p:sp>
            <p:nvSpPr>
              <p:cNvPr id="280" name="TextBox 279">
                <a:extLst>
                  <a:ext uri="{FF2B5EF4-FFF2-40B4-BE49-F238E27FC236}">
                    <a16:creationId xmlns:a16="http://schemas.microsoft.com/office/drawing/2014/main" id="{2E594EAC-3F63-466F-A081-AAAE31818240}"/>
                  </a:ext>
                </a:extLst>
              </p:cNvPr>
              <p:cNvSpPr txBox="1"/>
              <p:nvPr/>
            </p:nvSpPr>
            <p:spPr>
              <a:xfrm>
                <a:off x="7980514" y="4004377"/>
                <a:ext cx="455253"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Blob</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Storage</a:t>
                </a:r>
              </a:p>
            </p:txBody>
          </p:sp>
          <p:grpSp>
            <p:nvGrpSpPr>
              <p:cNvPr id="281" name="Group 280">
                <a:extLst>
                  <a:ext uri="{FF2B5EF4-FFF2-40B4-BE49-F238E27FC236}">
                    <a16:creationId xmlns:a16="http://schemas.microsoft.com/office/drawing/2014/main" id="{B9884F15-9D6E-42E3-BA5F-3A7DF79F2081}"/>
                  </a:ext>
                </a:extLst>
              </p:cNvPr>
              <p:cNvGrpSpPr/>
              <p:nvPr/>
            </p:nvGrpSpPr>
            <p:grpSpPr>
              <a:xfrm>
                <a:off x="7979540" y="4333669"/>
                <a:ext cx="457200" cy="457200"/>
                <a:chOff x="7979540" y="4333669"/>
                <a:chExt cx="457200" cy="457200"/>
              </a:xfrm>
            </p:grpSpPr>
            <p:sp>
              <p:nvSpPr>
                <p:cNvPr id="282" name="Rectangle: Rounded Corners 281">
                  <a:extLst>
                    <a:ext uri="{FF2B5EF4-FFF2-40B4-BE49-F238E27FC236}">
                      <a16:creationId xmlns:a16="http://schemas.microsoft.com/office/drawing/2014/main" id="{1B1B4589-2250-4806-9BA7-313081037835}"/>
                    </a:ext>
                  </a:extLst>
                </p:cNvPr>
                <p:cNvSpPr/>
                <p:nvPr/>
              </p:nvSpPr>
              <p:spPr bwMode="auto">
                <a:xfrm>
                  <a:off x="7979540" y="4333669"/>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504B56DC-1850-4E68-8536-3B470669C41A}"/>
                    </a:ext>
                  </a:extLst>
                </p:cNvPr>
                <p:cNvGrpSpPr/>
                <p:nvPr/>
              </p:nvGrpSpPr>
              <p:grpSpPr>
                <a:xfrm>
                  <a:off x="8052692" y="4427413"/>
                  <a:ext cx="310896" cy="269712"/>
                  <a:chOff x="8052692" y="4427413"/>
                  <a:chExt cx="310896" cy="269712"/>
                </a:xfrm>
              </p:grpSpPr>
              <p:sp>
                <p:nvSpPr>
                  <p:cNvPr id="284" name="Freeform: Shape 283">
                    <a:extLst>
                      <a:ext uri="{FF2B5EF4-FFF2-40B4-BE49-F238E27FC236}">
                        <a16:creationId xmlns:a16="http://schemas.microsoft.com/office/drawing/2014/main" id="{E9A7AFC7-557D-4049-A3E9-1C6E2FB3379D}"/>
                      </a:ext>
                    </a:extLst>
                  </p:cNvPr>
                  <p:cNvSpPr/>
                  <p:nvPr/>
                </p:nvSpPr>
                <p:spPr>
                  <a:xfrm>
                    <a:off x="8052692" y="4427413"/>
                    <a:ext cx="310896" cy="26971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5" name="Freeform: Shape 284">
                    <a:extLst>
                      <a:ext uri="{FF2B5EF4-FFF2-40B4-BE49-F238E27FC236}">
                        <a16:creationId xmlns:a16="http://schemas.microsoft.com/office/drawing/2014/main" id="{0BC97FAA-67D8-40F0-8FC8-59639682A72D}"/>
                      </a:ext>
                    </a:extLst>
                  </p:cNvPr>
                  <p:cNvSpPr/>
                  <p:nvPr/>
                </p:nvSpPr>
                <p:spPr>
                  <a:xfrm>
                    <a:off x="8183512" y="4577612"/>
                    <a:ext cx="14535" cy="3230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8ADE48F-A009-44E0-AAA6-8EDA4F14A161}"/>
                      </a:ext>
                    </a:extLst>
                  </p:cNvPr>
                  <p:cNvSpPr/>
                  <p:nvPr/>
                </p:nvSpPr>
                <p:spPr>
                  <a:xfrm>
                    <a:off x="8219850" y="4514626"/>
                    <a:ext cx="14535" cy="3230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7" name="Freeform: Shape 286">
                    <a:extLst>
                      <a:ext uri="{FF2B5EF4-FFF2-40B4-BE49-F238E27FC236}">
                        <a16:creationId xmlns:a16="http://schemas.microsoft.com/office/drawing/2014/main" id="{5DD70233-200E-4F69-8E10-F9F60E134CF8}"/>
                      </a:ext>
                    </a:extLst>
                  </p:cNvPr>
                  <p:cNvSpPr/>
                  <p:nvPr/>
                </p:nvSpPr>
                <p:spPr>
                  <a:xfrm>
                    <a:off x="8141520" y="4492822"/>
                    <a:ext cx="134048" cy="139701"/>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sp>
          <p:nvSpPr>
            <p:cNvPr id="120" name="Oval 119">
              <a:extLst>
                <a:ext uri="{FF2B5EF4-FFF2-40B4-BE49-F238E27FC236}">
                  <a16:creationId xmlns:a16="http://schemas.microsoft.com/office/drawing/2014/main" id="{7B4E665A-D21E-4665-9D9A-66C03CC1408C}"/>
                </a:ext>
              </a:extLst>
            </p:cNvPr>
            <p:cNvSpPr/>
            <p:nvPr/>
          </p:nvSpPr>
          <p:spPr bwMode="auto">
            <a:xfrm>
              <a:off x="11419830" y="2798233"/>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21" name="Oval 120">
              <a:extLst>
                <a:ext uri="{FF2B5EF4-FFF2-40B4-BE49-F238E27FC236}">
                  <a16:creationId xmlns:a16="http://schemas.microsoft.com/office/drawing/2014/main" id="{F3F988B0-5155-4050-9515-E7F3913DFF79}"/>
                </a:ext>
              </a:extLst>
            </p:cNvPr>
            <p:cNvSpPr/>
            <p:nvPr/>
          </p:nvSpPr>
          <p:spPr bwMode="auto">
            <a:xfrm>
              <a:off x="8326115" y="1760589"/>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22" name="Oval 121">
              <a:extLst>
                <a:ext uri="{FF2B5EF4-FFF2-40B4-BE49-F238E27FC236}">
                  <a16:creationId xmlns:a16="http://schemas.microsoft.com/office/drawing/2014/main" id="{D527A1B2-4E72-4662-8177-2627C8D9C947}"/>
                </a:ext>
              </a:extLst>
            </p:cNvPr>
            <p:cNvSpPr/>
            <p:nvPr/>
          </p:nvSpPr>
          <p:spPr bwMode="auto">
            <a:xfrm>
              <a:off x="8671309" y="26846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23" name="Oval 122">
              <a:extLst>
                <a:ext uri="{FF2B5EF4-FFF2-40B4-BE49-F238E27FC236}">
                  <a16:creationId xmlns:a16="http://schemas.microsoft.com/office/drawing/2014/main" id="{4C4188D7-F412-46F1-A80E-B22932B9EF5F}"/>
                </a:ext>
              </a:extLst>
            </p:cNvPr>
            <p:cNvSpPr/>
            <p:nvPr/>
          </p:nvSpPr>
          <p:spPr bwMode="auto">
            <a:xfrm>
              <a:off x="9722245" y="561455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24" name="Oval 123">
              <a:extLst>
                <a:ext uri="{FF2B5EF4-FFF2-40B4-BE49-F238E27FC236}">
                  <a16:creationId xmlns:a16="http://schemas.microsoft.com/office/drawing/2014/main" id="{E81EDB4D-3BB5-4FC4-8CBD-C4DDFB2F22F1}"/>
                </a:ext>
              </a:extLst>
            </p:cNvPr>
            <p:cNvSpPr/>
            <p:nvPr/>
          </p:nvSpPr>
          <p:spPr bwMode="auto">
            <a:xfrm>
              <a:off x="8675025" y="1300135"/>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125" name="Group 124">
              <a:extLst>
                <a:ext uri="{FF2B5EF4-FFF2-40B4-BE49-F238E27FC236}">
                  <a16:creationId xmlns:a16="http://schemas.microsoft.com/office/drawing/2014/main" id="{0F6BEA71-853C-4E1E-8CFB-F52A1C9DCC34}"/>
                </a:ext>
              </a:extLst>
            </p:cNvPr>
            <p:cNvGrpSpPr/>
            <p:nvPr/>
          </p:nvGrpSpPr>
          <p:grpSpPr>
            <a:xfrm>
              <a:off x="9206997" y="1656687"/>
              <a:ext cx="779059" cy="924098"/>
              <a:chOff x="9221987" y="1611717"/>
              <a:chExt cx="779059" cy="924098"/>
            </a:xfrm>
          </p:grpSpPr>
          <p:sp>
            <p:nvSpPr>
              <p:cNvPr id="274" name="Rectangle: Rounded Corners 273">
                <a:extLst>
                  <a:ext uri="{FF2B5EF4-FFF2-40B4-BE49-F238E27FC236}">
                    <a16:creationId xmlns:a16="http://schemas.microsoft.com/office/drawing/2014/main" id="{E9F1D2D3-DBBF-4CB8-80E0-75E4776CC85F}"/>
                  </a:ext>
                </a:extLst>
              </p:cNvPr>
              <p:cNvSpPr/>
              <p:nvPr/>
            </p:nvSpPr>
            <p:spPr bwMode="auto">
              <a:xfrm>
                <a:off x="9337196"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75" name="TextBox 274">
                <a:extLst>
                  <a:ext uri="{FF2B5EF4-FFF2-40B4-BE49-F238E27FC236}">
                    <a16:creationId xmlns:a16="http://schemas.microsoft.com/office/drawing/2014/main" id="{D53558DC-D820-4C87-BBEF-35E3173E4AEB}"/>
                  </a:ext>
                </a:extLst>
              </p:cNvPr>
              <p:cNvSpPr txBox="1"/>
              <p:nvPr/>
            </p:nvSpPr>
            <p:spPr>
              <a:xfrm>
                <a:off x="9221987" y="1611717"/>
                <a:ext cx="77905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Management</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76" name="Group 275">
                <a:extLst>
                  <a:ext uri="{FF2B5EF4-FFF2-40B4-BE49-F238E27FC236}">
                    <a16:creationId xmlns:a16="http://schemas.microsoft.com/office/drawing/2014/main" id="{3B95312C-32D7-4567-B754-9F42C599BA8C}"/>
                  </a:ext>
                </a:extLst>
              </p:cNvPr>
              <p:cNvGrpSpPr/>
              <p:nvPr/>
            </p:nvGrpSpPr>
            <p:grpSpPr>
              <a:xfrm>
                <a:off x="9408893" y="2058872"/>
                <a:ext cx="405247" cy="405247"/>
                <a:chOff x="10290964" y="1210494"/>
                <a:chExt cx="310896" cy="310896"/>
              </a:xfrm>
            </p:grpSpPr>
            <p:sp>
              <p:nvSpPr>
                <p:cNvPr id="277" name="Freeform: Shape 276">
                  <a:extLst>
                    <a:ext uri="{FF2B5EF4-FFF2-40B4-BE49-F238E27FC236}">
                      <a16:creationId xmlns:a16="http://schemas.microsoft.com/office/drawing/2014/main" id="{DA23C789-3CE1-4F80-952E-01994AFFDC66}"/>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2BA05B15-2E4E-4A23-BA2A-3494A4A6ADEF}"/>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279" name="Oval 278">
                  <a:extLst>
                    <a:ext uri="{FF2B5EF4-FFF2-40B4-BE49-F238E27FC236}">
                      <a16:creationId xmlns:a16="http://schemas.microsoft.com/office/drawing/2014/main" id="{B361E39A-D67A-4F36-BF07-DBCF8AE60C1B}"/>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ABA36BC-190E-401A-B9AB-BF2CF26E6D01}"/>
                </a:ext>
              </a:extLst>
            </p:cNvPr>
            <p:cNvGrpSpPr/>
            <p:nvPr/>
          </p:nvGrpSpPr>
          <p:grpSpPr>
            <a:xfrm>
              <a:off x="9188254" y="3194650"/>
              <a:ext cx="457200" cy="786492"/>
              <a:chOff x="9203244" y="3149680"/>
              <a:chExt cx="457200" cy="786492"/>
            </a:xfrm>
          </p:grpSpPr>
          <p:sp>
            <p:nvSpPr>
              <p:cNvPr id="264" name="TextBox 263">
                <a:extLst>
                  <a:ext uri="{FF2B5EF4-FFF2-40B4-BE49-F238E27FC236}">
                    <a16:creationId xmlns:a16="http://schemas.microsoft.com/office/drawing/2014/main" id="{FE21002A-4F23-491D-84FB-680F0CF17A40}"/>
                  </a:ext>
                </a:extLst>
              </p:cNvPr>
              <p:cNvSpPr txBox="1"/>
              <p:nvPr/>
            </p:nvSpPr>
            <p:spPr>
              <a:xfrm>
                <a:off x="9279559" y="3149680"/>
                <a:ext cx="304571"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Vault</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65" name="Group 264">
                <a:extLst>
                  <a:ext uri="{FF2B5EF4-FFF2-40B4-BE49-F238E27FC236}">
                    <a16:creationId xmlns:a16="http://schemas.microsoft.com/office/drawing/2014/main" id="{FDEB6318-A355-418B-A260-C80AF1C19AAB}"/>
                  </a:ext>
                </a:extLst>
              </p:cNvPr>
              <p:cNvGrpSpPr/>
              <p:nvPr/>
            </p:nvGrpSpPr>
            <p:grpSpPr>
              <a:xfrm>
                <a:off x="9203244" y="3478972"/>
                <a:ext cx="457200" cy="457200"/>
                <a:chOff x="9203244" y="3478972"/>
                <a:chExt cx="457200" cy="457200"/>
              </a:xfrm>
            </p:grpSpPr>
            <p:sp>
              <p:nvSpPr>
                <p:cNvPr id="266" name="Rectangle: Rounded Corners 265">
                  <a:extLst>
                    <a:ext uri="{FF2B5EF4-FFF2-40B4-BE49-F238E27FC236}">
                      <a16:creationId xmlns:a16="http://schemas.microsoft.com/office/drawing/2014/main" id="{36FD68A7-9DCC-48B8-AAFF-4536A63EAEC5}"/>
                    </a:ext>
                  </a:extLst>
                </p:cNvPr>
                <p:cNvSpPr/>
                <p:nvPr/>
              </p:nvSpPr>
              <p:spPr bwMode="auto">
                <a:xfrm>
                  <a:off x="9203244"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8C777CF5-0340-4407-8728-8DDE7715F273}"/>
                    </a:ext>
                  </a:extLst>
                </p:cNvPr>
                <p:cNvGrpSpPr/>
                <p:nvPr/>
              </p:nvGrpSpPr>
              <p:grpSpPr>
                <a:xfrm>
                  <a:off x="9285833" y="3561561"/>
                  <a:ext cx="292022" cy="292022"/>
                  <a:chOff x="8706269" y="6061675"/>
                  <a:chExt cx="297187" cy="297187"/>
                </a:xfrm>
              </p:grpSpPr>
              <p:sp>
                <p:nvSpPr>
                  <p:cNvPr id="268" name="Freeform: Shape 267">
                    <a:extLst>
                      <a:ext uri="{FF2B5EF4-FFF2-40B4-BE49-F238E27FC236}">
                        <a16:creationId xmlns:a16="http://schemas.microsoft.com/office/drawing/2014/main" id="{2E3CF026-0F54-4DC7-B685-378437C94A54}"/>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11F30A34-EED7-49AD-9C8A-197E03B7DF5F}"/>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8668F932-2FD4-4174-BA35-CB14128ABCFB}"/>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B1C64279-66B9-429D-8F16-EA101006B38B}"/>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0E3B3DD4-6BEE-4FC3-ABFB-6EC542E76B9F}"/>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0533C55-F6A5-4D15-82D8-436A3A7EEAD0}"/>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CA831296-1779-4DCC-8B97-6B57186E2286}"/>
                </a:ext>
              </a:extLst>
            </p:cNvPr>
            <p:cNvGrpSpPr/>
            <p:nvPr/>
          </p:nvGrpSpPr>
          <p:grpSpPr>
            <a:xfrm>
              <a:off x="10511729" y="3230019"/>
              <a:ext cx="646010" cy="850232"/>
              <a:chOff x="10526719" y="3185049"/>
              <a:chExt cx="646010" cy="850232"/>
            </a:xfrm>
          </p:grpSpPr>
          <p:sp>
            <p:nvSpPr>
              <p:cNvPr id="247" name="TextBox 246">
                <a:extLst>
                  <a:ext uri="{FF2B5EF4-FFF2-40B4-BE49-F238E27FC236}">
                    <a16:creationId xmlns:a16="http://schemas.microsoft.com/office/drawing/2014/main" id="{1D3EF222-7FF3-4AA9-AAD1-278BBFF6DF3C}"/>
                  </a:ext>
                </a:extLst>
              </p:cNvPr>
              <p:cNvSpPr txBox="1"/>
              <p:nvPr/>
            </p:nvSpPr>
            <p:spPr>
              <a:xfrm>
                <a:off x="10526719" y="3185049"/>
                <a:ext cx="646010"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br>
                  <a:rPr kumimoji="0" lang="en-US" sz="1000" b="0" i="0" u="none" strike="noStrike" kern="1200" cap="none" spc="0" normalizeH="0" baseline="0" noProof="0">
                    <a:ln>
                      <a:noFill/>
                    </a:ln>
                    <a:effectLst/>
                    <a:uLnTx/>
                    <a:uFillTx/>
                    <a:latin typeface="Segoe UI Semibold"/>
                    <a:ea typeface="+mn-ea"/>
                    <a:cs typeface="+mn-cs"/>
                  </a:rPr>
                </a:br>
                <a:r>
                  <a:rPr kumimoji="0" lang="en-US" sz="800" b="0" i="1" u="none" strike="noStrike" kern="1200" cap="none" spc="0" normalizeH="0" baseline="0" noProof="0">
                    <a:ln>
                      <a:noFill/>
                    </a:ln>
                    <a:effectLst/>
                    <a:uLnTx/>
                    <a:uFillTx/>
                    <a:latin typeface="Segoe UI"/>
                    <a:ea typeface="+mn-ea"/>
                    <a:cs typeface="+mn-cs"/>
                  </a:rPr>
                  <a:t>Web portal</a:t>
                </a:r>
              </a:p>
            </p:txBody>
          </p:sp>
          <p:grpSp>
            <p:nvGrpSpPr>
              <p:cNvPr id="248" name="Group 247">
                <a:extLst>
                  <a:ext uri="{FF2B5EF4-FFF2-40B4-BE49-F238E27FC236}">
                    <a16:creationId xmlns:a16="http://schemas.microsoft.com/office/drawing/2014/main" id="{F7801952-EAFF-4DA7-AE3D-A6A43422C064}"/>
                  </a:ext>
                </a:extLst>
              </p:cNvPr>
              <p:cNvGrpSpPr/>
              <p:nvPr/>
            </p:nvGrpSpPr>
            <p:grpSpPr>
              <a:xfrm>
                <a:off x="10575404" y="3486641"/>
                <a:ext cx="548640" cy="548640"/>
                <a:chOff x="10575404" y="3486641"/>
                <a:chExt cx="548640" cy="548640"/>
              </a:xfrm>
            </p:grpSpPr>
            <p:sp>
              <p:nvSpPr>
                <p:cNvPr id="249" name="Rectangle: Rounded Corners 248">
                  <a:extLst>
                    <a:ext uri="{FF2B5EF4-FFF2-40B4-BE49-F238E27FC236}">
                      <a16:creationId xmlns:a16="http://schemas.microsoft.com/office/drawing/2014/main" id="{30888BCD-D2FE-47C0-9463-AF8AC25B1A4A}"/>
                    </a:ext>
                  </a:extLst>
                </p:cNvPr>
                <p:cNvSpPr/>
                <p:nvPr/>
              </p:nvSpPr>
              <p:spPr bwMode="auto">
                <a:xfrm>
                  <a:off x="10575404" y="3486641"/>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50" name="Group 249">
                  <a:extLst>
                    <a:ext uri="{FF2B5EF4-FFF2-40B4-BE49-F238E27FC236}">
                      <a16:creationId xmlns:a16="http://schemas.microsoft.com/office/drawing/2014/main" id="{C97F361B-B4E1-4984-AD95-EE9EB699249D}"/>
                    </a:ext>
                  </a:extLst>
                </p:cNvPr>
                <p:cNvGrpSpPr/>
                <p:nvPr/>
              </p:nvGrpSpPr>
              <p:grpSpPr>
                <a:xfrm>
                  <a:off x="10653091" y="3564476"/>
                  <a:ext cx="393266" cy="392971"/>
                  <a:chOff x="11177703" y="2737819"/>
                  <a:chExt cx="258853" cy="258659"/>
                </a:xfrm>
              </p:grpSpPr>
              <p:sp>
                <p:nvSpPr>
                  <p:cNvPr id="251" name="Freeform: Shape 250">
                    <a:extLst>
                      <a:ext uri="{FF2B5EF4-FFF2-40B4-BE49-F238E27FC236}">
                        <a16:creationId xmlns:a16="http://schemas.microsoft.com/office/drawing/2014/main" id="{4D638AD9-E9FF-4B20-BCB2-F6E2D5A207D1}"/>
                      </a:ext>
                    </a:extLst>
                  </p:cNvPr>
                  <p:cNvSpPr/>
                  <p:nvPr/>
                </p:nvSpPr>
                <p:spPr>
                  <a:xfrm>
                    <a:off x="11177703" y="2737819"/>
                    <a:ext cx="258598" cy="258659"/>
                  </a:xfrm>
                  <a:custGeom>
                    <a:avLst/>
                    <a:gdLst>
                      <a:gd name="connsiteX0" fmla="*/ 208994 w 258598"/>
                      <a:gd name="connsiteY0" fmla="*/ 231479 h 258659"/>
                      <a:gd name="connsiteX1" fmla="*/ 27180 w 258598"/>
                      <a:gd name="connsiteY1" fmla="*/ 208467 h 258659"/>
                      <a:gd name="connsiteX2" fmla="*/ 50193 w 258598"/>
                      <a:gd name="connsiteY2" fmla="*/ 26653 h 258659"/>
                      <a:gd name="connsiteX3" fmla="*/ 51564 w 258598"/>
                      <a:gd name="connsiteY3" fmla="*/ 25739 h 258659"/>
                      <a:gd name="connsiteX4" fmla="*/ 232861 w 258598"/>
                      <a:gd name="connsiteY4" fmla="*/ 52060 h 258659"/>
                      <a:gd name="connsiteX5" fmla="*/ 208994 w 258598"/>
                      <a:gd name="connsiteY5" fmla="*/ 231479 h 2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98" h="258659">
                        <a:moveTo>
                          <a:pt x="208994" y="231479"/>
                        </a:moveTo>
                        <a:cubicBezTo>
                          <a:pt x="152432" y="275331"/>
                          <a:pt x="71032" y="265028"/>
                          <a:pt x="27180" y="208467"/>
                        </a:cubicBezTo>
                        <a:cubicBezTo>
                          <a:pt x="-16671" y="151905"/>
                          <a:pt x="-6368" y="70505"/>
                          <a:pt x="50193" y="26653"/>
                        </a:cubicBezTo>
                        <a:lnTo>
                          <a:pt x="51564" y="25739"/>
                        </a:lnTo>
                        <a:cubicBezTo>
                          <a:pt x="108896" y="-17056"/>
                          <a:pt x="190065" y="-5272"/>
                          <a:pt x="232861" y="52060"/>
                        </a:cubicBezTo>
                        <a:cubicBezTo>
                          <a:pt x="274936" y="108428"/>
                          <a:pt x="264342" y="188071"/>
                          <a:pt x="208994" y="231479"/>
                        </a:cubicBezTo>
                      </a:path>
                    </a:pathLst>
                  </a:custGeom>
                  <a:solidFill>
                    <a:schemeClr val="accent1">
                      <a:lumMod val="10000"/>
                    </a:schemeClr>
                  </a:solidFill>
                  <a:ln w="1481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AACDA276-BDCB-4847-A845-9D05AFF454CB}"/>
                      </a:ext>
                    </a:extLst>
                  </p:cNvPr>
                  <p:cNvSpPr/>
                  <p:nvPr/>
                </p:nvSpPr>
                <p:spPr>
                  <a:xfrm>
                    <a:off x="11253524" y="2763725"/>
                    <a:ext cx="156362" cy="76504"/>
                  </a:xfrm>
                  <a:custGeom>
                    <a:avLst/>
                    <a:gdLst>
                      <a:gd name="connsiteX0" fmla="*/ 20574 w 156362"/>
                      <a:gd name="connsiteY0" fmla="*/ 76505 h 76504"/>
                      <a:gd name="connsiteX1" fmla="*/ 156362 w 156362"/>
                      <a:gd name="connsiteY1" fmla="*/ 21946 h 76504"/>
                      <a:gd name="connsiteX2" fmla="*/ 133655 w 156362"/>
                      <a:gd name="connsiteY2" fmla="*/ 0 h 76504"/>
                      <a:gd name="connsiteX3" fmla="*/ 62179 w 156362"/>
                      <a:gd name="connsiteY3" fmla="*/ 16764 h 76504"/>
                      <a:gd name="connsiteX4" fmla="*/ 0 w 156362"/>
                      <a:gd name="connsiteY4" fmla="*/ 59741 h 76504"/>
                      <a:gd name="connsiteX5" fmla="*/ 20574 w 156362"/>
                      <a:gd name="connsiteY5" fmla="*/ 76505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2" h="76504">
                        <a:moveTo>
                          <a:pt x="20574" y="76505"/>
                        </a:moveTo>
                        <a:cubicBezTo>
                          <a:pt x="57216" y="41656"/>
                          <a:pt x="105796" y="22137"/>
                          <a:pt x="156362" y="21946"/>
                        </a:cubicBezTo>
                        <a:cubicBezTo>
                          <a:pt x="149719" y="13729"/>
                          <a:pt x="142093" y="6358"/>
                          <a:pt x="133655" y="0"/>
                        </a:cubicBezTo>
                        <a:cubicBezTo>
                          <a:pt x="109054" y="1518"/>
                          <a:pt x="84888" y="7186"/>
                          <a:pt x="62179" y="16764"/>
                        </a:cubicBezTo>
                        <a:cubicBezTo>
                          <a:pt x="38798" y="26807"/>
                          <a:pt x="17658" y="41418"/>
                          <a:pt x="0" y="59741"/>
                        </a:cubicBezTo>
                        <a:cubicBezTo>
                          <a:pt x="8487" y="62962"/>
                          <a:pt x="15705" y="68843"/>
                          <a:pt x="20574" y="76505"/>
                        </a:cubicBezTo>
                        <a:close/>
                      </a:path>
                    </a:pathLst>
                  </a:custGeom>
                  <a:solidFill>
                    <a:schemeClr val="bg1"/>
                  </a:solidFill>
                  <a:ln w="1481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18E762F2-9B75-4DA8-AA1B-18BCC870A70A}"/>
                      </a:ext>
                    </a:extLst>
                  </p:cNvPr>
                  <p:cNvSpPr/>
                  <p:nvPr/>
                </p:nvSpPr>
                <p:spPr>
                  <a:xfrm>
                    <a:off x="11197288" y="2892350"/>
                    <a:ext cx="34290" cy="63855"/>
                  </a:xfrm>
                  <a:custGeom>
                    <a:avLst/>
                    <a:gdLst>
                      <a:gd name="connsiteX0" fmla="*/ 12649 w 34290"/>
                      <a:gd name="connsiteY0" fmla="*/ 0 h 63855"/>
                      <a:gd name="connsiteX1" fmla="*/ 0 w 34290"/>
                      <a:gd name="connsiteY1" fmla="*/ 39929 h 63855"/>
                      <a:gd name="connsiteX2" fmla="*/ 9449 w 34290"/>
                      <a:gd name="connsiteY2" fmla="*/ 53950 h 63855"/>
                      <a:gd name="connsiteX3" fmla="*/ 17831 w 34290"/>
                      <a:gd name="connsiteY3" fmla="*/ 63856 h 63855"/>
                      <a:gd name="connsiteX4" fmla="*/ 34290 w 34290"/>
                      <a:gd name="connsiteY4" fmla="*/ 10973 h 63855"/>
                      <a:gd name="connsiteX5" fmla="*/ 12649 w 34290"/>
                      <a:gd name="connsiteY5" fmla="*/ 0 h 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63855">
                        <a:moveTo>
                          <a:pt x="12649" y="0"/>
                        </a:moveTo>
                        <a:cubicBezTo>
                          <a:pt x="7413" y="12965"/>
                          <a:pt x="3185" y="26313"/>
                          <a:pt x="0" y="39929"/>
                        </a:cubicBezTo>
                        <a:cubicBezTo>
                          <a:pt x="2814" y="44821"/>
                          <a:pt x="5971" y="49506"/>
                          <a:pt x="9449" y="53950"/>
                        </a:cubicBezTo>
                        <a:cubicBezTo>
                          <a:pt x="12192" y="57455"/>
                          <a:pt x="14783" y="60655"/>
                          <a:pt x="17831" y="63856"/>
                        </a:cubicBezTo>
                        <a:cubicBezTo>
                          <a:pt x="21513" y="45717"/>
                          <a:pt x="27028" y="27997"/>
                          <a:pt x="34290" y="10973"/>
                        </a:cubicBezTo>
                        <a:cubicBezTo>
                          <a:pt x="26155" y="9520"/>
                          <a:pt x="18628" y="5704"/>
                          <a:pt x="12649" y="0"/>
                        </a:cubicBezTo>
                        <a:close/>
                      </a:path>
                    </a:pathLst>
                  </a:custGeom>
                  <a:solidFill>
                    <a:schemeClr val="bg1"/>
                  </a:solidFill>
                  <a:ln w="1481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ACBFF790-F6BD-4B37-8B9D-9B055C5C63FC}"/>
                      </a:ext>
                    </a:extLst>
                  </p:cNvPr>
                  <p:cNvSpPr/>
                  <p:nvPr/>
                </p:nvSpPr>
                <p:spPr>
                  <a:xfrm>
                    <a:off x="11197593" y="2778355"/>
                    <a:ext cx="27279" cy="58369"/>
                  </a:xfrm>
                  <a:custGeom>
                    <a:avLst/>
                    <a:gdLst>
                      <a:gd name="connsiteX0" fmla="*/ 27280 w 27279"/>
                      <a:gd name="connsiteY0" fmla="*/ 44806 h 58369"/>
                      <a:gd name="connsiteX1" fmla="*/ 16764 w 27279"/>
                      <a:gd name="connsiteY1" fmla="*/ 0 h 58369"/>
                      <a:gd name="connsiteX2" fmla="*/ 0 w 27279"/>
                      <a:gd name="connsiteY2" fmla="*/ 22098 h 58369"/>
                      <a:gd name="connsiteX3" fmla="*/ 8687 w 27279"/>
                      <a:gd name="connsiteY3" fmla="*/ 58369 h 58369"/>
                      <a:gd name="connsiteX4" fmla="*/ 27280 w 27279"/>
                      <a:gd name="connsiteY4" fmla="*/ 44806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9" h="58369">
                        <a:moveTo>
                          <a:pt x="27280" y="44806"/>
                        </a:moveTo>
                        <a:cubicBezTo>
                          <a:pt x="21902" y="30373"/>
                          <a:pt x="18368" y="15318"/>
                          <a:pt x="16764" y="0"/>
                        </a:cubicBezTo>
                        <a:cubicBezTo>
                          <a:pt x="10369" y="6717"/>
                          <a:pt x="4745" y="14129"/>
                          <a:pt x="0" y="22098"/>
                        </a:cubicBezTo>
                        <a:cubicBezTo>
                          <a:pt x="1720" y="34440"/>
                          <a:pt x="4629" y="46587"/>
                          <a:pt x="8687" y="58369"/>
                        </a:cubicBezTo>
                        <a:cubicBezTo>
                          <a:pt x="13462" y="52165"/>
                          <a:pt x="19914" y="47459"/>
                          <a:pt x="27280" y="44806"/>
                        </a:cubicBezTo>
                        <a:close/>
                      </a:path>
                    </a:pathLst>
                  </a:custGeom>
                  <a:solidFill>
                    <a:schemeClr val="bg1"/>
                  </a:solidFill>
                  <a:ln w="14817"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162D2949-F6C8-4388-BA62-7B914CECA7B9}"/>
                      </a:ext>
                    </a:extLst>
                  </p:cNvPr>
                  <p:cNvSpPr/>
                  <p:nvPr/>
                </p:nvSpPr>
                <p:spPr>
                  <a:xfrm>
                    <a:off x="11197289" y="2820723"/>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0675248F-9B7D-4B18-BAB8-4F4A0928CF3B}"/>
                      </a:ext>
                    </a:extLst>
                  </p:cNvPr>
                  <p:cNvSpPr/>
                  <p:nvPr/>
                </p:nvSpPr>
                <p:spPr>
                  <a:xfrm>
                    <a:off x="11246514" y="2890674"/>
                    <a:ext cx="61264" cy="51206"/>
                  </a:xfrm>
                  <a:custGeom>
                    <a:avLst/>
                    <a:gdLst>
                      <a:gd name="connsiteX0" fmla="*/ 53035 w 61264"/>
                      <a:gd name="connsiteY0" fmla="*/ 47701 h 51206"/>
                      <a:gd name="connsiteX1" fmla="*/ 61265 w 61264"/>
                      <a:gd name="connsiteY1" fmla="*/ 28346 h 51206"/>
                      <a:gd name="connsiteX2" fmla="*/ 22708 w 61264"/>
                      <a:gd name="connsiteY2" fmla="*/ 0 h 51206"/>
                      <a:gd name="connsiteX3" fmla="*/ 0 w 61264"/>
                      <a:gd name="connsiteY3" fmla="*/ 12649 h 51206"/>
                      <a:gd name="connsiteX4" fmla="*/ 22098 w 61264"/>
                      <a:gd name="connsiteY4" fmla="*/ 32156 h 51206"/>
                      <a:gd name="connsiteX5" fmla="*/ 53340 w 61264"/>
                      <a:gd name="connsiteY5" fmla="*/ 51206 h 51206"/>
                      <a:gd name="connsiteX6" fmla="*/ 53035 w 61264"/>
                      <a:gd name="connsiteY6" fmla="*/ 47701 h 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64" h="51206">
                        <a:moveTo>
                          <a:pt x="53035" y="47701"/>
                        </a:moveTo>
                        <a:cubicBezTo>
                          <a:pt x="53047" y="40401"/>
                          <a:pt x="56016" y="33418"/>
                          <a:pt x="61265" y="28346"/>
                        </a:cubicBezTo>
                        <a:cubicBezTo>
                          <a:pt x="47215" y="20646"/>
                          <a:pt x="34249" y="11113"/>
                          <a:pt x="22708" y="0"/>
                        </a:cubicBezTo>
                        <a:cubicBezTo>
                          <a:pt x="16677" y="6524"/>
                          <a:pt x="8722" y="10956"/>
                          <a:pt x="0" y="12649"/>
                        </a:cubicBezTo>
                        <a:cubicBezTo>
                          <a:pt x="6875" y="19687"/>
                          <a:pt x="14261" y="26207"/>
                          <a:pt x="22098" y="32156"/>
                        </a:cubicBezTo>
                        <a:cubicBezTo>
                          <a:pt x="31856" y="39525"/>
                          <a:pt x="42321" y="45906"/>
                          <a:pt x="53340" y="51206"/>
                        </a:cubicBezTo>
                        <a:cubicBezTo>
                          <a:pt x="53163" y="50045"/>
                          <a:pt x="53061" y="48875"/>
                          <a:pt x="53035" y="47701"/>
                        </a:cubicBezTo>
                        <a:close/>
                      </a:path>
                    </a:pathLst>
                  </a:custGeom>
                  <a:solidFill>
                    <a:schemeClr val="bg1"/>
                  </a:solidFill>
                  <a:ln w="14817"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C68FA146-0277-41E5-86B2-A84F5AD9AF4D}"/>
                      </a:ext>
                    </a:extLst>
                  </p:cNvPr>
                  <p:cNvSpPr/>
                  <p:nvPr/>
                </p:nvSpPr>
                <p:spPr>
                  <a:xfrm>
                    <a:off x="11345726" y="2936699"/>
                    <a:ext cx="70256" cy="24552"/>
                  </a:xfrm>
                  <a:custGeom>
                    <a:avLst/>
                    <a:gdLst>
                      <a:gd name="connsiteX0" fmla="*/ 49835 w 70256"/>
                      <a:gd name="connsiteY0" fmla="*/ 4877 h 24552"/>
                      <a:gd name="connsiteX1" fmla="*/ 7772 w 70256"/>
                      <a:gd name="connsiteY1" fmla="*/ 0 h 24552"/>
                      <a:gd name="connsiteX2" fmla="*/ 7772 w 70256"/>
                      <a:gd name="connsiteY2" fmla="*/ 1676 h 24552"/>
                      <a:gd name="connsiteX3" fmla="*/ 0 w 70256"/>
                      <a:gd name="connsiteY3" fmla="*/ 20574 h 24552"/>
                      <a:gd name="connsiteX4" fmla="*/ 52121 w 70256"/>
                      <a:gd name="connsiteY4" fmla="*/ 24232 h 24552"/>
                      <a:gd name="connsiteX5" fmla="*/ 70256 w 70256"/>
                      <a:gd name="connsiteY5" fmla="*/ 3810 h 24552"/>
                      <a:gd name="connsiteX6" fmla="*/ 49835 w 70256"/>
                      <a:gd name="connsiteY6" fmla="*/ 4877 h 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 h="24552">
                        <a:moveTo>
                          <a:pt x="49835" y="4877"/>
                        </a:moveTo>
                        <a:cubicBezTo>
                          <a:pt x="35672" y="4886"/>
                          <a:pt x="21557" y="3249"/>
                          <a:pt x="7772" y="0"/>
                        </a:cubicBezTo>
                        <a:cubicBezTo>
                          <a:pt x="7847" y="556"/>
                          <a:pt x="7847" y="1120"/>
                          <a:pt x="7772" y="1676"/>
                        </a:cubicBezTo>
                        <a:cubicBezTo>
                          <a:pt x="7794" y="8757"/>
                          <a:pt x="4997" y="15557"/>
                          <a:pt x="0" y="20574"/>
                        </a:cubicBezTo>
                        <a:cubicBezTo>
                          <a:pt x="17151" y="23973"/>
                          <a:pt x="34662" y="25201"/>
                          <a:pt x="52121" y="24232"/>
                        </a:cubicBezTo>
                        <a:cubicBezTo>
                          <a:pt x="58893" y="18107"/>
                          <a:pt x="64974" y="11259"/>
                          <a:pt x="70256" y="3810"/>
                        </a:cubicBezTo>
                        <a:cubicBezTo>
                          <a:pt x="63476" y="4563"/>
                          <a:pt x="56656" y="4919"/>
                          <a:pt x="49835" y="4877"/>
                        </a:cubicBezTo>
                        <a:close/>
                      </a:path>
                    </a:pathLst>
                  </a:custGeom>
                  <a:solidFill>
                    <a:schemeClr val="bg1"/>
                  </a:solidFill>
                  <a:ln w="14817"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0E0E142F-4CD0-4FA2-9FD9-8BA9EA786D41}"/>
                      </a:ext>
                    </a:extLst>
                  </p:cNvPr>
                  <p:cNvSpPr/>
                  <p:nvPr/>
                </p:nvSpPr>
                <p:spPr>
                  <a:xfrm>
                    <a:off x="11299397" y="2911248"/>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670565CB-CEEC-4429-B156-54D3BDCFAD9E}"/>
                      </a:ext>
                    </a:extLst>
                  </p:cNvPr>
                  <p:cNvSpPr/>
                  <p:nvPr/>
                </p:nvSpPr>
                <p:spPr>
                  <a:xfrm>
                    <a:off x="11254134" y="2743303"/>
                    <a:ext cx="115062" cy="122834"/>
                  </a:xfrm>
                  <a:custGeom>
                    <a:avLst/>
                    <a:gdLst>
                      <a:gd name="connsiteX0" fmla="*/ 105766 w 115062"/>
                      <a:gd name="connsiteY0" fmla="*/ 122834 h 122834"/>
                      <a:gd name="connsiteX1" fmla="*/ 115062 w 115062"/>
                      <a:gd name="connsiteY1" fmla="*/ 107594 h 122834"/>
                      <a:gd name="connsiteX2" fmla="*/ 47092 w 115062"/>
                      <a:gd name="connsiteY2" fmla="*/ 44501 h 122834"/>
                      <a:gd name="connsiteX3" fmla="*/ 16612 w 115062"/>
                      <a:gd name="connsiteY3" fmla="*/ 0 h 122834"/>
                      <a:gd name="connsiteX4" fmla="*/ 0 w 115062"/>
                      <a:gd name="connsiteY4" fmla="*/ 6401 h 122834"/>
                      <a:gd name="connsiteX5" fmla="*/ 32766 w 115062"/>
                      <a:gd name="connsiteY5" fmla="*/ 54864 h 122834"/>
                      <a:gd name="connsiteX6" fmla="*/ 105766 w 115062"/>
                      <a:gd name="connsiteY6" fmla="*/ 122834 h 1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122834">
                        <a:moveTo>
                          <a:pt x="105766" y="122834"/>
                        </a:moveTo>
                        <a:cubicBezTo>
                          <a:pt x="107111" y="116873"/>
                          <a:pt x="110377" y="111519"/>
                          <a:pt x="115062" y="107594"/>
                        </a:cubicBezTo>
                        <a:cubicBezTo>
                          <a:pt x="89968" y="89352"/>
                          <a:pt x="67149" y="68170"/>
                          <a:pt x="47092" y="44501"/>
                        </a:cubicBezTo>
                        <a:cubicBezTo>
                          <a:pt x="35403" y="30774"/>
                          <a:pt x="25187" y="15859"/>
                          <a:pt x="16612" y="0"/>
                        </a:cubicBezTo>
                        <a:cubicBezTo>
                          <a:pt x="10919" y="1707"/>
                          <a:pt x="5366" y="3846"/>
                          <a:pt x="0" y="6401"/>
                        </a:cubicBezTo>
                        <a:cubicBezTo>
                          <a:pt x="9177" y="23669"/>
                          <a:pt x="20161" y="39914"/>
                          <a:pt x="32766" y="54864"/>
                        </a:cubicBezTo>
                        <a:cubicBezTo>
                          <a:pt x="54190" y="80457"/>
                          <a:pt x="78712" y="103288"/>
                          <a:pt x="105766" y="122834"/>
                        </a:cubicBezTo>
                        <a:close/>
                      </a:path>
                    </a:pathLst>
                  </a:custGeom>
                  <a:solidFill>
                    <a:schemeClr val="bg1"/>
                  </a:solidFill>
                  <a:ln w="14817"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7E3F46BB-7979-46C5-9595-23C056ABF21C}"/>
                      </a:ext>
                    </a:extLst>
                  </p:cNvPr>
                  <p:cNvSpPr/>
                  <p:nvPr/>
                </p:nvSpPr>
                <p:spPr>
                  <a:xfrm>
                    <a:off x="11359442" y="2842516"/>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1" y="57607"/>
                          <a:pt x="28804" y="57607"/>
                        </a:cubicBezTo>
                        <a:cubicBezTo>
                          <a:pt x="12896" y="57607"/>
                          <a:pt x="0" y="44711"/>
                          <a:pt x="0" y="28804"/>
                        </a:cubicBezTo>
                        <a:cubicBezTo>
                          <a:pt x="0" y="12896"/>
                          <a:pt x="12896" y="0"/>
                          <a:pt x="28804" y="0"/>
                        </a:cubicBezTo>
                        <a:cubicBezTo>
                          <a:pt x="44711" y="0"/>
                          <a:pt x="57607" y="12896"/>
                          <a:pt x="57607" y="28804"/>
                        </a:cubicBezTo>
                        <a:close/>
                      </a:path>
                    </a:pathLst>
                  </a:custGeom>
                  <a:solidFill>
                    <a:schemeClr val="bg1"/>
                  </a:solidFill>
                  <a:ln w="14817"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7AEC71A6-B4AA-4324-BFC5-E02C17F7FA73}"/>
                      </a:ext>
                    </a:extLst>
                  </p:cNvPr>
                  <p:cNvSpPr/>
                  <p:nvPr/>
                </p:nvSpPr>
                <p:spPr>
                  <a:xfrm>
                    <a:off x="11406229" y="2879397"/>
                    <a:ext cx="30327" cy="27889"/>
                  </a:xfrm>
                  <a:custGeom>
                    <a:avLst/>
                    <a:gdLst>
                      <a:gd name="connsiteX0" fmla="*/ 30328 w 30327"/>
                      <a:gd name="connsiteY0" fmla="*/ 11278 h 27889"/>
                      <a:gd name="connsiteX1" fmla="*/ 24994 w 30327"/>
                      <a:gd name="connsiteY1" fmla="*/ 8687 h 27889"/>
                      <a:gd name="connsiteX2" fmla="*/ 24994 w 30327"/>
                      <a:gd name="connsiteY2" fmla="*/ 8687 h 27889"/>
                      <a:gd name="connsiteX3" fmla="*/ 20422 w 30327"/>
                      <a:gd name="connsiteY3" fmla="*/ 6248 h 27889"/>
                      <a:gd name="connsiteX4" fmla="*/ 19507 w 30327"/>
                      <a:gd name="connsiteY4" fmla="*/ 6248 h 27889"/>
                      <a:gd name="connsiteX5" fmla="*/ 15545 w 30327"/>
                      <a:gd name="connsiteY5" fmla="*/ 3048 h 27889"/>
                      <a:gd name="connsiteX6" fmla="*/ 14478 w 30327"/>
                      <a:gd name="connsiteY6" fmla="*/ 3048 h 27889"/>
                      <a:gd name="connsiteX7" fmla="*/ 9754 w 30327"/>
                      <a:gd name="connsiteY7" fmla="*/ 0 h 27889"/>
                      <a:gd name="connsiteX8" fmla="*/ 0 w 30327"/>
                      <a:gd name="connsiteY8" fmla="*/ 14021 h 27889"/>
                      <a:gd name="connsiteX9" fmla="*/ 5791 w 30327"/>
                      <a:gd name="connsiteY9" fmla="*/ 17374 h 27889"/>
                      <a:gd name="connsiteX10" fmla="*/ 7010 w 30327"/>
                      <a:gd name="connsiteY10" fmla="*/ 18136 h 27889"/>
                      <a:gd name="connsiteX11" fmla="*/ 12344 w 30327"/>
                      <a:gd name="connsiteY11" fmla="*/ 21031 h 27889"/>
                      <a:gd name="connsiteX12" fmla="*/ 12344 w 30327"/>
                      <a:gd name="connsiteY12" fmla="*/ 21031 h 27889"/>
                      <a:gd name="connsiteX13" fmla="*/ 25451 w 30327"/>
                      <a:gd name="connsiteY13" fmla="*/ 27889 h 27889"/>
                      <a:gd name="connsiteX14" fmla="*/ 25451 w 30327"/>
                      <a:gd name="connsiteY14" fmla="*/ 27889 h 27889"/>
                      <a:gd name="connsiteX15" fmla="*/ 29870 w 30327"/>
                      <a:gd name="connsiteY15" fmla="*/ 10973 h 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7" h="27889">
                        <a:moveTo>
                          <a:pt x="30328" y="11278"/>
                        </a:moveTo>
                        <a:lnTo>
                          <a:pt x="24994" y="8687"/>
                        </a:lnTo>
                        <a:lnTo>
                          <a:pt x="24994" y="8687"/>
                        </a:lnTo>
                        <a:lnTo>
                          <a:pt x="20422" y="6248"/>
                        </a:lnTo>
                        <a:lnTo>
                          <a:pt x="19507" y="6248"/>
                        </a:lnTo>
                        <a:lnTo>
                          <a:pt x="15545" y="3048"/>
                        </a:lnTo>
                        <a:lnTo>
                          <a:pt x="14478" y="3048"/>
                        </a:lnTo>
                        <a:lnTo>
                          <a:pt x="9754" y="0"/>
                        </a:lnTo>
                        <a:cubicBezTo>
                          <a:pt x="8117" y="5611"/>
                          <a:pt x="4692" y="10535"/>
                          <a:pt x="0" y="14021"/>
                        </a:cubicBezTo>
                        <a:cubicBezTo>
                          <a:pt x="1829" y="15240"/>
                          <a:pt x="3810" y="16307"/>
                          <a:pt x="5791" y="17374"/>
                        </a:cubicBezTo>
                        <a:lnTo>
                          <a:pt x="7010" y="18136"/>
                        </a:lnTo>
                        <a:lnTo>
                          <a:pt x="12344" y="21031"/>
                        </a:lnTo>
                        <a:lnTo>
                          <a:pt x="12344" y="21031"/>
                        </a:lnTo>
                        <a:lnTo>
                          <a:pt x="25451" y="27889"/>
                        </a:lnTo>
                        <a:lnTo>
                          <a:pt x="25451" y="27889"/>
                        </a:lnTo>
                        <a:cubicBezTo>
                          <a:pt x="27298" y="22354"/>
                          <a:pt x="28775" y="16703"/>
                          <a:pt x="29870" y="10973"/>
                        </a:cubicBezTo>
                        <a:close/>
                      </a:path>
                    </a:pathLst>
                  </a:custGeom>
                  <a:solidFill>
                    <a:schemeClr val="bg1"/>
                  </a:solidFill>
                  <a:ln w="1481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9257E9E7-CBBF-4741-B898-7CB43A3E9E7B}"/>
                      </a:ext>
                    </a:extLst>
                  </p:cNvPr>
                  <p:cNvSpPr/>
                  <p:nvPr/>
                </p:nvSpPr>
                <p:spPr>
                  <a:xfrm>
                    <a:off x="11197289" y="2820723"/>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B72B23E6-42B0-46B5-ACE2-197FE83DFCC8}"/>
                      </a:ext>
                    </a:extLst>
                  </p:cNvPr>
                  <p:cNvSpPr/>
                  <p:nvPr/>
                </p:nvSpPr>
                <p:spPr>
                  <a:xfrm>
                    <a:off x="11299397" y="2911248"/>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grpSp>
          </p:grpSp>
        </p:grpSp>
        <p:grpSp>
          <p:nvGrpSpPr>
            <p:cNvPr id="128" name="Group 127">
              <a:extLst>
                <a:ext uri="{FF2B5EF4-FFF2-40B4-BE49-F238E27FC236}">
                  <a16:creationId xmlns:a16="http://schemas.microsoft.com/office/drawing/2014/main" id="{DA67665D-2213-447E-890E-EAC5439BCF3A}"/>
                </a:ext>
              </a:extLst>
            </p:cNvPr>
            <p:cNvGrpSpPr/>
            <p:nvPr/>
          </p:nvGrpSpPr>
          <p:grpSpPr>
            <a:xfrm>
              <a:off x="8530682" y="1841353"/>
              <a:ext cx="548640" cy="739432"/>
              <a:chOff x="8545672" y="1796383"/>
              <a:chExt cx="548640" cy="739432"/>
            </a:xfrm>
          </p:grpSpPr>
          <p:sp>
            <p:nvSpPr>
              <p:cNvPr id="216" name="Rectangle: Rounded Corners 215">
                <a:extLst>
                  <a:ext uri="{FF2B5EF4-FFF2-40B4-BE49-F238E27FC236}">
                    <a16:creationId xmlns:a16="http://schemas.microsoft.com/office/drawing/2014/main" id="{151B7BCA-4541-4385-BEAD-732819F11F55}"/>
                  </a:ext>
                </a:extLst>
              </p:cNvPr>
              <p:cNvSpPr/>
              <p:nvPr/>
            </p:nvSpPr>
            <p:spPr bwMode="auto">
              <a:xfrm>
                <a:off x="8545672"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2CE19627-407D-4555-96BB-563FC21F5034}"/>
                  </a:ext>
                </a:extLst>
              </p:cNvPr>
              <p:cNvSpPr txBox="1"/>
              <p:nvPr/>
            </p:nvSpPr>
            <p:spPr>
              <a:xfrm>
                <a:off x="8702172" y="1796383"/>
                <a:ext cx="235641"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AKS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18" name="Group 217">
                <a:extLst>
                  <a:ext uri="{FF2B5EF4-FFF2-40B4-BE49-F238E27FC236}">
                    <a16:creationId xmlns:a16="http://schemas.microsoft.com/office/drawing/2014/main" id="{EA5A9B84-8C53-4E1B-BDD4-B5139EEF455C}"/>
                  </a:ext>
                </a:extLst>
              </p:cNvPr>
              <p:cNvGrpSpPr/>
              <p:nvPr/>
            </p:nvGrpSpPr>
            <p:grpSpPr>
              <a:xfrm>
                <a:off x="8602036" y="2079368"/>
                <a:ext cx="435912" cy="364254"/>
                <a:chOff x="7754046" y="3607026"/>
                <a:chExt cx="435912" cy="364254"/>
              </a:xfrm>
            </p:grpSpPr>
            <p:grpSp>
              <p:nvGrpSpPr>
                <p:cNvPr id="219" name="Group 218">
                  <a:extLst>
                    <a:ext uri="{FF2B5EF4-FFF2-40B4-BE49-F238E27FC236}">
                      <a16:creationId xmlns:a16="http://schemas.microsoft.com/office/drawing/2014/main" id="{A77E69F7-DC8F-43D4-80B4-FAD1976E927F}"/>
                    </a:ext>
                  </a:extLst>
                </p:cNvPr>
                <p:cNvGrpSpPr/>
                <p:nvPr/>
              </p:nvGrpSpPr>
              <p:grpSpPr>
                <a:xfrm>
                  <a:off x="7841527" y="3607026"/>
                  <a:ext cx="130987" cy="115214"/>
                  <a:chOff x="7841527" y="3607026"/>
                  <a:chExt cx="130987" cy="115214"/>
                </a:xfrm>
              </p:grpSpPr>
              <p:sp>
                <p:nvSpPr>
                  <p:cNvPr id="244" name="Freeform: Shape 243">
                    <a:extLst>
                      <a:ext uri="{FF2B5EF4-FFF2-40B4-BE49-F238E27FC236}">
                        <a16:creationId xmlns:a16="http://schemas.microsoft.com/office/drawing/2014/main" id="{9B2AC282-BD3A-4B1B-86B1-E28AEC6F1FA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547169D-DA12-41F7-A29C-94CA6BC0545B}"/>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897A8593-FD93-4702-941C-8ED832F0CA8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0" name="Group 219">
                  <a:extLst>
                    <a:ext uri="{FF2B5EF4-FFF2-40B4-BE49-F238E27FC236}">
                      <a16:creationId xmlns:a16="http://schemas.microsoft.com/office/drawing/2014/main" id="{564337FD-55B0-47D6-B159-A06E2A95EC3B}"/>
                    </a:ext>
                  </a:extLst>
                </p:cNvPr>
                <p:cNvGrpSpPr/>
                <p:nvPr/>
              </p:nvGrpSpPr>
              <p:grpSpPr>
                <a:xfrm>
                  <a:off x="7993935" y="3607026"/>
                  <a:ext cx="130987" cy="115214"/>
                  <a:chOff x="7841527" y="3607026"/>
                  <a:chExt cx="130987" cy="115214"/>
                </a:xfrm>
              </p:grpSpPr>
              <p:sp>
                <p:nvSpPr>
                  <p:cNvPr id="241" name="Freeform: Shape 240">
                    <a:extLst>
                      <a:ext uri="{FF2B5EF4-FFF2-40B4-BE49-F238E27FC236}">
                        <a16:creationId xmlns:a16="http://schemas.microsoft.com/office/drawing/2014/main" id="{C5CC6FFC-ED71-4D81-A778-9D541E53FE65}"/>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24D8E32-27B0-4ABF-928F-C4C20150D42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8CA02B5-A14F-4F47-BF9C-37A7E122725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1" name="Group 220">
                  <a:extLst>
                    <a:ext uri="{FF2B5EF4-FFF2-40B4-BE49-F238E27FC236}">
                      <a16:creationId xmlns:a16="http://schemas.microsoft.com/office/drawing/2014/main" id="{EDA7E439-865D-4280-9608-545E5B90BFFB}"/>
                    </a:ext>
                  </a:extLst>
                </p:cNvPr>
                <p:cNvGrpSpPr/>
                <p:nvPr/>
              </p:nvGrpSpPr>
              <p:grpSpPr>
                <a:xfrm>
                  <a:off x="7841527" y="3856066"/>
                  <a:ext cx="130987" cy="115214"/>
                  <a:chOff x="7841527" y="3607026"/>
                  <a:chExt cx="130987" cy="115214"/>
                </a:xfrm>
              </p:grpSpPr>
              <p:sp>
                <p:nvSpPr>
                  <p:cNvPr id="238" name="Freeform: Shape 237">
                    <a:extLst>
                      <a:ext uri="{FF2B5EF4-FFF2-40B4-BE49-F238E27FC236}">
                        <a16:creationId xmlns:a16="http://schemas.microsoft.com/office/drawing/2014/main" id="{4CB5432A-32AA-4DE9-9FFC-241CD165EA3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F49BF9C-0987-4026-8325-C5797E6EFF3E}"/>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77176E2-4BAE-414D-ABB6-DDE4B8565A5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2" name="Group 221">
                  <a:extLst>
                    <a:ext uri="{FF2B5EF4-FFF2-40B4-BE49-F238E27FC236}">
                      <a16:creationId xmlns:a16="http://schemas.microsoft.com/office/drawing/2014/main" id="{FAD2F896-3D23-4238-BB9C-B86702621F12}"/>
                    </a:ext>
                  </a:extLst>
                </p:cNvPr>
                <p:cNvGrpSpPr/>
                <p:nvPr/>
              </p:nvGrpSpPr>
              <p:grpSpPr>
                <a:xfrm>
                  <a:off x="7993935" y="3856066"/>
                  <a:ext cx="130987" cy="115214"/>
                  <a:chOff x="7841527" y="3607026"/>
                  <a:chExt cx="130987" cy="115214"/>
                </a:xfrm>
              </p:grpSpPr>
              <p:sp>
                <p:nvSpPr>
                  <p:cNvPr id="235" name="Freeform: Shape 234">
                    <a:extLst>
                      <a:ext uri="{FF2B5EF4-FFF2-40B4-BE49-F238E27FC236}">
                        <a16:creationId xmlns:a16="http://schemas.microsoft.com/office/drawing/2014/main" id="{760AC06D-AFD9-4C03-A429-8BD977767AA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A842AFE-B126-4E6E-8A08-DF889506C2B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6E51742B-F2F5-4F0B-826B-996A5D90353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3" name="Group 222">
                  <a:extLst>
                    <a:ext uri="{FF2B5EF4-FFF2-40B4-BE49-F238E27FC236}">
                      <a16:creationId xmlns:a16="http://schemas.microsoft.com/office/drawing/2014/main" id="{B9AAB06B-A00D-444C-AD8B-C00560638236}"/>
                    </a:ext>
                  </a:extLst>
                </p:cNvPr>
                <p:cNvGrpSpPr/>
                <p:nvPr/>
              </p:nvGrpSpPr>
              <p:grpSpPr>
                <a:xfrm>
                  <a:off x="7754046" y="3732129"/>
                  <a:ext cx="130987" cy="115214"/>
                  <a:chOff x="7841527" y="3607026"/>
                  <a:chExt cx="130987" cy="115214"/>
                </a:xfrm>
              </p:grpSpPr>
              <p:sp>
                <p:nvSpPr>
                  <p:cNvPr id="232" name="Freeform: Shape 231">
                    <a:extLst>
                      <a:ext uri="{FF2B5EF4-FFF2-40B4-BE49-F238E27FC236}">
                        <a16:creationId xmlns:a16="http://schemas.microsoft.com/office/drawing/2014/main" id="{B693B2F6-9FCA-4294-AF9B-E9298E2DFE6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5DF1F7AC-F273-4B66-939E-09CD2E0CAE7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12D234A2-3726-4F68-896C-4FAAE1B0035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4" name="Group 223">
                  <a:extLst>
                    <a:ext uri="{FF2B5EF4-FFF2-40B4-BE49-F238E27FC236}">
                      <a16:creationId xmlns:a16="http://schemas.microsoft.com/office/drawing/2014/main" id="{00E8B0A0-2F1C-422D-8A86-0B96834ED702}"/>
                    </a:ext>
                  </a:extLst>
                </p:cNvPr>
                <p:cNvGrpSpPr/>
                <p:nvPr/>
              </p:nvGrpSpPr>
              <p:grpSpPr>
                <a:xfrm>
                  <a:off x="7906454" y="3732129"/>
                  <a:ext cx="130987" cy="115214"/>
                  <a:chOff x="7841527" y="3607026"/>
                  <a:chExt cx="130987" cy="115214"/>
                </a:xfrm>
              </p:grpSpPr>
              <p:sp>
                <p:nvSpPr>
                  <p:cNvPr id="229" name="Freeform: Shape 228">
                    <a:extLst>
                      <a:ext uri="{FF2B5EF4-FFF2-40B4-BE49-F238E27FC236}">
                        <a16:creationId xmlns:a16="http://schemas.microsoft.com/office/drawing/2014/main" id="{2E1820DA-1E77-4187-8D17-7C9AA803CAF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A88775B3-7D2B-4B6E-B90E-D6625A68FE1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26AA153A-DFC1-42C3-9C27-A60BD1CD1F5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5" name="Group 224">
                  <a:extLst>
                    <a:ext uri="{FF2B5EF4-FFF2-40B4-BE49-F238E27FC236}">
                      <a16:creationId xmlns:a16="http://schemas.microsoft.com/office/drawing/2014/main" id="{731C472E-AF90-4E27-9A7F-B735DC0E8211}"/>
                    </a:ext>
                  </a:extLst>
                </p:cNvPr>
                <p:cNvGrpSpPr/>
                <p:nvPr/>
              </p:nvGrpSpPr>
              <p:grpSpPr>
                <a:xfrm>
                  <a:off x="8058971" y="3732129"/>
                  <a:ext cx="130987" cy="115214"/>
                  <a:chOff x="7841527" y="3607026"/>
                  <a:chExt cx="130987" cy="115214"/>
                </a:xfrm>
              </p:grpSpPr>
              <p:sp>
                <p:nvSpPr>
                  <p:cNvPr id="226" name="Freeform: Shape 225">
                    <a:extLst>
                      <a:ext uri="{FF2B5EF4-FFF2-40B4-BE49-F238E27FC236}">
                        <a16:creationId xmlns:a16="http://schemas.microsoft.com/office/drawing/2014/main" id="{CCDFD4CC-3301-4E48-A2A7-225075F2DB5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FCE0622B-F310-4949-B348-3DFEE48E306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38D37BB1-234E-4367-A059-54FD3C21C0F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grpSp>
          <p:nvGrpSpPr>
            <p:cNvPr id="130" name="Group 129">
              <a:extLst>
                <a:ext uri="{FF2B5EF4-FFF2-40B4-BE49-F238E27FC236}">
                  <a16:creationId xmlns:a16="http://schemas.microsoft.com/office/drawing/2014/main" id="{580C5F35-3EE8-440B-8774-D389986ED976}"/>
                </a:ext>
              </a:extLst>
            </p:cNvPr>
            <p:cNvGrpSpPr/>
            <p:nvPr/>
          </p:nvGrpSpPr>
          <p:grpSpPr>
            <a:xfrm>
              <a:off x="7964550" y="5079491"/>
              <a:ext cx="457200" cy="786492"/>
              <a:chOff x="7979540" y="4859074"/>
              <a:chExt cx="457200" cy="786492"/>
            </a:xfrm>
          </p:grpSpPr>
          <p:sp>
            <p:nvSpPr>
              <p:cNvPr id="186" name="TextBox 185">
                <a:extLst>
                  <a:ext uri="{FF2B5EF4-FFF2-40B4-BE49-F238E27FC236}">
                    <a16:creationId xmlns:a16="http://schemas.microsoft.com/office/drawing/2014/main" id="{3DAA21E7-64B4-4E84-A775-72A53B1E9AEF}"/>
                  </a:ext>
                </a:extLst>
              </p:cNvPr>
              <p:cNvSpPr txBox="1"/>
              <p:nvPr/>
            </p:nvSpPr>
            <p:spPr>
              <a:xfrm>
                <a:off x="8022994" y="4859074"/>
                <a:ext cx="370293"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SQL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87" name="Group 186">
                <a:extLst>
                  <a:ext uri="{FF2B5EF4-FFF2-40B4-BE49-F238E27FC236}">
                    <a16:creationId xmlns:a16="http://schemas.microsoft.com/office/drawing/2014/main" id="{99F6F9CF-C681-490D-BEEA-3A037323DBB3}"/>
                  </a:ext>
                </a:extLst>
              </p:cNvPr>
              <p:cNvGrpSpPr/>
              <p:nvPr/>
            </p:nvGrpSpPr>
            <p:grpSpPr>
              <a:xfrm>
                <a:off x="7979540" y="5188366"/>
                <a:ext cx="457200" cy="457200"/>
                <a:chOff x="7979540" y="5188366"/>
                <a:chExt cx="457200" cy="457200"/>
              </a:xfrm>
            </p:grpSpPr>
            <p:sp>
              <p:nvSpPr>
                <p:cNvPr id="188" name="Rectangle: Rounded Corners 187">
                  <a:extLst>
                    <a:ext uri="{FF2B5EF4-FFF2-40B4-BE49-F238E27FC236}">
                      <a16:creationId xmlns:a16="http://schemas.microsoft.com/office/drawing/2014/main" id="{1D361A06-1B54-4A10-ADD7-A0A37EB2B57C}"/>
                    </a:ext>
                  </a:extLst>
                </p:cNvPr>
                <p:cNvSpPr/>
                <p:nvPr/>
              </p:nvSpPr>
              <p:spPr bwMode="auto">
                <a:xfrm>
                  <a:off x="7979540"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EBE9EB06-F354-47F5-9286-B4C6DD4FF5EC}"/>
                    </a:ext>
                  </a:extLst>
                </p:cNvPr>
                <p:cNvGrpSpPr/>
                <p:nvPr/>
              </p:nvGrpSpPr>
              <p:grpSpPr>
                <a:xfrm>
                  <a:off x="8097426" y="5270154"/>
                  <a:ext cx="221427" cy="293623"/>
                  <a:chOff x="8097426" y="5270154"/>
                  <a:chExt cx="221427" cy="293623"/>
                </a:xfrm>
              </p:grpSpPr>
              <p:sp>
                <p:nvSpPr>
                  <p:cNvPr id="190" name="Freeform: Shape 189">
                    <a:extLst>
                      <a:ext uri="{FF2B5EF4-FFF2-40B4-BE49-F238E27FC236}">
                        <a16:creationId xmlns:a16="http://schemas.microsoft.com/office/drawing/2014/main" id="{179AC26C-3781-4E2E-8523-DE5C9DE98441}"/>
                      </a:ext>
                    </a:extLst>
                  </p:cNvPr>
                  <p:cNvSpPr/>
                  <p:nvPr/>
                </p:nvSpPr>
                <p:spPr>
                  <a:xfrm>
                    <a:off x="8097426" y="5310225"/>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08945321-2424-4487-80D4-10F87012F295}"/>
                      </a:ext>
                    </a:extLst>
                  </p:cNvPr>
                  <p:cNvSpPr/>
                  <p:nvPr/>
                </p:nvSpPr>
                <p:spPr>
                  <a:xfrm>
                    <a:off x="8097426" y="5270154"/>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3A17C29-F819-4AD3-9EC2-0481B70C98DB}"/>
                      </a:ext>
                    </a:extLst>
                  </p:cNvPr>
                  <p:cNvSpPr/>
                  <p:nvPr/>
                </p:nvSpPr>
                <p:spPr>
                  <a:xfrm>
                    <a:off x="8123161" y="5281553"/>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0069DDC7-FB78-41F5-A7CE-698DE4830B6F}"/>
                      </a:ext>
                    </a:extLst>
                  </p:cNvPr>
                  <p:cNvSpPr/>
                  <p:nvPr/>
                </p:nvSpPr>
                <p:spPr>
                  <a:xfrm>
                    <a:off x="8140951" y="5313234"/>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52112AFD-9143-4F16-8564-3E7CB23839E2}"/>
                      </a:ext>
                    </a:extLst>
                  </p:cNvPr>
                  <p:cNvSpPr/>
                  <p:nvPr/>
                </p:nvSpPr>
                <p:spPr>
                  <a:xfrm>
                    <a:off x="8125052" y="5398790"/>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grpSp>
        </p:grpSp>
        <p:grpSp>
          <p:nvGrpSpPr>
            <p:cNvPr id="131" name="Group 130">
              <a:extLst>
                <a:ext uri="{FF2B5EF4-FFF2-40B4-BE49-F238E27FC236}">
                  <a16:creationId xmlns:a16="http://schemas.microsoft.com/office/drawing/2014/main" id="{8AEDA3EC-300A-4E0A-BCF5-F5AF3506CBEB}"/>
                </a:ext>
              </a:extLst>
            </p:cNvPr>
            <p:cNvGrpSpPr/>
            <p:nvPr/>
          </p:nvGrpSpPr>
          <p:grpSpPr>
            <a:xfrm>
              <a:off x="8536499" y="4108765"/>
              <a:ext cx="537006" cy="786492"/>
              <a:chOff x="8551489" y="4004377"/>
              <a:chExt cx="537006" cy="786492"/>
            </a:xfrm>
          </p:grpSpPr>
          <p:sp>
            <p:nvSpPr>
              <p:cNvPr id="177" name="TextBox 176">
                <a:extLst>
                  <a:ext uri="{FF2B5EF4-FFF2-40B4-BE49-F238E27FC236}">
                    <a16:creationId xmlns:a16="http://schemas.microsoft.com/office/drawing/2014/main" id="{9087C656-708B-43E7-8E77-B673287CF93B}"/>
                  </a:ext>
                </a:extLst>
              </p:cNvPr>
              <p:cNvSpPr txBox="1"/>
              <p:nvPr/>
            </p:nvSpPr>
            <p:spPr>
              <a:xfrm>
                <a:off x="8551489" y="4004377"/>
                <a:ext cx="537006"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Storage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Accounts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78" name="Group 177">
                <a:extLst>
                  <a:ext uri="{FF2B5EF4-FFF2-40B4-BE49-F238E27FC236}">
                    <a16:creationId xmlns:a16="http://schemas.microsoft.com/office/drawing/2014/main" id="{37C695ED-88AC-42F7-9731-5C1BC30C34CE}"/>
                  </a:ext>
                </a:extLst>
              </p:cNvPr>
              <p:cNvGrpSpPr/>
              <p:nvPr/>
            </p:nvGrpSpPr>
            <p:grpSpPr>
              <a:xfrm>
                <a:off x="8591392" y="4333669"/>
                <a:ext cx="457200" cy="457200"/>
                <a:chOff x="8591392" y="4333669"/>
                <a:chExt cx="457200" cy="457200"/>
              </a:xfrm>
            </p:grpSpPr>
            <p:sp>
              <p:nvSpPr>
                <p:cNvPr id="179" name="Rectangle: Rounded Corners 178">
                  <a:extLst>
                    <a:ext uri="{FF2B5EF4-FFF2-40B4-BE49-F238E27FC236}">
                      <a16:creationId xmlns:a16="http://schemas.microsoft.com/office/drawing/2014/main" id="{2595E749-DE21-4F14-B993-06709E1E3F19}"/>
                    </a:ext>
                  </a:extLst>
                </p:cNvPr>
                <p:cNvSpPr/>
                <p:nvPr/>
              </p:nvSpPr>
              <p:spPr bwMode="auto">
                <a:xfrm>
                  <a:off x="8591392" y="4333669"/>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0" name="Group 179">
                  <a:extLst>
                    <a:ext uri="{FF2B5EF4-FFF2-40B4-BE49-F238E27FC236}">
                      <a16:creationId xmlns:a16="http://schemas.microsoft.com/office/drawing/2014/main" id="{D3DD9DFB-2033-44A4-BBB2-6EF840B5E8F2}"/>
                    </a:ext>
                  </a:extLst>
                </p:cNvPr>
                <p:cNvGrpSpPr/>
                <p:nvPr/>
              </p:nvGrpSpPr>
              <p:grpSpPr>
                <a:xfrm>
                  <a:off x="8673180" y="4444301"/>
                  <a:ext cx="293624" cy="236107"/>
                  <a:chOff x="8673180" y="4444301"/>
                  <a:chExt cx="293624" cy="236107"/>
                </a:xfrm>
              </p:grpSpPr>
              <p:sp>
                <p:nvSpPr>
                  <p:cNvPr id="181" name="Freeform: Shape 180">
                    <a:extLst>
                      <a:ext uri="{FF2B5EF4-FFF2-40B4-BE49-F238E27FC236}">
                        <a16:creationId xmlns:a16="http://schemas.microsoft.com/office/drawing/2014/main" id="{175EE7D1-ED01-41A9-9650-900E64DC87DF}"/>
                      </a:ext>
                    </a:extLst>
                  </p:cNvPr>
                  <p:cNvSpPr/>
                  <p:nvPr/>
                </p:nvSpPr>
                <p:spPr>
                  <a:xfrm>
                    <a:off x="8673180" y="4506825"/>
                    <a:ext cx="293624" cy="173583"/>
                  </a:xfrm>
                  <a:custGeom>
                    <a:avLst/>
                    <a:gdLst>
                      <a:gd name="connsiteX0" fmla="*/ 0 w 293624"/>
                      <a:gd name="connsiteY0" fmla="*/ 0 h 173583"/>
                      <a:gd name="connsiteX1" fmla="*/ 293624 w 293624"/>
                      <a:gd name="connsiteY1" fmla="*/ 0 h 173583"/>
                      <a:gd name="connsiteX2" fmla="*/ 293624 w 293624"/>
                      <a:gd name="connsiteY2" fmla="*/ 0 h 173583"/>
                      <a:gd name="connsiteX3" fmla="*/ 293624 w 293624"/>
                      <a:gd name="connsiteY3" fmla="*/ 163739 h 173583"/>
                      <a:gd name="connsiteX4" fmla="*/ 283779 w 293624"/>
                      <a:gd name="connsiteY4" fmla="*/ 173584 h 173583"/>
                      <a:gd name="connsiteX5" fmla="*/ 9845 w 293624"/>
                      <a:gd name="connsiteY5" fmla="*/ 173584 h 173583"/>
                      <a:gd name="connsiteX6" fmla="*/ 0 w 293624"/>
                      <a:gd name="connsiteY6" fmla="*/ 163739 h 173583"/>
                      <a:gd name="connsiteX7" fmla="*/ 0 w 293624"/>
                      <a:gd name="connsiteY7" fmla="*/ 0 h 173583"/>
                      <a:gd name="connsiteX8" fmla="*/ 0 w 293624"/>
                      <a:gd name="connsiteY8" fmla="*/ 0 h 17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24" h="173583">
                        <a:moveTo>
                          <a:pt x="0" y="0"/>
                        </a:moveTo>
                        <a:lnTo>
                          <a:pt x="293624" y="0"/>
                        </a:lnTo>
                        <a:lnTo>
                          <a:pt x="293624" y="0"/>
                        </a:lnTo>
                        <a:lnTo>
                          <a:pt x="293624" y="163739"/>
                        </a:lnTo>
                        <a:cubicBezTo>
                          <a:pt x="293624" y="169176"/>
                          <a:pt x="289216" y="173584"/>
                          <a:pt x="283779" y="173584"/>
                        </a:cubicBezTo>
                        <a:lnTo>
                          <a:pt x="9845" y="173584"/>
                        </a:lnTo>
                        <a:cubicBezTo>
                          <a:pt x="4408" y="173584"/>
                          <a:pt x="0" y="169176"/>
                          <a:pt x="0" y="163739"/>
                        </a:cubicBezTo>
                        <a:lnTo>
                          <a:pt x="0" y="0"/>
                        </a:lnTo>
                        <a:lnTo>
                          <a:pt x="0" y="0"/>
                        </a:lnTo>
                        <a:close/>
                      </a:path>
                    </a:pathLst>
                  </a:custGeom>
                  <a:solidFill>
                    <a:schemeClr val="tx2"/>
                  </a:solidFill>
                  <a:ln w="1693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C146EDEE-AB76-4D14-89EC-3BE584AF3E32}"/>
                      </a:ext>
                    </a:extLst>
                  </p:cNvPr>
                  <p:cNvSpPr/>
                  <p:nvPr/>
                </p:nvSpPr>
                <p:spPr>
                  <a:xfrm>
                    <a:off x="8673180" y="4444301"/>
                    <a:ext cx="293624" cy="62524"/>
                  </a:xfrm>
                  <a:custGeom>
                    <a:avLst/>
                    <a:gdLst>
                      <a:gd name="connsiteX0" fmla="*/ 9845 w 293624"/>
                      <a:gd name="connsiteY0" fmla="*/ 0 h 62524"/>
                      <a:gd name="connsiteX1" fmla="*/ 283779 w 293624"/>
                      <a:gd name="connsiteY1" fmla="*/ 0 h 62524"/>
                      <a:gd name="connsiteX2" fmla="*/ 293624 w 293624"/>
                      <a:gd name="connsiteY2" fmla="*/ 9845 h 62524"/>
                      <a:gd name="connsiteX3" fmla="*/ 293624 w 293624"/>
                      <a:gd name="connsiteY3" fmla="*/ 62525 h 62524"/>
                      <a:gd name="connsiteX4" fmla="*/ 293624 w 293624"/>
                      <a:gd name="connsiteY4" fmla="*/ 62525 h 62524"/>
                      <a:gd name="connsiteX5" fmla="*/ 0 w 293624"/>
                      <a:gd name="connsiteY5" fmla="*/ 62525 h 62524"/>
                      <a:gd name="connsiteX6" fmla="*/ 0 w 293624"/>
                      <a:gd name="connsiteY6" fmla="*/ 62525 h 62524"/>
                      <a:gd name="connsiteX7" fmla="*/ 0 w 293624"/>
                      <a:gd name="connsiteY7" fmla="*/ 9672 h 62524"/>
                      <a:gd name="connsiteX8" fmla="*/ 9845 w 293624"/>
                      <a:gd name="connsiteY8" fmla="*/ 0 h 6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24" h="62524">
                        <a:moveTo>
                          <a:pt x="9845" y="0"/>
                        </a:moveTo>
                        <a:lnTo>
                          <a:pt x="283779" y="0"/>
                        </a:lnTo>
                        <a:cubicBezTo>
                          <a:pt x="289216" y="0"/>
                          <a:pt x="293624" y="4408"/>
                          <a:pt x="293624" y="9845"/>
                        </a:cubicBezTo>
                        <a:lnTo>
                          <a:pt x="293624" y="62525"/>
                        </a:lnTo>
                        <a:lnTo>
                          <a:pt x="293624" y="62525"/>
                        </a:lnTo>
                        <a:lnTo>
                          <a:pt x="0" y="62525"/>
                        </a:lnTo>
                        <a:lnTo>
                          <a:pt x="0" y="62525"/>
                        </a:lnTo>
                        <a:lnTo>
                          <a:pt x="0" y="9672"/>
                        </a:lnTo>
                        <a:cubicBezTo>
                          <a:pt x="94" y="4303"/>
                          <a:pt x="4475" y="-1"/>
                          <a:pt x="9845" y="0"/>
                        </a:cubicBezTo>
                        <a:close/>
                      </a:path>
                    </a:pathLst>
                  </a:custGeom>
                  <a:solidFill>
                    <a:schemeClr val="tx2"/>
                  </a:solidFill>
                  <a:ln w="1693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CFD0BA5A-D75E-47EF-AC5D-3E82E05FA361}"/>
                      </a:ext>
                    </a:extLst>
                  </p:cNvPr>
                  <p:cNvSpPr/>
                  <p:nvPr/>
                </p:nvSpPr>
                <p:spPr>
                  <a:xfrm>
                    <a:off x="8708587" y="4525825"/>
                    <a:ext cx="222636" cy="33507"/>
                  </a:xfrm>
                  <a:custGeom>
                    <a:avLst/>
                    <a:gdLst>
                      <a:gd name="connsiteX0" fmla="*/ 4491 w 222636"/>
                      <a:gd name="connsiteY0" fmla="*/ 0 h 33507"/>
                      <a:gd name="connsiteX1" fmla="*/ 218145 w 222636"/>
                      <a:gd name="connsiteY1" fmla="*/ 0 h 33507"/>
                      <a:gd name="connsiteX2" fmla="*/ 222636 w 222636"/>
                      <a:gd name="connsiteY2" fmla="*/ 4663 h 33507"/>
                      <a:gd name="connsiteX3" fmla="*/ 222636 w 222636"/>
                      <a:gd name="connsiteY3" fmla="*/ 28844 h 33507"/>
                      <a:gd name="connsiteX4" fmla="*/ 218145 w 222636"/>
                      <a:gd name="connsiteY4" fmla="*/ 33508 h 33507"/>
                      <a:gd name="connsiteX5" fmla="*/ 4491 w 222636"/>
                      <a:gd name="connsiteY5" fmla="*/ 33508 h 33507"/>
                      <a:gd name="connsiteX6" fmla="*/ 0 w 222636"/>
                      <a:gd name="connsiteY6" fmla="*/ 28844 h 33507"/>
                      <a:gd name="connsiteX7" fmla="*/ 0 w 222636"/>
                      <a:gd name="connsiteY7" fmla="*/ 4663 h 33507"/>
                      <a:gd name="connsiteX8" fmla="*/ 4491 w 222636"/>
                      <a:gd name="connsiteY8" fmla="*/ 0 h 3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6" h="33507">
                        <a:moveTo>
                          <a:pt x="4491" y="0"/>
                        </a:moveTo>
                        <a:lnTo>
                          <a:pt x="218145" y="0"/>
                        </a:lnTo>
                        <a:cubicBezTo>
                          <a:pt x="220653" y="93"/>
                          <a:pt x="222638" y="2154"/>
                          <a:pt x="222636" y="4663"/>
                        </a:cubicBezTo>
                        <a:lnTo>
                          <a:pt x="222636" y="28844"/>
                        </a:lnTo>
                        <a:cubicBezTo>
                          <a:pt x="222638" y="31354"/>
                          <a:pt x="220653" y="33415"/>
                          <a:pt x="218145" y="33508"/>
                        </a:cubicBezTo>
                        <a:lnTo>
                          <a:pt x="4491" y="33508"/>
                        </a:lnTo>
                        <a:cubicBezTo>
                          <a:pt x="1983" y="33415"/>
                          <a:pt x="-2" y="31354"/>
                          <a:pt x="0" y="28844"/>
                        </a:cubicBezTo>
                        <a:lnTo>
                          <a:pt x="0" y="4663"/>
                        </a:lnTo>
                        <a:cubicBezTo>
                          <a:pt x="-2" y="2154"/>
                          <a:pt x="1983" y="93"/>
                          <a:pt x="4491" y="0"/>
                        </a:cubicBezTo>
                        <a:close/>
                      </a:path>
                    </a:pathLst>
                  </a:custGeom>
                  <a:solidFill>
                    <a:schemeClr val="bg1"/>
                  </a:solidFill>
                  <a:ln w="1693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08801CC-E3CE-4A77-90A6-6DB2760A42BB}"/>
                      </a:ext>
                    </a:extLst>
                  </p:cNvPr>
                  <p:cNvSpPr/>
                  <p:nvPr/>
                </p:nvSpPr>
                <p:spPr>
                  <a:xfrm>
                    <a:off x="8708678" y="4574013"/>
                    <a:ext cx="222717" cy="33680"/>
                  </a:xfrm>
                  <a:custGeom>
                    <a:avLst/>
                    <a:gdLst>
                      <a:gd name="connsiteX0" fmla="*/ 4572 w 222717"/>
                      <a:gd name="connsiteY0" fmla="*/ 0 h 33680"/>
                      <a:gd name="connsiteX1" fmla="*/ 218227 w 222717"/>
                      <a:gd name="connsiteY1" fmla="*/ 0 h 33680"/>
                      <a:gd name="connsiteX2" fmla="*/ 222718 w 222717"/>
                      <a:gd name="connsiteY2" fmla="*/ 4663 h 33680"/>
                      <a:gd name="connsiteX3" fmla="*/ 222718 w 222717"/>
                      <a:gd name="connsiteY3" fmla="*/ 29017 h 33680"/>
                      <a:gd name="connsiteX4" fmla="*/ 218227 w 222717"/>
                      <a:gd name="connsiteY4" fmla="*/ 33680 h 33680"/>
                      <a:gd name="connsiteX5" fmla="*/ 4572 w 222717"/>
                      <a:gd name="connsiteY5" fmla="*/ 33680 h 33680"/>
                      <a:gd name="connsiteX6" fmla="*/ 82 w 222717"/>
                      <a:gd name="connsiteY6" fmla="*/ 29017 h 33680"/>
                      <a:gd name="connsiteX7" fmla="*/ 82 w 222717"/>
                      <a:gd name="connsiteY7" fmla="*/ 5527 h 33680"/>
                      <a:gd name="connsiteX8" fmla="*/ 3800 w 222717"/>
                      <a:gd name="connsiteY8" fmla="*/ 80 h 33680"/>
                      <a:gd name="connsiteX9" fmla="*/ 4572 w 222717"/>
                      <a:gd name="connsiteY9" fmla="*/ 0 h 3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17" h="33680">
                        <a:moveTo>
                          <a:pt x="4572" y="0"/>
                        </a:moveTo>
                        <a:lnTo>
                          <a:pt x="218227" y="0"/>
                        </a:lnTo>
                        <a:cubicBezTo>
                          <a:pt x="220735" y="93"/>
                          <a:pt x="222719" y="2154"/>
                          <a:pt x="222718" y="4663"/>
                        </a:cubicBezTo>
                        <a:lnTo>
                          <a:pt x="222718" y="29017"/>
                        </a:lnTo>
                        <a:cubicBezTo>
                          <a:pt x="222719" y="31527"/>
                          <a:pt x="220735" y="33587"/>
                          <a:pt x="218227" y="33680"/>
                        </a:cubicBezTo>
                        <a:lnTo>
                          <a:pt x="4572" y="33680"/>
                        </a:lnTo>
                        <a:cubicBezTo>
                          <a:pt x="2064" y="33587"/>
                          <a:pt x="80" y="31527"/>
                          <a:pt x="82" y="29017"/>
                        </a:cubicBezTo>
                        <a:lnTo>
                          <a:pt x="82" y="5527"/>
                        </a:lnTo>
                        <a:cubicBezTo>
                          <a:pt x="-396" y="2996"/>
                          <a:pt x="1269" y="557"/>
                          <a:pt x="3800" y="80"/>
                        </a:cubicBezTo>
                        <a:cubicBezTo>
                          <a:pt x="4055" y="32"/>
                          <a:pt x="4313" y="5"/>
                          <a:pt x="4572" y="0"/>
                        </a:cubicBezTo>
                        <a:close/>
                      </a:path>
                    </a:pathLst>
                  </a:custGeom>
                  <a:solidFill>
                    <a:schemeClr val="bg1"/>
                  </a:solidFill>
                  <a:ln w="1693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A86EAFC0-2B92-413E-83E0-75A82F2C6C14}"/>
                      </a:ext>
                    </a:extLst>
                  </p:cNvPr>
                  <p:cNvSpPr/>
                  <p:nvPr/>
                </p:nvSpPr>
                <p:spPr>
                  <a:xfrm>
                    <a:off x="8708760" y="4622721"/>
                    <a:ext cx="222636" cy="33680"/>
                  </a:xfrm>
                  <a:custGeom>
                    <a:avLst/>
                    <a:gdLst>
                      <a:gd name="connsiteX0" fmla="*/ 4491 w 222636"/>
                      <a:gd name="connsiteY0" fmla="*/ 0 h 33680"/>
                      <a:gd name="connsiteX1" fmla="*/ 218145 w 222636"/>
                      <a:gd name="connsiteY1" fmla="*/ 0 h 33680"/>
                      <a:gd name="connsiteX2" fmla="*/ 222636 w 222636"/>
                      <a:gd name="connsiteY2" fmla="*/ 4663 h 33680"/>
                      <a:gd name="connsiteX3" fmla="*/ 222636 w 222636"/>
                      <a:gd name="connsiteY3" fmla="*/ 29017 h 33680"/>
                      <a:gd name="connsiteX4" fmla="*/ 218145 w 222636"/>
                      <a:gd name="connsiteY4" fmla="*/ 33680 h 33680"/>
                      <a:gd name="connsiteX5" fmla="*/ 4491 w 222636"/>
                      <a:gd name="connsiteY5" fmla="*/ 33680 h 33680"/>
                      <a:gd name="connsiteX6" fmla="*/ 0 w 222636"/>
                      <a:gd name="connsiteY6" fmla="*/ 29017 h 33680"/>
                      <a:gd name="connsiteX7" fmla="*/ 0 w 222636"/>
                      <a:gd name="connsiteY7" fmla="*/ 4663 h 33680"/>
                      <a:gd name="connsiteX8" fmla="*/ 4491 w 222636"/>
                      <a:gd name="connsiteY8" fmla="*/ 0 h 3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6" h="33680">
                        <a:moveTo>
                          <a:pt x="4491" y="0"/>
                        </a:moveTo>
                        <a:lnTo>
                          <a:pt x="218145" y="0"/>
                        </a:lnTo>
                        <a:cubicBezTo>
                          <a:pt x="220653" y="93"/>
                          <a:pt x="222638" y="2154"/>
                          <a:pt x="222636" y="4663"/>
                        </a:cubicBezTo>
                        <a:lnTo>
                          <a:pt x="222636" y="29017"/>
                        </a:lnTo>
                        <a:cubicBezTo>
                          <a:pt x="222638" y="31527"/>
                          <a:pt x="220653" y="33587"/>
                          <a:pt x="218145" y="33680"/>
                        </a:cubicBezTo>
                        <a:lnTo>
                          <a:pt x="4491" y="33680"/>
                        </a:lnTo>
                        <a:cubicBezTo>
                          <a:pt x="1983" y="33587"/>
                          <a:pt x="-2" y="31527"/>
                          <a:pt x="0" y="29017"/>
                        </a:cubicBezTo>
                        <a:lnTo>
                          <a:pt x="0" y="4663"/>
                        </a:lnTo>
                        <a:cubicBezTo>
                          <a:pt x="-2" y="2154"/>
                          <a:pt x="1983" y="93"/>
                          <a:pt x="4491" y="0"/>
                        </a:cubicBezTo>
                        <a:close/>
                      </a:path>
                    </a:pathLst>
                  </a:custGeom>
                  <a:solidFill>
                    <a:schemeClr val="bg1"/>
                  </a:solidFill>
                  <a:ln w="16933" cap="flat">
                    <a:noFill/>
                    <a:prstDash val="solid"/>
                    <a:miter/>
                  </a:ln>
                </p:spPr>
                <p:txBody>
                  <a:bodyPr rtlCol="0" anchor="ctr"/>
                  <a:lstStyle/>
                  <a:p>
                    <a:endParaRPr lang="en-IN"/>
                  </a:p>
                </p:txBody>
              </p:sp>
            </p:grpSp>
          </p:grpSp>
        </p:grpSp>
        <p:grpSp>
          <p:nvGrpSpPr>
            <p:cNvPr id="132" name="Group 131">
              <a:extLst>
                <a:ext uri="{FF2B5EF4-FFF2-40B4-BE49-F238E27FC236}">
                  <a16:creationId xmlns:a16="http://schemas.microsoft.com/office/drawing/2014/main" id="{0554CDED-485B-4C30-B9B8-0B98C15CD651}"/>
                </a:ext>
              </a:extLst>
            </p:cNvPr>
            <p:cNvGrpSpPr/>
            <p:nvPr/>
          </p:nvGrpSpPr>
          <p:grpSpPr>
            <a:xfrm>
              <a:off x="8576402" y="3194650"/>
              <a:ext cx="457200" cy="786492"/>
              <a:chOff x="8591392" y="3149680"/>
              <a:chExt cx="457200" cy="786492"/>
            </a:xfrm>
          </p:grpSpPr>
          <p:sp>
            <p:nvSpPr>
              <p:cNvPr id="168" name="TextBox 167">
                <a:extLst>
                  <a:ext uri="{FF2B5EF4-FFF2-40B4-BE49-F238E27FC236}">
                    <a16:creationId xmlns:a16="http://schemas.microsoft.com/office/drawing/2014/main" id="{21FBE509-DA54-4B31-B9D1-C683BFD7E743}"/>
                  </a:ext>
                </a:extLst>
              </p:cNvPr>
              <p:cNvSpPr txBox="1"/>
              <p:nvPr/>
            </p:nvSpPr>
            <p:spPr>
              <a:xfrm>
                <a:off x="8611602" y="3149680"/>
                <a:ext cx="416781"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App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Service</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69" name="Group 168">
                <a:extLst>
                  <a:ext uri="{FF2B5EF4-FFF2-40B4-BE49-F238E27FC236}">
                    <a16:creationId xmlns:a16="http://schemas.microsoft.com/office/drawing/2014/main" id="{879E5FD4-939B-45C7-95C3-B1FED164584D}"/>
                  </a:ext>
                </a:extLst>
              </p:cNvPr>
              <p:cNvGrpSpPr/>
              <p:nvPr/>
            </p:nvGrpSpPr>
            <p:grpSpPr>
              <a:xfrm>
                <a:off x="8591392" y="3478972"/>
                <a:ext cx="457200" cy="457200"/>
                <a:chOff x="8591392" y="3478972"/>
                <a:chExt cx="457200" cy="457200"/>
              </a:xfrm>
            </p:grpSpPr>
            <p:sp>
              <p:nvSpPr>
                <p:cNvPr id="170" name="Rectangle: Rounded Corners 169">
                  <a:extLst>
                    <a:ext uri="{FF2B5EF4-FFF2-40B4-BE49-F238E27FC236}">
                      <a16:creationId xmlns:a16="http://schemas.microsoft.com/office/drawing/2014/main" id="{715B4291-5BD2-452D-9054-E28C48A669C4}"/>
                    </a:ext>
                  </a:extLst>
                </p:cNvPr>
                <p:cNvSpPr/>
                <p:nvPr/>
              </p:nvSpPr>
              <p:spPr bwMode="auto">
                <a:xfrm>
                  <a:off x="8591392"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5A28B840-49CE-4196-BFDA-8D3796364D7E}"/>
                    </a:ext>
                  </a:extLst>
                </p:cNvPr>
                <p:cNvGrpSpPr/>
                <p:nvPr/>
              </p:nvGrpSpPr>
              <p:grpSpPr>
                <a:xfrm>
                  <a:off x="8681815" y="3570777"/>
                  <a:ext cx="276352" cy="276352"/>
                  <a:chOff x="8681815" y="3570777"/>
                  <a:chExt cx="276352" cy="276352"/>
                </a:xfrm>
              </p:grpSpPr>
              <p:sp>
                <p:nvSpPr>
                  <p:cNvPr id="172" name="Freeform: Shape 171">
                    <a:extLst>
                      <a:ext uri="{FF2B5EF4-FFF2-40B4-BE49-F238E27FC236}">
                        <a16:creationId xmlns:a16="http://schemas.microsoft.com/office/drawing/2014/main" id="{B6FB6A6B-FFD2-4197-B484-AA5F2898BC2C}"/>
                      </a:ext>
                    </a:extLst>
                  </p:cNvPr>
                  <p:cNvSpPr/>
                  <p:nvPr/>
                </p:nvSpPr>
                <p:spPr>
                  <a:xfrm>
                    <a:off x="8681815" y="3570777"/>
                    <a:ext cx="130749" cy="131439"/>
                  </a:xfrm>
                  <a:custGeom>
                    <a:avLst/>
                    <a:gdLst>
                      <a:gd name="connsiteX0" fmla="*/ 130749 w 130749"/>
                      <a:gd name="connsiteY0" fmla="*/ 131440 h 131439"/>
                      <a:gd name="connsiteX1" fmla="*/ 0 w 130749"/>
                      <a:gd name="connsiteY1" fmla="*/ 131440 h 131439"/>
                      <a:gd name="connsiteX2" fmla="*/ 0 w 130749"/>
                      <a:gd name="connsiteY2" fmla="*/ 18999 h 131439"/>
                      <a:gd name="connsiteX3" fmla="*/ 18826 w 130749"/>
                      <a:gd name="connsiteY3" fmla="*/ 0 h 131439"/>
                      <a:gd name="connsiteX4" fmla="*/ 130749 w 130749"/>
                      <a:gd name="connsiteY4" fmla="*/ 0 h 131439"/>
                      <a:gd name="connsiteX5" fmla="*/ 16236 w 130749"/>
                      <a:gd name="connsiteY5" fmla="*/ 115204 h 131439"/>
                      <a:gd name="connsiteX6" fmla="*/ 114513 w 130749"/>
                      <a:gd name="connsiteY6" fmla="*/ 115204 h 131439"/>
                      <a:gd name="connsiteX7" fmla="*/ 114513 w 130749"/>
                      <a:gd name="connsiteY7" fmla="*/ 15890 h 131439"/>
                      <a:gd name="connsiteX8" fmla="*/ 18826 w 130749"/>
                      <a:gd name="connsiteY8" fmla="*/ 15890 h 131439"/>
                      <a:gd name="connsiteX9" fmla="*/ 16236 w 130749"/>
                      <a:gd name="connsiteY9" fmla="*/ 18481 h 1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49" h="131439">
                        <a:moveTo>
                          <a:pt x="130749" y="131440"/>
                        </a:moveTo>
                        <a:lnTo>
                          <a:pt x="0" y="131440"/>
                        </a:lnTo>
                        <a:lnTo>
                          <a:pt x="0" y="18999"/>
                        </a:lnTo>
                        <a:cubicBezTo>
                          <a:pt x="0" y="8573"/>
                          <a:pt x="8401" y="95"/>
                          <a:pt x="18826" y="0"/>
                        </a:cubicBezTo>
                        <a:lnTo>
                          <a:pt x="130749" y="0"/>
                        </a:lnTo>
                        <a:close/>
                        <a:moveTo>
                          <a:pt x="16236" y="115204"/>
                        </a:moveTo>
                        <a:lnTo>
                          <a:pt x="114513" y="115204"/>
                        </a:lnTo>
                        <a:lnTo>
                          <a:pt x="114513" y="15890"/>
                        </a:lnTo>
                        <a:lnTo>
                          <a:pt x="18826" y="15890"/>
                        </a:lnTo>
                        <a:cubicBezTo>
                          <a:pt x="17396" y="15890"/>
                          <a:pt x="16236" y="17050"/>
                          <a:pt x="16236" y="18481"/>
                        </a:cubicBezTo>
                        <a:close/>
                      </a:path>
                    </a:pathLst>
                  </a:custGeom>
                  <a:solidFill>
                    <a:schemeClr val="tx2"/>
                  </a:solidFill>
                  <a:ln w="1693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2407ACEF-2122-4189-9B9E-65E6CE75C32E}"/>
                      </a:ext>
                    </a:extLst>
                  </p:cNvPr>
                  <p:cNvSpPr/>
                  <p:nvPr/>
                </p:nvSpPr>
                <p:spPr>
                  <a:xfrm>
                    <a:off x="8827418" y="3570777"/>
                    <a:ext cx="130749" cy="131439"/>
                  </a:xfrm>
                  <a:custGeom>
                    <a:avLst/>
                    <a:gdLst>
                      <a:gd name="connsiteX0" fmla="*/ 130749 w 130749"/>
                      <a:gd name="connsiteY0" fmla="*/ 131440 h 131439"/>
                      <a:gd name="connsiteX1" fmla="*/ 0 w 130749"/>
                      <a:gd name="connsiteY1" fmla="*/ 131440 h 131439"/>
                      <a:gd name="connsiteX2" fmla="*/ 0 w 130749"/>
                      <a:gd name="connsiteY2" fmla="*/ 0 h 131439"/>
                      <a:gd name="connsiteX3" fmla="*/ 111923 w 130749"/>
                      <a:gd name="connsiteY3" fmla="*/ 0 h 131439"/>
                      <a:gd name="connsiteX4" fmla="*/ 130749 w 130749"/>
                      <a:gd name="connsiteY4" fmla="*/ 18999 h 131439"/>
                      <a:gd name="connsiteX5" fmla="*/ 16236 w 130749"/>
                      <a:gd name="connsiteY5" fmla="*/ 115204 h 131439"/>
                      <a:gd name="connsiteX6" fmla="*/ 114513 w 130749"/>
                      <a:gd name="connsiteY6" fmla="*/ 115204 h 131439"/>
                      <a:gd name="connsiteX7" fmla="*/ 114513 w 130749"/>
                      <a:gd name="connsiteY7" fmla="*/ 18999 h 131439"/>
                      <a:gd name="connsiteX8" fmla="*/ 112494 w 130749"/>
                      <a:gd name="connsiteY8" fmla="*/ 15942 h 131439"/>
                      <a:gd name="connsiteX9" fmla="*/ 111923 w 130749"/>
                      <a:gd name="connsiteY9" fmla="*/ 15890 h 131439"/>
                      <a:gd name="connsiteX10" fmla="*/ 16236 w 130749"/>
                      <a:gd name="connsiteY10" fmla="*/ 15890 h 1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49" h="131439">
                        <a:moveTo>
                          <a:pt x="130749" y="131440"/>
                        </a:moveTo>
                        <a:lnTo>
                          <a:pt x="0" y="131440"/>
                        </a:lnTo>
                        <a:lnTo>
                          <a:pt x="0" y="0"/>
                        </a:lnTo>
                        <a:lnTo>
                          <a:pt x="111923" y="0"/>
                        </a:lnTo>
                        <a:cubicBezTo>
                          <a:pt x="122348" y="95"/>
                          <a:pt x="130749" y="8573"/>
                          <a:pt x="130749" y="18999"/>
                        </a:cubicBezTo>
                        <a:close/>
                        <a:moveTo>
                          <a:pt x="16236" y="115204"/>
                        </a:moveTo>
                        <a:lnTo>
                          <a:pt x="114513" y="115204"/>
                        </a:lnTo>
                        <a:lnTo>
                          <a:pt x="114513" y="18999"/>
                        </a:lnTo>
                        <a:cubicBezTo>
                          <a:pt x="114800" y="17597"/>
                          <a:pt x="113895" y="16229"/>
                          <a:pt x="112494" y="15942"/>
                        </a:cubicBezTo>
                        <a:cubicBezTo>
                          <a:pt x="112306" y="15904"/>
                          <a:pt x="112114" y="15886"/>
                          <a:pt x="111923" y="15890"/>
                        </a:cubicBezTo>
                        <a:lnTo>
                          <a:pt x="16236" y="15890"/>
                        </a:lnTo>
                        <a:close/>
                      </a:path>
                    </a:pathLst>
                  </a:custGeom>
                  <a:solidFill>
                    <a:schemeClr val="tx2"/>
                  </a:solidFill>
                  <a:ln w="1693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29049329-1268-4CAF-9018-99F35F694845}"/>
                      </a:ext>
                    </a:extLst>
                  </p:cNvPr>
                  <p:cNvSpPr/>
                  <p:nvPr/>
                </p:nvSpPr>
                <p:spPr>
                  <a:xfrm>
                    <a:off x="8681816" y="3715862"/>
                    <a:ext cx="130749" cy="131267"/>
                  </a:xfrm>
                  <a:custGeom>
                    <a:avLst/>
                    <a:gdLst>
                      <a:gd name="connsiteX0" fmla="*/ 130749 w 130749"/>
                      <a:gd name="connsiteY0" fmla="*/ 131267 h 131267"/>
                      <a:gd name="connsiteX1" fmla="*/ 18826 w 130749"/>
                      <a:gd name="connsiteY1" fmla="*/ 131267 h 131267"/>
                      <a:gd name="connsiteX2" fmla="*/ 0 w 130749"/>
                      <a:gd name="connsiteY2" fmla="*/ 112613 h 131267"/>
                      <a:gd name="connsiteX3" fmla="*/ 0 w 130749"/>
                      <a:gd name="connsiteY3" fmla="*/ 0 h 131267"/>
                      <a:gd name="connsiteX4" fmla="*/ 130749 w 130749"/>
                      <a:gd name="connsiteY4" fmla="*/ 0 h 131267"/>
                      <a:gd name="connsiteX5" fmla="*/ 16236 w 130749"/>
                      <a:gd name="connsiteY5" fmla="*/ 16236 h 131267"/>
                      <a:gd name="connsiteX6" fmla="*/ 16236 w 130749"/>
                      <a:gd name="connsiteY6" fmla="*/ 112613 h 131267"/>
                      <a:gd name="connsiteX7" fmla="*/ 18826 w 130749"/>
                      <a:gd name="connsiteY7" fmla="*/ 115204 h 131267"/>
                      <a:gd name="connsiteX8" fmla="*/ 114513 w 130749"/>
                      <a:gd name="connsiteY8" fmla="*/ 115204 h 131267"/>
                      <a:gd name="connsiteX9" fmla="*/ 114513 w 130749"/>
                      <a:gd name="connsiteY9" fmla="*/ 16236 h 1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49" h="131267">
                        <a:moveTo>
                          <a:pt x="130749" y="131267"/>
                        </a:moveTo>
                        <a:lnTo>
                          <a:pt x="18826" y="131267"/>
                        </a:lnTo>
                        <a:cubicBezTo>
                          <a:pt x="8496" y="131267"/>
                          <a:pt x="95" y="122944"/>
                          <a:pt x="0" y="112613"/>
                        </a:cubicBezTo>
                        <a:lnTo>
                          <a:pt x="0" y="0"/>
                        </a:lnTo>
                        <a:lnTo>
                          <a:pt x="130749" y="0"/>
                        </a:lnTo>
                        <a:close/>
                        <a:moveTo>
                          <a:pt x="16236" y="16236"/>
                        </a:moveTo>
                        <a:lnTo>
                          <a:pt x="16236" y="112613"/>
                        </a:lnTo>
                        <a:cubicBezTo>
                          <a:pt x="16236" y="114044"/>
                          <a:pt x="17396" y="115204"/>
                          <a:pt x="18826" y="115204"/>
                        </a:cubicBezTo>
                        <a:lnTo>
                          <a:pt x="114513" y="115204"/>
                        </a:lnTo>
                        <a:lnTo>
                          <a:pt x="114513" y="16236"/>
                        </a:lnTo>
                        <a:close/>
                      </a:path>
                    </a:pathLst>
                  </a:custGeom>
                  <a:solidFill>
                    <a:schemeClr val="tx2"/>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30A528BE-F713-49A9-8D54-411514ADBF9E}"/>
                      </a:ext>
                    </a:extLst>
                  </p:cNvPr>
                  <p:cNvSpPr/>
                  <p:nvPr/>
                </p:nvSpPr>
                <p:spPr>
                  <a:xfrm>
                    <a:off x="8827418" y="3715862"/>
                    <a:ext cx="130749" cy="131267"/>
                  </a:xfrm>
                  <a:custGeom>
                    <a:avLst/>
                    <a:gdLst>
                      <a:gd name="connsiteX0" fmla="*/ 111923 w 130749"/>
                      <a:gd name="connsiteY0" fmla="*/ 131267 h 131267"/>
                      <a:gd name="connsiteX1" fmla="*/ 0 w 130749"/>
                      <a:gd name="connsiteY1" fmla="*/ 131267 h 131267"/>
                      <a:gd name="connsiteX2" fmla="*/ 0 w 130749"/>
                      <a:gd name="connsiteY2" fmla="*/ 0 h 131267"/>
                      <a:gd name="connsiteX3" fmla="*/ 130749 w 130749"/>
                      <a:gd name="connsiteY3" fmla="*/ 0 h 131267"/>
                      <a:gd name="connsiteX4" fmla="*/ 130749 w 130749"/>
                      <a:gd name="connsiteY4" fmla="*/ 112613 h 131267"/>
                      <a:gd name="connsiteX5" fmla="*/ 111923 w 130749"/>
                      <a:gd name="connsiteY5" fmla="*/ 131267 h 131267"/>
                      <a:gd name="connsiteX6" fmla="*/ 16236 w 130749"/>
                      <a:gd name="connsiteY6" fmla="*/ 115032 h 131267"/>
                      <a:gd name="connsiteX7" fmla="*/ 111923 w 130749"/>
                      <a:gd name="connsiteY7" fmla="*/ 115032 h 131267"/>
                      <a:gd name="connsiteX8" fmla="*/ 114513 w 130749"/>
                      <a:gd name="connsiteY8" fmla="*/ 112441 h 131267"/>
                      <a:gd name="connsiteX9" fmla="*/ 114513 w 130749"/>
                      <a:gd name="connsiteY9" fmla="*/ 16236 h 131267"/>
                      <a:gd name="connsiteX10" fmla="*/ 16236 w 130749"/>
                      <a:gd name="connsiteY10" fmla="*/ 16236 h 1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49" h="131267">
                        <a:moveTo>
                          <a:pt x="111923" y="131267"/>
                        </a:moveTo>
                        <a:lnTo>
                          <a:pt x="0" y="131267"/>
                        </a:lnTo>
                        <a:lnTo>
                          <a:pt x="0" y="0"/>
                        </a:lnTo>
                        <a:lnTo>
                          <a:pt x="130749" y="0"/>
                        </a:lnTo>
                        <a:lnTo>
                          <a:pt x="130749" y="112613"/>
                        </a:lnTo>
                        <a:cubicBezTo>
                          <a:pt x="130654" y="122944"/>
                          <a:pt x="122253" y="131267"/>
                          <a:pt x="111923" y="131267"/>
                        </a:cubicBezTo>
                        <a:close/>
                        <a:moveTo>
                          <a:pt x="16236" y="115032"/>
                        </a:moveTo>
                        <a:lnTo>
                          <a:pt x="111923" y="115032"/>
                        </a:lnTo>
                        <a:cubicBezTo>
                          <a:pt x="113353" y="115032"/>
                          <a:pt x="114513" y="113871"/>
                          <a:pt x="114513" y="112441"/>
                        </a:cubicBezTo>
                        <a:lnTo>
                          <a:pt x="114513" y="16236"/>
                        </a:lnTo>
                        <a:lnTo>
                          <a:pt x="16236" y="16236"/>
                        </a:lnTo>
                        <a:close/>
                      </a:path>
                    </a:pathLst>
                  </a:custGeom>
                  <a:solidFill>
                    <a:schemeClr val="tx2"/>
                  </a:solidFill>
                  <a:ln w="1693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26B5F23-2748-4E31-B4E4-767E58A83022}"/>
                      </a:ext>
                    </a:extLst>
                  </p:cNvPr>
                  <p:cNvSpPr/>
                  <p:nvPr/>
                </p:nvSpPr>
                <p:spPr>
                  <a:xfrm>
                    <a:off x="8722232" y="3638469"/>
                    <a:ext cx="195691" cy="141145"/>
                  </a:xfrm>
                  <a:custGeom>
                    <a:avLst/>
                    <a:gdLst>
                      <a:gd name="connsiteX0" fmla="*/ 195692 w 195691"/>
                      <a:gd name="connsiteY0" fmla="*/ 97083 h 141145"/>
                      <a:gd name="connsiteX1" fmla="*/ 157521 w 195691"/>
                      <a:gd name="connsiteY1" fmla="*/ 53903 h 141145"/>
                      <a:gd name="connsiteX2" fmla="*/ 100350 w 195691"/>
                      <a:gd name="connsiteY2" fmla="*/ 14 h 141145"/>
                      <a:gd name="connsiteX3" fmla="*/ 45944 w 195691"/>
                      <a:gd name="connsiteY3" fmla="*/ 37494 h 141145"/>
                      <a:gd name="connsiteX4" fmla="*/ 0 w 195691"/>
                      <a:gd name="connsiteY4" fmla="*/ 89310 h 141145"/>
                      <a:gd name="connsiteX5" fmla="*/ 55098 w 195691"/>
                      <a:gd name="connsiteY5" fmla="*/ 141126 h 141145"/>
                      <a:gd name="connsiteX6" fmla="*/ 149576 w 195691"/>
                      <a:gd name="connsiteY6" fmla="*/ 141126 h 141145"/>
                      <a:gd name="connsiteX7" fmla="*/ 151994 w 195691"/>
                      <a:gd name="connsiteY7" fmla="*/ 141126 h 141145"/>
                      <a:gd name="connsiteX8" fmla="*/ 195692 w 195691"/>
                      <a:gd name="connsiteY8" fmla="*/ 97083 h 14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1" h="141145">
                        <a:moveTo>
                          <a:pt x="195692" y="97083"/>
                        </a:moveTo>
                        <a:cubicBezTo>
                          <a:pt x="195170" y="75319"/>
                          <a:pt x="179055" y="57091"/>
                          <a:pt x="157521" y="53903"/>
                        </a:cubicBezTo>
                        <a:cubicBezTo>
                          <a:pt x="156395" y="23334"/>
                          <a:pt x="130932" y="-667"/>
                          <a:pt x="100350" y="14"/>
                        </a:cubicBezTo>
                        <a:cubicBezTo>
                          <a:pt x="76117" y="-245"/>
                          <a:pt x="54337" y="14759"/>
                          <a:pt x="45944" y="37494"/>
                        </a:cubicBezTo>
                        <a:cubicBezTo>
                          <a:pt x="19944" y="41070"/>
                          <a:pt x="437" y="63070"/>
                          <a:pt x="0" y="89310"/>
                        </a:cubicBezTo>
                        <a:cubicBezTo>
                          <a:pt x="1033" y="118776"/>
                          <a:pt x="25624" y="141904"/>
                          <a:pt x="55098" y="141126"/>
                        </a:cubicBezTo>
                        <a:lnTo>
                          <a:pt x="149576" y="141126"/>
                        </a:lnTo>
                        <a:lnTo>
                          <a:pt x="151994" y="141126"/>
                        </a:lnTo>
                        <a:cubicBezTo>
                          <a:pt x="175953" y="140398"/>
                          <a:pt x="195151" y="121048"/>
                          <a:pt x="195692" y="97083"/>
                        </a:cubicBezTo>
                        <a:close/>
                      </a:path>
                    </a:pathLst>
                  </a:custGeom>
                  <a:solidFill>
                    <a:schemeClr val="tx2"/>
                  </a:solidFill>
                  <a:ln w="16933" cap="flat">
                    <a:noFill/>
                    <a:prstDash val="solid"/>
                    <a:miter/>
                  </a:ln>
                </p:spPr>
                <p:txBody>
                  <a:bodyPr rtlCol="0" anchor="ctr"/>
                  <a:lstStyle/>
                  <a:p>
                    <a:endParaRPr lang="en-IN"/>
                  </a:p>
                </p:txBody>
              </p:sp>
            </p:grpSp>
          </p:grpSp>
        </p:grpSp>
        <p:grpSp>
          <p:nvGrpSpPr>
            <p:cNvPr id="133" name="Group 132">
              <a:extLst>
                <a:ext uri="{FF2B5EF4-FFF2-40B4-BE49-F238E27FC236}">
                  <a16:creationId xmlns:a16="http://schemas.microsoft.com/office/drawing/2014/main" id="{5978F728-1164-4240-A6A8-A0B536CF7C58}"/>
                </a:ext>
              </a:extLst>
            </p:cNvPr>
            <p:cNvGrpSpPr/>
            <p:nvPr/>
          </p:nvGrpSpPr>
          <p:grpSpPr>
            <a:xfrm>
              <a:off x="7740781" y="1656687"/>
              <a:ext cx="548640" cy="924098"/>
              <a:chOff x="7755771" y="1611717"/>
              <a:chExt cx="548640" cy="924098"/>
            </a:xfrm>
          </p:grpSpPr>
          <p:sp>
            <p:nvSpPr>
              <p:cNvPr id="146" name="Rectangle: Rounded Corners 145">
                <a:extLst>
                  <a:ext uri="{FF2B5EF4-FFF2-40B4-BE49-F238E27FC236}">
                    <a16:creationId xmlns:a16="http://schemas.microsoft.com/office/drawing/2014/main" id="{71C7D574-3958-487C-8DB2-A4458AE6BD36}"/>
                  </a:ext>
                </a:extLst>
              </p:cNvPr>
              <p:cNvSpPr/>
              <p:nvPr/>
            </p:nvSpPr>
            <p:spPr bwMode="auto">
              <a:xfrm>
                <a:off x="7755771"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8DC8BC40-DC02-4EAC-9D8E-EF471ED15100}"/>
                  </a:ext>
                </a:extLst>
              </p:cNvPr>
              <p:cNvSpPr txBox="1"/>
              <p:nvPr/>
            </p:nvSpPr>
            <p:spPr>
              <a:xfrm>
                <a:off x="7778420" y="1611717"/>
                <a:ext cx="50334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Gateway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48" name="Group 147">
                <a:extLst>
                  <a:ext uri="{FF2B5EF4-FFF2-40B4-BE49-F238E27FC236}">
                    <a16:creationId xmlns:a16="http://schemas.microsoft.com/office/drawing/2014/main" id="{7686FB55-2932-4347-9281-F4F25A58E768}"/>
                  </a:ext>
                </a:extLst>
              </p:cNvPr>
              <p:cNvGrpSpPr/>
              <p:nvPr/>
            </p:nvGrpSpPr>
            <p:grpSpPr>
              <a:xfrm>
                <a:off x="7827639" y="2059090"/>
                <a:ext cx="404808" cy="404808"/>
                <a:chOff x="7827639" y="2059090"/>
                <a:chExt cx="404808" cy="404808"/>
              </a:xfrm>
            </p:grpSpPr>
            <p:sp>
              <p:nvSpPr>
                <p:cNvPr id="149" name="Freeform: Shape 148">
                  <a:extLst>
                    <a:ext uri="{FF2B5EF4-FFF2-40B4-BE49-F238E27FC236}">
                      <a16:creationId xmlns:a16="http://schemas.microsoft.com/office/drawing/2014/main" id="{FAA140A3-0DE3-4912-BA6A-2C2A5B2854D4}"/>
                    </a:ext>
                  </a:extLst>
                </p:cNvPr>
                <p:cNvSpPr/>
                <p:nvPr/>
              </p:nvSpPr>
              <p:spPr>
                <a:xfrm>
                  <a:off x="7827639" y="2059090"/>
                  <a:ext cx="404808" cy="404808"/>
                </a:xfrm>
                <a:custGeom>
                  <a:avLst/>
                  <a:gdLst>
                    <a:gd name="connsiteX0" fmla="*/ 193087 w 404808"/>
                    <a:gd name="connsiteY0" fmla="*/ 9317 h 404808"/>
                    <a:gd name="connsiteX1" fmla="*/ 202404 w 404808"/>
                    <a:gd name="connsiteY1" fmla="*/ 0 h 404808"/>
                    <a:gd name="connsiteX2" fmla="*/ 404808 w 404808"/>
                    <a:gd name="connsiteY2" fmla="*/ 202404 h 404808"/>
                    <a:gd name="connsiteX3" fmla="*/ 395491 w 404808"/>
                    <a:gd name="connsiteY3" fmla="*/ 211721 h 404808"/>
                    <a:gd name="connsiteX4" fmla="*/ 211721 w 404808"/>
                    <a:gd name="connsiteY4" fmla="*/ 395491 h 404808"/>
                    <a:gd name="connsiteX5" fmla="*/ 9317 w 404808"/>
                    <a:gd name="connsiteY5" fmla="*/ 193087 h 404808"/>
                    <a:gd name="connsiteX6" fmla="*/ 0 w 404808"/>
                    <a:gd name="connsiteY6" fmla="*/ 202404 h 404808"/>
                    <a:gd name="connsiteX7" fmla="*/ 9317 w 404808"/>
                    <a:gd name="connsiteY7" fmla="*/ 193087 h 40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08" h="404808">
                      <a:moveTo>
                        <a:pt x="193087" y="9317"/>
                      </a:moveTo>
                      <a:cubicBezTo>
                        <a:pt x="198233" y="4171"/>
                        <a:pt x="202404" y="0"/>
                        <a:pt x="202404" y="0"/>
                      </a:cubicBezTo>
                      <a:lnTo>
                        <a:pt x="404808" y="202404"/>
                      </a:lnTo>
                      <a:cubicBezTo>
                        <a:pt x="404808" y="202404"/>
                        <a:pt x="400637" y="206576"/>
                        <a:pt x="395491" y="211721"/>
                      </a:cubicBezTo>
                      <a:lnTo>
                        <a:pt x="211721" y="395491"/>
                      </a:lnTo>
                      <a:lnTo>
                        <a:pt x="9317" y="193087"/>
                      </a:lnTo>
                      <a:cubicBezTo>
                        <a:pt x="4171" y="198233"/>
                        <a:pt x="0" y="202404"/>
                        <a:pt x="0" y="202404"/>
                      </a:cubicBezTo>
                      <a:cubicBezTo>
                        <a:pt x="0" y="202404"/>
                        <a:pt x="4171" y="198233"/>
                        <a:pt x="9317" y="193087"/>
                      </a:cubicBezTo>
                      <a:close/>
                    </a:path>
                  </a:pathLst>
                </a:custGeom>
                <a:solidFill>
                  <a:schemeClr val="tx2"/>
                </a:solidFill>
                <a:ln w="22225" cap="flat">
                  <a:noFill/>
                  <a:prstDash val="solid"/>
                  <a:miter/>
                </a:ln>
              </p:spPr>
              <p:txBody>
                <a:bodyPr rtlCol="0" anchor="ctr"/>
                <a:lstStyle/>
                <a:p>
                  <a:endParaRPr lang="en-IN"/>
                </a:p>
              </p:txBody>
            </p:sp>
            <p:grpSp>
              <p:nvGrpSpPr>
                <p:cNvPr id="150" name="Graphic 95">
                  <a:extLst>
                    <a:ext uri="{FF2B5EF4-FFF2-40B4-BE49-F238E27FC236}">
                      <a16:creationId xmlns:a16="http://schemas.microsoft.com/office/drawing/2014/main" id="{C30C9368-C921-4172-8756-9E3DFB298C79}"/>
                    </a:ext>
                  </a:extLst>
                </p:cNvPr>
                <p:cNvGrpSpPr/>
                <p:nvPr/>
              </p:nvGrpSpPr>
              <p:grpSpPr>
                <a:xfrm>
                  <a:off x="7914217" y="2166091"/>
                  <a:ext cx="227885" cy="236015"/>
                  <a:chOff x="7914217" y="2166091"/>
                  <a:chExt cx="227885" cy="236015"/>
                </a:xfrm>
                <a:solidFill>
                  <a:schemeClr val="bg1"/>
                </a:solidFill>
              </p:grpSpPr>
              <p:sp>
                <p:nvSpPr>
                  <p:cNvPr id="165" name="Freeform: Shape 164">
                    <a:extLst>
                      <a:ext uri="{FF2B5EF4-FFF2-40B4-BE49-F238E27FC236}">
                        <a16:creationId xmlns:a16="http://schemas.microsoft.com/office/drawing/2014/main" id="{CA92936C-F0A3-4DBE-97D3-63BE4CB591A8}"/>
                      </a:ext>
                    </a:extLst>
                  </p:cNvPr>
                  <p:cNvSpPr/>
                  <p:nvPr/>
                </p:nvSpPr>
                <p:spPr>
                  <a:xfrm>
                    <a:off x="8011700" y="2166091"/>
                    <a:ext cx="130402" cy="130401"/>
                  </a:xfrm>
                  <a:custGeom>
                    <a:avLst/>
                    <a:gdLst>
                      <a:gd name="connsiteX0" fmla="*/ 62236 w 130402"/>
                      <a:gd name="connsiteY0" fmla="*/ 130389 h 130401"/>
                      <a:gd name="connsiteX1" fmla="*/ 127890 w 130402"/>
                      <a:gd name="connsiteY1" fmla="*/ 130389 h 130401"/>
                      <a:gd name="connsiteX2" fmla="*/ 130389 w 130402"/>
                      <a:gd name="connsiteY2" fmla="*/ 127890 h 130401"/>
                      <a:gd name="connsiteX3" fmla="*/ 130389 w 130402"/>
                      <a:gd name="connsiteY3" fmla="*/ 62236 h 130401"/>
                      <a:gd name="connsiteX4" fmla="*/ 128376 w 130402"/>
                      <a:gd name="connsiteY4" fmla="*/ 59732 h 130401"/>
                      <a:gd name="connsiteX5" fmla="*/ 126300 w 130402"/>
                      <a:gd name="connsiteY5" fmla="*/ 60646 h 130401"/>
                      <a:gd name="connsiteX6" fmla="*/ 108126 w 130402"/>
                      <a:gd name="connsiteY6" fmla="*/ 78593 h 130401"/>
                      <a:gd name="connsiteX7" fmla="*/ 108126 w 130402"/>
                      <a:gd name="connsiteY7" fmla="*/ 79956 h 130401"/>
                      <a:gd name="connsiteX8" fmla="*/ 104718 w 130402"/>
                      <a:gd name="connsiteY8" fmla="*/ 79956 h 130401"/>
                      <a:gd name="connsiteX9" fmla="*/ 24525 w 130402"/>
                      <a:gd name="connsiteY9" fmla="*/ 671 h 130401"/>
                      <a:gd name="connsiteX10" fmla="*/ 21117 w 130402"/>
                      <a:gd name="connsiteY10" fmla="*/ 671 h 130401"/>
                      <a:gd name="connsiteX11" fmla="*/ 671 w 130402"/>
                      <a:gd name="connsiteY11" fmla="*/ 21117 h 130401"/>
                      <a:gd name="connsiteX12" fmla="*/ 671 w 130402"/>
                      <a:gd name="connsiteY12" fmla="*/ 24525 h 130401"/>
                      <a:gd name="connsiteX13" fmla="*/ 79956 w 130402"/>
                      <a:gd name="connsiteY13" fmla="*/ 103582 h 130401"/>
                      <a:gd name="connsiteX14" fmla="*/ 79956 w 130402"/>
                      <a:gd name="connsiteY14" fmla="*/ 106990 h 130401"/>
                      <a:gd name="connsiteX15" fmla="*/ 78593 w 130402"/>
                      <a:gd name="connsiteY15" fmla="*/ 108126 h 130401"/>
                      <a:gd name="connsiteX16" fmla="*/ 60646 w 130402"/>
                      <a:gd name="connsiteY16" fmla="*/ 126300 h 130401"/>
                      <a:gd name="connsiteX17" fmla="*/ 60159 w 130402"/>
                      <a:gd name="connsiteY17" fmla="*/ 129476 h 130401"/>
                      <a:gd name="connsiteX18" fmla="*/ 62236 w 130402"/>
                      <a:gd name="connsiteY18" fmla="*/ 130389 h 13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402" h="130401">
                        <a:moveTo>
                          <a:pt x="62236" y="130389"/>
                        </a:moveTo>
                        <a:lnTo>
                          <a:pt x="127890" y="130389"/>
                        </a:lnTo>
                        <a:cubicBezTo>
                          <a:pt x="129271" y="130389"/>
                          <a:pt x="130389" y="129271"/>
                          <a:pt x="130389" y="127890"/>
                        </a:cubicBezTo>
                        <a:lnTo>
                          <a:pt x="130389" y="62236"/>
                        </a:lnTo>
                        <a:cubicBezTo>
                          <a:pt x="130525" y="60988"/>
                          <a:pt x="129623" y="59868"/>
                          <a:pt x="128376" y="59732"/>
                        </a:cubicBezTo>
                        <a:cubicBezTo>
                          <a:pt x="127570" y="59645"/>
                          <a:pt x="126779" y="59993"/>
                          <a:pt x="126300" y="60646"/>
                        </a:cubicBezTo>
                        <a:lnTo>
                          <a:pt x="108126" y="78593"/>
                        </a:lnTo>
                        <a:lnTo>
                          <a:pt x="108126" y="79956"/>
                        </a:lnTo>
                        <a:cubicBezTo>
                          <a:pt x="107167" y="80850"/>
                          <a:pt x="105677" y="80850"/>
                          <a:pt x="104718" y="79956"/>
                        </a:cubicBezTo>
                        <a:lnTo>
                          <a:pt x="24525" y="671"/>
                        </a:lnTo>
                        <a:cubicBezTo>
                          <a:pt x="23565" y="-224"/>
                          <a:pt x="22077" y="-224"/>
                          <a:pt x="21117" y="671"/>
                        </a:cubicBezTo>
                        <a:lnTo>
                          <a:pt x="671" y="21117"/>
                        </a:lnTo>
                        <a:cubicBezTo>
                          <a:pt x="-224" y="22077"/>
                          <a:pt x="-224" y="23565"/>
                          <a:pt x="671" y="24525"/>
                        </a:cubicBezTo>
                        <a:lnTo>
                          <a:pt x="79956" y="103582"/>
                        </a:lnTo>
                        <a:cubicBezTo>
                          <a:pt x="80851" y="104542"/>
                          <a:pt x="80851" y="106030"/>
                          <a:pt x="79956" y="106990"/>
                        </a:cubicBezTo>
                        <a:lnTo>
                          <a:pt x="78593" y="108126"/>
                        </a:lnTo>
                        <a:lnTo>
                          <a:pt x="60646" y="126300"/>
                        </a:lnTo>
                        <a:cubicBezTo>
                          <a:pt x="59635" y="127043"/>
                          <a:pt x="59417" y="128465"/>
                          <a:pt x="60159" y="129476"/>
                        </a:cubicBezTo>
                        <a:cubicBezTo>
                          <a:pt x="60639" y="130128"/>
                          <a:pt x="61432" y="130475"/>
                          <a:pt x="62236" y="130389"/>
                        </a:cubicBezTo>
                        <a:close/>
                      </a:path>
                    </a:pathLst>
                  </a:custGeom>
                  <a:grpFill/>
                  <a:ln w="222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BD50409-07FC-4F1E-85C5-2065699516DB}"/>
                      </a:ext>
                    </a:extLst>
                  </p:cNvPr>
                  <p:cNvSpPr/>
                  <p:nvPr/>
                </p:nvSpPr>
                <p:spPr>
                  <a:xfrm>
                    <a:off x="7914217" y="2166091"/>
                    <a:ext cx="129964" cy="130388"/>
                  </a:xfrm>
                  <a:custGeom>
                    <a:avLst/>
                    <a:gdLst>
                      <a:gd name="connsiteX0" fmla="*/ 67485 w 129964"/>
                      <a:gd name="connsiteY0" fmla="*/ 130389 h 130388"/>
                      <a:gd name="connsiteX1" fmla="*/ 2285 w 129964"/>
                      <a:gd name="connsiteY1" fmla="*/ 130389 h 130388"/>
                      <a:gd name="connsiteX2" fmla="*/ 13 w 129964"/>
                      <a:gd name="connsiteY2" fmla="*/ 127890 h 130388"/>
                      <a:gd name="connsiteX3" fmla="*/ 13 w 129964"/>
                      <a:gd name="connsiteY3" fmla="*/ 62236 h 130388"/>
                      <a:gd name="connsiteX4" fmla="*/ 2027 w 129964"/>
                      <a:gd name="connsiteY4" fmla="*/ 59732 h 130388"/>
                      <a:gd name="connsiteX5" fmla="*/ 4103 w 129964"/>
                      <a:gd name="connsiteY5" fmla="*/ 60646 h 130388"/>
                      <a:gd name="connsiteX6" fmla="*/ 22050 w 129964"/>
                      <a:gd name="connsiteY6" fmla="*/ 78593 h 130388"/>
                      <a:gd name="connsiteX7" fmla="*/ 23413 w 129964"/>
                      <a:gd name="connsiteY7" fmla="*/ 79956 h 130388"/>
                      <a:gd name="connsiteX8" fmla="*/ 26593 w 129964"/>
                      <a:gd name="connsiteY8" fmla="*/ 79956 h 130388"/>
                      <a:gd name="connsiteX9" fmla="*/ 105423 w 129964"/>
                      <a:gd name="connsiteY9" fmla="*/ 671 h 130388"/>
                      <a:gd name="connsiteX10" fmla="*/ 108831 w 129964"/>
                      <a:gd name="connsiteY10" fmla="*/ 671 h 130388"/>
                      <a:gd name="connsiteX11" fmla="*/ 129050 w 129964"/>
                      <a:gd name="connsiteY11" fmla="*/ 21117 h 130388"/>
                      <a:gd name="connsiteX12" fmla="*/ 129623 w 129964"/>
                      <a:gd name="connsiteY12" fmla="*/ 23951 h 130388"/>
                      <a:gd name="connsiteX13" fmla="*/ 129050 w 129964"/>
                      <a:gd name="connsiteY13" fmla="*/ 24525 h 130388"/>
                      <a:gd name="connsiteX14" fmla="*/ 49992 w 129964"/>
                      <a:gd name="connsiteY14" fmla="*/ 103582 h 130388"/>
                      <a:gd name="connsiteX15" fmla="*/ 49992 w 129964"/>
                      <a:gd name="connsiteY15" fmla="*/ 106990 h 130388"/>
                      <a:gd name="connsiteX16" fmla="*/ 51128 w 129964"/>
                      <a:gd name="connsiteY16" fmla="*/ 108126 h 130388"/>
                      <a:gd name="connsiteX17" fmla="*/ 69302 w 129964"/>
                      <a:gd name="connsiteY17" fmla="*/ 126300 h 130388"/>
                      <a:gd name="connsiteX18" fmla="*/ 68969 w 129964"/>
                      <a:gd name="connsiteY18" fmla="*/ 129819 h 130388"/>
                      <a:gd name="connsiteX19" fmla="*/ 67485 w 129964"/>
                      <a:gd name="connsiteY19" fmla="*/ 130389 h 13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964" h="130388">
                        <a:moveTo>
                          <a:pt x="67485" y="130389"/>
                        </a:moveTo>
                        <a:lnTo>
                          <a:pt x="2285" y="130389"/>
                        </a:lnTo>
                        <a:cubicBezTo>
                          <a:pt x="994" y="130271"/>
                          <a:pt x="8" y="129187"/>
                          <a:pt x="13" y="127890"/>
                        </a:cubicBezTo>
                        <a:lnTo>
                          <a:pt x="13" y="62236"/>
                        </a:lnTo>
                        <a:cubicBezTo>
                          <a:pt x="-122" y="60988"/>
                          <a:pt x="779" y="59868"/>
                          <a:pt x="2027" y="59732"/>
                        </a:cubicBezTo>
                        <a:cubicBezTo>
                          <a:pt x="2832" y="59645"/>
                          <a:pt x="3623" y="59993"/>
                          <a:pt x="4103" y="60646"/>
                        </a:cubicBezTo>
                        <a:lnTo>
                          <a:pt x="22050" y="78593"/>
                        </a:lnTo>
                        <a:lnTo>
                          <a:pt x="23413" y="79956"/>
                        </a:lnTo>
                        <a:cubicBezTo>
                          <a:pt x="24296" y="80821"/>
                          <a:pt x="25710" y="80821"/>
                          <a:pt x="26593" y="79956"/>
                        </a:cubicBezTo>
                        <a:lnTo>
                          <a:pt x="105423" y="671"/>
                        </a:lnTo>
                        <a:cubicBezTo>
                          <a:pt x="106383" y="-224"/>
                          <a:pt x="107871" y="-224"/>
                          <a:pt x="108831" y="671"/>
                        </a:cubicBezTo>
                        <a:lnTo>
                          <a:pt x="129050" y="21117"/>
                        </a:lnTo>
                        <a:cubicBezTo>
                          <a:pt x="129991" y="21741"/>
                          <a:pt x="130248" y="23010"/>
                          <a:pt x="129623" y="23951"/>
                        </a:cubicBezTo>
                        <a:cubicBezTo>
                          <a:pt x="129472" y="24179"/>
                          <a:pt x="129277" y="24373"/>
                          <a:pt x="129050" y="24525"/>
                        </a:cubicBezTo>
                        <a:lnTo>
                          <a:pt x="49992" y="103582"/>
                        </a:lnTo>
                        <a:cubicBezTo>
                          <a:pt x="49098" y="104542"/>
                          <a:pt x="49098" y="106030"/>
                          <a:pt x="49992" y="106990"/>
                        </a:cubicBezTo>
                        <a:lnTo>
                          <a:pt x="51128" y="108126"/>
                        </a:lnTo>
                        <a:lnTo>
                          <a:pt x="69302" y="126300"/>
                        </a:lnTo>
                        <a:cubicBezTo>
                          <a:pt x="70182" y="127363"/>
                          <a:pt x="70033" y="128939"/>
                          <a:pt x="68969" y="129819"/>
                        </a:cubicBezTo>
                        <a:cubicBezTo>
                          <a:pt x="68550" y="130164"/>
                          <a:pt x="68029" y="130366"/>
                          <a:pt x="67485" y="130389"/>
                        </a:cubicBezTo>
                        <a:close/>
                      </a:path>
                    </a:pathLst>
                  </a:custGeom>
                  <a:grpFill/>
                  <a:ln w="222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0A11DB8-A154-4CC9-BD71-1755282CF504}"/>
                      </a:ext>
                    </a:extLst>
                  </p:cNvPr>
                  <p:cNvSpPr/>
                  <p:nvPr/>
                </p:nvSpPr>
                <p:spPr>
                  <a:xfrm>
                    <a:off x="7979529" y="2236278"/>
                    <a:ext cx="95333" cy="165828"/>
                  </a:xfrm>
                  <a:custGeom>
                    <a:avLst/>
                    <a:gdLst>
                      <a:gd name="connsiteX0" fmla="*/ 128 w 95333"/>
                      <a:gd name="connsiteY0" fmla="*/ 119722 h 165828"/>
                      <a:gd name="connsiteX1" fmla="*/ 45563 w 95333"/>
                      <a:gd name="connsiteY1" fmla="*/ 165157 h 165828"/>
                      <a:gd name="connsiteX2" fmla="*/ 48971 w 95333"/>
                      <a:gd name="connsiteY2" fmla="*/ 165157 h 165828"/>
                      <a:gd name="connsiteX3" fmla="*/ 94406 w 95333"/>
                      <a:gd name="connsiteY3" fmla="*/ 119722 h 165828"/>
                      <a:gd name="connsiteX4" fmla="*/ 94892 w 95333"/>
                      <a:gd name="connsiteY4" fmla="*/ 116546 h 165828"/>
                      <a:gd name="connsiteX5" fmla="*/ 92816 w 95333"/>
                      <a:gd name="connsiteY5" fmla="*/ 115633 h 165828"/>
                      <a:gd name="connsiteX6" fmla="*/ 67372 w 95333"/>
                      <a:gd name="connsiteY6" fmla="*/ 115633 h 165828"/>
                      <a:gd name="connsiteX7" fmla="*/ 64873 w 95333"/>
                      <a:gd name="connsiteY7" fmla="*/ 113361 h 165828"/>
                      <a:gd name="connsiteX8" fmla="*/ 64873 w 95333"/>
                      <a:gd name="connsiteY8" fmla="*/ 2499 h 165828"/>
                      <a:gd name="connsiteX9" fmla="*/ 62840 w 95333"/>
                      <a:gd name="connsiteY9" fmla="*/ 11 h 165828"/>
                      <a:gd name="connsiteX10" fmla="*/ 62602 w 95333"/>
                      <a:gd name="connsiteY10" fmla="*/ 0 h 165828"/>
                      <a:gd name="connsiteX11" fmla="*/ 33750 w 95333"/>
                      <a:gd name="connsiteY11" fmla="*/ 0 h 165828"/>
                      <a:gd name="connsiteX12" fmla="*/ 31467 w 95333"/>
                      <a:gd name="connsiteY12" fmla="*/ 2260 h 165828"/>
                      <a:gd name="connsiteX13" fmla="*/ 31478 w 95333"/>
                      <a:gd name="connsiteY13" fmla="*/ 2499 h 165828"/>
                      <a:gd name="connsiteX14" fmla="*/ 31478 w 95333"/>
                      <a:gd name="connsiteY14" fmla="*/ 114497 h 165828"/>
                      <a:gd name="connsiteX15" fmla="*/ 28979 w 95333"/>
                      <a:gd name="connsiteY15" fmla="*/ 116769 h 165828"/>
                      <a:gd name="connsiteX16" fmla="*/ 1718 w 95333"/>
                      <a:gd name="connsiteY16" fmla="*/ 116769 h 165828"/>
                      <a:gd name="connsiteX17" fmla="*/ 69 w 95333"/>
                      <a:gd name="connsiteY17" fmla="*/ 119527 h 165828"/>
                      <a:gd name="connsiteX18" fmla="*/ 128 w 95333"/>
                      <a:gd name="connsiteY18" fmla="*/ 119722 h 1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333" h="165828">
                        <a:moveTo>
                          <a:pt x="128" y="119722"/>
                        </a:moveTo>
                        <a:lnTo>
                          <a:pt x="45563" y="165157"/>
                        </a:lnTo>
                        <a:cubicBezTo>
                          <a:pt x="46523" y="166053"/>
                          <a:pt x="48011" y="166053"/>
                          <a:pt x="48971" y="165157"/>
                        </a:cubicBezTo>
                        <a:lnTo>
                          <a:pt x="94406" y="119722"/>
                        </a:lnTo>
                        <a:cubicBezTo>
                          <a:pt x="95417" y="118979"/>
                          <a:pt x="95635" y="117557"/>
                          <a:pt x="94892" y="116546"/>
                        </a:cubicBezTo>
                        <a:cubicBezTo>
                          <a:pt x="94413" y="115894"/>
                          <a:pt x="93620" y="115547"/>
                          <a:pt x="92816" y="115633"/>
                        </a:cubicBezTo>
                        <a:lnTo>
                          <a:pt x="67372" y="115633"/>
                        </a:lnTo>
                        <a:cubicBezTo>
                          <a:pt x="66076" y="115638"/>
                          <a:pt x="64991" y="114652"/>
                          <a:pt x="64873" y="113361"/>
                        </a:cubicBezTo>
                        <a:lnTo>
                          <a:pt x="64873" y="2499"/>
                        </a:lnTo>
                        <a:cubicBezTo>
                          <a:pt x="64999" y="1251"/>
                          <a:pt x="64088" y="137"/>
                          <a:pt x="62840" y="11"/>
                        </a:cubicBezTo>
                        <a:cubicBezTo>
                          <a:pt x="62761" y="3"/>
                          <a:pt x="62681" y="0"/>
                          <a:pt x="62602" y="0"/>
                        </a:cubicBezTo>
                        <a:lnTo>
                          <a:pt x="33750" y="0"/>
                        </a:lnTo>
                        <a:cubicBezTo>
                          <a:pt x="32495" y="-6"/>
                          <a:pt x="31473" y="1006"/>
                          <a:pt x="31467" y="2260"/>
                        </a:cubicBezTo>
                        <a:cubicBezTo>
                          <a:pt x="31467" y="2340"/>
                          <a:pt x="31470" y="2420"/>
                          <a:pt x="31478" y="2499"/>
                        </a:cubicBezTo>
                        <a:lnTo>
                          <a:pt x="31478" y="114497"/>
                        </a:lnTo>
                        <a:cubicBezTo>
                          <a:pt x="31360" y="115787"/>
                          <a:pt x="30275" y="116773"/>
                          <a:pt x="28979" y="116769"/>
                        </a:cubicBezTo>
                        <a:lnTo>
                          <a:pt x="1718" y="116769"/>
                        </a:lnTo>
                        <a:cubicBezTo>
                          <a:pt x="501" y="117076"/>
                          <a:pt x="-237" y="118309"/>
                          <a:pt x="69" y="119527"/>
                        </a:cubicBezTo>
                        <a:cubicBezTo>
                          <a:pt x="86" y="119593"/>
                          <a:pt x="105" y="119659"/>
                          <a:pt x="128" y="119722"/>
                        </a:cubicBezTo>
                        <a:close/>
                      </a:path>
                    </a:pathLst>
                  </a:custGeom>
                  <a:grpFill/>
                  <a:ln w="22225" cap="flat">
                    <a:noFill/>
                    <a:prstDash val="solid"/>
                    <a:miter/>
                  </a:ln>
                </p:spPr>
                <p:txBody>
                  <a:bodyPr rtlCol="0" anchor="ctr"/>
                  <a:lstStyle/>
                  <a:p>
                    <a:endParaRPr lang="en-IN"/>
                  </a:p>
                </p:txBody>
              </p:sp>
            </p:grpSp>
            <p:sp>
              <p:nvSpPr>
                <p:cNvPr id="151" name="Freeform: Shape 150">
                  <a:extLst>
                    <a:ext uri="{FF2B5EF4-FFF2-40B4-BE49-F238E27FC236}">
                      <a16:creationId xmlns:a16="http://schemas.microsoft.com/office/drawing/2014/main" id="{921C252E-5822-4684-97B8-7363408ACF6E}"/>
                    </a:ext>
                  </a:extLst>
                </p:cNvPr>
                <p:cNvSpPr/>
                <p:nvPr/>
              </p:nvSpPr>
              <p:spPr>
                <a:xfrm>
                  <a:off x="7965448" y="2122833"/>
                  <a:ext cx="124503" cy="124770"/>
                </a:xfrm>
                <a:custGeom>
                  <a:avLst/>
                  <a:gdLst>
                    <a:gd name="connsiteX0" fmla="*/ 102808 w 124503"/>
                    <a:gd name="connsiteY0" fmla="*/ 110265 h 124770"/>
                    <a:gd name="connsiteX1" fmla="*/ 14506 w 124503"/>
                    <a:gd name="connsiteY1" fmla="*/ 102174 h 124770"/>
                    <a:gd name="connsiteX2" fmla="*/ 22597 w 124503"/>
                    <a:gd name="connsiteY2" fmla="*/ 13871 h 124770"/>
                    <a:gd name="connsiteX3" fmla="*/ 26022 w 124503"/>
                    <a:gd name="connsiteY3" fmla="*/ 11216 h 124770"/>
                    <a:gd name="connsiteX4" fmla="*/ 26022 w 124503"/>
                    <a:gd name="connsiteY4" fmla="*/ 11216 h 124770"/>
                    <a:gd name="connsiteX5" fmla="*/ 113292 w 124503"/>
                    <a:gd name="connsiteY5" fmla="*/ 26928 h 124770"/>
                    <a:gd name="connsiteX6" fmla="*/ 102126 w 124503"/>
                    <a:gd name="connsiteY6" fmla="*/ 110719 h 1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03" h="124770">
                      <a:moveTo>
                        <a:pt x="102808" y="110265"/>
                      </a:moveTo>
                      <a:cubicBezTo>
                        <a:pt x="76190" y="132414"/>
                        <a:pt x="36655" y="128792"/>
                        <a:pt x="14506" y="102174"/>
                      </a:cubicBezTo>
                      <a:cubicBezTo>
                        <a:pt x="-7644" y="75555"/>
                        <a:pt x="-4022" y="36021"/>
                        <a:pt x="22597" y="13871"/>
                      </a:cubicBezTo>
                      <a:cubicBezTo>
                        <a:pt x="23708" y="12947"/>
                        <a:pt x="24850" y="12061"/>
                        <a:pt x="26022" y="11216"/>
                      </a:cubicBezTo>
                      <a:lnTo>
                        <a:pt x="26022" y="11216"/>
                      </a:lnTo>
                      <a:cubicBezTo>
                        <a:pt x="54460" y="-8544"/>
                        <a:pt x="93532" y="-1510"/>
                        <a:pt x="113292" y="26928"/>
                      </a:cubicBezTo>
                      <a:cubicBezTo>
                        <a:pt x="131787" y="53545"/>
                        <a:pt x="126946" y="89873"/>
                        <a:pt x="102126" y="110719"/>
                      </a:cubicBezTo>
                    </a:path>
                  </a:pathLst>
                </a:custGeom>
                <a:solidFill>
                  <a:srgbClr val="0078D4"/>
                </a:solidFill>
                <a:ln w="222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B136483-BB7E-4A1D-9672-1C21F98970FE}"/>
                    </a:ext>
                  </a:extLst>
                </p:cNvPr>
                <p:cNvSpPr/>
                <p:nvPr/>
              </p:nvSpPr>
              <p:spPr>
                <a:xfrm>
                  <a:off x="7976022" y="2161537"/>
                  <a:ext cx="39983" cy="39983"/>
                </a:xfrm>
                <a:custGeom>
                  <a:avLst/>
                  <a:gdLst>
                    <a:gd name="connsiteX0" fmla="*/ 39983 w 39983"/>
                    <a:gd name="connsiteY0" fmla="*/ 19992 h 39983"/>
                    <a:gd name="connsiteX1" fmla="*/ 19992 w 39983"/>
                    <a:gd name="connsiteY1" fmla="*/ 39983 h 39983"/>
                    <a:gd name="connsiteX2" fmla="*/ 0 w 39983"/>
                    <a:gd name="connsiteY2" fmla="*/ 19992 h 39983"/>
                    <a:gd name="connsiteX3" fmla="*/ 19992 w 39983"/>
                    <a:gd name="connsiteY3" fmla="*/ 0 h 39983"/>
                    <a:gd name="connsiteX4" fmla="*/ 39983 w 39983"/>
                    <a:gd name="connsiteY4" fmla="*/ 19992 h 3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3" h="39983">
                      <a:moveTo>
                        <a:pt x="39983" y="19992"/>
                      </a:moveTo>
                      <a:cubicBezTo>
                        <a:pt x="39983" y="31033"/>
                        <a:pt x="31033" y="39983"/>
                        <a:pt x="19992" y="39983"/>
                      </a:cubicBezTo>
                      <a:cubicBezTo>
                        <a:pt x="8951" y="39983"/>
                        <a:pt x="0" y="31033"/>
                        <a:pt x="0" y="19992"/>
                      </a:cubicBezTo>
                      <a:cubicBezTo>
                        <a:pt x="0" y="8951"/>
                        <a:pt x="8951" y="0"/>
                        <a:pt x="19992" y="0"/>
                      </a:cubicBezTo>
                      <a:cubicBezTo>
                        <a:pt x="31033" y="0"/>
                        <a:pt x="39983" y="8951"/>
                        <a:pt x="39983" y="19992"/>
                      </a:cubicBezTo>
                      <a:close/>
                    </a:path>
                  </a:pathLst>
                </a:custGeom>
                <a:solidFill>
                  <a:srgbClr val="CCCCCC"/>
                </a:solidFill>
                <a:ln w="22225" cap="flat">
                  <a:noFill/>
                  <a:prstDash val="solid"/>
                  <a:miter/>
                </a:ln>
              </p:spPr>
              <p:txBody>
                <a:bodyPr rtlCol="0" anchor="ctr"/>
                <a:lstStyle/>
                <a:p>
                  <a:endParaRPr lang="en-IN"/>
                </a:p>
              </p:txBody>
            </p:sp>
            <p:grpSp>
              <p:nvGrpSpPr>
                <p:cNvPr id="153" name="Graphic 95">
                  <a:extLst>
                    <a:ext uri="{FF2B5EF4-FFF2-40B4-BE49-F238E27FC236}">
                      <a16:creationId xmlns:a16="http://schemas.microsoft.com/office/drawing/2014/main" id="{FACBF58E-4D6C-4B6B-BF0E-1B974B87DDB4}"/>
                    </a:ext>
                  </a:extLst>
                </p:cNvPr>
                <p:cNvGrpSpPr/>
                <p:nvPr/>
              </p:nvGrpSpPr>
              <p:grpSpPr>
                <a:xfrm>
                  <a:off x="7976022" y="2139955"/>
                  <a:ext cx="105182" cy="88567"/>
                  <a:chOff x="7976022" y="2139955"/>
                  <a:chExt cx="105182" cy="88567"/>
                </a:xfrm>
                <a:solidFill>
                  <a:schemeClr val="bg1">
                    <a:alpha val="55000"/>
                  </a:schemeClr>
                </a:solidFill>
              </p:grpSpPr>
              <p:sp>
                <p:nvSpPr>
                  <p:cNvPr id="161" name="Freeform: Shape 160">
                    <a:extLst>
                      <a:ext uri="{FF2B5EF4-FFF2-40B4-BE49-F238E27FC236}">
                        <a16:creationId xmlns:a16="http://schemas.microsoft.com/office/drawing/2014/main" id="{EA268E62-91BF-44B9-BF77-720EAD8309E9}"/>
                      </a:ext>
                    </a:extLst>
                  </p:cNvPr>
                  <p:cNvSpPr/>
                  <p:nvPr/>
                </p:nvSpPr>
                <p:spPr>
                  <a:xfrm>
                    <a:off x="7976022" y="2196749"/>
                    <a:ext cx="16583" cy="30896"/>
                  </a:xfrm>
                  <a:custGeom>
                    <a:avLst/>
                    <a:gdLst>
                      <a:gd name="connsiteX0" fmla="*/ 0 w 16583"/>
                      <a:gd name="connsiteY0" fmla="*/ 19310 h 30896"/>
                      <a:gd name="connsiteX1" fmla="*/ 4544 w 16583"/>
                      <a:gd name="connsiteY1" fmla="*/ 26125 h 30896"/>
                      <a:gd name="connsiteX2" fmla="*/ 8633 w 16583"/>
                      <a:gd name="connsiteY2" fmla="*/ 30896 h 30896"/>
                      <a:gd name="connsiteX3" fmla="*/ 16584 w 16583"/>
                      <a:gd name="connsiteY3" fmla="*/ 5452 h 30896"/>
                      <a:gd name="connsiteX4" fmla="*/ 6134 w 16583"/>
                      <a:gd name="connsiteY4" fmla="*/ 0 h 30896"/>
                      <a:gd name="connsiteX5" fmla="*/ 0 w 16583"/>
                      <a:gd name="connsiteY5" fmla="*/ 19310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3" h="30896">
                        <a:moveTo>
                          <a:pt x="0" y="19310"/>
                        </a:moveTo>
                        <a:cubicBezTo>
                          <a:pt x="1306" y="21714"/>
                          <a:pt x="2827" y="23995"/>
                          <a:pt x="4544" y="26125"/>
                        </a:cubicBezTo>
                        <a:cubicBezTo>
                          <a:pt x="5907" y="27943"/>
                          <a:pt x="7270" y="29306"/>
                          <a:pt x="8633" y="30896"/>
                        </a:cubicBezTo>
                        <a:cubicBezTo>
                          <a:pt x="10467" y="22181"/>
                          <a:pt x="13130" y="13661"/>
                          <a:pt x="16584" y="5452"/>
                        </a:cubicBezTo>
                        <a:cubicBezTo>
                          <a:pt x="12617" y="4768"/>
                          <a:pt x="8964" y="2862"/>
                          <a:pt x="6134" y="0"/>
                        </a:cubicBezTo>
                        <a:cubicBezTo>
                          <a:pt x="3581" y="6264"/>
                          <a:pt x="1530" y="12721"/>
                          <a:pt x="0" y="19310"/>
                        </a:cubicBezTo>
                        <a:close/>
                      </a:path>
                    </a:pathLst>
                  </a:custGeom>
                  <a:grpFill/>
                  <a:ln w="222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1B299A5F-309C-4979-85DA-51F50BE6BCD5}"/>
                      </a:ext>
                    </a:extLst>
                  </p:cNvPr>
                  <p:cNvSpPr/>
                  <p:nvPr/>
                </p:nvSpPr>
                <p:spPr>
                  <a:xfrm>
                    <a:off x="7976250" y="2139955"/>
                    <a:ext cx="13176" cy="28169"/>
                  </a:xfrm>
                  <a:custGeom>
                    <a:avLst/>
                    <a:gdLst>
                      <a:gd name="connsiteX0" fmla="*/ 13176 w 13176"/>
                      <a:gd name="connsiteY0" fmla="*/ 22718 h 28169"/>
                      <a:gd name="connsiteX1" fmla="*/ 7951 w 13176"/>
                      <a:gd name="connsiteY1" fmla="*/ 0 h 28169"/>
                      <a:gd name="connsiteX2" fmla="*/ 0 w 13176"/>
                      <a:gd name="connsiteY2" fmla="*/ 10904 h 28169"/>
                      <a:gd name="connsiteX3" fmla="*/ 4089 w 13176"/>
                      <a:gd name="connsiteY3" fmla="*/ 28170 h 28169"/>
                      <a:gd name="connsiteX4" fmla="*/ 13176 w 13176"/>
                      <a:gd name="connsiteY4" fmla="*/ 22718 h 2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6" h="28169">
                        <a:moveTo>
                          <a:pt x="13176" y="22718"/>
                        </a:moveTo>
                        <a:cubicBezTo>
                          <a:pt x="10515" y="15386"/>
                          <a:pt x="8760" y="7757"/>
                          <a:pt x="7951" y="0"/>
                        </a:cubicBezTo>
                        <a:cubicBezTo>
                          <a:pt x="4975" y="3386"/>
                          <a:pt x="2314" y="7036"/>
                          <a:pt x="0" y="10904"/>
                        </a:cubicBezTo>
                        <a:cubicBezTo>
                          <a:pt x="866" y="16766"/>
                          <a:pt x="2234" y="22543"/>
                          <a:pt x="4089" y="28170"/>
                        </a:cubicBezTo>
                        <a:cubicBezTo>
                          <a:pt x="6518" y="25501"/>
                          <a:pt x="9678" y="23605"/>
                          <a:pt x="13176" y="22718"/>
                        </a:cubicBezTo>
                        <a:close/>
                      </a:path>
                    </a:pathLst>
                  </a:custGeom>
                  <a:grpFill/>
                  <a:ln w="222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0A942CD4-F2E3-4FD2-8CFD-1A595AD5E933}"/>
                      </a:ext>
                    </a:extLst>
                  </p:cNvPr>
                  <p:cNvSpPr/>
                  <p:nvPr/>
                </p:nvSpPr>
                <p:spPr>
                  <a:xfrm>
                    <a:off x="7999876" y="2195159"/>
                    <a:ext cx="30214" cy="24762"/>
                  </a:xfrm>
                  <a:custGeom>
                    <a:avLst/>
                    <a:gdLst>
                      <a:gd name="connsiteX0" fmla="*/ 10904 w 30214"/>
                      <a:gd name="connsiteY0" fmla="*/ 0 h 24762"/>
                      <a:gd name="connsiteX1" fmla="*/ 0 w 30214"/>
                      <a:gd name="connsiteY1" fmla="*/ 6134 h 24762"/>
                      <a:gd name="connsiteX2" fmla="*/ 10677 w 30214"/>
                      <a:gd name="connsiteY2" fmla="*/ 15448 h 24762"/>
                      <a:gd name="connsiteX3" fmla="*/ 25671 w 30214"/>
                      <a:gd name="connsiteY3" fmla="*/ 24762 h 24762"/>
                      <a:gd name="connsiteX4" fmla="*/ 25671 w 30214"/>
                      <a:gd name="connsiteY4" fmla="*/ 22945 h 24762"/>
                      <a:gd name="connsiteX5" fmla="*/ 30214 w 30214"/>
                      <a:gd name="connsiteY5" fmla="*/ 13631 h 24762"/>
                      <a:gd name="connsiteX6" fmla="*/ 10904 w 30214"/>
                      <a:gd name="connsiteY6" fmla="*/ 0 h 2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 h="24762">
                        <a:moveTo>
                          <a:pt x="10904" y="0"/>
                        </a:moveTo>
                        <a:cubicBezTo>
                          <a:pt x="8010" y="3146"/>
                          <a:pt x="4192" y="5293"/>
                          <a:pt x="0" y="6134"/>
                        </a:cubicBezTo>
                        <a:cubicBezTo>
                          <a:pt x="3248" y="9578"/>
                          <a:pt x="6824" y="12697"/>
                          <a:pt x="10677" y="15448"/>
                        </a:cubicBezTo>
                        <a:cubicBezTo>
                          <a:pt x="15324" y="19086"/>
                          <a:pt x="20351" y="22209"/>
                          <a:pt x="25671" y="24762"/>
                        </a:cubicBezTo>
                        <a:cubicBezTo>
                          <a:pt x="25671" y="24762"/>
                          <a:pt x="25671" y="24762"/>
                          <a:pt x="25671" y="22945"/>
                        </a:cubicBezTo>
                        <a:cubicBezTo>
                          <a:pt x="25850" y="19350"/>
                          <a:pt x="27491" y="15984"/>
                          <a:pt x="30214" y="13631"/>
                        </a:cubicBezTo>
                        <a:cubicBezTo>
                          <a:pt x="23127" y="10086"/>
                          <a:pt x="16617" y="5491"/>
                          <a:pt x="10904" y="0"/>
                        </a:cubicBezTo>
                        <a:close/>
                      </a:path>
                    </a:pathLst>
                  </a:custGeom>
                  <a:grpFill/>
                  <a:ln w="222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062C5F1E-E07E-4588-ABC9-B3274A706784}"/>
                      </a:ext>
                    </a:extLst>
                  </p:cNvPr>
                  <p:cNvSpPr/>
                  <p:nvPr/>
                </p:nvSpPr>
                <p:spPr>
                  <a:xfrm>
                    <a:off x="8047810" y="2217422"/>
                    <a:ext cx="33394" cy="11100"/>
                  </a:xfrm>
                  <a:custGeom>
                    <a:avLst/>
                    <a:gdLst>
                      <a:gd name="connsiteX0" fmla="*/ 23854 w 33394"/>
                      <a:gd name="connsiteY0" fmla="*/ 2272 h 11100"/>
                      <a:gd name="connsiteX1" fmla="*/ 3635 w 33394"/>
                      <a:gd name="connsiteY1" fmla="*/ 0 h 11100"/>
                      <a:gd name="connsiteX2" fmla="*/ 3635 w 33394"/>
                      <a:gd name="connsiteY2" fmla="*/ 0 h 11100"/>
                      <a:gd name="connsiteX3" fmla="*/ 0 w 33394"/>
                      <a:gd name="connsiteY3" fmla="*/ 9087 h 11100"/>
                      <a:gd name="connsiteX4" fmla="*/ 24989 w 33394"/>
                      <a:gd name="connsiteY4" fmla="*/ 10904 h 11100"/>
                      <a:gd name="connsiteX5" fmla="*/ 33395 w 33394"/>
                      <a:gd name="connsiteY5" fmla="*/ 1136 h 1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94" h="11100">
                        <a:moveTo>
                          <a:pt x="23854" y="2272"/>
                        </a:moveTo>
                        <a:cubicBezTo>
                          <a:pt x="17047" y="2327"/>
                          <a:pt x="10259" y="1564"/>
                          <a:pt x="3635" y="0"/>
                        </a:cubicBezTo>
                        <a:lnTo>
                          <a:pt x="3635" y="0"/>
                        </a:lnTo>
                        <a:cubicBezTo>
                          <a:pt x="3683" y="3392"/>
                          <a:pt x="2375" y="6664"/>
                          <a:pt x="0" y="9087"/>
                        </a:cubicBezTo>
                        <a:cubicBezTo>
                          <a:pt x="8206" y="10844"/>
                          <a:pt x="16616" y="11455"/>
                          <a:pt x="24989" y="10904"/>
                        </a:cubicBezTo>
                        <a:cubicBezTo>
                          <a:pt x="28209" y="8032"/>
                          <a:pt x="31035" y="4748"/>
                          <a:pt x="33395" y="1136"/>
                        </a:cubicBezTo>
                        <a:close/>
                      </a:path>
                    </a:pathLst>
                  </a:custGeom>
                  <a:grpFill/>
                  <a:ln w="22225" cap="flat">
                    <a:noFill/>
                    <a:prstDash val="solid"/>
                    <a:miter/>
                  </a:ln>
                </p:spPr>
                <p:txBody>
                  <a:bodyPr rtlCol="0" anchor="ctr"/>
                  <a:lstStyle/>
                  <a:p>
                    <a:endParaRPr lang="en-IN"/>
                  </a:p>
                </p:txBody>
              </p:sp>
            </p:grpSp>
            <p:sp>
              <p:nvSpPr>
                <p:cNvPr id="154" name="Freeform: Shape 153">
                  <a:extLst>
                    <a:ext uri="{FF2B5EF4-FFF2-40B4-BE49-F238E27FC236}">
                      <a16:creationId xmlns:a16="http://schemas.microsoft.com/office/drawing/2014/main" id="{1A8ECAB4-8A94-4940-AF7A-AEAC75394852}"/>
                    </a:ext>
                  </a:extLst>
                </p:cNvPr>
                <p:cNvSpPr/>
                <p:nvPr/>
              </p:nvSpPr>
              <p:spPr>
                <a:xfrm>
                  <a:off x="8025547" y="2205155"/>
                  <a:ext cx="25898" cy="25898"/>
                </a:xfrm>
                <a:custGeom>
                  <a:avLst/>
                  <a:gdLst>
                    <a:gd name="connsiteX0" fmla="*/ 25898 w 25898"/>
                    <a:gd name="connsiteY0" fmla="*/ 12949 h 25898"/>
                    <a:gd name="connsiteX1" fmla="*/ 12949 w 25898"/>
                    <a:gd name="connsiteY1" fmla="*/ 25898 h 25898"/>
                    <a:gd name="connsiteX2" fmla="*/ 0 w 25898"/>
                    <a:gd name="connsiteY2" fmla="*/ 12949 h 25898"/>
                    <a:gd name="connsiteX3" fmla="*/ 12949 w 25898"/>
                    <a:gd name="connsiteY3" fmla="*/ 0 h 25898"/>
                    <a:gd name="connsiteX4" fmla="*/ 25898 w 25898"/>
                    <a:gd name="connsiteY4" fmla="*/ 12949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8" h="25898">
                      <a:moveTo>
                        <a:pt x="25898" y="12949"/>
                      </a:moveTo>
                      <a:cubicBezTo>
                        <a:pt x="25898" y="20101"/>
                        <a:pt x="20101" y="25898"/>
                        <a:pt x="12949" y="25898"/>
                      </a:cubicBezTo>
                      <a:cubicBezTo>
                        <a:pt x="5797" y="25898"/>
                        <a:pt x="0" y="20101"/>
                        <a:pt x="0" y="12949"/>
                      </a:cubicBezTo>
                      <a:cubicBezTo>
                        <a:pt x="0" y="5798"/>
                        <a:pt x="5797" y="0"/>
                        <a:pt x="12949" y="0"/>
                      </a:cubicBezTo>
                      <a:cubicBezTo>
                        <a:pt x="20101" y="0"/>
                        <a:pt x="25898" y="5797"/>
                        <a:pt x="25898" y="12949"/>
                      </a:cubicBezTo>
                      <a:close/>
                    </a:path>
                  </a:pathLst>
                </a:custGeom>
                <a:solidFill>
                  <a:srgbClr val="CCCCCC"/>
                </a:solidFill>
                <a:ln w="222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F45EA0-287A-43CE-A396-D1C6957DE369}"/>
                    </a:ext>
                  </a:extLst>
                </p:cNvPr>
                <p:cNvSpPr/>
                <p:nvPr/>
              </p:nvSpPr>
              <p:spPr>
                <a:xfrm>
                  <a:off x="8054398" y="2171987"/>
                  <a:ext cx="27715" cy="27715"/>
                </a:xfrm>
                <a:custGeom>
                  <a:avLst/>
                  <a:gdLst>
                    <a:gd name="connsiteX0" fmla="*/ 27716 w 27715"/>
                    <a:gd name="connsiteY0" fmla="*/ 13858 h 27715"/>
                    <a:gd name="connsiteX1" fmla="*/ 13858 w 27715"/>
                    <a:gd name="connsiteY1" fmla="*/ 27716 h 27715"/>
                    <a:gd name="connsiteX2" fmla="*/ 0 w 27715"/>
                    <a:gd name="connsiteY2" fmla="*/ 13858 h 27715"/>
                    <a:gd name="connsiteX3" fmla="*/ 13858 w 27715"/>
                    <a:gd name="connsiteY3" fmla="*/ 0 h 27715"/>
                    <a:gd name="connsiteX4" fmla="*/ 27716 w 27715"/>
                    <a:gd name="connsiteY4" fmla="*/ 13858 h 27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5" h="27715">
                      <a:moveTo>
                        <a:pt x="27716" y="13858"/>
                      </a:moveTo>
                      <a:cubicBezTo>
                        <a:pt x="27716" y="21511"/>
                        <a:pt x="21511" y="27716"/>
                        <a:pt x="13858" y="27716"/>
                      </a:cubicBezTo>
                      <a:cubicBezTo>
                        <a:pt x="6204" y="27716"/>
                        <a:pt x="0" y="21511"/>
                        <a:pt x="0" y="13858"/>
                      </a:cubicBezTo>
                      <a:cubicBezTo>
                        <a:pt x="0" y="6204"/>
                        <a:pt x="6204" y="0"/>
                        <a:pt x="13858" y="0"/>
                      </a:cubicBezTo>
                      <a:cubicBezTo>
                        <a:pt x="21511" y="0"/>
                        <a:pt x="27716" y="6204"/>
                        <a:pt x="27716" y="13858"/>
                      </a:cubicBezTo>
                      <a:close/>
                    </a:path>
                  </a:pathLst>
                </a:custGeom>
                <a:solidFill>
                  <a:srgbClr val="F2F2F2"/>
                </a:solidFill>
                <a:ln w="22225" cap="flat">
                  <a:noFill/>
                  <a:prstDash val="solid"/>
                  <a:miter/>
                </a:ln>
              </p:spPr>
              <p:txBody>
                <a:bodyPr rtlCol="0" anchor="ctr"/>
                <a:lstStyle/>
                <a:p>
                  <a:endParaRPr lang="en-IN"/>
                </a:p>
              </p:txBody>
            </p:sp>
            <p:grpSp>
              <p:nvGrpSpPr>
                <p:cNvPr id="156" name="Graphic 95">
                  <a:extLst>
                    <a:ext uri="{FF2B5EF4-FFF2-40B4-BE49-F238E27FC236}">
                      <a16:creationId xmlns:a16="http://schemas.microsoft.com/office/drawing/2014/main" id="{15252958-67DD-4DA5-ABEE-2F883F96B16B}"/>
                    </a:ext>
                  </a:extLst>
                </p:cNvPr>
                <p:cNvGrpSpPr/>
                <p:nvPr/>
              </p:nvGrpSpPr>
              <p:grpSpPr>
                <a:xfrm>
                  <a:off x="8003284" y="2125189"/>
                  <a:ext cx="88371" cy="80192"/>
                  <a:chOff x="8003284" y="2125189"/>
                  <a:chExt cx="88371" cy="80192"/>
                </a:xfrm>
                <a:solidFill>
                  <a:schemeClr val="bg1">
                    <a:alpha val="55000"/>
                  </a:schemeClr>
                </a:solidFill>
              </p:grpSpPr>
              <p:sp>
                <p:nvSpPr>
                  <p:cNvPr id="159" name="Freeform: Shape 158">
                    <a:extLst>
                      <a:ext uri="{FF2B5EF4-FFF2-40B4-BE49-F238E27FC236}">
                        <a16:creationId xmlns:a16="http://schemas.microsoft.com/office/drawing/2014/main" id="{29CC1129-F853-4BA6-9668-6CE6CA7711AC}"/>
                      </a:ext>
                    </a:extLst>
                  </p:cNvPr>
                  <p:cNvSpPr/>
                  <p:nvPr/>
                </p:nvSpPr>
                <p:spPr>
                  <a:xfrm>
                    <a:off x="8003284" y="2125189"/>
                    <a:ext cx="75422" cy="57021"/>
                  </a:xfrm>
                  <a:custGeom>
                    <a:avLst/>
                    <a:gdLst>
                      <a:gd name="connsiteX0" fmla="*/ 31805 w 75422"/>
                      <a:gd name="connsiteY0" fmla="*/ 29987 h 57021"/>
                      <a:gd name="connsiteX1" fmla="*/ 75423 w 75422"/>
                      <a:gd name="connsiteY1" fmla="*/ 19310 h 57021"/>
                      <a:gd name="connsiteX2" fmla="*/ 64518 w 75422"/>
                      <a:gd name="connsiteY2" fmla="*/ 8633 h 57021"/>
                      <a:gd name="connsiteX3" fmla="*/ 29987 w 75422"/>
                      <a:gd name="connsiteY3" fmla="*/ 16811 h 57021"/>
                      <a:gd name="connsiteX4" fmla="*/ 23172 w 75422"/>
                      <a:gd name="connsiteY4" fmla="*/ 20673 h 57021"/>
                      <a:gd name="connsiteX5" fmla="*/ 23172 w 75422"/>
                      <a:gd name="connsiteY5" fmla="*/ 20673 h 57021"/>
                      <a:gd name="connsiteX6" fmla="*/ 8406 w 75422"/>
                      <a:gd name="connsiteY6" fmla="*/ 0 h 57021"/>
                      <a:gd name="connsiteX7" fmla="*/ 227 w 75422"/>
                      <a:gd name="connsiteY7" fmla="*/ 3180 h 57021"/>
                      <a:gd name="connsiteX8" fmla="*/ 15448 w 75422"/>
                      <a:gd name="connsiteY8" fmla="*/ 25898 h 57021"/>
                      <a:gd name="connsiteX9" fmla="*/ 0 w 75422"/>
                      <a:gd name="connsiteY9" fmla="*/ 38620 h 57021"/>
                      <a:gd name="connsiteX10" fmla="*/ 9769 w 75422"/>
                      <a:gd name="connsiteY10" fmla="*/ 45435 h 57021"/>
                      <a:gd name="connsiteX11" fmla="*/ 24081 w 75422"/>
                      <a:gd name="connsiteY11" fmla="*/ 34304 h 57021"/>
                      <a:gd name="connsiteX12" fmla="*/ 51115 w 75422"/>
                      <a:gd name="connsiteY12" fmla="*/ 57021 h 57021"/>
                      <a:gd name="connsiteX13" fmla="*/ 55658 w 75422"/>
                      <a:gd name="connsiteY13" fmla="*/ 49752 h 57021"/>
                      <a:gd name="connsiteX14" fmla="*/ 31805 w 75422"/>
                      <a:gd name="connsiteY14" fmla="*/ 29987 h 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422" h="57021">
                        <a:moveTo>
                          <a:pt x="31805" y="29987"/>
                        </a:moveTo>
                        <a:cubicBezTo>
                          <a:pt x="45354" y="23188"/>
                          <a:pt x="60265" y="19539"/>
                          <a:pt x="75423" y="19310"/>
                        </a:cubicBezTo>
                        <a:cubicBezTo>
                          <a:pt x="72199" y="15354"/>
                          <a:pt x="68541" y="11772"/>
                          <a:pt x="64518" y="8633"/>
                        </a:cubicBezTo>
                        <a:cubicBezTo>
                          <a:pt x="52644" y="9495"/>
                          <a:pt x="40986" y="12256"/>
                          <a:pt x="29987" y="16811"/>
                        </a:cubicBezTo>
                        <a:cubicBezTo>
                          <a:pt x="27641" y="17963"/>
                          <a:pt x="25365" y="19252"/>
                          <a:pt x="23172" y="20673"/>
                        </a:cubicBezTo>
                        <a:lnTo>
                          <a:pt x="23172" y="20673"/>
                        </a:lnTo>
                        <a:cubicBezTo>
                          <a:pt x="17554" y="14307"/>
                          <a:pt x="12606" y="7379"/>
                          <a:pt x="8406" y="0"/>
                        </a:cubicBezTo>
                        <a:cubicBezTo>
                          <a:pt x="5606" y="861"/>
                          <a:pt x="2873" y="1924"/>
                          <a:pt x="227" y="3180"/>
                        </a:cubicBezTo>
                        <a:cubicBezTo>
                          <a:pt x="4539" y="11236"/>
                          <a:pt x="9638" y="18846"/>
                          <a:pt x="15448" y="25898"/>
                        </a:cubicBezTo>
                        <a:cubicBezTo>
                          <a:pt x="9852" y="29565"/>
                          <a:pt x="4671" y="33830"/>
                          <a:pt x="0" y="38620"/>
                        </a:cubicBezTo>
                        <a:cubicBezTo>
                          <a:pt x="3867" y="39859"/>
                          <a:pt x="7271" y="42234"/>
                          <a:pt x="9769" y="45435"/>
                        </a:cubicBezTo>
                        <a:cubicBezTo>
                          <a:pt x="14095" y="41187"/>
                          <a:pt x="18898" y="37451"/>
                          <a:pt x="24081" y="34304"/>
                        </a:cubicBezTo>
                        <a:cubicBezTo>
                          <a:pt x="32504" y="42550"/>
                          <a:pt x="41541" y="50144"/>
                          <a:pt x="51115" y="57021"/>
                        </a:cubicBezTo>
                        <a:cubicBezTo>
                          <a:pt x="51760" y="54153"/>
                          <a:pt x="53362" y="51589"/>
                          <a:pt x="55658" y="49752"/>
                        </a:cubicBezTo>
                        <a:cubicBezTo>
                          <a:pt x="47146" y="43872"/>
                          <a:pt x="39165" y="37258"/>
                          <a:pt x="31805" y="29987"/>
                        </a:cubicBezTo>
                        <a:close/>
                      </a:path>
                    </a:pathLst>
                  </a:custGeom>
                  <a:grpFill/>
                  <a:ln w="222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BBA14E4E-F05D-4F87-8C03-DEF1599B9127}"/>
                      </a:ext>
                    </a:extLst>
                  </p:cNvPr>
                  <p:cNvSpPr/>
                  <p:nvPr/>
                </p:nvSpPr>
                <p:spPr>
                  <a:xfrm>
                    <a:off x="8078025" y="2191978"/>
                    <a:ext cx="13630" cy="13403"/>
                  </a:xfrm>
                  <a:custGeom>
                    <a:avLst/>
                    <a:gdLst>
                      <a:gd name="connsiteX0" fmla="*/ 11132 w 13630"/>
                      <a:gd name="connsiteY0" fmla="*/ 1363 h 13403"/>
                      <a:gd name="connsiteX1" fmla="*/ 11132 w 13630"/>
                      <a:gd name="connsiteY1" fmla="*/ 1363 h 13403"/>
                      <a:gd name="connsiteX2" fmla="*/ 8860 w 13630"/>
                      <a:gd name="connsiteY2" fmla="*/ 1363 h 13403"/>
                      <a:gd name="connsiteX3" fmla="*/ 8860 w 13630"/>
                      <a:gd name="connsiteY3" fmla="*/ 1363 h 13403"/>
                      <a:gd name="connsiteX4" fmla="*/ 7042 w 13630"/>
                      <a:gd name="connsiteY4" fmla="*/ 1363 h 13403"/>
                      <a:gd name="connsiteX5" fmla="*/ 7042 w 13630"/>
                      <a:gd name="connsiteY5" fmla="*/ 1363 h 13403"/>
                      <a:gd name="connsiteX6" fmla="*/ 4544 w 13630"/>
                      <a:gd name="connsiteY6" fmla="*/ 0 h 13403"/>
                      <a:gd name="connsiteX7" fmla="*/ 0 w 13630"/>
                      <a:gd name="connsiteY7" fmla="*/ 6815 h 13403"/>
                      <a:gd name="connsiteX8" fmla="*/ 2726 w 13630"/>
                      <a:gd name="connsiteY8" fmla="*/ 8406 h 13403"/>
                      <a:gd name="connsiteX9" fmla="*/ 2726 w 13630"/>
                      <a:gd name="connsiteY9" fmla="*/ 8406 h 13403"/>
                      <a:gd name="connsiteX10" fmla="*/ 5225 w 13630"/>
                      <a:gd name="connsiteY10" fmla="*/ 9996 h 13403"/>
                      <a:gd name="connsiteX11" fmla="*/ 5225 w 13630"/>
                      <a:gd name="connsiteY11" fmla="*/ 9996 h 13403"/>
                      <a:gd name="connsiteX12" fmla="*/ 11586 w 13630"/>
                      <a:gd name="connsiteY12" fmla="*/ 13403 h 13403"/>
                      <a:gd name="connsiteX13" fmla="*/ 11586 w 13630"/>
                      <a:gd name="connsiteY13" fmla="*/ 13403 h 13403"/>
                      <a:gd name="connsiteX14" fmla="*/ 13631 w 13630"/>
                      <a:gd name="connsiteY14" fmla="*/ 522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30" h="13403">
                        <a:moveTo>
                          <a:pt x="11132" y="1363"/>
                        </a:moveTo>
                        <a:lnTo>
                          <a:pt x="11132" y="1363"/>
                        </a:lnTo>
                        <a:lnTo>
                          <a:pt x="8860" y="1363"/>
                        </a:lnTo>
                        <a:lnTo>
                          <a:pt x="8860" y="1363"/>
                        </a:lnTo>
                        <a:lnTo>
                          <a:pt x="7042" y="1363"/>
                        </a:lnTo>
                        <a:lnTo>
                          <a:pt x="7042" y="1363"/>
                        </a:lnTo>
                        <a:lnTo>
                          <a:pt x="4544" y="0"/>
                        </a:lnTo>
                        <a:cubicBezTo>
                          <a:pt x="3889" y="2741"/>
                          <a:pt x="2279" y="5158"/>
                          <a:pt x="0" y="6815"/>
                        </a:cubicBezTo>
                        <a:lnTo>
                          <a:pt x="2726" y="8406"/>
                        </a:lnTo>
                        <a:lnTo>
                          <a:pt x="2726" y="8406"/>
                        </a:lnTo>
                        <a:cubicBezTo>
                          <a:pt x="3469" y="9065"/>
                          <a:pt x="4312" y="9602"/>
                          <a:pt x="5225" y="9996"/>
                        </a:cubicBezTo>
                        <a:lnTo>
                          <a:pt x="5225" y="9996"/>
                        </a:lnTo>
                        <a:lnTo>
                          <a:pt x="11586" y="13403"/>
                        </a:lnTo>
                        <a:lnTo>
                          <a:pt x="11586" y="13403"/>
                        </a:lnTo>
                        <a:cubicBezTo>
                          <a:pt x="12481" y="10735"/>
                          <a:pt x="13165" y="8000"/>
                          <a:pt x="13631" y="5225"/>
                        </a:cubicBezTo>
                        <a:close/>
                      </a:path>
                    </a:pathLst>
                  </a:custGeom>
                  <a:grpFill/>
                  <a:ln w="22225" cap="flat">
                    <a:noFill/>
                    <a:prstDash val="solid"/>
                    <a:miter/>
                  </a:ln>
                </p:spPr>
                <p:txBody>
                  <a:bodyPr rtlCol="0" anchor="ctr"/>
                  <a:lstStyle/>
                  <a:p>
                    <a:endParaRPr lang="en-IN"/>
                  </a:p>
                </p:txBody>
              </p:sp>
            </p:grpSp>
            <p:sp>
              <p:nvSpPr>
                <p:cNvPr id="157" name="Freeform: Shape 156">
                  <a:extLst>
                    <a:ext uri="{FF2B5EF4-FFF2-40B4-BE49-F238E27FC236}">
                      <a16:creationId xmlns:a16="http://schemas.microsoft.com/office/drawing/2014/main" id="{5D4C99B8-2629-46A2-AC03-3B243C552A89}"/>
                    </a:ext>
                  </a:extLst>
                </p:cNvPr>
                <p:cNvSpPr/>
                <p:nvPr/>
              </p:nvSpPr>
              <p:spPr>
                <a:xfrm>
                  <a:off x="7976022" y="2161537"/>
                  <a:ext cx="39983" cy="39983"/>
                </a:xfrm>
                <a:custGeom>
                  <a:avLst/>
                  <a:gdLst>
                    <a:gd name="connsiteX0" fmla="*/ 39983 w 39983"/>
                    <a:gd name="connsiteY0" fmla="*/ 19992 h 39983"/>
                    <a:gd name="connsiteX1" fmla="*/ 19992 w 39983"/>
                    <a:gd name="connsiteY1" fmla="*/ 39983 h 39983"/>
                    <a:gd name="connsiteX2" fmla="*/ 0 w 39983"/>
                    <a:gd name="connsiteY2" fmla="*/ 19992 h 39983"/>
                    <a:gd name="connsiteX3" fmla="*/ 19992 w 39983"/>
                    <a:gd name="connsiteY3" fmla="*/ 0 h 39983"/>
                    <a:gd name="connsiteX4" fmla="*/ 39983 w 39983"/>
                    <a:gd name="connsiteY4" fmla="*/ 19992 h 3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3" h="39983">
                      <a:moveTo>
                        <a:pt x="39983" y="19992"/>
                      </a:moveTo>
                      <a:cubicBezTo>
                        <a:pt x="39983" y="31033"/>
                        <a:pt x="31033" y="39983"/>
                        <a:pt x="19992" y="39983"/>
                      </a:cubicBezTo>
                      <a:cubicBezTo>
                        <a:pt x="8951" y="39983"/>
                        <a:pt x="0" y="31033"/>
                        <a:pt x="0" y="19992"/>
                      </a:cubicBezTo>
                      <a:cubicBezTo>
                        <a:pt x="0" y="8951"/>
                        <a:pt x="8951" y="0"/>
                        <a:pt x="19992" y="0"/>
                      </a:cubicBezTo>
                      <a:cubicBezTo>
                        <a:pt x="31033" y="0"/>
                        <a:pt x="39983" y="8951"/>
                        <a:pt x="39983" y="19992"/>
                      </a:cubicBezTo>
                      <a:close/>
                    </a:path>
                  </a:pathLst>
                </a:custGeom>
                <a:solidFill>
                  <a:srgbClr val="F2F2F2"/>
                </a:solidFill>
                <a:ln w="222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56684324-E5DD-4315-880A-97CCCE2C5B4D}"/>
                    </a:ext>
                  </a:extLst>
                </p:cNvPr>
                <p:cNvSpPr/>
                <p:nvPr/>
              </p:nvSpPr>
              <p:spPr>
                <a:xfrm>
                  <a:off x="8025547" y="2205155"/>
                  <a:ext cx="25898" cy="25898"/>
                </a:xfrm>
                <a:custGeom>
                  <a:avLst/>
                  <a:gdLst>
                    <a:gd name="connsiteX0" fmla="*/ 25898 w 25898"/>
                    <a:gd name="connsiteY0" fmla="*/ 12949 h 25898"/>
                    <a:gd name="connsiteX1" fmla="*/ 12949 w 25898"/>
                    <a:gd name="connsiteY1" fmla="*/ 25898 h 25898"/>
                    <a:gd name="connsiteX2" fmla="*/ 0 w 25898"/>
                    <a:gd name="connsiteY2" fmla="*/ 12949 h 25898"/>
                    <a:gd name="connsiteX3" fmla="*/ 12949 w 25898"/>
                    <a:gd name="connsiteY3" fmla="*/ 0 h 25898"/>
                    <a:gd name="connsiteX4" fmla="*/ 25898 w 25898"/>
                    <a:gd name="connsiteY4" fmla="*/ 12949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8" h="25898">
                      <a:moveTo>
                        <a:pt x="25898" y="12949"/>
                      </a:moveTo>
                      <a:cubicBezTo>
                        <a:pt x="25898" y="20101"/>
                        <a:pt x="20101" y="25898"/>
                        <a:pt x="12949" y="25898"/>
                      </a:cubicBezTo>
                      <a:cubicBezTo>
                        <a:pt x="5797" y="25898"/>
                        <a:pt x="0" y="20101"/>
                        <a:pt x="0" y="12949"/>
                      </a:cubicBezTo>
                      <a:cubicBezTo>
                        <a:pt x="0" y="5798"/>
                        <a:pt x="5797" y="0"/>
                        <a:pt x="12949" y="0"/>
                      </a:cubicBezTo>
                      <a:cubicBezTo>
                        <a:pt x="20101" y="0"/>
                        <a:pt x="25898" y="5797"/>
                        <a:pt x="25898" y="12949"/>
                      </a:cubicBezTo>
                      <a:close/>
                    </a:path>
                  </a:pathLst>
                </a:custGeom>
                <a:solidFill>
                  <a:srgbClr val="F2F2F2"/>
                </a:solidFill>
                <a:ln w="22225" cap="flat">
                  <a:noFill/>
                  <a:prstDash val="solid"/>
                  <a:miter/>
                </a:ln>
              </p:spPr>
              <p:txBody>
                <a:bodyPr rtlCol="0" anchor="ctr"/>
                <a:lstStyle/>
                <a:p>
                  <a:endParaRPr lang="en-IN"/>
                </a:p>
              </p:txBody>
            </p:sp>
          </p:grpSp>
        </p:grpSp>
        <p:grpSp>
          <p:nvGrpSpPr>
            <p:cNvPr id="134" name="Group 133">
              <a:extLst>
                <a:ext uri="{FF2B5EF4-FFF2-40B4-BE49-F238E27FC236}">
                  <a16:creationId xmlns:a16="http://schemas.microsoft.com/office/drawing/2014/main" id="{D6EF676B-0D3F-4525-9982-3260DAE0C4FA}"/>
                </a:ext>
              </a:extLst>
            </p:cNvPr>
            <p:cNvGrpSpPr/>
            <p:nvPr/>
          </p:nvGrpSpPr>
          <p:grpSpPr>
            <a:xfrm>
              <a:off x="6425034" y="2774233"/>
              <a:ext cx="703719" cy="2282002"/>
              <a:chOff x="6440024" y="2729263"/>
              <a:chExt cx="703719" cy="2282002"/>
            </a:xfrm>
          </p:grpSpPr>
          <p:sp>
            <p:nvSpPr>
              <p:cNvPr id="135" name="TextBox 134">
                <a:extLst>
                  <a:ext uri="{FF2B5EF4-FFF2-40B4-BE49-F238E27FC236}">
                    <a16:creationId xmlns:a16="http://schemas.microsoft.com/office/drawing/2014/main" id="{16A5B47E-15A3-4D7F-BF63-0718D32CA71E}"/>
                  </a:ext>
                </a:extLst>
              </p:cNvPr>
              <p:cNvSpPr txBox="1"/>
              <p:nvPr/>
            </p:nvSpPr>
            <p:spPr>
              <a:xfrm>
                <a:off x="6440024" y="2729263"/>
                <a:ext cx="703719"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Consuming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applications</a:t>
                </a:r>
              </a:p>
            </p:txBody>
          </p:sp>
          <p:grpSp>
            <p:nvGrpSpPr>
              <p:cNvPr id="136" name="Group 135">
                <a:extLst>
                  <a:ext uri="{FF2B5EF4-FFF2-40B4-BE49-F238E27FC236}">
                    <a16:creationId xmlns:a16="http://schemas.microsoft.com/office/drawing/2014/main" id="{EBF782A6-467E-4EF3-ADB3-73B5531E93AD}"/>
                  </a:ext>
                </a:extLst>
              </p:cNvPr>
              <p:cNvGrpSpPr/>
              <p:nvPr/>
            </p:nvGrpSpPr>
            <p:grpSpPr>
              <a:xfrm>
                <a:off x="6517564" y="3204186"/>
                <a:ext cx="548640" cy="548640"/>
                <a:chOff x="6517564" y="3204186"/>
                <a:chExt cx="548640" cy="548640"/>
              </a:xfrm>
            </p:grpSpPr>
            <p:sp>
              <p:nvSpPr>
                <p:cNvPr id="143" name="Rectangle: Rounded Corners 142">
                  <a:extLst>
                    <a:ext uri="{FF2B5EF4-FFF2-40B4-BE49-F238E27FC236}">
                      <a16:creationId xmlns:a16="http://schemas.microsoft.com/office/drawing/2014/main" id="{8D841660-3FB6-40AE-A45A-225318100182}"/>
                    </a:ext>
                  </a:extLst>
                </p:cNvPr>
                <p:cNvSpPr/>
                <p:nvPr/>
              </p:nvSpPr>
              <p:spPr bwMode="auto">
                <a:xfrm>
                  <a:off x="6517564" y="320418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5" name="Browser_4" title="Icon of a website or an app window">
                  <a:extLst>
                    <a:ext uri="{FF2B5EF4-FFF2-40B4-BE49-F238E27FC236}">
                      <a16:creationId xmlns:a16="http://schemas.microsoft.com/office/drawing/2014/main" id="{9F39ACF1-47D5-4305-BF5E-4D906AD6DF24}"/>
                    </a:ext>
                  </a:extLst>
                </p:cNvPr>
                <p:cNvSpPr>
                  <a:spLocks noChangeAspect="1" noEditPoints="1"/>
                </p:cNvSpPr>
                <p:nvPr/>
              </p:nvSpPr>
              <p:spPr bwMode="auto">
                <a:xfrm>
                  <a:off x="6575737" y="3318543"/>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9E92DCDC-F7E0-4815-98A2-909B192A40E1}"/>
                  </a:ext>
                </a:extLst>
              </p:cNvPr>
              <p:cNvGrpSpPr/>
              <p:nvPr/>
            </p:nvGrpSpPr>
            <p:grpSpPr>
              <a:xfrm>
                <a:off x="6517564" y="3833406"/>
                <a:ext cx="548640" cy="548640"/>
                <a:chOff x="6517564" y="3833406"/>
                <a:chExt cx="548640" cy="548640"/>
              </a:xfrm>
            </p:grpSpPr>
            <p:sp>
              <p:nvSpPr>
                <p:cNvPr id="141" name="Rectangle: Rounded Corners 140">
                  <a:extLst>
                    <a:ext uri="{FF2B5EF4-FFF2-40B4-BE49-F238E27FC236}">
                      <a16:creationId xmlns:a16="http://schemas.microsoft.com/office/drawing/2014/main" id="{BB22A336-20EC-4063-980C-F0F14C4A9591}"/>
                    </a:ext>
                  </a:extLst>
                </p:cNvPr>
                <p:cNvSpPr/>
                <p:nvPr/>
              </p:nvSpPr>
              <p:spPr bwMode="auto">
                <a:xfrm>
                  <a:off x="6517564" y="383340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2" name="Browser_4" title="Icon of a website or an app window">
                  <a:extLst>
                    <a:ext uri="{FF2B5EF4-FFF2-40B4-BE49-F238E27FC236}">
                      <a16:creationId xmlns:a16="http://schemas.microsoft.com/office/drawing/2014/main" id="{F00870C9-09F2-4267-9B4B-8B4761F4410E}"/>
                    </a:ext>
                  </a:extLst>
                </p:cNvPr>
                <p:cNvSpPr>
                  <a:spLocks noChangeAspect="1" noEditPoints="1"/>
                </p:cNvSpPr>
                <p:nvPr/>
              </p:nvSpPr>
              <p:spPr bwMode="auto">
                <a:xfrm>
                  <a:off x="6575737" y="3947763"/>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E003CB7-645B-4C83-B4B0-7588A32EA66C}"/>
                  </a:ext>
                </a:extLst>
              </p:cNvPr>
              <p:cNvGrpSpPr/>
              <p:nvPr/>
            </p:nvGrpSpPr>
            <p:grpSpPr>
              <a:xfrm>
                <a:off x="6517564" y="4462625"/>
                <a:ext cx="548640" cy="548640"/>
                <a:chOff x="6517564" y="4462625"/>
                <a:chExt cx="548640" cy="548640"/>
              </a:xfrm>
            </p:grpSpPr>
            <p:sp>
              <p:nvSpPr>
                <p:cNvPr id="139" name="Rectangle: Rounded Corners 138">
                  <a:extLst>
                    <a:ext uri="{FF2B5EF4-FFF2-40B4-BE49-F238E27FC236}">
                      <a16:creationId xmlns:a16="http://schemas.microsoft.com/office/drawing/2014/main" id="{77E61513-5837-44A4-9EF0-717DF4396469}"/>
                    </a:ext>
                  </a:extLst>
                </p:cNvPr>
                <p:cNvSpPr/>
                <p:nvPr/>
              </p:nvSpPr>
              <p:spPr bwMode="auto">
                <a:xfrm>
                  <a:off x="6517564" y="4462625"/>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0" name="Browser_4" title="Icon of a website or an app window">
                  <a:extLst>
                    <a:ext uri="{FF2B5EF4-FFF2-40B4-BE49-F238E27FC236}">
                      <a16:creationId xmlns:a16="http://schemas.microsoft.com/office/drawing/2014/main" id="{931B1C23-4ABD-434E-B4E6-308CFBFB1363}"/>
                    </a:ext>
                  </a:extLst>
                </p:cNvPr>
                <p:cNvSpPr>
                  <a:spLocks noChangeAspect="1" noEditPoints="1"/>
                </p:cNvSpPr>
                <p:nvPr/>
              </p:nvSpPr>
              <p:spPr bwMode="auto">
                <a:xfrm>
                  <a:off x="6575737" y="4576982"/>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39910C07-2DE4-4919-A4FF-3B99D13E3C6C}"/>
                </a:ext>
              </a:extLst>
            </p:cNvPr>
            <p:cNvGrpSpPr/>
            <p:nvPr/>
          </p:nvGrpSpPr>
          <p:grpSpPr>
            <a:xfrm>
              <a:off x="9188254" y="4263267"/>
              <a:ext cx="463751" cy="646452"/>
              <a:chOff x="9188254" y="4263267"/>
              <a:chExt cx="463751" cy="646452"/>
            </a:xfrm>
          </p:grpSpPr>
          <p:sp>
            <p:nvSpPr>
              <p:cNvPr id="195" name="Rectangle: Rounded Corners 194">
                <a:extLst>
                  <a:ext uri="{FF2B5EF4-FFF2-40B4-BE49-F238E27FC236}">
                    <a16:creationId xmlns:a16="http://schemas.microsoft.com/office/drawing/2014/main" id="{B1C7AC3F-BF12-4B69-B7FC-F6DDBF04D036}"/>
                  </a:ext>
                </a:extLst>
              </p:cNvPr>
              <p:cNvSpPr/>
              <p:nvPr/>
            </p:nvSpPr>
            <p:spPr bwMode="auto">
              <a:xfrm>
                <a:off x="9188254" y="4445968"/>
                <a:ext cx="463751" cy="463751"/>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F96ED60A-7220-482D-839A-E9942B8E6DBF}"/>
                  </a:ext>
                </a:extLst>
              </p:cNvPr>
              <p:cNvSpPr txBox="1"/>
              <p:nvPr/>
            </p:nvSpPr>
            <p:spPr>
              <a:xfrm>
                <a:off x="9296699" y="4263267"/>
                <a:ext cx="246863"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endParaRPr kumimoji="0" lang="en-US" sz="800" b="0" i="1" u="none" strike="noStrike" kern="1200" cap="none" spc="0" normalizeH="0" baseline="0" noProof="0">
                  <a:ln>
                    <a:noFill/>
                  </a:ln>
                  <a:effectLst/>
                  <a:uLnTx/>
                  <a:uFillTx/>
                  <a:latin typeface="Segoe UI Semibold"/>
                  <a:ea typeface="+mn-ea"/>
                  <a:cs typeface="+mn-cs"/>
                </a:endParaRPr>
              </a:p>
            </p:txBody>
          </p:sp>
          <p:pic>
            <p:nvPicPr>
              <p:cNvPr id="303" name="Graphic 302">
                <a:extLst>
                  <a:ext uri="{FF2B5EF4-FFF2-40B4-BE49-F238E27FC236}">
                    <a16:creationId xmlns:a16="http://schemas.microsoft.com/office/drawing/2014/main" id="{E9CA560A-ACA5-4C45-996E-648F78B428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24014" y="4481728"/>
                <a:ext cx="392231" cy="392231"/>
              </a:xfrm>
              <a:prstGeom prst="rect">
                <a:avLst/>
              </a:prstGeom>
            </p:spPr>
          </p:pic>
        </p:grpSp>
      </p:grpSp>
    </p:spTree>
    <p:extLst>
      <p:ext uri="{BB962C8B-B14F-4D97-AF65-F5344CB8AC3E}">
        <p14:creationId xmlns:p14="http://schemas.microsoft.com/office/powerpoint/2010/main" val="35071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6732FF-D439-45F1-A04D-B7B44870F306}"/>
              </a:ext>
            </a:extLst>
          </p:cNvPr>
          <p:cNvGrpSpPr/>
          <p:nvPr/>
        </p:nvGrpSpPr>
        <p:grpSpPr>
          <a:xfrm>
            <a:off x="8295716" y="0"/>
            <a:ext cx="4140759" cy="6994525"/>
            <a:chOff x="8132064" y="0"/>
            <a:chExt cx="4059936" cy="6858000"/>
          </a:xfrm>
        </p:grpSpPr>
        <p:pic>
          <p:nvPicPr>
            <p:cNvPr id="16" name="Picture 4" descr="_DSC9801.jpg">
              <a:extLst>
                <a:ext uri="{FF2B5EF4-FFF2-40B4-BE49-F238E27FC236}">
                  <a16:creationId xmlns:a16="http://schemas.microsoft.com/office/drawing/2014/main" id="{7B3ECB15-6F8C-44C9-8822-597CE82B3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32064" y="0"/>
              <a:ext cx="4059936" cy="6858000"/>
            </a:xfrm>
            <a:prstGeom prst="rect">
              <a:avLst/>
            </a:prstGeom>
            <a:noFill/>
            <a:ln w="9525">
              <a:noFill/>
              <a:miter lim="800000"/>
              <a:headEnd/>
              <a:tailEnd/>
            </a:ln>
          </p:spPr>
        </p:pic>
        <p:sp>
          <p:nvSpPr>
            <p:cNvPr id="17" name="Rectangle 16">
              <a:extLst>
                <a:ext uri="{FF2B5EF4-FFF2-40B4-BE49-F238E27FC236}">
                  <a16:creationId xmlns:a16="http://schemas.microsoft.com/office/drawing/2014/main" id="{988C7027-3A63-404A-8294-E567E5F5F118}"/>
                </a:ext>
              </a:extLst>
            </p:cNvPr>
            <p:cNvSpPr/>
            <p:nvPr/>
          </p:nvSpPr>
          <p:spPr bwMode="auto">
            <a:xfrm rot="10800000">
              <a:off x="8132064" y="6206835"/>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F44E8A6-F4EA-4317-98CF-6B1EEDD516E4}"/>
                </a:ext>
              </a:extLst>
            </p:cNvPr>
            <p:cNvSpPr/>
            <p:nvPr/>
          </p:nvSpPr>
          <p:spPr>
            <a:xfrm>
              <a:off x="8664474" y="6395304"/>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grpSp>
      <p:sp>
        <p:nvSpPr>
          <p:cNvPr id="25" name="Rectangle 24">
            <a:extLst>
              <a:ext uri="{FF2B5EF4-FFF2-40B4-BE49-F238E27FC236}">
                <a16:creationId xmlns:a16="http://schemas.microsoft.com/office/drawing/2014/main" id="{332961B3-8585-47A3-9FB5-0881881B1CAF}"/>
              </a:ext>
            </a:extLst>
          </p:cNvPr>
          <p:cNvSpPr/>
          <p:nvPr/>
        </p:nvSpPr>
        <p:spPr bwMode="auto">
          <a:xfrm>
            <a:off x="8296304" y="0"/>
            <a:ext cx="4140171"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Image result for maersk logo png">
            <a:extLst>
              <a:ext uri="{FF2B5EF4-FFF2-40B4-BE49-F238E27FC236}">
                <a16:creationId xmlns:a16="http://schemas.microsoft.com/office/drawing/2014/main" id="{9D3A88FB-C40D-4690-A5E4-003F3698DCD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2753" y="292586"/>
            <a:ext cx="1256145" cy="2875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65138" y="632779"/>
            <a:ext cx="7911399" cy="820738"/>
          </a:xfrm>
        </p:spPr>
        <p:txBody>
          <a:bodyPr/>
          <a:lstStyle/>
          <a:p>
            <a:r>
              <a:rPr lang="en-US"/>
              <a:t>Maersk uses AKS for a customer service process </a:t>
            </a:r>
            <a:br>
              <a:rPr lang="en-US"/>
            </a:br>
            <a:r>
              <a:rPr lang="en-US"/>
              <a:t>to elevate NSAT, an industry-wide challenge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934734934"/>
              </p:ext>
            </p:extLst>
          </p:nvPr>
        </p:nvGraphicFramePr>
        <p:xfrm>
          <a:off x="465138" y="1713954"/>
          <a:ext cx="7048484" cy="521208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14400">
                <a:tc>
                  <a:txBody>
                    <a:bodyPr/>
                    <a:lstStyle/>
                    <a:p>
                      <a:r>
                        <a:rPr lang="en-US" sz="1600" b="0">
                          <a:solidFill>
                            <a:srgbClr val="0078D4"/>
                          </a:solidFill>
                          <a:latin typeface="Segoe UI Semibold" panose="020B0702040204020203" pitchFamily="34" charset="0"/>
                          <a:cs typeface="Segoe UI Semibold" panose="020B0702040204020203" pitchFamily="34" charset="0"/>
                        </a:rPr>
                        <a:t>Needs: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a:solidFill>
                            <a:srgbClr val="000000"/>
                          </a:solidFill>
                        </a:rPr>
                        <a:t>Get near-real-ti</a:t>
                      </a:r>
                      <a:r>
                        <a:rPr lang="en-US" sz="1600" b="0" kern="1200">
                          <a:solidFill>
                            <a:srgbClr val="000000"/>
                          </a:solidFill>
                          <a:latin typeface="+mn-lt"/>
                          <a:ea typeface="+mn-ea"/>
                          <a:cs typeface="+mn-cs"/>
                        </a:rPr>
                        <a:t>me data to provide better customer service</a:t>
                      </a:r>
                    </a:p>
                    <a:p>
                      <a:pPr marL="0" marR="0" lvl="0" indent="0" algn="l" defTabSz="914367" rtl="0" eaLnBrk="1" fontAlgn="auto" latinLnBrk="0" hangingPunct="1">
                        <a:lnSpc>
                          <a:spcPct val="100000"/>
                        </a:lnSpc>
                        <a:spcBef>
                          <a:spcPts val="0"/>
                        </a:spcBef>
                        <a:spcAft>
                          <a:spcPts val="600"/>
                        </a:spcAft>
                        <a:buClrTx/>
                        <a:buSzTx/>
                        <a:buFontTx/>
                        <a:buNone/>
                        <a:tabLst/>
                        <a:defRPr/>
                      </a:pPr>
                      <a:r>
                        <a:rPr lang="en-GB" sz="1600" b="0" kern="1200">
                          <a:solidFill>
                            <a:srgbClr val="000000"/>
                          </a:solidFill>
                          <a:latin typeface="+mn-lt"/>
                          <a:ea typeface="+mn-ea"/>
                          <a:cs typeface="+mn-cs"/>
                        </a:rPr>
                        <a:t>Collect data for future Machine Learning driven features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GB" sz="1600">
                          <a:solidFill>
                            <a:srgbClr val="000000"/>
                          </a:solidFill>
                        </a:rPr>
                        <a:t>Compute &amp; memory intensive features</a:t>
                      </a:r>
                    </a:p>
                    <a:p>
                      <a:pPr>
                        <a:spcAft>
                          <a:spcPts val="600"/>
                        </a:spcAft>
                      </a:pPr>
                      <a:r>
                        <a:rPr lang="en-GB" sz="1600">
                          <a:solidFill>
                            <a:srgbClr val="000000"/>
                          </a:solidFill>
                        </a:rPr>
                        <a:t>Data integration difficulties</a:t>
                      </a:r>
                    </a:p>
                    <a:p>
                      <a:pPr>
                        <a:spcAft>
                          <a:spcPts val="600"/>
                        </a:spcAft>
                      </a:pPr>
                      <a:r>
                        <a:rPr lang="en-GB" sz="1600">
                          <a:solidFill>
                            <a:srgbClr val="000000"/>
                          </a:solidFill>
                        </a:rPr>
                        <a:t>Limited organisational experience in Cloud &amp; Kubernetes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Requirements: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Spend less time on container software management </a:t>
                      </a:r>
                    </a:p>
                    <a:p>
                      <a:pPr>
                        <a:spcAft>
                          <a:spcPts val="600"/>
                        </a:spcAft>
                      </a:pPr>
                      <a:r>
                        <a:rPr lang="en-US" sz="1600" b="0" dirty="0">
                          <a:solidFill>
                            <a:srgbClr val="000000"/>
                          </a:solidFill>
                        </a:rPr>
                        <a:t>Automation and continuous delivery </a:t>
                      </a:r>
                    </a:p>
                    <a:p>
                      <a:pPr>
                        <a:spcAft>
                          <a:spcPts val="600"/>
                        </a:spcAft>
                      </a:pPr>
                      <a:r>
                        <a:rPr lang="en-US" sz="1600" b="0" dirty="0">
                          <a:solidFill>
                            <a:srgbClr val="000000"/>
                          </a:solidFill>
                        </a:rPr>
                        <a:t>Full visibility to application, container and infrastructure</a:t>
                      </a:r>
                    </a:p>
                    <a:p>
                      <a:pPr>
                        <a:spcAft>
                          <a:spcPts val="600"/>
                        </a:spcAft>
                      </a:pPr>
                      <a:r>
                        <a:rPr lang="en-US" sz="1600" b="0" dirty="0">
                          <a:solidFill>
                            <a:srgbClr val="000000"/>
                          </a:solidFill>
                        </a:rPr>
                        <a:t>Fine grained security and access control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Reduced environment  provisioning time from </a:t>
                      </a:r>
                      <a:r>
                        <a:rPr lang="en-US" sz="1600" b="0" dirty="0">
                          <a:solidFill>
                            <a:srgbClr val="0078D3"/>
                          </a:solidFill>
                          <a:latin typeface="+mj-lt"/>
                        </a:rPr>
                        <a:t>1+ weeks </a:t>
                      </a:r>
                      <a:br>
                        <a:rPr lang="en-US" sz="1600" b="0" dirty="0">
                          <a:solidFill>
                            <a:srgbClr val="0078D3"/>
                          </a:solidFill>
                          <a:latin typeface="+mj-lt"/>
                        </a:rPr>
                      </a:br>
                      <a:r>
                        <a:rPr lang="en-US" sz="1600" b="0" dirty="0">
                          <a:solidFill>
                            <a:srgbClr val="000000"/>
                          </a:solidFill>
                        </a:rPr>
                        <a:t>to </a:t>
                      </a:r>
                      <a:r>
                        <a:rPr lang="en-US" sz="1600" b="0" kern="1200" dirty="0">
                          <a:solidFill>
                            <a:srgbClr val="0078D3"/>
                          </a:solidFill>
                          <a:latin typeface="+mj-lt"/>
                          <a:ea typeface="+mn-ea"/>
                          <a:cs typeface="+mn-cs"/>
                        </a:rPr>
                        <a:t>2.5 hours</a:t>
                      </a:r>
                    </a:p>
                    <a:p>
                      <a:pPr>
                        <a:spcAft>
                          <a:spcPts val="600"/>
                        </a:spcAft>
                      </a:pPr>
                      <a:r>
                        <a:rPr lang="en-US" sz="1600" b="0" dirty="0">
                          <a:solidFill>
                            <a:srgbClr val="000000"/>
                          </a:solidFill>
                        </a:rPr>
                        <a:t>AKS and CaaS can potentially save </a:t>
                      </a:r>
                      <a:r>
                        <a:rPr lang="en-US" sz="1600" b="0" kern="1200" dirty="0">
                          <a:solidFill>
                            <a:srgbClr val="0078D3"/>
                          </a:solidFill>
                          <a:latin typeface="+mj-lt"/>
                          <a:ea typeface="+mn-ea"/>
                          <a:cs typeface="+mn-cs"/>
                        </a:rPr>
                        <a:t>33% on run cost</a:t>
                      </a:r>
                    </a:p>
                    <a:p>
                      <a:pPr>
                        <a:spcAft>
                          <a:spcPts val="600"/>
                        </a:spcAft>
                      </a:pPr>
                      <a:endParaRPr lang="en-US" sz="1600" b="0" dirty="0">
                        <a:solidFill>
                          <a:srgbClr val="000000"/>
                        </a:solidFill>
                      </a:endParaRP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309933"/>
                  </a:ext>
                </a:extLst>
              </a:tr>
            </a:tbl>
          </a:graphicData>
        </a:graphic>
      </p:graphicFrame>
      <p:sp>
        <p:nvSpPr>
          <p:cNvPr id="11" name="globe_2" title="Icon of a sphere made of lines">
            <a:hlinkClick r:id="rId5"/>
            <a:extLst>
              <a:ext uri="{FF2B5EF4-FFF2-40B4-BE49-F238E27FC236}">
                <a16:creationId xmlns:a16="http://schemas.microsoft.com/office/drawing/2014/main" id="{A1DFD0B7-AA83-4C1D-95EE-27E9745C777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Text Placeholder 2047">
            <a:extLst>
              <a:ext uri="{FF2B5EF4-FFF2-40B4-BE49-F238E27FC236}">
                <a16:creationId xmlns:a16="http://schemas.microsoft.com/office/drawing/2014/main" id="{F5681A6F-4E38-464A-923F-97D17021E763}"/>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Using Kubernetes on Azure satisfies our objectives for efficient software development. It aligns well with our digital plans and our choice of open-source solutions for specific programming languages.”</a:t>
            </a:r>
          </a:p>
        </p:txBody>
      </p:sp>
      <p:sp>
        <p:nvSpPr>
          <p:cNvPr id="24" name="TextBox 23">
            <a:extLst>
              <a:ext uri="{FF2B5EF4-FFF2-40B4-BE49-F238E27FC236}">
                <a16:creationId xmlns:a16="http://schemas.microsoft.com/office/drawing/2014/main" id="{ACAF16ED-56B1-4947-8A00-75C0C2F64869}"/>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26" name="Rectangle 25">
            <a:extLst>
              <a:ext uri="{FF2B5EF4-FFF2-40B4-BE49-F238E27FC236}">
                <a16:creationId xmlns:a16="http://schemas.microsoft.com/office/drawing/2014/main" id="{D049293D-4AA9-42BA-8C87-A3AAF77683FD}"/>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Rasmus </a:t>
            </a:r>
            <a:r>
              <a:rPr lang="en-US" sz="1400" i="1" err="1">
                <a:solidFill>
                  <a:schemeClr val="bg1"/>
                </a:solidFill>
              </a:rPr>
              <a:t>Hald</a:t>
            </a:r>
            <a:r>
              <a:rPr lang="en-US" sz="1400" i="1">
                <a:solidFill>
                  <a:schemeClr val="bg1"/>
                </a:solidFill>
              </a:rPr>
              <a:t>, Head of Cloud Architecture,</a:t>
            </a:r>
            <a:br>
              <a:rPr lang="en-US" sz="1400" i="1">
                <a:solidFill>
                  <a:schemeClr val="bg1"/>
                </a:solidFill>
              </a:rPr>
            </a:br>
            <a:r>
              <a:rPr lang="en-US" sz="1400" i="1">
                <a:solidFill>
                  <a:schemeClr val="bg1"/>
                </a:solidFill>
              </a:rPr>
              <a:t>A.P. Moller - Maersk</a:t>
            </a:r>
          </a:p>
        </p:txBody>
      </p:sp>
    </p:spTree>
    <p:extLst>
      <p:ext uri="{BB962C8B-B14F-4D97-AF65-F5344CB8AC3E}">
        <p14:creationId xmlns:p14="http://schemas.microsoft.com/office/powerpoint/2010/main" val="270054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6">
            <a:extLst>
              <a:ext uri="{FF2B5EF4-FFF2-40B4-BE49-F238E27FC236}">
                <a16:creationId xmlns:a16="http://schemas.microsoft.com/office/drawing/2014/main" id="{B4593C7B-0059-48C7-A3F0-7FAE105A029D}"/>
              </a:ext>
            </a:extLst>
          </p:cNvPr>
          <p:cNvSpPr txBox="1">
            <a:spLocks/>
          </p:cNvSpPr>
          <p:nvPr/>
        </p:nvSpPr>
        <p:spPr>
          <a:xfrm>
            <a:off x="465138" y="2007413"/>
            <a:ext cx="329615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Pipelines for automation and CI/CD pipelines; adding Terraform for further automation</a:t>
            </a:r>
          </a:p>
        </p:txBody>
      </p:sp>
      <p:sp>
        <p:nvSpPr>
          <p:cNvPr id="104" name="Title 16">
            <a:extLst>
              <a:ext uri="{FF2B5EF4-FFF2-40B4-BE49-F238E27FC236}">
                <a16:creationId xmlns:a16="http://schemas.microsoft.com/office/drawing/2014/main" id="{B5D0F5DD-9FEE-4486-924B-F51D4AC4A1CE}"/>
              </a:ext>
            </a:extLst>
          </p:cNvPr>
          <p:cNvSpPr txBox="1">
            <a:spLocks/>
          </p:cNvSpPr>
          <p:nvPr/>
        </p:nvSpPr>
        <p:spPr>
          <a:xfrm>
            <a:off x="465138" y="3028940"/>
            <a:ext cx="322172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Key Vault to secure secrets and for persistent </a:t>
            </a:r>
            <a:r>
              <a:rPr lang="en-US" sz="1600" b="0" spc="0">
                <a:solidFill>
                  <a:srgbClr val="0078D4"/>
                </a:solidFill>
                <a:latin typeface="Segoe UI" panose="020B0502040204020203" pitchFamily="34" charset="0"/>
              </a:rPr>
              <a:t>configuration </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store</a:t>
            </a:r>
          </a:p>
        </p:txBody>
      </p:sp>
      <p:sp>
        <p:nvSpPr>
          <p:cNvPr id="105" name="Title 16">
            <a:extLst>
              <a:ext uri="{FF2B5EF4-FFF2-40B4-BE49-F238E27FC236}">
                <a16:creationId xmlns:a16="http://schemas.microsoft.com/office/drawing/2014/main" id="{930AAE77-D740-4A75-9CE3-BC76A70354D3}"/>
              </a:ext>
            </a:extLst>
          </p:cNvPr>
          <p:cNvSpPr txBox="1">
            <a:spLocks/>
          </p:cNvSpPr>
          <p:nvPr/>
        </p:nvSpPr>
        <p:spPr>
          <a:xfrm>
            <a:off x="465138" y="3804245"/>
            <a:ext cx="317839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Monitor for containers to provide better logging, troubleshooting, with no direct container access </a:t>
            </a:r>
          </a:p>
        </p:txBody>
      </p:sp>
      <p:sp>
        <p:nvSpPr>
          <p:cNvPr id="106" name="Title 16">
            <a:extLst>
              <a:ext uri="{FF2B5EF4-FFF2-40B4-BE49-F238E27FC236}">
                <a16:creationId xmlns:a16="http://schemas.microsoft.com/office/drawing/2014/main" id="{9F819085-CFFB-450D-8465-D6EB1EFEB0C9}"/>
              </a:ext>
            </a:extLst>
          </p:cNvPr>
          <p:cNvSpPr txBox="1">
            <a:spLocks/>
          </p:cNvSpPr>
          <p:nvPr/>
        </p:nvSpPr>
        <p:spPr>
          <a:xfrm>
            <a:off x="465138" y="5071993"/>
            <a:ext cx="31783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RBAC control for fine grained Kubernetes resources access control</a:t>
            </a:r>
          </a:p>
        </p:txBody>
      </p:sp>
      <p:sp>
        <p:nvSpPr>
          <p:cNvPr id="107" name="Title 1">
            <a:extLst>
              <a:ext uri="{FF2B5EF4-FFF2-40B4-BE49-F238E27FC236}">
                <a16:creationId xmlns:a16="http://schemas.microsoft.com/office/drawing/2014/main" id="{56CE611A-722A-438D-9DE8-EF5D37F94E0F}"/>
              </a:ext>
            </a:extLst>
          </p:cNvPr>
          <p:cNvSpPr txBox="1">
            <a:spLocks/>
          </p:cNvSpPr>
          <p:nvPr/>
        </p:nvSpPr>
        <p:spPr>
          <a:xfrm>
            <a:off x="6567175" y="2090636"/>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Firewall</a:t>
            </a:r>
          </a:p>
        </p:txBody>
      </p:sp>
      <p:sp>
        <p:nvSpPr>
          <p:cNvPr id="108" name="Rectangle: Rounded Corners 107">
            <a:extLst>
              <a:ext uri="{FF2B5EF4-FFF2-40B4-BE49-F238E27FC236}">
                <a16:creationId xmlns:a16="http://schemas.microsoft.com/office/drawing/2014/main" id="{78A0148A-55CC-4A3F-8154-D25DC266FDED}"/>
              </a:ext>
            </a:extLst>
          </p:cNvPr>
          <p:cNvSpPr/>
          <p:nvPr/>
        </p:nvSpPr>
        <p:spPr bwMode="auto">
          <a:xfrm>
            <a:off x="5763317" y="2265333"/>
            <a:ext cx="4413600" cy="358670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109" name="Straight Arrow Connector 108">
            <a:extLst>
              <a:ext uri="{FF2B5EF4-FFF2-40B4-BE49-F238E27FC236}">
                <a16:creationId xmlns:a16="http://schemas.microsoft.com/office/drawing/2014/main" id="{19297CC7-2595-4628-9B89-35201F739367}"/>
              </a:ext>
            </a:extLst>
          </p:cNvPr>
          <p:cNvCxnSpPr>
            <a:cxnSpLocks/>
          </p:cNvCxnSpPr>
          <p:nvPr/>
        </p:nvCxnSpPr>
        <p:spPr>
          <a:xfrm flipH="1">
            <a:off x="7108416" y="1960089"/>
            <a:ext cx="1" cy="532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B99C88F5-A8BD-4DD2-8E80-8706F3F94C79}"/>
              </a:ext>
            </a:extLst>
          </p:cNvPr>
          <p:cNvGrpSpPr/>
          <p:nvPr/>
        </p:nvGrpSpPr>
        <p:grpSpPr>
          <a:xfrm>
            <a:off x="6650943" y="1422497"/>
            <a:ext cx="914400" cy="537592"/>
            <a:chOff x="9197760" y="567284"/>
            <a:chExt cx="914400" cy="537592"/>
          </a:xfrm>
        </p:grpSpPr>
        <p:sp>
          <p:nvSpPr>
            <p:cNvPr id="111" name="globe_2" title="Icon of a sphere made of lines">
              <a:extLst>
                <a:ext uri="{FF2B5EF4-FFF2-40B4-BE49-F238E27FC236}">
                  <a16:creationId xmlns:a16="http://schemas.microsoft.com/office/drawing/2014/main" id="{E5DC2019-D109-4895-A806-169156ED5C63}"/>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Title 1">
              <a:extLst>
                <a:ext uri="{FF2B5EF4-FFF2-40B4-BE49-F238E27FC236}">
                  <a16:creationId xmlns:a16="http://schemas.microsoft.com/office/drawing/2014/main" id="{A3036999-9B59-43E4-A876-DAE1E2DDF96C}"/>
                </a:ext>
              </a:extLst>
            </p:cNvPr>
            <p:cNvSpPr txBox="1">
              <a:spLocks/>
            </p:cNvSpPr>
            <p:nvPr/>
          </p:nvSpPr>
          <p:spPr>
            <a:xfrm>
              <a:off x="9197760" y="567284"/>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13" name="Group 112">
            <a:extLst>
              <a:ext uri="{FF2B5EF4-FFF2-40B4-BE49-F238E27FC236}">
                <a16:creationId xmlns:a16="http://schemas.microsoft.com/office/drawing/2014/main" id="{ABB9F428-2A3D-43D1-8EAE-AD3A3419F30A}"/>
              </a:ext>
            </a:extLst>
          </p:cNvPr>
          <p:cNvGrpSpPr/>
          <p:nvPr/>
        </p:nvGrpSpPr>
        <p:grpSpPr>
          <a:xfrm>
            <a:off x="6780505" y="2531449"/>
            <a:ext cx="544103" cy="724478"/>
            <a:chOff x="6057900" y="2438865"/>
            <a:chExt cx="544103" cy="724478"/>
          </a:xfrm>
        </p:grpSpPr>
        <p:grpSp>
          <p:nvGrpSpPr>
            <p:cNvPr id="114" name="Group 113">
              <a:extLst>
                <a:ext uri="{FF2B5EF4-FFF2-40B4-BE49-F238E27FC236}">
                  <a16:creationId xmlns:a16="http://schemas.microsoft.com/office/drawing/2014/main" id="{B0D3FDD2-4781-469C-9C9C-F1E830890957}"/>
                </a:ext>
              </a:extLst>
            </p:cNvPr>
            <p:cNvGrpSpPr/>
            <p:nvPr/>
          </p:nvGrpSpPr>
          <p:grpSpPr>
            <a:xfrm>
              <a:off x="6169073" y="2438865"/>
              <a:ext cx="432930" cy="724478"/>
              <a:chOff x="5870579" y="3690518"/>
              <a:chExt cx="432930" cy="724478"/>
            </a:xfrm>
          </p:grpSpPr>
          <p:grpSp>
            <p:nvGrpSpPr>
              <p:cNvPr id="117" name="Group 116">
                <a:extLst>
                  <a:ext uri="{FF2B5EF4-FFF2-40B4-BE49-F238E27FC236}">
                    <a16:creationId xmlns:a16="http://schemas.microsoft.com/office/drawing/2014/main" id="{858AD76A-BD5A-4CA9-A30D-FD859E406446}"/>
                  </a:ext>
                </a:extLst>
              </p:cNvPr>
              <p:cNvGrpSpPr/>
              <p:nvPr/>
            </p:nvGrpSpPr>
            <p:grpSpPr>
              <a:xfrm>
                <a:off x="5870579" y="3982066"/>
                <a:ext cx="432930" cy="432930"/>
                <a:chOff x="2121266" y="3372344"/>
                <a:chExt cx="533589" cy="533589"/>
              </a:xfrm>
            </p:grpSpPr>
            <p:sp>
              <p:nvSpPr>
                <p:cNvPr id="119" name="Rectangle: Rounded Corners 118">
                  <a:extLst>
                    <a:ext uri="{FF2B5EF4-FFF2-40B4-BE49-F238E27FC236}">
                      <a16:creationId xmlns:a16="http://schemas.microsoft.com/office/drawing/2014/main" id="{D8C68D00-FF4A-4283-B35E-8612F35351AF}"/>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D2930FE3-AE41-4B40-AA86-FF3B4CAA2ECF}"/>
                    </a:ext>
                  </a:extLst>
                </p:cNvPr>
                <p:cNvGrpSpPr/>
                <p:nvPr/>
              </p:nvGrpSpPr>
              <p:grpSpPr>
                <a:xfrm>
                  <a:off x="2210352" y="3471248"/>
                  <a:ext cx="355417" cy="335781"/>
                  <a:chOff x="3172902" y="4132385"/>
                  <a:chExt cx="355417" cy="335781"/>
                </a:xfrm>
              </p:grpSpPr>
              <p:grpSp>
                <p:nvGrpSpPr>
                  <p:cNvPr id="121" name="Group 120">
                    <a:extLst>
                      <a:ext uri="{FF2B5EF4-FFF2-40B4-BE49-F238E27FC236}">
                        <a16:creationId xmlns:a16="http://schemas.microsoft.com/office/drawing/2014/main" id="{EA2107D3-0CEA-4BB4-B2A0-DB1D7930D556}"/>
                      </a:ext>
                    </a:extLst>
                  </p:cNvPr>
                  <p:cNvGrpSpPr/>
                  <p:nvPr/>
                </p:nvGrpSpPr>
                <p:grpSpPr>
                  <a:xfrm>
                    <a:off x="3234030" y="4132385"/>
                    <a:ext cx="233160" cy="110531"/>
                    <a:chOff x="3234867" y="4132385"/>
                    <a:chExt cx="233160" cy="110531"/>
                  </a:xfrm>
                </p:grpSpPr>
                <p:sp>
                  <p:nvSpPr>
                    <p:cNvPr id="129" name="Freeform: Shape 128">
                      <a:extLst>
                        <a:ext uri="{FF2B5EF4-FFF2-40B4-BE49-F238E27FC236}">
                          <a16:creationId xmlns:a16="http://schemas.microsoft.com/office/drawing/2014/main" id="{1442B8F3-1E46-40F9-8078-22E59A37AAE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EB62333-E5CE-446B-971C-257BBAFA52E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E88B833-62EA-4164-8854-D526413F04F0}"/>
                      </a:ext>
                    </a:extLst>
                  </p:cNvPr>
                  <p:cNvGrpSpPr/>
                  <p:nvPr/>
                </p:nvGrpSpPr>
                <p:grpSpPr>
                  <a:xfrm>
                    <a:off x="3172902" y="4245010"/>
                    <a:ext cx="355417" cy="110531"/>
                    <a:chOff x="3172902" y="4244590"/>
                    <a:chExt cx="355417" cy="110531"/>
                  </a:xfrm>
                </p:grpSpPr>
                <p:sp>
                  <p:nvSpPr>
                    <p:cNvPr id="126" name="Freeform: Shape 125">
                      <a:extLst>
                        <a:ext uri="{FF2B5EF4-FFF2-40B4-BE49-F238E27FC236}">
                          <a16:creationId xmlns:a16="http://schemas.microsoft.com/office/drawing/2014/main" id="{C5907F99-CF38-4DAD-A635-DB3D6D5D231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355239A-2EB4-49E6-8B8F-FF6563E62CA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543896-4E84-4D13-8151-C0B56DD0D0E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6D036BBE-950F-4EAF-B548-130B7793A09D}"/>
                      </a:ext>
                    </a:extLst>
                  </p:cNvPr>
                  <p:cNvGrpSpPr/>
                  <p:nvPr/>
                </p:nvGrpSpPr>
                <p:grpSpPr>
                  <a:xfrm>
                    <a:off x="3234030" y="4357635"/>
                    <a:ext cx="233160" cy="110531"/>
                    <a:chOff x="3234867" y="4132385"/>
                    <a:chExt cx="233160" cy="110531"/>
                  </a:xfrm>
                </p:grpSpPr>
                <p:sp>
                  <p:nvSpPr>
                    <p:cNvPr id="124" name="Freeform: Shape 123">
                      <a:extLst>
                        <a:ext uri="{FF2B5EF4-FFF2-40B4-BE49-F238E27FC236}">
                          <a16:creationId xmlns:a16="http://schemas.microsoft.com/office/drawing/2014/main" id="{DB5DC73F-7E81-4FA9-859C-F22A0178245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F23D561-C223-470B-AF10-0A8E756B879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18" name="Title 1">
                <a:extLst>
                  <a:ext uri="{FF2B5EF4-FFF2-40B4-BE49-F238E27FC236}">
                    <a16:creationId xmlns:a16="http://schemas.microsoft.com/office/drawing/2014/main" id="{24914504-70F3-4F4D-8F47-82379DFCA1DD}"/>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115" name="Oval 114">
              <a:extLst>
                <a:ext uri="{FF2B5EF4-FFF2-40B4-BE49-F238E27FC236}">
                  <a16:creationId xmlns:a16="http://schemas.microsoft.com/office/drawing/2014/main" id="{036C373B-BE82-4BC3-B9A3-0170D6AE25DA}"/>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Lock" title="Icon of a padlock">
              <a:extLst>
                <a:ext uri="{FF2B5EF4-FFF2-40B4-BE49-F238E27FC236}">
                  <a16:creationId xmlns:a16="http://schemas.microsoft.com/office/drawing/2014/main" id="{D153EF1B-DE55-4FD5-80D5-A7466F07A670}"/>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FE01DB24-E680-44AD-BB11-F7993879A44E}"/>
              </a:ext>
            </a:extLst>
          </p:cNvPr>
          <p:cNvGrpSpPr/>
          <p:nvPr/>
        </p:nvGrpSpPr>
        <p:grpSpPr>
          <a:xfrm>
            <a:off x="5962038" y="4156257"/>
            <a:ext cx="432930" cy="724478"/>
            <a:chOff x="5456347" y="4535525"/>
            <a:chExt cx="432930" cy="724478"/>
          </a:xfrm>
        </p:grpSpPr>
        <p:sp>
          <p:nvSpPr>
            <p:cNvPr id="132" name="Rectangle: Rounded Corners 131">
              <a:extLst>
                <a:ext uri="{FF2B5EF4-FFF2-40B4-BE49-F238E27FC236}">
                  <a16:creationId xmlns:a16="http://schemas.microsoft.com/office/drawing/2014/main" id="{EF57E496-635A-4FFF-9B52-34B4762CB8A9}"/>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9E29FDFD-2DF7-43DE-AF16-6B7F17289CDB}"/>
                </a:ext>
              </a:extLst>
            </p:cNvPr>
            <p:cNvSpPr txBox="1">
              <a:spLocks/>
            </p:cNvSpPr>
            <p:nvPr/>
          </p:nvSpPr>
          <p:spPr>
            <a:xfrm>
              <a:off x="5456347" y="45355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pic>
          <p:nvPicPr>
            <p:cNvPr id="134" name="Graphic 133">
              <a:extLst>
                <a:ext uri="{FF2B5EF4-FFF2-40B4-BE49-F238E27FC236}">
                  <a16:creationId xmlns:a16="http://schemas.microsoft.com/office/drawing/2014/main" id="{9006A3E0-37AD-47B7-879C-FC179791F8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grpSp>
        <p:nvGrpSpPr>
          <p:cNvPr id="135" name="Group 134">
            <a:extLst>
              <a:ext uri="{FF2B5EF4-FFF2-40B4-BE49-F238E27FC236}">
                <a16:creationId xmlns:a16="http://schemas.microsoft.com/office/drawing/2014/main" id="{4637648F-D62E-400B-9F2A-9E729AA3BBBE}"/>
              </a:ext>
            </a:extLst>
          </p:cNvPr>
          <p:cNvGrpSpPr/>
          <p:nvPr/>
        </p:nvGrpSpPr>
        <p:grpSpPr>
          <a:xfrm>
            <a:off x="5939156" y="4958209"/>
            <a:ext cx="432930" cy="724478"/>
            <a:chOff x="5266103" y="3037035"/>
            <a:chExt cx="432930" cy="724478"/>
          </a:xfrm>
        </p:grpSpPr>
        <p:sp>
          <p:nvSpPr>
            <p:cNvPr id="136" name="Title 1">
              <a:extLst>
                <a:ext uri="{FF2B5EF4-FFF2-40B4-BE49-F238E27FC236}">
                  <a16:creationId xmlns:a16="http://schemas.microsoft.com/office/drawing/2014/main" id="{C1867864-5B1E-4E79-BA3D-F908E000AE44}"/>
                </a:ext>
              </a:extLst>
            </p:cNvPr>
            <p:cNvSpPr txBox="1">
              <a:spLocks/>
            </p:cNvSpPr>
            <p:nvPr/>
          </p:nvSpPr>
          <p:spPr>
            <a:xfrm>
              <a:off x="5266103" y="303703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Insights</a:t>
              </a:r>
            </a:p>
          </p:txBody>
        </p:sp>
        <p:grpSp>
          <p:nvGrpSpPr>
            <p:cNvPr id="137" name="Group 136">
              <a:extLst>
                <a:ext uri="{FF2B5EF4-FFF2-40B4-BE49-F238E27FC236}">
                  <a16:creationId xmlns:a16="http://schemas.microsoft.com/office/drawing/2014/main" id="{518A4B0D-7801-4BF1-A093-8C23B9B08423}"/>
                </a:ext>
              </a:extLst>
            </p:cNvPr>
            <p:cNvGrpSpPr/>
            <p:nvPr/>
          </p:nvGrpSpPr>
          <p:grpSpPr>
            <a:xfrm>
              <a:off x="5266103" y="3328583"/>
              <a:ext cx="432930" cy="432930"/>
              <a:chOff x="5266103" y="3328583"/>
              <a:chExt cx="432930" cy="432930"/>
            </a:xfrm>
          </p:grpSpPr>
          <p:sp>
            <p:nvSpPr>
              <p:cNvPr id="138" name="Rectangle: Rounded Corners 137">
                <a:extLst>
                  <a:ext uri="{FF2B5EF4-FFF2-40B4-BE49-F238E27FC236}">
                    <a16:creationId xmlns:a16="http://schemas.microsoft.com/office/drawing/2014/main" id="{B1AC7901-F581-4EF4-B061-4458EB115B7D}"/>
                  </a:ext>
                </a:extLst>
              </p:cNvPr>
              <p:cNvSpPr/>
              <p:nvPr/>
            </p:nvSpPr>
            <p:spPr bwMode="auto">
              <a:xfrm>
                <a:off x="5266103" y="332858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8F06751A-A7CF-46C4-A032-8A89720D5704}"/>
                  </a:ext>
                </a:extLst>
              </p:cNvPr>
              <p:cNvGrpSpPr/>
              <p:nvPr/>
            </p:nvGrpSpPr>
            <p:grpSpPr>
              <a:xfrm>
                <a:off x="5373930" y="3380504"/>
                <a:ext cx="217276" cy="329089"/>
                <a:chOff x="5928489" y="3173144"/>
                <a:chExt cx="333375" cy="504935"/>
              </a:xfrm>
              <a:solidFill>
                <a:srgbClr val="0078D4"/>
              </a:solidFill>
            </p:grpSpPr>
            <p:sp>
              <p:nvSpPr>
                <p:cNvPr id="140" name="Freeform: Shape 139">
                  <a:extLst>
                    <a:ext uri="{FF2B5EF4-FFF2-40B4-BE49-F238E27FC236}">
                      <a16:creationId xmlns:a16="http://schemas.microsoft.com/office/drawing/2014/main" id="{B2771265-335F-45C6-AF8D-C20452DE406A}"/>
                    </a:ext>
                  </a:extLst>
                </p:cNvPr>
                <p:cNvSpPr/>
                <p:nvPr/>
              </p:nvSpPr>
              <p:spPr>
                <a:xfrm>
                  <a:off x="6038374" y="3560921"/>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A29EA16-4EBA-4647-BF89-4522571FAEC2}"/>
                    </a:ext>
                  </a:extLst>
                </p:cNvPr>
                <p:cNvSpPr/>
                <p:nvPr/>
              </p:nvSpPr>
              <p:spPr>
                <a:xfrm>
                  <a:off x="6038374" y="3630454"/>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EE74400B-EAD9-420A-ADB5-B0E7566C3924}"/>
                    </a:ext>
                  </a:extLst>
                </p:cNvPr>
                <p:cNvSpPr/>
                <p:nvPr/>
              </p:nvSpPr>
              <p:spPr>
                <a:xfrm>
                  <a:off x="6025991" y="3341846"/>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5848CC40-FD4E-43EE-BBC0-F69019F3D991}"/>
                    </a:ext>
                  </a:extLst>
                </p:cNvPr>
                <p:cNvSpPr/>
                <p:nvPr/>
              </p:nvSpPr>
              <p:spPr>
                <a:xfrm>
                  <a:off x="6115526" y="3341846"/>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4867049-FC59-46C9-9109-B2B50B5D5A6F}"/>
                    </a:ext>
                  </a:extLst>
                </p:cNvPr>
                <p:cNvSpPr/>
                <p:nvPr/>
              </p:nvSpPr>
              <p:spPr>
                <a:xfrm>
                  <a:off x="5928489" y="3173144"/>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55" name="Straight Arrow Connector 154">
            <a:extLst>
              <a:ext uri="{FF2B5EF4-FFF2-40B4-BE49-F238E27FC236}">
                <a16:creationId xmlns:a16="http://schemas.microsoft.com/office/drawing/2014/main" id="{C03BE9C2-EE72-4793-B8AB-517DB476B8CA}"/>
              </a:ext>
            </a:extLst>
          </p:cNvPr>
          <p:cNvCxnSpPr>
            <a:cxnSpLocks/>
          </p:cNvCxnSpPr>
          <p:nvPr/>
        </p:nvCxnSpPr>
        <p:spPr>
          <a:xfrm>
            <a:off x="6394968" y="3039462"/>
            <a:ext cx="4967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C908BA0-58CE-46C1-BF80-1E7C10C4E5B9}"/>
              </a:ext>
            </a:extLst>
          </p:cNvPr>
          <p:cNvCxnSpPr>
            <a:cxnSpLocks/>
          </p:cNvCxnSpPr>
          <p:nvPr/>
        </p:nvCxnSpPr>
        <p:spPr>
          <a:xfrm flipV="1">
            <a:off x="6372086" y="3039462"/>
            <a:ext cx="519592" cy="2426760"/>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77C349BC-312D-4CE9-A98C-EC94525C5F09}"/>
              </a:ext>
            </a:extLst>
          </p:cNvPr>
          <p:cNvGrpSpPr/>
          <p:nvPr/>
        </p:nvGrpSpPr>
        <p:grpSpPr>
          <a:xfrm>
            <a:off x="6891678" y="3792918"/>
            <a:ext cx="432930" cy="724478"/>
            <a:chOff x="7019297" y="4118061"/>
            <a:chExt cx="432930" cy="724478"/>
          </a:xfrm>
        </p:grpSpPr>
        <p:sp>
          <p:nvSpPr>
            <p:cNvPr id="158" name="Rectangle: Rounded Corners 157">
              <a:extLst>
                <a:ext uri="{FF2B5EF4-FFF2-40B4-BE49-F238E27FC236}">
                  <a16:creationId xmlns:a16="http://schemas.microsoft.com/office/drawing/2014/main" id="{184A0B6D-2A3B-4217-B5E3-AF0C8580EA9F}"/>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DC7B990B-B3FB-48E1-ACEA-34F8D955E483}"/>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C29B56EE-B4D2-43C4-AABE-0EB5771B6D54}"/>
                </a:ext>
              </a:extLst>
            </p:cNvPr>
            <p:cNvGrpSpPr/>
            <p:nvPr/>
          </p:nvGrpSpPr>
          <p:grpSpPr>
            <a:xfrm>
              <a:off x="7125788" y="4480947"/>
              <a:ext cx="219948" cy="290254"/>
              <a:chOff x="10305105" y="2133716"/>
              <a:chExt cx="263317" cy="347486"/>
            </a:xfrm>
          </p:grpSpPr>
          <p:sp>
            <p:nvSpPr>
              <p:cNvPr id="161" name="Freeform: Shape 160">
                <a:extLst>
                  <a:ext uri="{FF2B5EF4-FFF2-40B4-BE49-F238E27FC236}">
                    <a16:creationId xmlns:a16="http://schemas.microsoft.com/office/drawing/2014/main" id="{19372738-BC30-418F-88B9-AAD3E1D0A408}"/>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A1AFF7E2-DCEE-46E5-9121-2AF201874CB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75C9DE2-AC24-4299-8AE8-AC02CD7F743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5F40AE0-38F3-4FB4-B202-4F8002D49857}"/>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6703556A-AC64-492C-80D9-7595C191817A}"/>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F5FE4FA-9CCE-4BEB-A630-9B8B1C7BCF7A}"/>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B1BF6CA7-9B2E-4CBF-9C6D-35B49638671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5337B98A-57C0-421E-A85B-E987926B7B4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4E9A803F-BC6F-491A-9021-6A549BC39B22}"/>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70" name="Group 169">
            <a:extLst>
              <a:ext uri="{FF2B5EF4-FFF2-40B4-BE49-F238E27FC236}">
                <a16:creationId xmlns:a16="http://schemas.microsoft.com/office/drawing/2014/main" id="{C74B32B8-817D-4B5A-8EF9-1A032D438641}"/>
              </a:ext>
            </a:extLst>
          </p:cNvPr>
          <p:cNvGrpSpPr/>
          <p:nvPr/>
        </p:nvGrpSpPr>
        <p:grpSpPr>
          <a:xfrm>
            <a:off x="7554251" y="3792918"/>
            <a:ext cx="681814" cy="995726"/>
            <a:chOff x="7853530" y="4387907"/>
            <a:chExt cx="681814" cy="995726"/>
          </a:xfrm>
        </p:grpSpPr>
        <p:sp>
          <p:nvSpPr>
            <p:cNvPr id="171" name="Rectangle: Rounded Corners 170">
              <a:extLst>
                <a:ext uri="{FF2B5EF4-FFF2-40B4-BE49-F238E27FC236}">
                  <a16:creationId xmlns:a16="http://schemas.microsoft.com/office/drawing/2014/main" id="{FBDFFE92-3B8A-4221-9867-010CA3A9A185}"/>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855F9A9-2992-4022-8DAA-5F8FAF3D46D9}"/>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73" name="Title 1">
              <a:extLst>
                <a:ext uri="{FF2B5EF4-FFF2-40B4-BE49-F238E27FC236}">
                  <a16:creationId xmlns:a16="http://schemas.microsoft.com/office/drawing/2014/main" id="{7F724539-6C9C-428D-9875-05C004BA958F}"/>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a:solidFill>
                    <a:srgbClr val="000000"/>
                  </a:solidFill>
                  <a:latin typeface="Segoe UI"/>
                  <a:cs typeface="Segoe UI Semibold" panose="020B0702040204020203" pitchFamily="34" charset="0"/>
                </a:rPr>
                <a:t>Performance Document DB</a:t>
              </a:r>
            </a:p>
          </p:txBody>
        </p:sp>
        <p:pic>
          <p:nvPicPr>
            <p:cNvPr id="174" name="Graphic 173">
              <a:extLst>
                <a:ext uri="{FF2B5EF4-FFF2-40B4-BE49-F238E27FC236}">
                  <a16:creationId xmlns:a16="http://schemas.microsoft.com/office/drawing/2014/main" id="{E16D9F46-420F-49DE-998C-B5219217E2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175" name="Straight Arrow Connector 174">
            <a:extLst>
              <a:ext uri="{FF2B5EF4-FFF2-40B4-BE49-F238E27FC236}">
                <a16:creationId xmlns:a16="http://schemas.microsoft.com/office/drawing/2014/main" id="{3739FB1D-A511-49CC-9B3D-3A3047E39621}"/>
              </a:ext>
            </a:extLst>
          </p:cNvPr>
          <p:cNvCxnSpPr>
            <a:cxnSpLocks/>
          </p:cNvCxnSpPr>
          <p:nvPr/>
        </p:nvCxnSpPr>
        <p:spPr>
          <a:xfrm>
            <a:off x="7108143" y="3255927"/>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F5804FB4-07C1-44A5-9B88-BF6EF729625F}"/>
              </a:ext>
            </a:extLst>
          </p:cNvPr>
          <p:cNvCxnSpPr>
            <a:cxnSpLocks/>
          </p:cNvCxnSpPr>
          <p:nvPr/>
        </p:nvCxnSpPr>
        <p:spPr>
          <a:xfrm rot="16200000" flipH="1">
            <a:off x="7250190" y="3113879"/>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1AEE828-501E-415E-8F27-C9BC36D692E0}"/>
              </a:ext>
            </a:extLst>
          </p:cNvPr>
          <p:cNvCxnSpPr>
            <a:cxnSpLocks/>
          </p:cNvCxnSpPr>
          <p:nvPr/>
        </p:nvCxnSpPr>
        <p:spPr>
          <a:xfrm>
            <a:off x="6400083" y="3854272"/>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3AD49832-EDCD-4029-BEF0-3EE803FB176A}"/>
              </a:ext>
            </a:extLst>
          </p:cNvPr>
          <p:cNvGrpSpPr/>
          <p:nvPr/>
        </p:nvGrpSpPr>
        <p:grpSpPr>
          <a:xfrm>
            <a:off x="5964149" y="3333401"/>
            <a:ext cx="432930" cy="724478"/>
            <a:chOff x="8611437" y="5068925"/>
            <a:chExt cx="432930" cy="724478"/>
          </a:xfrm>
        </p:grpSpPr>
        <p:sp>
          <p:nvSpPr>
            <p:cNvPr id="179" name="Title 1">
              <a:extLst>
                <a:ext uri="{FF2B5EF4-FFF2-40B4-BE49-F238E27FC236}">
                  <a16:creationId xmlns:a16="http://schemas.microsoft.com/office/drawing/2014/main" id="{3069DBB8-8475-4DB4-88FD-8309FB4372AF}"/>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180" name="Rectangle: Rounded Corners 179">
              <a:extLst>
                <a:ext uri="{FF2B5EF4-FFF2-40B4-BE49-F238E27FC236}">
                  <a16:creationId xmlns:a16="http://schemas.microsoft.com/office/drawing/2014/main" id="{2D64B667-3D7B-4009-934B-F2536D8A05E2}"/>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6C2109AC-4E39-4219-ABAF-0219C43EBD21}"/>
                </a:ext>
              </a:extLst>
            </p:cNvPr>
            <p:cNvGrpSpPr/>
            <p:nvPr/>
          </p:nvGrpSpPr>
          <p:grpSpPr>
            <a:xfrm>
              <a:off x="8685438" y="5418679"/>
              <a:ext cx="284928" cy="316518"/>
              <a:chOff x="9586436" y="3185982"/>
              <a:chExt cx="438150" cy="486728"/>
            </a:xfrm>
            <a:solidFill>
              <a:srgbClr val="0078D4"/>
            </a:solidFill>
          </p:grpSpPr>
          <p:sp>
            <p:nvSpPr>
              <p:cNvPr id="182" name="Freeform: Shape 181">
                <a:extLst>
                  <a:ext uri="{FF2B5EF4-FFF2-40B4-BE49-F238E27FC236}">
                    <a16:creationId xmlns:a16="http://schemas.microsoft.com/office/drawing/2014/main" id="{0F8BBEBD-E4D5-431B-B2C0-AA86F7056E60}"/>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831B3C4-8EE0-4116-A5F0-18E2E7FB697F}"/>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4" name="Group 183">
            <a:extLst>
              <a:ext uri="{FF2B5EF4-FFF2-40B4-BE49-F238E27FC236}">
                <a16:creationId xmlns:a16="http://schemas.microsoft.com/office/drawing/2014/main" id="{9306BFDC-BD86-4A79-AB56-603B41EBCF19}"/>
              </a:ext>
            </a:extLst>
          </p:cNvPr>
          <p:cNvGrpSpPr/>
          <p:nvPr/>
        </p:nvGrpSpPr>
        <p:grpSpPr>
          <a:xfrm>
            <a:off x="8411742" y="4320327"/>
            <a:ext cx="829460" cy="845318"/>
            <a:chOff x="7701244" y="5132116"/>
            <a:chExt cx="829460" cy="845318"/>
          </a:xfrm>
        </p:grpSpPr>
        <p:sp>
          <p:nvSpPr>
            <p:cNvPr id="185" name="Title 1">
              <a:extLst>
                <a:ext uri="{FF2B5EF4-FFF2-40B4-BE49-F238E27FC236}">
                  <a16:creationId xmlns:a16="http://schemas.microsoft.com/office/drawing/2014/main" id="{A391255A-9922-4C11-B2E2-493FAC86A5AD}"/>
                </a:ext>
              </a:extLst>
            </p:cNvPr>
            <p:cNvSpPr txBox="1">
              <a:spLocks/>
            </p:cNvSpPr>
            <p:nvPr/>
          </p:nvSpPr>
          <p:spPr>
            <a:xfrm>
              <a:off x="7726914" y="5132116"/>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 Hub</a:t>
              </a:r>
            </a:p>
          </p:txBody>
        </p:sp>
        <p:sp>
          <p:nvSpPr>
            <p:cNvPr id="285" name="Rectangle: Rounded Corners 284">
              <a:extLst>
                <a:ext uri="{FF2B5EF4-FFF2-40B4-BE49-F238E27FC236}">
                  <a16:creationId xmlns:a16="http://schemas.microsoft.com/office/drawing/2014/main" id="{AE036207-41FA-4FFF-B886-30D5CB2FDA9C}"/>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6" name="Title 1">
              <a:extLst>
                <a:ext uri="{FF2B5EF4-FFF2-40B4-BE49-F238E27FC236}">
                  <a16:creationId xmlns:a16="http://schemas.microsoft.com/office/drawing/2014/main" id="{2222DA64-F232-4325-B435-605ED86630E7}"/>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Batch processing</a:t>
              </a:r>
            </a:p>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a:solidFill>
                    <a:srgbClr val="000000"/>
                  </a:solidFill>
                  <a:latin typeface="Segoe UI"/>
                  <a:cs typeface="Segoe UI Semibold" panose="020B0702040204020203" pitchFamily="34" charset="0"/>
                </a:rPr>
                <a:t>Event Simulation</a:t>
              </a:r>
              <a:endPar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endParaRPr>
            </a:p>
          </p:txBody>
        </p:sp>
        <p:grpSp>
          <p:nvGrpSpPr>
            <p:cNvPr id="287" name="Group 286">
              <a:extLst>
                <a:ext uri="{FF2B5EF4-FFF2-40B4-BE49-F238E27FC236}">
                  <a16:creationId xmlns:a16="http://schemas.microsoft.com/office/drawing/2014/main" id="{114B85AC-547F-4616-90F6-93928C57F2F7}"/>
                </a:ext>
              </a:extLst>
            </p:cNvPr>
            <p:cNvGrpSpPr/>
            <p:nvPr/>
          </p:nvGrpSpPr>
          <p:grpSpPr>
            <a:xfrm>
              <a:off x="7971949" y="5364572"/>
              <a:ext cx="271982" cy="286226"/>
              <a:chOff x="5918359" y="3225641"/>
              <a:chExt cx="381952" cy="401955"/>
            </a:xfrm>
            <a:solidFill>
              <a:srgbClr val="0078D4"/>
            </a:solidFill>
          </p:grpSpPr>
          <p:sp>
            <p:nvSpPr>
              <p:cNvPr id="288" name="Freeform: Shape 287">
                <a:extLst>
                  <a:ext uri="{FF2B5EF4-FFF2-40B4-BE49-F238E27FC236}">
                    <a16:creationId xmlns:a16="http://schemas.microsoft.com/office/drawing/2014/main" id="{1DF05870-B9B6-48D7-886B-4485F9546849}"/>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0E34E9F4-84B1-4DAF-BD7A-3678C369D2E6}"/>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8DEE5128-B197-41C5-8DE3-F56BCD22991C}"/>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60C502D9-1A4B-4821-844E-94C2C96AD34E}"/>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2412FC85-376E-415E-83AD-526EBC71B987}"/>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863C08E8-82E0-4CD2-8343-7B60620FF543}"/>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9D96F68E-9D07-4746-BD7A-2D16CE4A7009}"/>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215C596E-BE08-4556-B6C4-5131266632D4}"/>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87E2B4DC-CE45-4F46-97F6-70A9B7EBFE76}"/>
              </a:ext>
            </a:extLst>
          </p:cNvPr>
          <p:cNvGrpSpPr/>
          <p:nvPr/>
        </p:nvGrpSpPr>
        <p:grpSpPr>
          <a:xfrm>
            <a:off x="8611375" y="2531449"/>
            <a:ext cx="432930" cy="724478"/>
            <a:chOff x="8179134" y="2263745"/>
            <a:chExt cx="432930" cy="724478"/>
          </a:xfrm>
        </p:grpSpPr>
        <p:sp>
          <p:nvSpPr>
            <p:cNvPr id="297" name="Rectangle: Rounded Corners 296">
              <a:extLst>
                <a:ext uri="{FF2B5EF4-FFF2-40B4-BE49-F238E27FC236}">
                  <a16:creationId xmlns:a16="http://schemas.microsoft.com/office/drawing/2014/main" id="{8D434E81-915C-485E-935D-E836D6F53216}"/>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98" name="Graphic 246">
              <a:extLst>
                <a:ext uri="{FF2B5EF4-FFF2-40B4-BE49-F238E27FC236}">
                  <a16:creationId xmlns:a16="http://schemas.microsoft.com/office/drawing/2014/main" id="{93C12207-2338-4BA7-A6D7-19DD9824DF14}"/>
                </a:ext>
              </a:extLst>
            </p:cNvPr>
            <p:cNvGrpSpPr/>
            <p:nvPr/>
          </p:nvGrpSpPr>
          <p:grpSpPr>
            <a:xfrm>
              <a:off x="8247455" y="2624191"/>
              <a:ext cx="293408" cy="293983"/>
              <a:chOff x="7801451" y="2582704"/>
              <a:chExt cx="485775" cy="486727"/>
            </a:xfrm>
          </p:grpSpPr>
          <p:sp>
            <p:nvSpPr>
              <p:cNvPr id="300" name="Freeform: Shape 299">
                <a:extLst>
                  <a:ext uri="{FF2B5EF4-FFF2-40B4-BE49-F238E27FC236}">
                    <a16:creationId xmlns:a16="http://schemas.microsoft.com/office/drawing/2014/main" id="{7C883908-C101-4AEE-8483-953928FFD610}"/>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2DD7AF4B-7C5E-4D48-81E4-74DB55AE4E26}"/>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C6C2142C-6DC2-468F-A4DB-CEB6B228BC24}"/>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20C42A40-A4D5-452A-BCC6-E0E120E6AFE8}"/>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4B0D802A-73FE-48D4-BF06-287CAB24C4F1}"/>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9" name="Title 1">
              <a:extLst>
                <a:ext uri="{FF2B5EF4-FFF2-40B4-BE49-F238E27FC236}">
                  <a16:creationId xmlns:a16="http://schemas.microsoft.com/office/drawing/2014/main" id="{C314631E-6113-4098-AFE1-1953E05119C2}"/>
                </a:ext>
              </a:extLst>
            </p:cNvPr>
            <p:cNvSpPr txBox="1">
              <a:spLocks/>
            </p:cNvSpPr>
            <p:nvPr/>
          </p:nvSpPr>
          <p:spPr>
            <a:xfrm>
              <a:off x="8179134" y="226374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Factory</a:t>
              </a:r>
            </a:p>
          </p:txBody>
        </p:sp>
      </p:grpSp>
      <p:cxnSp>
        <p:nvCxnSpPr>
          <p:cNvPr id="305" name="Straight Arrow Connector 304">
            <a:extLst>
              <a:ext uri="{FF2B5EF4-FFF2-40B4-BE49-F238E27FC236}">
                <a16:creationId xmlns:a16="http://schemas.microsoft.com/office/drawing/2014/main" id="{2FD3CA53-EB60-49E9-BC75-32447622A1AE}"/>
              </a:ext>
            </a:extLst>
          </p:cNvPr>
          <p:cNvCxnSpPr>
            <a:cxnSpLocks/>
          </p:cNvCxnSpPr>
          <p:nvPr/>
        </p:nvCxnSpPr>
        <p:spPr>
          <a:xfrm>
            <a:off x="8827840" y="3255927"/>
            <a:ext cx="0" cy="1632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259E818C-E3C2-4446-AC6F-8A2CE5695483}"/>
              </a:ext>
            </a:extLst>
          </p:cNvPr>
          <p:cNvGrpSpPr/>
          <p:nvPr/>
        </p:nvGrpSpPr>
        <p:grpSpPr>
          <a:xfrm>
            <a:off x="9357500" y="2408338"/>
            <a:ext cx="620696" cy="847589"/>
            <a:chOff x="9355154" y="2519886"/>
            <a:chExt cx="620696" cy="847589"/>
          </a:xfrm>
        </p:grpSpPr>
        <p:sp>
          <p:nvSpPr>
            <p:cNvPr id="307" name="Freeform: Shape 306">
              <a:extLst>
                <a:ext uri="{FF2B5EF4-FFF2-40B4-BE49-F238E27FC236}">
                  <a16:creationId xmlns:a16="http://schemas.microsoft.com/office/drawing/2014/main" id="{2CBEB565-16C2-440E-B777-07168976AD81}"/>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Rectangle: Rounded Corners 307">
              <a:extLst>
                <a:ext uri="{FF2B5EF4-FFF2-40B4-BE49-F238E27FC236}">
                  <a16:creationId xmlns:a16="http://schemas.microsoft.com/office/drawing/2014/main" id="{867D05F6-9DCC-4977-B606-EA7A915C3C4E}"/>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9" name="Title 1">
              <a:extLst>
                <a:ext uri="{FF2B5EF4-FFF2-40B4-BE49-F238E27FC236}">
                  <a16:creationId xmlns:a16="http://schemas.microsoft.com/office/drawing/2014/main" id="{09A01AE9-8FE7-48F0-8D4B-61FAAE24BCEB}"/>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Management Gateway</a:t>
              </a:r>
            </a:p>
          </p:txBody>
        </p:sp>
      </p:grpSp>
      <p:cxnSp>
        <p:nvCxnSpPr>
          <p:cNvPr id="310" name="Straight Arrow Connector 309">
            <a:extLst>
              <a:ext uri="{FF2B5EF4-FFF2-40B4-BE49-F238E27FC236}">
                <a16:creationId xmlns:a16="http://schemas.microsoft.com/office/drawing/2014/main" id="{CC354C9E-9E8E-49F2-811C-FE01EE857DF3}"/>
              </a:ext>
            </a:extLst>
          </p:cNvPr>
          <p:cNvCxnSpPr>
            <a:cxnSpLocks/>
          </p:cNvCxnSpPr>
          <p:nvPr/>
        </p:nvCxnSpPr>
        <p:spPr>
          <a:xfrm flipH="1">
            <a:off x="9044305" y="3047734"/>
            <a:ext cx="4329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1" name="Group 310">
            <a:extLst>
              <a:ext uri="{FF2B5EF4-FFF2-40B4-BE49-F238E27FC236}">
                <a16:creationId xmlns:a16="http://schemas.microsoft.com/office/drawing/2014/main" id="{CB3B99BF-0D71-4686-9118-809E31FA8AF6}"/>
              </a:ext>
            </a:extLst>
          </p:cNvPr>
          <p:cNvGrpSpPr/>
          <p:nvPr/>
        </p:nvGrpSpPr>
        <p:grpSpPr>
          <a:xfrm>
            <a:off x="10883370" y="2531449"/>
            <a:ext cx="620696" cy="724478"/>
            <a:chOff x="10133029" y="2338197"/>
            <a:chExt cx="620696" cy="724478"/>
          </a:xfrm>
        </p:grpSpPr>
        <p:sp>
          <p:nvSpPr>
            <p:cNvPr id="312" name="Rectangle: Rounded Corners 311">
              <a:extLst>
                <a:ext uri="{FF2B5EF4-FFF2-40B4-BE49-F238E27FC236}">
                  <a16:creationId xmlns:a16="http://schemas.microsoft.com/office/drawing/2014/main" id="{A064BB37-7F8E-4E50-BE56-7931CDED5FB1}"/>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3" name="Title 1">
              <a:extLst>
                <a:ext uri="{FF2B5EF4-FFF2-40B4-BE49-F238E27FC236}">
                  <a16:creationId xmlns:a16="http://schemas.microsoft.com/office/drawing/2014/main" id="{C758C5DC-B556-44F7-AD57-2A7F67670668}"/>
                </a:ext>
              </a:extLst>
            </p:cNvPr>
            <p:cNvSpPr txBox="1">
              <a:spLocks/>
            </p:cNvSpPr>
            <p:nvPr/>
          </p:nvSpPr>
          <p:spPr>
            <a:xfrm>
              <a:off x="10133029" y="2338197"/>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database</a:t>
              </a:r>
            </a:p>
          </p:txBody>
        </p:sp>
        <p:sp>
          <p:nvSpPr>
            <p:cNvPr id="314" name="Database_EFC7" title="Icon of a cylinder">
              <a:extLst>
                <a:ext uri="{FF2B5EF4-FFF2-40B4-BE49-F238E27FC236}">
                  <a16:creationId xmlns:a16="http://schemas.microsoft.com/office/drawing/2014/main" id="{2E922006-A2F3-4D9A-AAFA-5C4B430F89C5}"/>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15" name="Straight Arrow Connector 314">
            <a:extLst>
              <a:ext uri="{FF2B5EF4-FFF2-40B4-BE49-F238E27FC236}">
                <a16:creationId xmlns:a16="http://schemas.microsoft.com/office/drawing/2014/main" id="{F1CA0FF0-C471-41DA-B874-BA22FC66B2F8}"/>
              </a:ext>
            </a:extLst>
          </p:cNvPr>
          <p:cNvCxnSpPr>
            <a:cxnSpLocks/>
          </p:cNvCxnSpPr>
          <p:nvPr/>
        </p:nvCxnSpPr>
        <p:spPr>
          <a:xfrm flipH="1">
            <a:off x="9884313" y="3039462"/>
            <a:ext cx="109294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6" name="Group 315">
            <a:extLst>
              <a:ext uri="{FF2B5EF4-FFF2-40B4-BE49-F238E27FC236}">
                <a16:creationId xmlns:a16="http://schemas.microsoft.com/office/drawing/2014/main" id="{3A48C3E5-8B7C-401B-9C43-B8E0D200C24E}"/>
              </a:ext>
            </a:extLst>
          </p:cNvPr>
          <p:cNvGrpSpPr/>
          <p:nvPr/>
        </p:nvGrpSpPr>
        <p:grpSpPr>
          <a:xfrm>
            <a:off x="10258367" y="2858129"/>
            <a:ext cx="580758" cy="519875"/>
            <a:chOff x="9044476" y="3871377"/>
            <a:chExt cx="580758" cy="519875"/>
          </a:xfrm>
        </p:grpSpPr>
        <p:sp>
          <p:nvSpPr>
            <p:cNvPr id="317" name="Rectangle 316">
              <a:extLst>
                <a:ext uri="{FF2B5EF4-FFF2-40B4-BE49-F238E27FC236}">
                  <a16:creationId xmlns:a16="http://schemas.microsoft.com/office/drawing/2014/main" id="{ACC55C5B-185D-41E5-BE9A-BE9CB236595F}"/>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8" name="Group 317">
              <a:extLst>
                <a:ext uri="{FF2B5EF4-FFF2-40B4-BE49-F238E27FC236}">
                  <a16:creationId xmlns:a16="http://schemas.microsoft.com/office/drawing/2014/main" id="{926DE677-CC64-4838-AD40-F60614FD8E21}"/>
                </a:ext>
              </a:extLst>
            </p:cNvPr>
            <p:cNvGrpSpPr/>
            <p:nvPr/>
          </p:nvGrpSpPr>
          <p:grpSpPr>
            <a:xfrm>
              <a:off x="9044476" y="3871377"/>
              <a:ext cx="580758" cy="519875"/>
              <a:chOff x="9044476" y="3871377"/>
              <a:chExt cx="580758" cy="519875"/>
            </a:xfrm>
          </p:grpSpPr>
          <p:sp>
            <p:nvSpPr>
              <p:cNvPr id="319" name="Title 1">
                <a:extLst>
                  <a:ext uri="{FF2B5EF4-FFF2-40B4-BE49-F238E27FC236}">
                    <a16:creationId xmlns:a16="http://schemas.microsoft.com/office/drawing/2014/main" id="{F95CFBE0-7A8B-4C38-9D85-D03E8937895A}"/>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0" name="Freeform: Shape 319">
                <a:extLst>
                  <a:ext uri="{FF2B5EF4-FFF2-40B4-BE49-F238E27FC236}">
                    <a16:creationId xmlns:a16="http://schemas.microsoft.com/office/drawing/2014/main" id="{DD5B0192-8D8D-47FA-817B-04E16ECB1D4B}"/>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21" name="Oval 320">
            <a:extLst>
              <a:ext uri="{FF2B5EF4-FFF2-40B4-BE49-F238E27FC236}">
                <a16:creationId xmlns:a16="http://schemas.microsoft.com/office/drawing/2014/main" id="{C3406D56-3CB7-459F-8A84-6BE1E13AB12A}"/>
              </a:ext>
            </a:extLst>
          </p:cNvPr>
          <p:cNvSpPr/>
          <p:nvPr/>
        </p:nvSpPr>
        <p:spPr bwMode="auto">
          <a:xfrm>
            <a:off x="5616151" y="29023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22" name="Oval 321">
            <a:extLst>
              <a:ext uri="{FF2B5EF4-FFF2-40B4-BE49-F238E27FC236}">
                <a16:creationId xmlns:a16="http://schemas.microsoft.com/office/drawing/2014/main" id="{3DB7D78B-EA33-494A-B0B1-A4049AF9D3E1}"/>
              </a:ext>
            </a:extLst>
          </p:cNvPr>
          <p:cNvSpPr/>
          <p:nvPr/>
        </p:nvSpPr>
        <p:spPr bwMode="auto">
          <a:xfrm>
            <a:off x="5616151" y="452711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23" name="Oval 322">
            <a:extLst>
              <a:ext uri="{FF2B5EF4-FFF2-40B4-BE49-F238E27FC236}">
                <a16:creationId xmlns:a16="http://schemas.microsoft.com/office/drawing/2014/main" id="{E9A3A439-A2F9-417F-895E-B4FA967B62E7}"/>
              </a:ext>
            </a:extLst>
          </p:cNvPr>
          <p:cNvSpPr/>
          <p:nvPr/>
        </p:nvSpPr>
        <p:spPr bwMode="auto">
          <a:xfrm>
            <a:off x="5617978" y="37171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24" name="Oval 323">
            <a:extLst>
              <a:ext uri="{FF2B5EF4-FFF2-40B4-BE49-F238E27FC236}">
                <a16:creationId xmlns:a16="http://schemas.microsoft.com/office/drawing/2014/main" id="{53725B50-6537-414B-A832-5DB1DEAD0592}"/>
              </a:ext>
            </a:extLst>
          </p:cNvPr>
          <p:cNvSpPr/>
          <p:nvPr/>
        </p:nvSpPr>
        <p:spPr bwMode="auto">
          <a:xfrm>
            <a:off x="7394908" y="29023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325" name="Straight Connector 324">
            <a:extLst>
              <a:ext uri="{FF2B5EF4-FFF2-40B4-BE49-F238E27FC236}">
                <a16:creationId xmlns:a16="http://schemas.microsoft.com/office/drawing/2014/main" id="{EF43A66B-464D-47F6-9AC6-DF888C9A4FD2}"/>
              </a:ext>
            </a:extLst>
          </p:cNvPr>
          <p:cNvCxnSpPr>
            <a:cxnSpLocks/>
          </p:cNvCxnSpPr>
          <p:nvPr/>
        </p:nvCxnSpPr>
        <p:spPr>
          <a:xfrm>
            <a:off x="6394968" y="4647900"/>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Connector: Elbow 325">
            <a:extLst>
              <a:ext uri="{FF2B5EF4-FFF2-40B4-BE49-F238E27FC236}">
                <a16:creationId xmlns:a16="http://schemas.microsoft.com/office/drawing/2014/main" id="{6933FC76-8057-48B9-B7AA-2F485055B343}"/>
              </a:ext>
            </a:extLst>
          </p:cNvPr>
          <p:cNvCxnSpPr>
            <a:cxnSpLocks/>
          </p:cNvCxnSpPr>
          <p:nvPr/>
        </p:nvCxnSpPr>
        <p:spPr>
          <a:xfrm rot="5400000" flipH="1">
            <a:off x="7643183" y="3982357"/>
            <a:ext cx="648249" cy="1718329"/>
          </a:xfrm>
          <a:prstGeom prst="bentConnector3">
            <a:avLst>
              <a:gd name="adj1" fmla="val -3526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67C7D584-036C-4FED-87F9-3C0EF0E11DE0}"/>
              </a:ext>
            </a:extLst>
          </p:cNvPr>
          <p:cNvCxnSpPr>
            <a:cxnSpLocks/>
          </p:cNvCxnSpPr>
          <p:nvPr/>
        </p:nvCxnSpPr>
        <p:spPr>
          <a:xfrm flipV="1">
            <a:off x="7109139" y="3262880"/>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E788CAEB-4F89-43FB-A639-09E5965D0F20}"/>
              </a:ext>
            </a:extLst>
          </p:cNvPr>
          <p:cNvGrpSpPr/>
          <p:nvPr/>
        </p:nvGrpSpPr>
        <p:grpSpPr>
          <a:xfrm>
            <a:off x="9148736" y="4990239"/>
            <a:ext cx="829460" cy="773242"/>
            <a:chOff x="8121897" y="5106014"/>
            <a:chExt cx="829460" cy="773242"/>
          </a:xfrm>
        </p:grpSpPr>
        <p:sp>
          <p:nvSpPr>
            <p:cNvPr id="329" name="Title 1">
              <a:extLst>
                <a:ext uri="{FF2B5EF4-FFF2-40B4-BE49-F238E27FC236}">
                  <a16:creationId xmlns:a16="http://schemas.microsoft.com/office/drawing/2014/main" id="{67439988-C6CB-419C-9BE3-6E3805E64984}"/>
                </a:ext>
              </a:extLst>
            </p:cNvPr>
            <p:cNvSpPr txBox="1">
              <a:spLocks/>
            </p:cNvSpPr>
            <p:nvPr/>
          </p:nvSpPr>
          <p:spPr>
            <a:xfrm>
              <a:off x="8137720" y="5106014"/>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Bus </a:t>
              </a:r>
            </a:p>
          </p:txBody>
        </p:sp>
        <p:sp>
          <p:nvSpPr>
            <p:cNvPr id="330" name="Rectangle: Rounded Corners 125">
              <a:extLst>
                <a:ext uri="{FF2B5EF4-FFF2-40B4-BE49-F238E27FC236}">
                  <a16:creationId xmlns:a16="http://schemas.microsoft.com/office/drawing/2014/main" id="{40999B0E-181D-47B9-B332-8C08F7BD1F1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52281A11-47AA-4F5A-88C5-52EE62FDC367}"/>
                </a:ext>
              </a:extLst>
            </p:cNvPr>
            <p:cNvSpPr txBox="1">
              <a:spLocks/>
            </p:cNvSpPr>
            <p:nvPr/>
          </p:nvSpPr>
          <p:spPr>
            <a:xfrm>
              <a:off x="8121897" y="5768456"/>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Internal Queuing</a:t>
              </a:r>
            </a:p>
          </p:txBody>
        </p:sp>
        <p:pic>
          <p:nvPicPr>
            <p:cNvPr id="332" name="Graphic 331">
              <a:extLst>
                <a:ext uri="{FF2B5EF4-FFF2-40B4-BE49-F238E27FC236}">
                  <a16:creationId xmlns:a16="http://schemas.microsoft.com/office/drawing/2014/main" id="{5BC56D0F-92C9-431C-B859-3C21303797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333" name="Straight Arrow Connector 332">
            <a:extLst>
              <a:ext uri="{FF2B5EF4-FFF2-40B4-BE49-F238E27FC236}">
                <a16:creationId xmlns:a16="http://schemas.microsoft.com/office/drawing/2014/main" id="{8B073D93-A58E-4DEA-8922-0F3F20D46BC5}"/>
              </a:ext>
            </a:extLst>
          </p:cNvPr>
          <p:cNvCxnSpPr>
            <a:cxnSpLocks/>
          </p:cNvCxnSpPr>
          <p:nvPr/>
        </p:nvCxnSpPr>
        <p:spPr>
          <a:xfrm flipH="1">
            <a:off x="8806023" y="4119947"/>
            <a:ext cx="3201" cy="22700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4" name="Group 333">
            <a:extLst>
              <a:ext uri="{FF2B5EF4-FFF2-40B4-BE49-F238E27FC236}">
                <a16:creationId xmlns:a16="http://schemas.microsoft.com/office/drawing/2014/main" id="{1148AB91-C120-460F-BF1E-563FEE06A302}"/>
              </a:ext>
            </a:extLst>
          </p:cNvPr>
          <p:cNvGrpSpPr/>
          <p:nvPr/>
        </p:nvGrpSpPr>
        <p:grpSpPr>
          <a:xfrm>
            <a:off x="8611375" y="3419150"/>
            <a:ext cx="432930" cy="724478"/>
            <a:chOff x="7019297" y="4118061"/>
            <a:chExt cx="432930" cy="724478"/>
          </a:xfrm>
        </p:grpSpPr>
        <p:sp>
          <p:nvSpPr>
            <p:cNvPr id="335" name="Rectangle: Rounded Corners 177">
              <a:extLst>
                <a:ext uri="{FF2B5EF4-FFF2-40B4-BE49-F238E27FC236}">
                  <a16:creationId xmlns:a16="http://schemas.microsoft.com/office/drawing/2014/main" id="{853ACAE1-AFD3-4948-82D0-0A621AEB7381}"/>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Title 1">
              <a:extLst>
                <a:ext uri="{FF2B5EF4-FFF2-40B4-BE49-F238E27FC236}">
                  <a16:creationId xmlns:a16="http://schemas.microsoft.com/office/drawing/2014/main" id="{06860998-F772-4FD5-A04C-0B8616FE9E6E}"/>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337" name="Group 336">
              <a:extLst>
                <a:ext uri="{FF2B5EF4-FFF2-40B4-BE49-F238E27FC236}">
                  <a16:creationId xmlns:a16="http://schemas.microsoft.com/office/drawing/2014/main" id="{98C9FD30-E1C3-45DD-B2F5-FDE018328472}"/>
                </a:ext>
              </a:extLst>
            </p:cNvPr>
            <p:cNvGrpSpPr/>
            <p:nvPr/>
          </p:nvGrpSpPr>
          <p:grpSpPr>
            <a:xfrm>
              <a:off x="7125788" y="4480947"/>
              <a:ext cx="219948" cy="290254"/>
              <a:chOff x="10305105" y="2133716"/>
              <a:chExt cx="263317" cy="347486"/>
            </a:xfrm>
          </p:grpSpPr>
          <p:sp>
            <p:nvSpPr>
              <p:cNvPr id="338" name="Freeform: Shape 201">
                <a:extLst>
                  <a:ext uri="{FF2B5EF4-FFF2-40B4-BE49-F238E27FC236}">
                    <a16:creationId xmlns:a16="http://schemas.microsoft.com/office/drawing/2014/main" id="{B200712A-4E67-4739-AA1E-D1330E043D13}"/>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Shape 202">
                <a:extLst>
                  <a:ext uri="{FF2B5EF4-FFF2-40B4-BE49-F238E27FC236}">
                    <a16:creationId xmlns:a16="http://schemas.microsoft.com/office/drawing/2014/main" id="{2B385369-D304-40E7-93F7-9D639BE9C6A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Shape 203">
                <a:extLst>
                  <a:ext uri="{FF2B5EF4-FFF2-40B4-BE49-F238E27FC236}">
                    <a16:creationId xmlns:a16="http://schemas.microsoft.com/office/drawing/2014/main" id="{47C82934-4162-4493-BB1C-307F4CEDF97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Shape 204">
                <a:extLst>
                  <a:ext uri="{FF2B5EF4-FFF2-40B4-BE49-F238E27FC236}">
                    <a16:creationId xmlns:a16="http://schemas.microsoft.com/office/drawing/2014/main" id="{95BD3861-9041-4139-BFDE-F66FAA49C7B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Shape 205">
                <a:extLst>
                  <a:ext uri="{FF2B5EF4-FFF2-40B4-BE49-F238E27FC236}">
                    <a16:creationId xmlns:a16="http://schemas.microsoft.com/office/drawing/2014/main" id="{F5E75535-B618-416B-B258-010768533F28}"/>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Shape 207">
                <a:extLst>
                  <a:ext uri="{FF2B5EF4-FFF2-40B4-BE49-F238E27FC236}">
                    <a16:creationId xmlns:a16="http://schemas.microsoft.com/office/drawing/2014/main" id="{9FA25657-2CA5-4597-A55A-2E85277F2AA6}"/>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208">
                <a:extLst>
                  <a:ext uri="{FF2B5EF4-FFF2-40B4-BE49-F238E27FC236}">
                    <a16:creationId xmlns:a16="http://schemas.microsoft.com/office/drawing/2014/main" id="{B6415A5E-EF8E-41E9-83AD-C3F9A26A387D}"/>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209">
                <a:extLst>
                  <a:ext uri="{FF2B5EF4-FFF2-40B4-BE49-F238E27FC236}">
                    <a16:creationId xmlns:a16="http://schemas.microsoft.com/office/drawing/2014/main" id="{D8FDC1A7-FAD5-4E4B-9A6B-CE10A316C29F}"/>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210">
                <a:extLst>
                  <a:ext uri="{FF2B5EF4-FFF2-40B4-BE49-F238E27FC236}">
                    <a16:creationId xmlns:a16="http://schemas.microsoft.com/office/drawing/2014/main" id="{7AA988A4-4B48-4C68-BDB5-E1B833A87D19}"/>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5EA01ACD-5633-4543-B5B3-A3D11136A7D2}"/>
              </a:ext>
            </a:extLst>
          </p:cNvPr>
          <p:cNvGrpSpPr/>
          <p:nvPr/>
        </p:nvGrpSpPr>
        <p:grpSpPr>
          <a:xfrm>
            <a:off x="5962038" y="2531449"/>
            <a:ext cx="432930" cy="724478"/>
            <a:chOff x="5684947" y="3044067"/>
            <a:chExt cx="432930" cy="724478"/>
          </a:xfrm>
        </p:grpSpPr>
        <p:sp>
          <p:nvSpPr>
            <p:cNvPr id="146" name="Rectangle: Rounded Corners 145">
              <a:extLst>
                <a:ext uri="{FF2B5EF4-FFF2-40B4-BE49-F238E27FC236}">
                  <a16:creationId xmlns:a16="http://schemas.microsoft.com/office/drawing/2014/main" id="{35DFCD94-DCD6-48A9-AD36-05A9D4656C1D}"/>
                </a:ext>
              </a:extLst>
            </p:cNvPr>
            <p:cNvSpPr/>
            <p:nvPr/>
          </p:nvSpPr>
          <p:spPr bwMode="auto">
            <a:xfrm>
              <a:off x="5684947" y="33356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Title 1">
              <a:extLst>
                <a:ext uri="{FF2B5EF4-FFF2-40B4-BE49-F238E27FC236}">
                  <a16:creationId xmlns:a16="http://schemas.microsoft.com/office/drawing/2014/main" id="{21D541F3-96DF-41F5-A536-7456B5427B0F}"/>
                </a:ext>
              </a:extLst>
            </p:cNvPr>
            <p:cNvSpPr txBox="1">
              <a:spLocks/>
            </p:cNvSpPr>
            <p:nvPr/>
          </p:nvSpPr>
          <p:spPr>
            <a:xfrm>
              <a:off x="5684947" y="304406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86" name="Freeform: Shape 185">
              <a:extLst>
                <a:ext uri="{FF2B5EF4-FFF2-40B4-BE49-F238E27FC236}">
                  <a16:creationId xmlns:a16="http://schemas.microsoft.com/office/drawing/2014/main" id="{770ABF19-AA99-405A-869C-6E815E886A73}"/>
                </a:ext>
              </a:extLst>
            </p:cNvPr>
            <p:cNvSpPr>
              <a:spLocks noChangeAspect="1"/>
            </p:cNvSpPr>
            <p:nvPr/>
          </p:nvSpPr>
          <p:spPr bwMode="auto">
            <a:xfrm>
              <a:off x="5776536" y="3427244"/>
              <a:ext cx="249753" cy="24967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5" name="Title 3">
            <a:extLst>
              <a:ext uri="{FF2B5EF4-FFF2-40B4-BE49-F238E27FC236}">
                <a16:creationId xmlns:a16="http://schemas.microsoft.com/office/drawing/2014/main" id="{D2870D5C-07B8-433C-858C-03943B62FA50}"/>
              </a:ext>
            </a:extLst>
          </p:cNvPr>
          <p:cNvSpPr>
            <a:spLocks noGrp="1"/>
          </p:cNvSpPr>
          <p:nvPr>
            <p:ph type="title"/>
          </p:nvPr>
        </p:nvSpPr>
        <p:spPr>
          <a:xfrm>
            <a:off x="465955" y="633186"/>
            <a:ext cx="6894804" cy="410369"/>
          </a:xfrm>
        </p:spPr>
        <p:txBody>
          <a:bodyPr/>
          <a:lstStyle/>
          <a:p>
            <a:r>
              <a:rPr lang="en-US"/>
              <a:t>Maersk: </a:t>
            </a:r>
            <a:r>
              <a:rPr lang="en-US">
                <a:solidFill>
                  <a:srgbClr val="0078D3"/>
                </a:solidFill>
              </a:rPr>
              <a:t>architecture</a:t>
            </a:r>
            <a:r>
              <a:rPr lang="en-US"/>
              <a:t> </a:t>
            </a:r>
            <a:endParaRPr lang="en-US">
              <a:solidFill>
                <a:srgbClr val="0078D3"/>
              </a:solidFill>
            </a:endParaRPr>
          </a:p>
        </p:txBody>
      </p:sp>
    </p:spTree>
    <p:extLst>
      <p:ext uri="{BB962C8B-B14F-4D97-AF65-F5344CB8AC3E}">
        <p14:creationId xmlns:p14="http://schemas.microsoft.com/office/powerpoint/2010/main" val="153615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on a bed&#10;&#10;Description automatically generated">
            <a:extLst>
              <a:ext uri="{FF2B5EF4-FFF2-40B4-BE49-F238E27FC236}">
                <a16:creationId xmlns:a16="http://schemas.microsoft.com/office/drawing/2014/main" id="{17A63D57-0942-47CA-923A-C0E2622D46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5"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pic>
        <p:nvPicPr>
          <p:cNvPr id="2050" name="Picture 2" descr="Story logo">
            <a:extLst>
              <a:ext uri="{FF2B5EF4-FFF2-40B4-BE49-F238E27FC236}">
                <a16:creationId xmlns:a16="http://schemas.microsoft.com/office/drawing/2014/main" id="{0C44FA53-857F-4DDB-8160-E23F8C8652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712" y="233273"/>
            <a:ext cx="1410596" cy="3306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E37AD68-5DBC-4739-8BAF-AA4834F3E3B9}"/>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7911399" cy="820738"/>
          </a:xfrm>
        </p:spPr>
        <p:txBody>
          <a:bodyPr/>
          <a:lstStyle/>
          <a:p>
            <a:r>
              <a:rPr lang="en-US"/>
              <a:t>Cloud computing supports value-based care development for medical technology provider</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217229156"/>
              </p:ext>
            </p:extLst>
          </p:nvPr>
        </p:nvGraphicFramePr>
        <p:xfrm>
          <a:off x="465138" y="1713954"/>
          <a:ext cx="7048484" cy="493776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Siemens </a:t>
                      </a:r>
                      <a:r>
                        <a:rPr lang="en-US" sz="1600" b="0" err="1">
                          <a:solidFill>
                            <a:srgbClr val="000000"/>
                          </a:solidFill>
                        </a:rPr>
                        <a:t>Healthineers</a:t>
                      </a:r>
                      <a:r>
                        <a:rPr lang="en-US" sz="1600" b="0">
                          <a:solidFill>
                            <a:srgbClr val="000000"/>
                          </a:solidFill>
                        </a:rPr>
                        <a:t> wanted to develop more of its solutions in the cloud—on-premises systems were proving complicated for data aggregation and analytics—but strict compliance requirements were making that transition tricky.</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9202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company selected Microsoft Azure for its cloud development platform thanks in large part to the number of regulatory certifications Azure has earned worldwide. With that decision, the company now deploys its distributed applications in Docker containers, orchestrates those containers using Kubernetes, and monitors and manages the environment with AKS.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AKS enables developers to quickly and easily work </a:t>
                      </a:r>
                      <a:br>
                        <a:rPr lang="en-US" sz="1600" b="0" dirty="0">
                          <a:solidFill>
                            <a:srgbClr val="000000"/>
                          </a:solidFill>
                        </a:rPr>
                      </a:br>
                      <a:r>
                        <a:rPr lang="en-US" sz="1600" b="0" dirty="0">
                          <a:solidFill>
                            <a:srgbClr val="000000"/>
                          </a:solidFill>
                        </a:rPr>
                        <a:t>with their applications with minimal operations and maintenance overhead, leading to shorter release cycles and helping the company achieve its desired continuous delivery approach.</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Using Azure Kubernetes Service puts us into a position to not only deploy our business logic in Docker containers, including the orchestration, but also … to easily manage the exposure and control and meter the access.”</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2080718"/>
            <a:ext cx="3859501" cy="738664"/>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Thomas </a:t>
            </a:r>
            <a:r>
              <a:rPr lang="en-US" sz="1400" i="1" err="1">
                <a:solidFill>
                  <a:schemeClr val="bg1"/>
                </a:solidFill>
              </a:rPr>
              <a:t>Gossler</a:t>
            </a:r>
            <a:r>
              <a:rPr lang="en-US" sz="1400" i="1">
                <a:solidFill>
                  <a:schemeClr val="bg1"/>
                </a:solidFill>
              </a:rPr>
              <a:t>, Lead Architect, Digital Ecosystem Platform</a:t>
            </a:r>
            <a:br>
              <a:rPr lang="en-US" sz="1400" i="1">
                <a:solidFill>
                  <a:schemeClr val="bg1"/>
                </a:solidFill>
              </a:rPr>
            </a:br>
            <a:r>
              <a:rPr lang="en-US" sz="1400" i="1">
                <a:solidFill>
                  <a:schemeClr val="bg1"/>
                </a:solidFill>
              </a:rPr>
              <a:t>Siemens </a:t>
            </a:r>
            <a:r>
              <a:rPr lang="en-US" sz="1400" i="1" err="1">
                <a:solidFill>
                  <a:schemeClr val="bg1"/>
                </a:solidFill>
              </a:rPr>
              <a:t>Healthineers</a:t>
            </a:r>
            <a:endParaRPr lang="en-US" sz="1400" i="1">
              <a:solidFill>
                <a:schemeClr val="bg1"/>
              </a:solidFill>
            </a:endParaRP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725" y="6516602"/>
            <a:ext cx="2176731" cy="313904"/>
          </a:xfrm>
          <a:prstGeom prst="rect">
            <a:avLst/>
          </a:prstGeom>
        </p:spPr>
        <p:txBody>
          <a:bodyPr wrap="square">
            <a:spAutoFit/>
          </a:bodyPr>
          <a:lstStyle/>
          <a:p>
            <a:r>
              <a:rPr lang="en-US" sz="1400">
                <a:solidFill>
                  <a:schemeClr val="bg1"/>
                </a:solidFill>
              </a:rPr>
              <a:t>Click icon to learn more</a:t>
            </a:r>
          </a:p>
        </p:txBody>
      </p:sp>
      <p:sp>
        <p:nvSpPr>
          <p:cNvPr id="23" name="globe_2" title="Icon of a sphere made of lines">
            <a:hlinkClick r:id="rId5"/>
            <a:extLst>
              <a:ext uri="{FF2B5EF4-FFF2-40B4-BE49-F238E27FC236}">
                <a16:creationId xmlns:a16="http://schemas.microsoft.com/office/drawing/2014/main" id="{2F560DD6-7D3E-4C75-99C1-3ED35712590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382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B2B8B6-C2EC-46FA-A13B-069AF6CE3D0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4199" y="254300"/>
            <a:ext cx="1917492" cy="362055"/>
          </a:xfrm>
          <a:prstGeom prst="rect">
            <a:avLst/>
          </a:prstGeom>
        </p:spPr>
      </p:pic>
      <p:sp>
        <p:nvSpPr>
          <p:cNvPr id="4" name="Title 3"/>
          <p:cNvSpPr>
            <a:spLocks noGrp="1"/>
          </p:cNvSpPr>
          <p:nvPr>
            <p:ph type="title"/>
          </p:nvPr>
        </p:nvSpPr>
        <p:spPr>
          <a:xfrm>
            <a:off x="465138" y="632779"/>
            <a:ext cx="7911399" cy="820738"/>
          </a:xfrm>
        </p:spPr>
        <p:txBody>
          <a:bodyPr/>
          <a:lstStyle/>
          <a:p>
            <a:r>
              <a:rPr lang="en-US"/>
              <a:t>Ambit Energy uses cloud to electrify pace of innovation and expansion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48600615"/>
              </p:ext>
            </p:extLst>
          </p:nvPr>
        </p:nvGraphicFramePr>
        <p:xfrm>
          <a:off x="465138" y="1713954"/>
          <a:ext cx="7048484" cy="37490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meet aggressive growth goals, Ambit Energy needed to automate infrastructure provisioning to match their pace of new software creation.</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stand up infrastructure quickly, Ambit used Microsoft Azure services such as Azure Container Service, together with infrastructure as code and open source technologies, to completely automate infrastructure provisioning.</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implementing Azure, Ambit can move dramatically faster to enhance its services and enter new markets. Infrastructure redundancy is flexible and worry-free. And costs are 22 percent lower, which helps Ambit compete in the crowded electricity market.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3" name="Group 2">
            <a:extLst>
              <a:ext uri="{FF2B5EF4-FFF2-40B4-BE49-F238E27FC236}">
                <a16:creationId xmlns:a16="http://schemas.microsoft.com/office/drawing/2014/main" id="{88228E7E-19CE-41A6-BBC4-BB886B152F50}"/>
              </a:ext>
            </a:extLst>
          </p:cNvPr>
          <p:cNvGrpSpPr/>
          <p:nvPr/>
        </p:nvGrpSpPr>
        <p:grpSpPr>
          <a:xfrm>
            <a:off x="8295716" y="-1"/>
            <a:ext cx="4140759" cy="6994525"/>
            <a:chOff x="8132064" y="0"/>
            <a:chExt cx="4059936" cy="6858000"/>
          </a:xfrm>
        </p:grpSpPr>
        <p:pic>
          <p:nvPicPr>
            <p:cNvPr id="10" name="Picture Placeholder 5">
              <a:extLst>
                <a:ext uri="{FF2B5EF4-FFF2-40B4-BE49-F238E27FC236}">
                  <a16:creationId xmlns:a16="http://schemas.microsoft.com/office/drawing/2014/main" id="{7AA9809F-005A-4D6F-9177-39C95EA2EE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32064" y="0"/>
              <a:ext cx="4059936" cy="6858000"/>
            </a:xfrm>
            <a:prstGeom prst="rect">
              <a:avLst/>
            </a:prstGeom>
          </p:spPr>
        </p:pic>
        <p:sp>
          <p:nvSpPr>
            <p:cNvPr id="11" name="Rectangle 10">
              <a:extLst>
                <a:ext uri="{FF2B5EF4-FFF2-40B4-BE49-F238E27FC236}">
                  <a16:creationId xmlns:a16="http://schemas.microsoft.com/office/drawing/2014/main" id="{5E37AD68-5DBC-4739-8BAF-AA4834F3E3B9}"/>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Azure support for Docker, Kubernetes, Puppet, Terraform, Cassandra, and other open source tools has become very important to us and has really accelerated our move into Azure.”</a:t>
              </a:r>
            </a:p>
          </p:txBody>
        </p:sp>
        <p:sp>
          <p:nvSpPr>
            <p:cNvPr id="14" name="Rectangle 13">
              <a:extLst>
                <a:ext uri="{FF2B5EF4-FFF2-40B4-BE49-F238E27FC236}">
                  <a16:creationId xmlns:a16="http://schemas.microsoft.com/office/drawing/2014/main" id="{C92B9A04-3745-4B40-9D8F-B40B62363DB4}"/>
                </a:ext>
              </a:extLst>
            </p:cNvPr>
            <p:cNvSpPr/>
            <p:nvPr/>
          </p:nvSpPr>
          <p:spPr>
            <a:xfrm>
              <a:off x="8295537" y="1852352"/>
              <a:ext cx="3784168" cy="513007"/>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a:t>
              </a:r>
              <a:r>
                <a:rPr lang="en-US" sz="1400" i="1" err="1">
                  <a:solidFill>
                    <a:schemeClr val="bg1"/>
                  </a:solidFill>
                </a:rPr>
                <a:t>Rudduck</a:t>
              </a:r>
              <a:r>
                <a:rPr lang="en-US" sz="1400" i="1">
                  <a:solidFill>
                    <a:schemeClr val="bg1"/>
                  </a:solidFill>
                </a:rPr>
                <a:t>, Director of Architecture and DevOps, Ambit Energy</a:t>
              </a:r>
            </a:p>
          </p:txBody>
        </p:sp>
        <p:sp>
          <p:nvSpPr>
            <p:cNvPr id="21" name="Rectangle 20">
              <a:extLst>
                <a:ext uri="{FF2B5EF4-FFF2-40B4-BE49-F238E27FC236}">
                  <a16:creationId xmlns:a16="http://schemas.microsoft.com/office/drawing/2014/main" id="{FAA759A6-B6A2-4D03-A54C-DF035CCD9A69}"/>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23" name="globe_2" title="Icon of a sphere made of lines">
              <a:hlinkClick r:id="rId5"/>
              <a:extLst>
                <a:ext uri="{FF2B5EF4-FFF2-40B4-BE49-F238E27FC236}">
                  <a16:creationId xmlns:a16="http://schemas.microsoft.com/office/drawing/2014/main" id="{2F560DD6-7D3E-4C75-99C1-3ED357125902}"/>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5" name="TextBox 14">
            <a:extLst>
              <a:ext uri="{FF2B5EF4-FFF2-40B4-BE49-F238E27FC236}">
                <a16:creationId xmlns:a16="http://schemas.microsoft.com/office/drawing/2014/main" id="{17D5C344-11EB-4F6A-B0EF-BBE78C155968}"/>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21084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How Kubernetes works</a:t>
            </a:r>
            <a:endParaRPr lang="en-US">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006209"/>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65138" y="3016849"/>
            <a:ext cx="3182112"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65138" y="3781267"/>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65138" y="4791908"/>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mj-lt"/>
              <a:buAutoNum type="arabicPeriod" startAt="4"/>
              <a:defRPr/>
            </a:pPr>
            <a:r>
              <a:rPr lang="en-US" sz="1600" b="0" spc="0">
                <a:solidFill>
                  <a:srgbClr val="0078D4"/>
                </a:solidFill>
                <a:latin typeface="Segoe UI" panose="020B0502040204020203" pitchFamily="34" charset="0"/>
              </a:rPr>
              <a:t>Worker nodes support communication from the</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839555"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609838" y="1172806"/>
            <a:ext cx="822960" cy="1184981"/>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720575" y="2973337"/>
            <a:ext cx="601487" cy="703174"/>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903903" y="3954777"/>
            <a:ext cx="1110459" cy="1121362"/>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283034" y="4076697"/>
            <a:ext cx="601487" cy="703174"/>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021318"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725924"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134374"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323946" y="4948561"/>
            <a:ext cx="533589" cy="701585"/>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598271" y="5354393"/>
            <a:ext cx="533589" cy="533589"/>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872596" y="5592228"/>
            <a:ext cx="533589" cy="533589"/>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288384"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839555"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904333"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904333"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385786" y="1556518"/>
            <a:ext cx="601487" cy="703174"/>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771735"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460434"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387582" y="1556518"/>
            <a:ext cx="601487" cy="703174"/>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036870" y="2442985"/>
            <a:ext cx="2301114" cy="1183682"/>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485555"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890387"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766191"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928211"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904333"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904333"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385786" y="4464059"/>
            <a:ext cx="601487" cy="703174"/>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771735"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460434"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387582" y="4464059"/>
            <a:ext cx="601487" cy="703174"/>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036870" y="5350526"/>
            <a:ext cx="2301114" cy="1183682"/>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485555"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890387"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766191"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928211"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288384"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288384"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870034" y="1463574"/>
            <a:ext cx="914400" cy="568369"/>
            <a:chOff x="9359918"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270112" y="1849609"/>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870034" y="4371115"/>
            <a:ext cx="914400" cy="568369"/>
            <a:chOff x="9359918" y="536507"/>
            <a:chExt cx="914400" cy="568369"/>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270112" y="4757150"/>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par>
                                <p:cTn id="106" presetID="10" presetClass="entr" presetSubtype="0" fill="hold" nodeType="with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fade">
                                      <p:cBhvr>
                                        <p:cTn id="108" dur="500"/>
                                        <p:tgtEl>
                                          <p:spTgt spid="155"/>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wipe(up)">
                                      <p:cBhvr>
                                        <p:cTn id="112" dur="500"/>
                                        <p:tgtEl>
                                          <p:spTgt spid="143"/>
                                        </p:tgtEl>
                                      </p:cBhvr>
                                    </p:animEffect>
                                  </p:childTnLst>
                                </p:cTn>
                              </p:par>
                              <p:par>
                                <p:cTn id="113" presetID="22" presetClass="entr" presetSubtype="1"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wipe(up)">
                                      <p:cBhvr>
                                        <p:cTn id="115" dur="500"/>
                                        <p:tgtEl>
                                          <p:spTgt spid="144"/>
                                        </p:tgtEl>
                                      </p:cBhvr>
                                    </p:animEffect>
                                  </p:childTnLst>
                                </p:cTn>
                              </p:par>
                              <p:par>
                                <p:cTn id="116" presetID="22" presetClass="entr" presetSubtype="1" fill="hold" nodeType="withEffect">
                                  <p:stCondLst>
                                    <p:cond delay="0"/>
                                  </p:stCondLst>
                                  <p:childTnLst>
                                    <p:set>
                                      <p:cBhvr>
                                        <p:cTn id="117" dur="1" fill="hold">
                                          <p:stCondLst>
                                            <p:cond delay="0"/>
                                          </p:stCondLst>
                                        </p:cTn>
                                        <p:tgtEl>
                                          <p:spTgt spid="177"/>
                                        </p:tgtEl>
                                        <p:attrNameLst>
                                          <p:attrName>style.visibility</p:attrName>
                                        </p:attrNameLst>
                                      </p:cBhvr>
                                      <p:to>
                                        <p:strVal val="visible"/>
                                      </p:to>
                                    </p:set>
                                    <p:animEffect transition="in" filter="wipe(up)">
                                      <p:cBhvr>
                                        <p:cTn id="118" dur="500"/>
                                        <p:tgtEl>
                                          <p:spTgt spid="177"/>
                                        </p:tgtEl>
                                      </p:cBhvr>
                                    </p:animEffect>
                                  </p:childTnLst>
                                </p:cTn>
                              </p:par>
                              <p:par>
                                <p:cTn id="119" presetID="22" presetClass="entr" presetSubtype="1" fill="hold" nodeType="withEffect">
                                  <p:stCondLst>
                                    <p:cond delay="0"/>
                                  </p:stCondLst>
                                  <p:childTnLst>
                                    <p:set>
                                      <p:cBhvr>
                                        <p:cTn id="120" dur="1" fill="hold">
                                          <p:stCondLst>
                                            <p:cond delay="0"/>
                                          </p:stCondLst>
                                        </p:cTn>
                                        <p:tgtEl>
                                          <p:spTgt spid="176"/>
                                        </p:tgtEl>
                                        <p:attrNameLst>
                                          <p:attrName>style.visibility</p:attrName>
                                        </p:attrNameLst>
                                      </p:cBhvr>
                                      <p:to>
                                        <p:strVal val="visible"/>
                                      </p:to>
                                    </p:set>
                                    <p:animEffect transition="in" filter="wipe(up)">
                                      <p:cBhvr>
                                        <p:cTn id="121" dur="500"/>
                                        <p:tgtEl>
                                          <p:spTgt spid="176"/>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par>
                                <p:cTn id="126" presetID="10" presetClass="entr" presetSubtype="0" fill="hold" nodeType="withEffect">
                                  <p:stCondLst>
                                    <p:cond delay="0"/>
                                  </p:stCondLst>
                                  <p:childTnLst>
                                    <p:set>
                                      <p:cBhvr>
                                        <p:cTn id="127" dur="1" fill="hold">
                                          <p:stCondLst>
                                            <p:cond delay="0"/>
                                          </p:stCondLst>
                                        </p:cTn>
                                        <p:tgtEl>
                                          <p:spTgt spid="159"/>
                                        </p:tgtEl>
                                        <p:attrNameLst>
                                          <p:attrName>style.visibility</p:attrName>
                                        </p:attrNameLst>
                                      </p:cBhvr>
                                      <p:to>
                                        <p:strVal val="visible"/>
                                      </p:to>
                                    </p:set>
                                    <p:animEffect transition="in" filter="fade">
                                      <p:cBhvr>
                                        <p:cTn id="128" dur="500"/>
                                        <p:tgtEl>
                                          <p:spTgt spid="159"/>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0" presetClass="entr" presetSubtype="0" fill="hold"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fade">
                                      <p:cBhvr>
                                        <p:cTn id="135" dur="500"/>
                                        <p:tgtEl>
                                          <p:spTgt spid="145"/>
                                        </p:tgtEl>
                                      </p:cBhvr>
                                    </p:animEffect>
                                  </p:childTnLst>
                                </p:cTn>
                              </p:par>
                              <p:par>
                                <p:cTn id="136" presetID="10" presetClass="entr" presetSubtype="0" fill="hold" nodeType="withEffect">
                                  <p:stCondLst>
                                    <p:cond delay="0"/>
                                  </p:stCondLst>
                                  <p:childTnLst>
                                    <p:set>
                                      <p:cBhvr>
                                        <p:cTn id="137" dur="1" fill="hold">
                                          <p:stCondLst>
                                            <p:cond delay="0"/>
                                          </p:stCondLst>
                                        </p:cTn>
                                        <p:tgtEl>
                                          <p:spTgt spid="179"/>
                                        </p:tgtEl>
                                        <p:attrNameLst>
                                          <p:attrName>style.visibility</p:attrName>
                                        </p:attrNameLst>
                                      </p:cBhvr>
                                      <p:to>
                                        <p:strVal val="visible"/>
                                      </p:to>
                                    </p:set>
                                    <p:animEffect transition="in" filter="fade">
                                      <p:cBhvr>
                                        <p:cTn id="138" dur="500"/>
                                        <p:tgtEl>
                                          <p:spTgt spid="179"/>
                                        </p:tgtEl>
                                      </p:cBhvr>
                                    </p:animEffect>
                                  </p:childTnLst>
                                </p:cTn>
                              </p:par>
                              <p:par>
                                <p:cTn id="139" presetID="10" presetClass="entr" presetSubtype="0" fill="hold" nodeType="withEffect">
                                  <p:stCondLst>
                                    <p:cond delay="0"/>
                                  </p:stCondLst>
                                  <p:childTnLst>
                                    <p:set>
                                      <p:cBhvr>
                                        <p:cTn id="140" dur="1" fill="hold">
                                          <p:stCondLst>
                                            <p:cond delay="0"/>
                                          </p:stCondLst>
                                        </p:cTn>
                                        <p:tgtEl>
                                          <p:spTgt spid="178"/>
                                        </p:tgtEl>
                                        <p:attrNameLst>
                                          <p:attrName>style.visibility</p:attrName>
                                        </p:attrNameLst>
                                      </p:cBhvr>
                                      <p:to>
                                        <p:strVal val="visible"/>
                                      </p:to>
                                    </p:set>
                                    <p:animEffect transition="in" filter="fade">
                                      <p:cBhvr>
                                        <p:cTn id="141" dur="500"/>
                                        <p:tgtEl>
                                          <p:spTgt spid="178"/>
                                        </p:tgtEl>
                                      </p:cBhvr>
                                    </p:animEffect>
                                  </p:childTnLst>
                                </p:cTn>
                              </p:par>
                            </p:childTnLst>
                          </p:cTn>
                        </p:par>
                        <p:par>
                          <p:cTn id="142" fill="hold">
                            <p:stCondLst>
                              <p:cond delay="2500"/>
                            </p:stCondLst>
                            <p:childTnLst>
                              <p:par>
                                <p:cTn id="143" presetID="10" presetClass="entr" presetSubtype="0" fill="hold" nodeType="afterEffect">
                                  <p:stCondLst>
                                    <p:cond delay="0"/>
                                  </p:stCondLst>
                                  <p:childTnLst>
                                    <p:set>
                                      <p:cBhvr>
                                        <p:cTn id="144" dur="1" fill="hold">
                                          <p:stCondLst>
                                            <p:cond delay="0"/>
                                          </p:stCondLst>
                                        </p:cTn>
                                        <p:tgtEl>
                                          <p:spTgt spid="183"/>
                                        </p:tgtEl>
                                        <p:attrNameLst>
                                          <p:attrName>style.visibility</p:attrName>
                                        </p:attrNameLst>
                                      </p:cBhvr>
                                      <p:to>
                                        <p:strVal val="visible"/>
                                      </p:to>
                                    </p:set>
                                    <p:animEffect transition="in" filter="fade">
                                      <p:cBhvr>
                                        <p:cTn id="145" dur="500"/>
                                        <p:tgtEl>
                                          <p:spTgt spid="183"/>
                                        </p:tgtEl>
                                      </p:cBhvr>
                                    </p:animEffect>
                                  </p:childTnLst>
                                </p:cTn>
                              </p:par>
                              <p:par>
                                <p:cTn id="146" presetID="10" presetClass="entr" presetSubtype="0" fill="hold" nodeType="with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fade">
                                      <p:cBhvr>
                                        <p:cTn id="148" dur="500"/>
                                        <p:tgtEl>
                                          <p:spTgt spid="193"/>
                                        </p:tgtEl>
                                      </p:cBhvr>
                                    </p:animEffect>
                                  </p:childTnLst>
                                </p:cTn>
                              </p:par>
                              <p:par>
                                <p:cTn id="149" presetID="22" presetClass="entr" presetSubtype="2" fill="hold" nodeType="with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right)">
                                      <p:cBhvr>
                                        <p:cTn id="151" dur="500"/>
                                        <p:tgtEl>
                                          <p:spTgt spid="5"/>
                                        </p:tgtEl>
                                      </p:cBhvr>
                                    </p:animEffect>
                                  </p:childTnLst>
                                </p:cTn>
                              </p:par>
                              <p:par>
                                <p:cTn id="152" presetID="22" presetClass="entr" presetSubtype="2" fill="hold" nodeType="with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right)">
                                      <p:cBhvr>
                                        <p:cTn id="15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9" y="632779"/>
            <a:ext cx="7109142" cy="820738"/>
          </a:xfrm>
        </p:spPr>
        <p:txBody>
          <a:bodyPr/>
          <a:lstStyle/>
          <a:p>
            <a:r>
              <a:rPr lang="en-US"/>
              <a:t>Altair Engineering uses cloud to democratize HPC access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2193097810"/>
              </p:ext>
            </p:extLst>
          </p:nvPr>
        </p:nvGraphicFramePr>
        <p:xfrm>
          <a:off x="465138" y="1713954"/>
          <a:ext cx="7048484" cy="37490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needed a specialized HPC architecture containing high-performance graphics processing units to deliver their latest topology optimization and analysis application to customers.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used Kubernetes in Azure Container Service to handle back-end functions and increase the density of services running across compute nodes.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Altair provides customers with a scalable, cost-effective back-end HPC infrastructure, eliminating the need for expensive engineering workstations.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2" name="Group 1">
            <a:extLst>
              <a:ext uri="{FF2B5EF4-FFF2-40B4-BE49-F238E27FC236}">
                <a16:creationId xmlns:a16="http://schemas.microsoft.com/office/drawing/2014/main" id="{D1004BD1-1861-4DD0-8717-356CF468DE30}"/>
              </a:ext>
            </a:extLst>
          </p:cNvPr>
          <p:cNvGrpSpPr/>
          <p:nvPr/>
        </p:nvGrpSpPr>
        <p:grpSpPr>
          <a:xfrm>
            <a:off x="8295714" y="-1"/>
            <a:ext cx="4140761" cy="6994525"/>
            <a:chOff x="8132063" y="0"/>
            <a:chExt cx="4059938" cy="6858000"/>
          </a:xfrm>
        </p:grpSpPr>
        <p:pic>
          <p:nvPicPr>
            <p:cNvPr id="15" name="Picture Placeholder 11">
              <a:extLst>
                <a:ext uri="{FF2B5EF4-FFF2-40B4-BE49-F238E27FC236}">
                  <a16:creationId xmlns:a16="http://schemas.microsoft.com/office/drawing/2014/main" id="{FA5E16E9-9501-47F4-852E-D267D6A933D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2063" y="0"/>
              <a:ext cx="4059938" cy="6858000"/>
            </a:xfrm>
            <a:prstGeom prst="rect">
              <a:avLst/>
            </a:prstGeom>
          </p:spPr>
        </p:pic>
        <p:sp>
          <p:nvSpPr>
            <p:cNvPr id="16" name="Rectangle 15">
              <a:extLst>
                <a:ext uri="{FF2B5EF4-FFF2-40B4-BE49-F238E27FC236}">
                  <a16:creationId xmlns:a16="http://schemas.microsoft.com/office/drawing/2014/main" id="{5A49C7FB-1FD9-4B73-B6C0-E18A9AD22112}"/>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2047">
              <a:extLst>
                <a:ext uri="{FF2B5EF4-FFF2-40B4-BE49-F238E27FC236}">
                  <a16:creationId xmlns:a16="http://schemas.microsoft.com/office/drawing/2014/main" id="{D9E1ABB9-9B34-40FA-93F7-692D23F9F485}"/>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Customers are limited as to what they can do on workstations, but with Azure we can give them a scalable, cost-effective back-end HPC infrastructure.”</a:t>
              </a:r>
            </a:p>
          </p:txBody>
        </p:sp>
        <p:sp>
          <p:nvSpPr>
            <p:cNvPr id="18" name="Rectangle 17">
              <a:extLst>
                <a:ext uri="{FF2B5EF4-FFF2-40B4-BE49-F238E27FC236}">
                  <a16:creationId xmlns:a16="http://schemas.microsoft.com/office/drawing/2014/main" id="{71AD8F61-99D8-4CEC-98F5-760C48893E50}"/>
                </a:ext>
              </a:extLst>
            </p:cNvPr>
            <p:cNvSpPr/>
            <p:nvPr/>
          </p:nvSpPr>
          <p:spPr>
            <a:xfrm>
              <a:off x="8295537" y="1665732"/>
              <a:ext cx="3784168" cy="724246"/>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Sam Mahalingam, Chief Technical Officer Cloud Computing and High-Performance Computing Strategy, Altair Engineering</a:t>
              </a:r>
            </a:p>
          </p:txBody>
        </p:sp>
        <p:sp>
          <p:nvSpPr>
            <p:cNvPr id="25" name="Rectangle 24">
              <a:extLst>
                <a:ext uri="{FF2B5EF4-FFF2-40B4-BE49-F238E27FC236}">
                  <a16:creationId xmlns:a16="http://schemas.microsoft.com/office/drawing/2014/main" id="{63B3A448-FBCD-41E0-9452-5A1317177539}"/>
                </a:ext>
              </a:extLst>
            </p:cNvPr>
            <p:cNvSpPr/>
            <p:nvPr/>
          </p:nvSpPr>
          <p:spPr bwMode="auto">
            <a:xfrm rot="10800000">
              <a:off x="8132064" y="5718412"/>
              <a:ext cx="4059936" cy="113958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5FEBFD9-07B5-4849-9864-C212D93B0DFC}"/>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27" name="globe_2" title="Icon of a sphere made of lines">
              <a:hlinkClick r:id="rId4"/>
              <a:extLst>
                <a:ext uri="{FF2B5EF4-FFF2-40B4-BE49-F238E27FC236}">
                  <a16:creationId xmlns:a16="http://schemas.microsoft.com/office/drawing/2014/main" id="{5F15B7F4-6D56-4385-88DB-B02B19E86999}"/>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pic>
        <p:nvPicPr>
          <p:cNvPr id="28" name="Picture 27">
            <a:extLst>
              <a:ext uri="{FF2B5EF4-FFF2-40B4-BE49-F238E27FC236}">
                <a16:creationId xmlns:a16="http://schemas.microsoft.com/office/drawing/2014/main" id="{5CA8260F-9E67-4601-B4BC-2D4318486C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3014" y="278400"/>
            <a:ext cx="1077876" cy="266660"/>
          </a:xfrm>
          <a:prstGeom prst="rect">
            <a:avLst/>
          </a:prstGeom>
        </p:spPr>
      </p:pic>
      <p:sp>
        <p:nvSpPr>
          <p:cNvPr id="14" name="TextBox 13">
            <a:extLst>
              <a:ext uri="{FF2B5EF4-FFF2-40B4-BE49-F238E27FC236}">
                <a16:creationId xmlns:a16="http://schemas.microsoft.com/office/drawing/2014/main" id="{3B13179C-F582-47BA-9182-701B022B0DE5}"/>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1612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7955847" cy="793615"/>
          </a:xfrm>
        </p:spPr>
        <p:txBody>
          <a:bodyPr/>
          <a:lstStyle/>
          <a:p>
            <a:r>
              <a:rPr lang="en-US" sz="2600"/>
              <a:t>Varian uses cloud and container software technology to streamline IT and focus on innovation</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261677283"/>
              </p:ext>
            </p:extLst>
          </p:nvPr>
        </p:nvGraphicFramePr>
        <p:xfrm>
          <a:off x="465138" y="1713954"/>
          <a:ext cx="7048484" cy="356616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7772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needed to provide broader cancer care and enable faster innovation for the benefit of cancer patients.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chose Microsoft Azure as its cloud platform and Azure Kubernetes Service to scale application deployments to thousands of customers, utilizing containers to modernize existing apps and create new ones.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AKS, Varian’s developers can deliver features to customers quickly and get their feedback without the overhead of provisioning a group of virtual machines.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3" name="Group 2">
            <a:extLst>
              <a:ext uri="{FF2B5EF4-FFF2-40B4-BE49-F238E27FC236}">
                <a16:creationId xmlns:a16="http://schemas.microsoft.com/office/drawing/2014/main" id="{53AB1879-89D8-4A51-9C25-E3BCF31F75B1}"/>
              </a:ext>
            </a:extLst>
          </p:cNvPr>
          <p:cNvGrpSpPr/>
          <p:nvPr/>
        </p:nvGrpSpPr>
        <p:grpSpPr>
          <a:xfrm>
            <a:off x="8295714" y="-1"/>
            <a:ext cx="4140761" cy="6994525"/>
            <a:chOff x="8132063" y="0"/>
            <a:chExt cx="4059938" cy="6858000"/>
          </a:xfrm>
        </p:grpSpPr>
        <p:pic>
          <p:nvPicPr>
            <p:cNvPr id="14" name="Picture Placeholder 17">
              <a:extLst>
                <a:ext uri="{FF2B5EF4-FFF2-40B4-BE49-F238E27FC236}">
                  <a16:creationId xmlns:a16="http://schemas.microsoft.com/office/drawing/2014/main" id="{51E1AEBD-6732-48C4-B988-F439B6EB9F4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2063" y="0"/>
              <a:ext cx="4059938" cy="6857999"/>
            </a:xfrm>
            <a:prstGeom prst="rect">
              <a:avLst/>
            </a:prstGeom>
          </p:spPr>
        </p:pic>
        <p:sp>
          <p:nvSpPr>
            <p:cNvPr id="20" name="Rectangle 19">
              <a:extLst>
                <a:ext uri="{FF2B5EF4-FFF2-40B4-BE49-F238E27FC236}">
                  <a16:creationId xmlns:a16="http://schemas.microsoft.com/office/drawing/2014/main" id="{D68ADF05-29A2-4A85-B0CF-99E15E016A67}"/>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 Placeholder 2047">
              <a:extLst>
                <a:ext uri="{FF2B5EF4-FFF2-40B4-BE49-F238E27FC236}">
                  <a16:creationId xmlns:a16="http://schemas.microsoft.com/office/drawing/2014/main" id="{06D88386-90B7-42DE-A127-D1F5CDFF7B49}"/>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With AKS, developers get a safe place to innovate and to experiment with new technologies and ideas…It’s the best of open service combined with the best of Azure.”</a:t>
              </a:r>
            </a:p>
          </p:txBody>
        </p:sp>
        <p:sp>
          <p:nvSpPr>
            <p:cNvPr id="22" name="Rectangle 21">
              <a:extLst>
                <a:ext uri="{FF2B5EF4-FFF2-40B4-BE49-F238E27FC236}">
                  <a16:creationId xmlns:a16="http://schemas.microsoft.com/office/drawing/2014/main" id="{E8C81E7A-7095-4846-8FE3-58E609F86A9A}"/>
                </a:ext>
              </a:extLst>
            </p:cNvPr>
            <p:cNvSpPr/>
            <p:nvPr/>
          </p:nvSpPr>
          <p:spPr>
            <a:xfrm>
              <a:off x="8295536" y="1665732"/>
              <a:ext cx="3896463"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Shivakumar</a:t>
              </a:r>
              <a:r>
                <a:rPr kumimoji="0" lang="en-US" sz="1400" b="0" i="1" u="none" strike="noStrike" kern="1200" cap="none" spc="0" normalizeH="0" baseline="0" noProof="0">
                  <a:ln>
                    <a:noFill/>
                  </a:ln>
                  <a:solidFill>
                    <a:srgbClr val="FFFFFF"/>
                  </a:solidFill>
                  <a:effectLst/>
                  <a:uLnTx/>
                  <a:uFillTx/>
                  <a:latin typeface="Segoe UI"/>
                  <a:ea typeface="+mn-ea"/>
                  <a:cs typeface="+mn-cs"/>
                </a:rPr>
                <a:t> Gopalakrishnan </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a:ln>
                    <a:noFill/>
                  </a:ln>
                  <a:solidFill>
                    <a:srgbClr val="FFFFFF"/>
                  </a:solidFill>
                  <a:effectLst/>
                  <a:uLnTx/>
                  <a:uFillTx/>
                  <a:latin typeface="Segoe UI"/>
                  <a:ea typeface="+mn-ea"/>
                  <a:cs typeface="+mn-cs"/>
                </a:rPr>
                <a:t>Senior Manager, Varian Medical Systems</a:t>
              </a:r>
            </a:p>
          </p:txBody>
        </p:sp>
        <p:sp>
          <p:nvSpPr>
            <p:cNvPr id="24" name="Rectangle 23">
              <a:extLst>
                <a:ext uri="{FF2B5EF4-FFF2-40B4-BE49-F238E27FC236}">
                  <a16:creationId xmlns:a16="http://schemas.microsoft.com/office/drawing/2014/main" id="{ACFDA5D8-25CA-4427-86AA-263FD786FD5B}"/>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B4F9953F-817E-49CD-9CC0-AA1F39EF0F73}"/>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0" name="globe_2" title="Icon of a sphere made of lines">
              <a:hlinkClick r:id="rId4"/>
              <a:extLst>
                <a:ext uri="{FF2B5EF4-FFF2-40B4-BE49-F238E27FC236}">
                  <a16:creationId xmlns:a16="http://schemas.microsoft.com/office/drawing/2014/main" id="{FA1E53B7-570E-4092-9587-B9C5EDBEF42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1" name="Picture 30">
            <a:extLst>
              <a:ext uri="{FF2B5EF4-FFF2-40B4-BE49-F238E27FC236}">
                <a16:creationId xmlns:a16="http://schemas.microsoft.com/office/drawing/2014/main" id="{7DB506BA-D296-4241-B13E-D7B45AC9D4B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6684" y="337929"/>
            <a:ext cx="1008526" cy="203082"/>
          </a:xfrm>
          <a:prstGeom prst="rect">
            <a:avLst/>
          </a:prstGeom>
        </p:spPr>
      </p:pic>
      <p:sp>
        <p:nvSpPr>
          <p:cNvPr id="15" name="TextBox 14">
            <a:extLst>
              <a:ext uri="{FF2B5EF4-FFF2-40B4-BE49-F238E27FC236}">
                <a16:creationId xmlns:a16="http://schemas.microsoft.com/office/drawing/2014/main" id="{F97188AF-84FE-48F5-AF08-8C565EB95AD6}"/>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352672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750999-96B2-40C9-B7EC-5E0FB4013C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791" y="284947"/>
            <a:ext cx="934140" cy="287540"/>
          </a:xfrm>
          <a:prstGeom prst="rect">
            <a:avLst/>
          </a:prstGeom>
        </p:spPr>
      </p:pic>
      <p:sp>
        <p:nvSpPr>
          <p:cNvPr id="4" name="Title 3"/>
          <p:cNvSpPr>
            <a:spLocks noGrp="1"/>
          </p:cNvSpPr>
          <p:nvPr>
            <p:ph type="title"/>
          </p:nvPr>
        </p:nvSpPr>
        <p:spPr>
          <a:xfrm>
            <a:off x="465139" y="632779"/>
            <a:ext cx="7109142" cy="820738"/>
          </a:xfrm>
        </p:spPr>
        <p:txBody>
          <a:bodyPr/>
          <a:lstStyle/>
          <a:p>
            <a:r>
              <a:rPr lang="en-US" err="1"/>
              <a:t>Falkonry</a:t>
            </a:r>
            <a:r>
              <a:rPr lang="en-US"/>
              <a:t> uses cloud and machine learning to create a “data scientist in a box”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463640697"/>
              </p:ext>
            </p:extLst>
          </p:nvPr>
        </p:nvGraphicFramePr>
        <p:xfrm>
          <a:off x="465138" y="1713954"/>
          <a:ext cx="7048484" cy="34747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needed a solution to scale the deployment of its machine learning application to reach customers in the oil and gas industries.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used Azure Kubernetes Service to automate the deployment of Kubernetes clusters to deliver their application globally.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Kubernetes Service, </a:t>
                      </a:r>
                      <a:r>
                        <a:rPr lang="en-US" sz="1600" b="0" dirty="0" err="1">
                          <a:solidFill>
                            <a:srgbClr val="000000"/>
                          </a:solidFill>
                        </a:rPr>
                        <a:t>Falkonry</a:t>
                      </a:r>
                      <a:r>
                        <a:rPr lang="en-US" sz="1600" b="0" dirty="0">
                          <a:solidFill>
                            <a:srgbClr val="000000"/>
                          </a:solidFill>
                        </a:rPr>
                        <a:t> is able to deploy their solutions in days, compared to months it takes for companies using a more traditional platform approach.</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3" name="Group 2">
            <a:extLst>
              <a:ext uri="{FF2B5EF4-FFF2-40B4-BE49-F238E27FC236}">
                <a16:creationId xmlns:a16="http://schemas.microsoft.com/office/drawing/2014/main" id="{473B632E-85A1-4237-BBB8-E3C1D3A65785}"/>
              </a:ext>
            </a:extLst>
          </p:cNvPr>
          <p:cNvGrpSpPr/>
          <p:nvPr/>
        </p:nvGrpSpPr>
        <p:grpSpPr>
          <a:xfrm>
            <a:off x="8295716" y="-3"/>
            <a:ext cx="4140759" cy="6994527"/>
            <a:chOff x="8132064" y="-2"/>
            <a:chExt cx="4059936" cy="6858002"/>
          </a:xfrm>
        </p:grpSpPr>
        <p:pic>
          <p:nvPicPr>
            <p:cNvPr id="20" name="Picture Placeholder 6">
              <a:extLst>
                <a:ext uri="{FF2B5EF4-FFF2-40B4-BE49-F238E27FC236}">
                  <a16:creationId xmlns:a16="http://schemas.microsoft.com/office/drawing/2014/main" id="{D5FC872D-58B0-4B2B-90CF-1CE21CE673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32064" y="-2"/>
              <a:ext cx="4059936" cy="6858001"/>
            </a:xfrm>
            <a:prstGeom prst="rect">
              <a:avLst/>
            </a:prstGeom>
          </p:spPr>
        </p:pic>
        <p:sp>
          <p:nvSpPr>
            <p:cNvPr id="21" name="Rectangle 20">
              <a:extLst>
                <a:ext uri="{FF2B5EF4-FFF2-40B4-BE49-F238E27FC236}">
                  <a16:creationId xmlns:a16="http://schemas.microsoft.com/office/drawing/2014/main" id="{5DEC0CF7-5642-4742-97E6-06BD6DECAB27}"/>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 Placeholder 2047">
              <a:extLst>
                <a:ext uri="{FF2B5EF4-FFF2-40B4-BE49-F238E27FC236}">
                  <a16:creationId xmlns:a16="http://schemas.microsoft.com/office/drawing/2014/main" id="{06719284-08F9-4E2B-B05F-BC75A737FD4F}"/>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We’re very happy with the speed of deployment we can offer our customers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with Azure. If we had to fly people out to configure and set up hardware and software, we would lose several weeks in the process.”</a:t>
              </a:r>
            </a:p>
          </p:txBody>
        </p:sp>
        <p:sp>
          <p:nvSpPr>
            <p:cNvPr id="23" name="Rectangle 22">
              <a:extLst>
                <a:ext uri="{FF2B5EF4-FFF2-40B4-BE49-F238E27FC236}">
                  <a16:creationId xmlns:a16="http://schemas.microsoft.com/office/drawing/2014/main" id="{1716CBE8-FC0B-4B4C-A765-FA2A092F69F1}"/>
                </a:ext>
              </a:extLst>
            </p:cNvPr>
            <p:cNvSpPr/>
            <p:nvPr/>
          </p:nvSpPr>
          <p:spPr>
            <a:xfrm>
              <a:off x="8295537" y="1852352"/>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Sanket</a:t>
              </a:r>
              <a:r>
                <a:rPr kumimoji="0" lang="en-US" sz="1400" b="0" i="1" u="none" strike="noStrike" kern="1200" cap="none" spc="0" normalizeH="0" baseline="0" noProof="0">
                  <a:ln>
                    <a:noFill/>
                  </a:ln>
                  <a:solidFill>
                    <a:srgbClr val="FFFFFF"/>
                  </a:solidFill>
                  <a:effectLst/>
                  <a:uLnTx/>
                  <a:uFillTx/>
                  <a:latin typeface="Segoe UI"/>
                  <a:ea typeface="+mn-ea"/>
                  <a:cs typeface="+mn-cs"/>
                </a:rPr>
                <a:t> </a:t>
              </a:r>
              <a:r>
                <a:rPr kumimoji="0" lang="en-US" sz="1400" b="0" i="1" u="none" strike="noStrike" kern="1200" cap="none" spc="0" normalizeH="0" baseline="0" noProof="0" err="1">
                  <a:ln>
                    <a:noFill/>
                  </a:ln>
                  <a:solidFill>
                    <a:srgbClr val="FFFFFF"/>
                  </a:solidFill>
                  <a:effectLst/>
                  <a:uLnTx/>
                  <a:uFillTx/>
                  <a:latin typeface="Segoe UI"/>
                  <a:ea typeface="+mn-ea"/>
                  <a:cs typeface="+mn-cs"/>
                </a:rPr>
                <a:t>Amberkar</a:t>
              </a:r>
              <a:r>
                <a:rPr kumimoji="0" lang="en-US" sz="1400" b="0" i="1" u="none" strike="noStrike" kern="1200" cap="none" spc="0" normalizeH="0" baseline="0" noProof="0">
                  <a:ln>
                    <a:noFill/>
                  </a:ln>
                  <a:solidFill>
                    <a:srgbClr val="FFFFFF"/>
                  </a:solidFill>
                  <a:effectLst/>
                  <a:uLnTx/>
                  <a:uFillTx/>
                  <a:latin typeface="Segoe UI"/>
                  <a:ea typeface="+mn-ea"/>
                  <a:cs typeface="+mn-cs"/>
                </a:rPr>
                <a:t>, Senior VP of Marketing, </a:t>
              </a:r>
              <a:r>
                <a:rPr kumimoji="0" lang="en-US" sz="1400" b="0" i="1" u="none" strike="noStrike" kern="1200" cap="none" spc="0" normalizeH="0" baseline="0" noProof="0" err="1">
                  <a:ln>
                    <a:noFill/>
                  </a:ln>
                  <a:solidFill>
                    <a:srgbClr val="FFFFFF"/>
                  </a:solidFill>
                  <a:effectLst/>
                  <a:uLnTx/>
                  <a:uFillTx/>
                  <a:latin typeface="Segoe UI"/>
                  <a:ea typeface="+mn-ea"/>
                  <a:cs typeface="+mn-cs"/>
                </a:rPr>
                <a:t>Falkonry</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6626F1B-1B5F-4130-81B4-A4ABDDEBDFB1}"/>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9A87B01F-8268-443F-8BC1-E83EDCACCA1E}"/>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grpSp>
      <p:sp>
        <p:nvSpPr>
          <p:cNvPr id="15" name="globe_2" title="Icon of a sphere made of lines">
            <a:hlinkClick r:id="rId5"/>
            <a:extLst>
              <a:ext uri="{FF2B5EF4-FFF2-40B4-BE49-F238E27FC236}">
                <a16:creationId xmlns:a16="http://schemas.microsoft.com/office/drawing/2014/main" id="{A069D0B7-C4F8-4548-841C-B5B3CB0E207F}"/>
              </a:ext>
            </a:extLst>
          </p:cNvPr>
          <p:cNvSpPr>
            <a:spLocks noChangeAspect="1" noEditPoints="1"/>
          </p:cNvSpPr>
          <p:nvPr/>
        </p:nvSpPr>
        <p:spPr bwMode="auto">
          <a:xfrm>
            <a:off x="8478609"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4EEF998-C941-4D49-9380-3654649AA559}"/>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52808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7B6797-3F1A-4A9C-AA0A-894C67437E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0278" y="285171"/>
            <a:ext cx="1183387" cy="292995"/>
          </a:xfrm>
          <a:prstGeom prst="rect">
            <a:avLst/>
          </a:prstGeom>
        </p:spPr>
      </p:pic>
      <p:sp>
        <p:nvSpPr>
          <p:cNvPr id="4" name="Title 3"/>
          <p:cNvSpPr>
            <a:spLocks noGrp="1"/>
          </p:cNvSpPr>
          <p:nvPr>
            <p:ph type="title"/>
          </p:nvPr>
        </p:nvSpPr>
        <p:spPr>
          <a:xfrm>
            <a:off x="465139" y="632779"/>
            <a:ext cx="7109142" cy="820738"/>
          </a:xfrm>
        </p:spPr>
        <p:txBody>
          <a:bodyPr/>
          <a:lstStyle/>
          <a:p>
            <a:r>
              <a:rPr lang="en-US" err="1"/>
              <a:t>OpenAI</a:t>
            </a:r>
            <a:r>
              <a:rPr lang="en-US"/>
              <a:t> uses cloud to drive flexibility and scalability for deep learning experiments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3367666930"/>
              </p:ext>
            </p:extLst>
          </p:nvPr>
        </p:nvGraphicFramePr>
        <p:xfrm>
          <a:off x="465138" y="1713954"/>
          <a:ext cx="7048484" cy="34747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needed infrastructure for deep learning that would allow experiments to run either in the cloud or in its own data center, and to easily scale.</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migrated its Kubernetes clusters to Azure, running key experiments in fields including robotics and gaming both in Azure and in its own data centers.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Researchers now spend far less time launching experiments and scaling them out to hundreds of GPUs. </a:t>
                      </a:r>
                      <a:r>
                        <a:rPr lang="en-US" sz="1600" b="0" dirty="0" err="1">
                          <a:solidFill>
                            <a:srgbClr val="000000"/>
                          </a:solidFill>
                        </a:rPr>
                        <a:t>OpenAI</a:t>
                      </a:r>
                      <a:r>
                        <a:rPr lang="en-US" sz="1600" b="0" dirty="0">
                          <a:solidFill>
                            <a:srgbClr val="000000"/>
                          </a:solidFill>
                        </a:rPr>
                        <a:t> has also benefited from greater portability and lower costs given the ability to use its own data centers when appropriate.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grpSp>
        <p:nvGrpSpPr>
          <p:cNvPr id="2" name="Group 1">
            <a:extLst>
              <a:ext uri="{FF2B5EF4-FFF2-40B4-BE49-F238E27FC236}">
                <a16:creationId xmlns:a16="http://schemas.microsoft.com/office/drawing/2014/main" id="{3F21FCB8-C71A-41FC-8272-2F5789B87ACA}"/>
              </a:ext>
            </a:extLst>
          </p:cNvPr>
          <p:cNvGrpSpPr/>
          <p:nvPr/>
        </p:nvGrpSpPr>
        <p:grpSpPr>
          <a:xfrm>
            <a:off x="8295716" y="-1"/>
            <a:ext cx="4140759" cy="6994525"/>
            <a:chOff x="8132064" y="0"/>
            <a:chExt cx="4059936" cy="6858000"/>
          </a:xfrm>
        </p:grpSpPr>
        <p:pic>
          <p:nvPicPr>
            <p:cNvPr id="16" name="Picture 15" descr="A person sitting at a desk in front of a window&#10;&#10;Description generated with very high confidence">
              <a:extLst>
                <a:ext uri="{FF2B5EF4-FFF2-40B4-BE49-F238E27FC236}">
                  <a16:creationId xmlns:a16="http://schemas.microsoft.com/office/drawing/2014/main" id="{35D5CA97-697B-4A5A-AFD2-F24B607098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32064" y="3629"/>
              <a:ext cx="4059936" cy="6854371"/>
            </a:xfrm>
            <a:prstGeom prst="rect">
              <a:avLst/>
            </a:prstGeom>
          </p:spPr>
        </p:pic>
        <p:sp>
          <p:nvSpPr>
            <p:cNvPr id="17" name="Rectangle 16">
              <a:extLst>
                <a:ext uri="{FF2B5EF4-FFF2-40B4-BE49-F238E27FC236}">
                  <a16:creationId xmlns:a16="http://schemas.microsoft.com/office/drawing/2014/main" id="{AE78B790-C45B-46D8-9D93-8F4520EC9B49}"/>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2047">
              <a:extLst>
                <a:ext uri="{FF2B5EF4-FFF2-40B4-BE49-F238E27FC236}">
                  <a16:creationId xmlns:a16="http://schemas.microsoft.com/office/drawing/2014/main" id="{9339263C-217F-42A9-A365-D57C0D14E5AB}"/>
                </a:ext>
              </a:extLst>
            </p:cNvPr>
            <p:cNvSpPr txBox="1">
              <a:spLocks/>
            </p:cNvSpPr>
            <p:nvPr/>
          </p:nvSpPr>
          <p:spPr>
            <a:xfrm>
              <a:off x="8295537" y="742762"/>
              <a:ext cx="3703956"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Because Kubernetes provides a consistent API, we can move our research experiments very easily between clusters… [We] have a number of teams that run their experiments both in Azure and in our own data centers, just depending on which cluster has free capacity, and that's hugely valuable.”</a:t>
              </a:r>
            </a:p>
          </p:txBody>
        </p:sp>
        <p:sp>
          <p:nvSpPr>
            <p:cNvPr id="19" name="Rectangle 18">
              <a:extLst>
                <a:ext uri="{FF2B5EF4-FFF2-40B4-BE49-F238E27FC236}">
                  <a16:creationId xmlns:a16="http://schemas.microsoft.com/office/drawing/2014/main" id="{899A0853-BA0C-42F7-BA76-1B9D9F4F69B6}"/>
                </a:ext>
              </a:extLst>
            </p:cNvPr>
            <p:cNvSpPr/>
            <p:nvPr/>
          </p:nvSpPr>
          <p:spPr>
            <a:xfrm>
              <a:off x="8295537" y="2249523"/>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Christopher Berner, Head of Infrastructure, </a:t>
              </a:r>
              <a:r>
                <a:rPr kumimoji="0" lang="en-US" sz="1400" b="0" i="1" u="none" strike="noStrike" kern="1200" cap="none" spc="0" normalizeH="0" baseline="0" noProof="0" err="1">
                  <a:ln>
                    <a:noFill/>
                  </a:ln>
                  <a:solidFill>
                    <a:srgbClr val="FFFFFF"/>
                  </a:solidFill>
                  <a:effectLst/>
                  <a:uLnTx/>
                  <a:uFillTx/>
                  <a:latin typeface="Segoe UI"/>
                  <a:ea typeface="+mn-ea"/>
                  <a:cs typeface="+mn-cs"/>
                </a:rPr>
                <a:t>OpenAI</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1F21A43-F276-40CF-807C-1F26C48F6E9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4D8B617-5187-49E8-9AA3-CF7A8BA5687E}"/>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28" name="globe_2" title="Icon of a sphere made of lines">
              <a:hlinkClick r:id="rId5"/>
              <a:extLst>
                <a:ext uri="{FF2B5EF4-FFF2-40B4-BE49-F238E27FC236}">
                  <a16:creationId xmlns:a16="http://schemas.microsoft.com/office/drawing/2014/main" id="{F503807E-54C3-4D8B-AC40-4CB2F7FA1660}"/>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14F8EAEE-39EC-47A3-8C17-FC78666077FE}"/>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418313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large ship in a body of water&#10;&#10;Description automatically generated">
            <a:extLst>
              <a:ext uri="{FF2B5EF4-FFF2-40B4-BE49-F238E27FC236}">
                <a16:creationId xmlns:a16="http://schemas.microsoft.com/office/drawing/2014/main" id="{6528AA5F-01AB-4795-9E3F-3475BB9278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7" y="0"/>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sp>
        <p:nvSpPr>
          <p:cNvPr id="4" name="Title 3"/>
          <p:cNvSpPr>
            <a:spLocks noGrp="1"/>
          </p:cNvSpPr>
          <p:nvPr>
            <p:ph type="title"/>
          </p:nvPr>
        </p:nvSpPr>
        <p:spPr>
          <a:xfrm>
            <a:off x="465139" y="632779"/>
            <a:ext cx="7109142" cy="820738"/>
          </a:xfrm>
        </p:spPr>
        <p:txBody>
          <a:bodyPr/>
          <a:lstStyle/>
          <a:p>
            <a:r>
              <a:rPr lang="en-US"/>
              <a:t>Eni quickly delivers business applications using Azure Kubernetes Service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extLst>
              <p:ext uri="{D42A27DB-BD31-4B8C-83A1-F6EECF244321}">
                <p14:modId xmlns:p14="http://schemas.microsoft.com/office/powerpoint/2010/main" val="642008379"/>
              </p:ext>
            </p:extLst>
          </p:nvPr>
        </p:nvGraphicFramePr>
        <p:xfrm>
          <a:off x="465138" y="1713954"/>
          <a:ext cx="7048484" cy="39319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Eni wanted to find a cloud service that met its goal to avoid Kubernetes vendor lock-in while creating an infrastructure where project onboarding happened fast and developers could begin work immediately.</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After starting with Kubernetes on premises, Eni expanded to the cloud and added Microsoft Azure Kubernetes Service (AKS). The hybrid platform includes a suite of open-source tools and supports infrastructure as code (</a:t>
                      </a:r>
                      <a:r>
                        <a:rPr lang="en-US" sz="1600" b="0" err="1">
                          <a:solidFill>
                            <a:srgbClr val="000000"/>
                          </a:solidFill>
                        </a:rPr>
                        <a:t>IaC</a:t>
                      </a:r>
                      <a:r>
                        <a:rPr lang="en-US" sz="1600" b="0">
                          <a:solidFill>
                            <a:srgbClr val="000000"/>
                          </a:solidFill>
                        </a:rPr>
                        <a:t>).</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Eni achieved a full infrastructure as code scenario using Terraform and Azure, and now has native cloud speed along with enterprise-grade controls and configurations, with everything stored and enforced through code.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26" name="Rectangle 25">
            <a:extLst>
              <a:ext uri="{FF2B5EF4-FFF2-40B4-BE49-F238E27FC236}">
                <a16:creationId xmlns:a16="http://schemas.microsoft.com/office/drawing/2014/main" id="{11F21A43-F276-40CF-807C-1F26C48F6E95}"/>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4D8B617-5187-49E8-9AA3-CF7A8BA5687E}"/>
              </a:ext>
            </a:extLst>
          </p:cNvPr>
          <p:cNvSpPr/>
          <p:nvPr/>
        </p:nvSpPr>
        <p:spPr>
          <a:xfrm>
            <a:off x="8838725" y="6516602"/>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28" name="globe_2" title="Icon of a sphere made of lines">
            <a:hlinkClick r:id="rId4"/>
            <a:extLst>
              <a:ext uri="{FF2B5EF4-FFF2-40B4-BE49-F238E27FC236}">
                <a16:creationId xmlns:a16="http://schemas.microsoft.com/office/drawing/2014/main" id="{F503807E-54C3-4D8B-AC40-4CB2F7FA1660}"/>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2" name="Picture 2">
            <a:extLst>
              <a:ext uri="{FF2B5EF4-FFF2-40B4-BE49-F238E27FC236}">
                <a16:creationId xmlns:a16="http://schemas.microsoft.com/office/drawing/2014/main" id="{39AA5313-1FA1-4E69-9348-EECB014115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533" y="268060"/>
            <a:ext cx="570308" cy="32079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B1D3AD8-493F-4A20-BC3A-EC87CB27588B}"/>
              </a:ext>
            </a:extLst>
          </p:cNvPr>
          <p:cNvSpPr/>
          <p:nvPr/>
        </p:nvSpPr>
        <p:spPr bwMode="auto">
          <a:xfrm>
            <a:off x="8295716" y="0"/>
            <a:ext cx="4140759" cy="508364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504F0CE-51EF-4CF2-B512-F7D5BA27A212}"/>
              </a:ext>
            </a:extLst>
          </p:cNvPr>
          <p:cNvGrpSpPr/>
          <p:nvPr/>
        </p:nvGrpSpPr>
        <p:grpSpPr>
          <a:xfrm>
            <a:off x="8283401" y="115453"/>
            <a:ext cx="4038543" cy="2273042"/>
            <a:chOff x="8283401" y="115453"/>
            <a:chExt cx="4038543" cy="2273042"/>
          </a:xfrm>
        </p:grpSpPr>
        <p:sp>
          <p:nvSpPr>
            <p:cNvPr id="18" name="Text Placeholder 2047">
              <a:extLst>
                <a:ext uri="{FF2B5EF4-FFF2-40B4-BE49-F238E27FC236}">
                  <a16:creationId xmlns:a16="http://schemas.microsoft.com/office/drawing/2014/main" id="{9339263C-217F-42A9-A365-D57C0D14E5AB}"/>
                </a:ext>
              </a:extLst>
            </p:cNvPr>
            <p:cNvSpPr txBox="1">
              <a:spLocks/>
            </p:cNvSpPr>
            <p:nvPr/>
          </p:nvSpPr>
          <p:spPr>
            <a:xfrm>
              <a:off x="8462443" y="757547"/>
              <a:ext cx="3751328"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spcAft>
                  <a:spcPts val="588"/>
                </a:spcAft>
                <a:buNone/>
                <a:defRPr/>
              </a:pPr>
              <a:r>
                <a:rPr lang="en-US" sz="1400">
                  <a:solidFill>
                    <a:srgbClr val="FFFFFF"/>
                  </a:solidFill>
                  <a:latin typeface="Segoe UI"/>
                </a:rPr>
                <a:t>AKS allows us to deploy and run containers very fast, without dealing with the burden of allocating VMs, storage, and configuring networking. Moreover, changing decisions about deployment parameters is quick and easy.”</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4F8EAEE-39EC-47A3-8C17-FC78666077FE}"/>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
          <p:nvSpPr>
            <p:cNvPr id="21" name="Rectangle 20">
              <a:extLst>
                <a:ext uri="{FF2B5EF4-FFF2-40B4-BE49-F238E27FC236}">
                  <a16:creationId xmlns:a16="http://schemas.microsoft.com/office/drawing/2014/main" id="{056BDA82-A988-49B7-877E-7F7F7FA68FF7}"/>
                </a:ext>
              </a:extLst>
            </p:cNvPr>
            <p:cNvSpPr/>
            <p:nvPr/>
          </p:nvSpPr>
          <p:spPr>
            <a:xfrm>
              <a:off x="8462443" y="2080718"/>
              <a:ext cx="3859501" cy="307777"/>
            </a:xfrm>
            <a:prstGeom prst="rect">
              <a:avLst/>
            </a:prstGeom>
          </p:spPr>
          <p:txBody>
            <a:bodyPr wrap="square">
              <a:spAutoFit/>
            </a:bodyPr>
            <a:lstStyle/>
            <a:p>
              <a:pPr marL="285750" indent="-285750">
                <a:buFont typeface="Segoe UI" panose="020B0502040204020203" pitchFamily="34" charset="0"/>
                <a:buChar char="—"/>
              </a:pPr>
              <a:r>
                <a:rPr lang="it-IT" sz="1400" i="1">
                  <a:solidFill>
                    <a:schemeClr val="bg1"/>
                  </a:solidFill>
                </a:rPr>
                <a:t>Giuseppe Zicari, Cloud Architect, Eni SpA</a:t>
              </a:r>
            </a:p>
          </p:txBody>
        </p:sp>
      </p:grpSp>
    </p:spTree>
    <p:extLst>
      <p:ext uri="{BB962C8B-B14F-4D97-AF65-F5344CB8AC3E}">
        <p14:creationId xmlns:p14="http://schemas.microsoft.com/office/powerpoint/2010/main" val="301963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tanding on a sidewalk&#10;&#10;Description automatically generated">
            <a:extLst>
              <a:ext uri="{FF2B5EF4-FFF2-40B4-BE49-F238E27FC236}">
                <a16:creationId xmlns:a16="http://schemas.microsoft.com/office/drawing/2014/main" id="{DE020E7F-94A0-424B-B713-55523E4A3B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flipH="1">
            <a:off x="8295716" y="0"/>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pic>
        <p:nvPicPr>
          <p:cNvPr id="11" name="Picture 10" descr="A close up of a sign&#10;&#10;Description automatically generated">
            <a:extLst>
              <a:ext uri="{FF2B5EF4-FFF2-40B4-BE49-F238E27FC236}">
                <a16:creationId xmlns:a16="http://schemas.microsoft.com/office/drawing/2014/main" id="{42393BD3-7B27-4983-BA73-42F5E30728DD}"/>
              </a:ext>
            </a:extLst>
          </p:cNvPr>
          <p:cNvPicPr>
            <a:picLocks noChangeAspect="1"/>
          </p:cNvPicPr>
          <p:nvPr/>
        </p:nvPicPr>
        <p:blipFill>
          <a:blip r:embed="rId4"/>
          <a:stretch>
            <a:fillRect/>
          </a:stretch>
        </p:blipFill>
        <p:spPr>
          <a:xfrm>
            <a:off x="295681" y="125129"/>
            <a:ext cx="1415552" cy="573169"/>
          </a:xfrm>
          <a:prstGeom prst="rect">
            <a:avLst/>
          </a:prstGeom>
        </p:spPr>
      </p:pic>
      <p:sp>
        <p:nvSpPr>
          <p:cNvPr id="4" name="Title 3"/>
          <p:cNvSpPr>
            <a:spLocks noGrp="1"/>
          </p:cNvSpPr>
          <p:nvPr>
            <p:ph type="title"/>
          </p:nvPr>
        </p:nvSpPr>
        <p:spPr>
          <a:xfrm>
            <a:off x="465138" y="632779"/>
            <a:ext cx="7911399" cy="820738"/>
          </a:xfrm>
        </p:spPr>
        <p:txBody>
          <a:bodyPr/>
          <a:lstStyle/>
          <a:p>
            <a:r>
              <a:rPr lang="en-US" dirty="0"/>
              <a:t>From monolith to microservices, </a:t>
            </a:r>
            <a:r>
              <a:rPr lang="en-US" dirty="0" err="1"/>
              <a:t>Vipps</a:t>
            </a:r>
            <a:r>
              <a:rPr lang="en-US" dirty="0"/>
              <a:t> </a:t>
            </a:r>
            <a:br>
              <a:rPr lang="en-US" dirty="0"/>
            </a:br>
            <a:r>
              <a:rPr lang="en-US" dirty="0"/>
              <a:t>transforms into a cloud-native company</a:t>
            </a:r>
          </a:p>
        </p:txBody>
      </p:sp>
      <p:sp>
        <p:nvSpPr>
          <p:cNvPr id="86" name="Rectangle 85">
            <a:extLst>
              <a:ext uri="{FF2B5EF4-FFF2-40B4-BE49-F238E27FC236}">
                <a16:creationId xmlns:a16="http://schemas.microsoft.com/office/drawing/2014/main" id="{0471A7B5-1549-4019-B911-753A0E777B43}"/>
              </a:ext>
            </a:extLst>
          </p:cNvPr>
          <p:cNvSpPr/>
          <p:nvPr/>
        </p:nvSpPr>
        <p:spPr bwMode="auto">
          <a:xfrm>
            <a:off x="8295717" y="-1"/>
            <a:ext cx="4140759" cy="349726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With Azure, we can scale </a:t>
            </a:r>
            <a:r>
              <a:rPr lang="en-US" sz="1400" err="1">
                <a:solidFill>
                  <a:schemeClr val="bg1"/>
                </a:solidFill>
                <a:latin typeface="+mn-lt"/>
              </a:rPr>
              <a:t>Vipps</a:t>
            </a:r>
            <a:r>
              <a:rPr lang="en-US" sz="1400">
                <a:solidFill>
                  <a:schemeClr val="bg1"/>
                </a:solidFill>
                <a:latin typeface="+mn-lt"/>
              </a:rPr>
              <a:t> as it grows and streamline future development, upgrades, and innovation. That allows us to focus less on operations and more on building new services, creating value, and competing effectively.”</a:t>
            </a:r>
          </a:p>
        </p:txBody>
      </p:sp>
      <p:sp>
        <p:nvSpPr>
          <p:cNvPr id="14" name="Rectangle 13">
            <a:extLst>
              <a:ext uri="{FF2B5EF4-FFF2-40B4-BE49-F238E27FC236}">
                <a16:creationId xmlns:a16="http://schemas.microsoft.com/office/drawing/2014/main" id="{A2AA72C4-ECE7-42A2-83B5-279E70CF1D65}"/>
              </a:ext>
            </a:extLst>
          </p:cNvPr>
          <p:cNvSpPr/>
          <p:nvPr/>
        </p:nvSpPr>
        <p:spPr>
          <a:xfrm>
            <a:off x="8462443" y="2090805"/>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Thomas </a:t>
            </a:r>
            <a:r>
              <a:rPr lang="en-US" sz="1400" i="1" err="1">
                <a:solidFill>
                  <a:schemeClr val="bg1"/>
                </a:solidFill>
              </a:rPr>
              <a:t>Wold</a:t>
            </a:r>
            <a:r>
              <a:rPr lang="en-US" sz="1400" i="1">
                <a:solidFill>
                  <a:schemeClr val="bg1"/>
                </a:solidFill>
              </a:rPr>
              <a:t> Johansen, Chief Technology Officer, </a:t>
            </a:r>
            <a:r>
              <a:rPr lang="en-US" sz="1400" i="1" err="1">
                <a:solidFill>
                  <a:schemeClr val="bg1"/>
                </a:solidFill>
              </a:rPr>
              <a:t>Vipps</a:t>
            </a:r>
            <a:endParaRPr lang="en-US" sz="1400" i="1">
              <a:solidFill>
                <a:schemeClr val="bg1"/>
              </a:solidFill>
            </a:endParaRPr>
          </a:p>
        </p:txBody>
      </p:sp>
      <p:sp>
        <p:nvSpPr>
          <p:cNvPr id="2" name="TextBox 1">
            <a:extLst>
              <a:ext uri="{FF2B5EF4-FFF2-40B4-BE49-F238E27FC236}">
                <a16:creationId xmlns:a16="http://schemas.microsoft.com/office/drawing/2014/main" id="{8CD6B3E6-4450-41CB-870F-7AED657D8B8D}"/>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graphicFrame>
        <p:nvGraphicFramePr>
          <p:cNvPr id="15" name="Table 14">
            <a:extLst>
              <a:ext uri="{FF2B5EF4-FFF2-40B4-BE49-F238E27FC236}">
                <a16:creationId xmlns:a16="http://schemas.microsoft.com/office/drawing/2014/main" id="{4841497C-ACB3-4508-8CA3-40A5D36A7EF3}"/>
              </a:ext>
            </a:extLst>
          </p:cNvPr>
          <p:cNvGraphicFramePr>
            <a:graphicFrameLocks noGrp="1"/>
          </p:cNvGraphicFramePr>
          <p:nvPr/>
        </p:nvGraphicFramePr>
        <p:xfrm>
          <a:off x="465138" y="1713954"/>
          <a:ext cx="7048484" cy="5120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Vipps</a:t>
                      </a:r>
                      <a:r>
                        <a:rPr lang="en-US" sz="1600" b="0">
                          <a:solidFill>
                            <a:srgbClr val="000000"/>
                          </a:solidFill>
                        </a:rPr>
                        <a:t>, a mobile payment app for smartphones developed by </a:t>
                      </a:r>
                      <a:r>
                        <a:rPr lang="en-US" sz="1600" b="0" err="1">
                          <a:solidFill>
                            <a:srgbClr val="000000"/>
                          </a:solidFill>
                        </a:rPr>
                        <a:t>Norweign</a:t>
                      </a:r>
                      <a:r>
                        <a:rPr lang="en-US" sz="1600" b="0">
                          <a:solidFill>
                            <a:srgbClr val="000000"/>
                          </a:solidFill>
                        </a:rPr>
                        <a:t> savings bank DNB, was built on-premises using a monolithic architecture. The app’s wild success—Norwegians don’t just send money anymore; they </a:t>
                      </a:r>
                      <a:r>
                        <a:rPr lang="en-US" sz="1600" b="0" i="1" err="1">
                          <a:solidFill>
                            <a:srgbClr val="000000"/>
                          </a:solidFill>
                        </a:rPr>
                        <a:t>Vippse</a:t>
                      </a:r>
                      <a:r>
                        <a:rPr lang="en-US" sz="1600" b="0" i="1">
                          <a:solidFill>
                            <a:srgbClr val="000000"/>
                          </a:solidFill>
                        </a:rPr>
                        <a:t> </a:t>
                      </a:r>
                      <a:r>
                        <a:rPr lang="en-US" sz="1600" b="0" i="0">
                          <a:solidFill>
                            <a:srgbClr val="000000"/>
                          </a:solidFill>
                        </a:rPr>
                        <a:t>it—r</a:t>
                      </a:r>
                      <a:r>
                        <a:rPr lang="en-US" sz="1600" b="0">
                          <a:solidFill>
                            <a:srgbClr val="000000"/>
                          </a:solidFill>
                        </a:rPr>
                        <a:t>equired a fundamental overhaul.</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265176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Vipps</a:t>
                      </a:r>
                      <a:r>
                        <a:rPr lang="en-US" sz="1600" b="0">
                          <a:solidFill>
                            <a:srgbClr val="000000"/>
                          </a:solidFill>
                        </a:rPr>
                        <a:t> experimented with different approaches for transitioning to a microservices architecture from the original monolithic one. The goal was to determine how to separate functional concerns while maintaining velocity and speed.</a:t>
                      </a:r>
                    </a:p>
                    <a:p>
                      <a:endParaRPr lang="en-US" sz="1600" b="0">
                        <a:solidFill>
                          <a:srgbClr val="000000"/>
                        </a:solidFill>
                      </a:endParaRPr>
                    </a:p>
                    <a:p>
                      <a:r>
                        <a:rPr lang="en-US" sz="1600" b="0">
                          <a:solidFill>
                            <a:srgbClr val="000000"/>
                          </a:solidFill>
                        </a:rPr>
                        <a:t>After multiple iterations, starting with simple VMs, </a:t>
                      </a:r>
                      <a:r>
                        <a:rPr lang="en-US" sz="1600" b="0" err="1">
                          <a:solidFill>
                            <a:srgbClr val="000000"/>
                          </a:solidFill>
                        </a:rPr>
                        <a:t>Vipps</a:t>
                      </a:r>
                      <a:r>
                        <a:rPr lang="en-US" sz="1600" b="0">
                          <a:solidFill>
                            <a:srgbClr val="000000"/>
                          </a:solidFill>
                        </a:rPr>
                        <a:t> chose Azure Kubernetes Service (AKS) in conjunction with Azure API Management to effectively develop, deploy, and manage the microservices transition.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err="1">
                          <a:solidFill>
                            <a:srgbClr val="000000"/>
                          </a:solidFill>
                        </a:rPr>
                        <a:t>Vipps</a:t>
                      </a:r>
                      <a:r>
                        <a:rPr lang="en-US" sz="1600" b="0" dirty="0">
                          <a:solidFill>
                            <a:srgbClr val="000000"/>
                          </a:solidFill>
                        </a:rPr>
                        <a:t> used a variety of Azure products to make this transition, including AKS, Azure API Management, Azure SQL Database, and more.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Tree>
    <p:extLst>
      <p:ext uri="{BB962C8B-B14F-4D97-AF65-F5344CB8AC3E}">
        <p14:creationId xmlns:p14="http://schemas.microsoft.com/office/powerpoint/2010/main" val="8408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front of a window&#10;&#10;Description automatically generated">
            <a:extLst>
              <a:ext uri="{FF2B5EF4-FFF2-40B4-BE49-F238E27FC236}">
                <a16:creationId xmlns:a16="http://schemas.microsoft.com/office/drawing/2014/main" id="{059BDB0A-C7E6-4274-9478-4D2CFA4122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6" y="1"/>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sp>
        <p:nvSpPr>
          <p:cNvPr id="86" name="Rectangle 85">
            <a:extLst>
              <a:ext uri="{FF2B5EF4-FFF2-40B4-BE49-F238E27FC236}">
                <a16:creationId xmlns:a16="http://schemas.microsoft.com/office/drawing/2014/main" id="{0471A7B5-1549-4019-B911-753A0E777B43}"/>
              </a:ext>
            </a:extLst>
          </p:cNvPr>
          <p:cNvSpPr/>
          <p:nvPr/>
        </p:nvSpPr>
        <p:spPr bwMode="auto">
          <a:xfrm>
            <a:off x="8295717" y="-1"/>
            <a:ext cx="4140759" cy="5600701"/>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CD6B3E6-4450-41CB-870F-7AED657D8B8D}"/>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
        <p:nvSpPr>
          <p:cNvPr id="4" name="Title 3"/>
          <p:cNvSpPr>
            <a:spLocks noGrp="1"/>
          </p:cNvSpPr>
          <p:nvPr>
            <p:ph type="title"/>
          </p:nvPr>
        </p:nvSpPr>
        <p:spPr>
          <a:xfrm>
            <a:off x="465138" y="632779"/>
            <a:ext cx="7911399" cy="820738"/>
          </a:xfrm>
        </p:spPr>
        <p:txBody>
          <a:bodyPr/>
          <a:lstStyle/>
          <a:p>
            <a:r>
              <a:rPr lang="en-US"/>
              <a:t>Ernst &amp; Young accelerates application delivery </a:t>
            </a:r>
            <a:br>
              <a:rPr lang="en-US"/>
            </a:br>
            <a:r>
              <a:rPr lang="en-US"/>
              <a:t>and innovation with Azure </a:t>
            </a:r>
          </a:p>
        </p:txBody>
      </p:sp>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As EY becomes a more product-based company, we’re using Azure DevOps to</a:t>
            </a:r>
            <a:br>
              <a:rPr lang="en-US" sz="1400">
                <a:solidFill>
                  <a:schemeClr val="bg1"/>
                </a:solidFill>
                <a:latin typeface="+mn-lt"/>
              </a:rPr>
            </a:br>
            <a:r>
              <a:rPr lang="en-US" sz="1400">
                <a:solidFill>
                  <a:schemeClr val="bg1"/>
                </a:solidFill>
                <a:latin typeface="+mn-lt"/>
              </a:rPr>
              <a:t>build more agile practices and shift into a more rolling product-delivery approach to software and services development.”</a:t>
            </a:r>
          </a:p>
        </p:txBody>
      </p:sp>
      <p:graphicFrame>
        <p:nvGraphicFramePr>
          <p:cNvPr id="15" name="Table 14">
            <a:extLst>
              <a:ext uri="{FF2B5EF4-FFF2-40B4-BE49-F238E27FC236}">
                <a16:creationId xmlns:a16="http://schemas.microsoft.com/office/drawing/2014/main" id="{4841497C-ACB3-4508-8CA3-40A5D36A7EF3}"/>
              </a:ext>
            </a:extLst>
          </p:cNvPr>
          <p:cNvGraphicFramePr>
            <a:graphicFrameLocks noGrp="1"/>
          </p:cNvGraphicFramePr>
          <p:nvPr>
            <p:extLst>
              <p:ext uri="{D42A27DB-BD31-4B8C-83A1-F6EECF244321}">
                <p14:modId xmlns:p14="http://schemas.microsoft.com/office/powerpoint/2010/main" val="547171948"/>
              </p:ext>
            </p:extLst>
          </p:nvPr>
        </p:nvGraphicFramePr>
        <p:xfrm>
          <a:off x="465138" y="1713954"/>
          <a:ext cx="7048484" cy="3716762"/>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Ernst &amp; Young (EY) Client Technology team builds </a:t>
                      </a:r>
                      <a:br>
                        <a:rPr lang="en-US" sz="1600" b="0">
                          <a:solidFill>
                            <a:srgbClr val="000000"/>
                          </a:solidFill>
                        </a:rPr>
                      </a:br>
                      <a:r>
                        <a:rPr lang="en-US" sz="1600" b="0">
                          <a:solidFill>
                            <a:srgbClr val="000000"/>
                          </a:solidFill>
                        </a:rPr>
                        <a:t>the software that EY uses to provide great services to customers. But with disparate processes in use across the organization, EY wanted to standardize development and create new solutions faster.</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With Microsoft Azure DevOps and Azure Kubernetes Services, EY is creating more agile development practices and using containerization to drive more value in the solutions that it delivers.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Since standardizing its development approach with </a:t>
                      </a:r>
                      <a:br>
                        <a:rPr lang="en-US" sz="1600" b="0" dirty="0">
                          <a:solidFill>
                            <a:srgbClr val="000000"/>
                          </a:solidFill>
                        </a:rPr>
                      </a:br>
                      <a:r>
                        <a:rPr lang="en-US" sz="1600" b="0" dirty="0">
                          <a:solidFill>
                            <a:srgbClr val="000000"/>
                          </a:solidFill>
                        </a:rPr>
                        <a:t>Azure, EY is now delivering more consistent, secure, and innovative solutions to its employees and customers—</a:t>
                      </a:r>
                      <a:br>
                        <a:rPr lang="en-US" sz="1600" b="0" dirty="0">
                          <a:solidFill>
                            <a:srgbClr val="000000"/>
                          </a:solidFill>
                        </a:rPr>
                      </a:br>
                      <a:r>
                        <a:rPr lang="en-US" sz="1600" b="0" dirty="0">
                          <a:solidFill>
                            <a:srgbClr val="000000"/>
                          </a:solidFill>
                        </a:rPr>
                        <a:t>and faster than ever before.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0" name="Picture 9" descr="Image result for ernst and young logo png">
            <a:extLst>
              <a:ext uri="{FF2B5EF4-FFF2-40B4-BE49-F238E27FC236}">
                <a16:creationId xmlns:a16="http://schemas.microsoft.com/office/drawing/2014/main" id="{87945C4D-846A-4C84-8160-49D4780AF7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6479" y="268499"/>
            <a:ext cx="292245" cy="30127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79ADF92-DA1A-44E5-91F8-7B31D4DA291D}"/>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Sanjay Narang, Global Lead - Cloud Architecture and Strategy, Ernst &amp; Young</a:t>
            </a:r>
          </a:p>
        </p:txBody>
      </p:sp>
    </p:spTree>
    <p:extLst>
      <p:ext uri="{BB962C8B-B14F-4D97-AF65-F5344CB8AC3E}">
        <p14:creationId xmlns:p14="http://schemas.microsoft.com/office/powerpoint/2010/main" val="4692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Resources</a:t>
            </a:r>
          </a:p>
        </p:txBody>
      </p:sp>
    </p:spTree>
    <p:extLst>
      <p:ext uri="{BB962C8B-B14F-4D97-AF65-F5344CB8AC3E}">
        <p14:creationId xmlns:p14="http://schemas.microsoft.com/office/powerpoint/2010/main" val="4566953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Product deep dive</a:t>
            </a:r>
          </a:p>
        </p:txBody>
      </p:sp>
    </p:spTree>
    <p:extLst>
      <p:ext uri="{BB962C8B-B14F-4D97-AF65-F5344CB8AC3E}">
        <p14:creationId xmlns:p14="http://schemas.microsoft.com/office/powerpoint/2010/main" val="23771407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7774BD00-2671-4FDF-84A6-5C6F9B85F1C6}"/>
              </a:ext>
            </a:extLst>
          </p:cNvPr>
          <p:cNvGrpSpPr/>
          <p:nvPr/>
        </p:nvGrpSpPr>
        <p:grpSpPr>
          <a:xfrm>
            <a:off x="6193587" y="2281557"/>
            <a:ext cx="5780193" cy="4218578"/>
            <a:chOff x="6111104" y="2535898"/>
            <a:chExt cx="5780193" cy="4218578"/>
          </a:xfrm>
        </p:grpSpPr>
        <p:sp>
          <p:nvSpPr>
            <p:cNvPr id="22" name="Rectangle: Rounded Corners 21">
              <a:extLst>
                <a:ext uri="{FF2B5EF4-FFF2-40B4-BE49-F238E27FC236}">
                  <a16:creationId xmlns:a16="http://schemas.microsoft.com/office/drawing/2014/main" id="{540F50E0-E6A7-4E26-B9D6-E3AD569CAE6F}"/>
                </a:ext>
              </a:extLst>
            </p:cNvPr>
            <p:cNvSpPr/>
            <p:nvPr/>
          </p:nvSpPr>
          <p:spPr bwMode="auto">
            <a:xfrm>
              <a:off x="6111104" y="2736520"/>
              <a:ext cx="5780193" cy="401795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1" name="Title 1">
              <a:extLst>
                <a:ext uri="{FF2B5EF4-FFF2-40B4-BE49-F238E27FC236}">
                  <a16:creationId xmlns:a16="http://schemas.microsoft.com/office/drawing/2014/main" id="{D6552557-02FC-4D15-8D05-DE09B499BCA0}"/>
                </a:ext>
              </a:extLst>
            </p:cNvPr>
            <p:cNvSpPr txBox="1">
              <a:spLocks/>
            </p:cNvSpPr>
            <p:nvPr/>
          </p:nvSpPr>
          <p:spPr>
            <a:xfrm>
              <a:off x="6111104" y="253589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AKS cluster</a:t>
              </a:r>
            </a:p>
          </p:txBody>
        </p:sp>
      </p:gr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Dev Spaces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114205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͏The “Integration” dev space is running a full baseline version of the entire application</a:t>
            </a:r>
          </a:p>
        </p:txBody>
      </p:sp>
      <p:sp>
        <p:nvSpPr>
          <p:cNvPr id="15" name="Title 16">
            <a:extLst>
              <a:ext uri="{FF2B5EF4-FFF2-40B4-BE49-F238E27FC236}">
                <a16:creationId xmlns:a16="http://schemas.microsoft.com/office/drawing/2014/main" id="{CFB92DCD-B3BB-4340-B366-C428856464BD}"/>
              </a:ext>
            </a:extLst>
          </p:cNvPr>
          <p:cNvSpPr txBox="1">
            <a:spLocks/>
          </p:cNvSpPr>
          <p:nvPr/>
        </p:nvSpPr>
        <p:spPr>
          <a:xfrm>
            <a:off x="465138" y="1955521"/>
            <a:ext cx="338328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and Sanjay are collaborating on </a:t>
            </a:r>
            <a:r>
              <a:rPr lang="en-US" sz="1400" b="0" spc="0" err="1">
                <a:solidFill>
                  <a:srgbClr val="0078D4"/>
                </a:solidFill>
                <a:latin typeface="Segoe UI" panose="020B0502040204020203" pitchFamily="34" charset="0"/>
              </a:rPr>
              <a:t>FeatureX</a:t>
            </a:r>
            <a:r>
              <a:rPr lang="en-US" sz="1400" b="0" spc="0">
                <a:solidFill>
                  <a:srgbClr val="0078D4"/>
                </a:solidFill>
                <a:latin typeface="Segoe UI" panose="020B0502040204020203" pitchFamily="34" charset="0"/>
              </a:rPr>
              <a:t>; it is setup as a dev space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and running all the modified services required to implement a feature</a:t>
            </a:r>
          </a:p>
        </p:txBody>
      </p:sp>
      <p:sp>
        <p:nvSpPr>
          <p:cNvPr id="16" name="Title 16">
            <a:extLst>
              <a:ext uri="{FF2B5EF4-FFF2-40B4-BE49-F238E27FC236}">
                <a16:creationId xmlns:a16="http://schemas.microsoft.com/office/drawing/2014/main" id="{8CD8344B-7A8B-4E9F-A2F9-0271F0BDA9E0}"/>
              </a:ext>
            </a:extLst>
          </p:cNvPr>
          <p:cNvSpPr txBox="1">
            <a:spLocks/>
          </p:cNvSpPr>
          <p:nvPr/>
        </p:nvSpPr>
        <p:spPr>
          <a:xfrm>
            <a:off x="465138" y="2984428"/>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͏Code is committed to the master source control</a:t>
            </a:r>
          </a:p>
        </p:txBody>
      </p:sp>
      <p:sp>
        <p:nvSpPr>
          <p:cNvPr id="18" name="Title 16">
            <a:extLst>
              <a:ext uri="{FF2B5EF4-FFF2-40B4-BE49-F238E27FC236}">
                <a16:creationId xmlns:a16="http://schemas.microsoft.com/office/drawing/2014/main" id="{B015350E-550A-4379-944A-8B5F6A1F9C16}"/>
              </a:ext>
            </a:extLst>
          </p:cNvPr>
          <p:cNvSpPr txBox="1">
            <a:spLocks/>
          </p:cNvSpPr>
          <p:nvPr/>
        </p:nvSpPr>
        <p:spPr>
          <a:xfrm>
            <a:off x="465138" y="3582448"/>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 CI/CD pipeline can be triggered to deploy into “Integration,” which updates the team's baseline</a:t>
            </a:r>
          </a:p>
        </p:txBody>
      </p:sp>
      <p:grpSp>
        <p:nvGrpSpPr>
          <p:cNvPr id="6" name="Group 5">
            <a:extLst>
              <a:ext uri="{FF2B5EF4-FFF2-40B4-BE49-F238E27FC236}">
                <a16:creationId xmlns:a16="http://schemas.microsoft.com/office/drawing/2014/main" id="{A4AB5C73-1992-4359-BF2B-7FF099D4AA1B}"/>
              </a:ext>
            </a:extLst>
          </p:cNvPr>
          <p:cNvGrpSpPr/>
          <p:nvPr/>
        </p:nvGrpSpPr>
        <p:grpSpPr>
          <a:xfrm>
            <a:off x="5252495" y="4632262"/>
            <a:ext cx="680330" cy="869064"/>
            <a:chOff x="4688701" y="4659335"/>
            <a:chExt cx="680330" cy="869064"/>
          </a:xfrm>
        </p:grpSpPr>
        <p:sp>
          <p:nvSpPr>
            <p:cNvPr id="25" name="Rectangle: Rounded Corners 24">
              <a:extLst>
                <a:ext uri="{FF2B5EF4-FFF2-40B4-BE49-F238E27FC236}">
                  <a16:creationId xmlns:a16="http://schemas.microsoft.com/office/drawing/2014/main" id="{14B7A52A-569A-44E2-8A0F-F4FA57E9110B}"/>
                </a:ext>
              </a:extLst>
            </p:cNvPr>
            <p:cNvSpPr/>
            <p:nvPr/>
          </p:nvSpPr>
          <p:spPr bwMode="auto">
            <a:xfrm>
              <a:off x="4695110" y="4860887"/>
              <a:ext cx="667512" cy="667512"/>
            </a:xfrm>
            <a:prstGeom prst="roundRect">
              <a:avLst>
                <a:gd name="adj" fmla="val 3125"/>
              </a:avLst>
            </a:prstGeom>
            <a:no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6" name="Title 1">
              <a:extLst>
                <a:ext uri="{FF2B5EF4-FFF2-40B4-BE49-F238E27FC236}">
                  <a16:creationId xmlns:a16="http://schemas.microsoft.com/office/drawing/2014/main" id="{FF6DFC9F-39D6-4AE3-8787-70C9906D764C}"/>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27" name="people_4" title="Icon of a person">
              <a:extLst>
                <a:ext uri="{FF2B5EF4-FFF2-40B4-BE49-F238E27FC236}">
                  <a16:creationId xmlns:a16="http://schemas.microsoft.com/office/drawing/2014/main" id="{68F66634-C3E8-49FF-9CBA-F0FA3EE30CB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3">
                  <a:lumMod val="25000"/>
                  <a:lumOff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C03AFF27-684D-4E3B-9C08-31FD0BAB3949}"/>
              </a:ext>
            </a:extLst>
          </p:cNvPr>
          <p:cNvGrpSpPr/>
          <p:nvPr/>
        </p:nvGrpSpPr>
        <p:grpSpPr>
          <a:xfrm>
            <a:off x="5252495" y="3595398"/>
            <a:ext cx="680330" cy="869064"/>
            <a:chOff x="4688701" y="4659335"/>
            <a:chExt cx="680330" cy="869064"/>
          </a:xfrm>
        </p:grpSpPr>
        <p:sp>
          <p:nvSpPr>
            <p:cNvPr id="35" name="Rectangle: Rounded Corners 34">
              <a:extLst>
                <a:ext uri="{FF2B5EF4-FFF2-40B4-BE49-F238E27FC236}">
                  <a16:creationId xmlns:a16="http://schemas.microsoft.com/office/drawing/2014/main" id="{DF3793A2-E2B4-4C56-97AD-B5B1B7E933B2}"/>
                </a:ext>
              </a:extLst>
            </p:cNvPr>
            <p:cNvSpPr/>
            <p:nvPr/>
          </p:nvSpPr>
          <p:spPr bwMode="auto">
            <a:xfrm>
              <a:off x="4695110" y="4860887"/>
              <a:ext cx="667512" cy="667512"/>
            </a:xfrm>
            <a:prstGeom prst="roundRect">
              <a:avLst>
                <a:gd name="adj" fmla="val 3125"/>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Title 1">
              <a:extLst>
                <a:ext uri="{FF2B5EF4-FFF2-40B4-BE49-F238E27FC236}">
                  <a16:creationId xmlns:a16="http://schemas.microsoft.com/office/drawing/2014/main" id="{9DAE935F-1F39-4C53-B4E9-0E41CD9B7304}"/>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37" name="people_4" title="Icon of a person">
              <a:extLst>
                <a:ext uri="{FF2B5EF4-FFF2-40B4-BE49-F238E27FC236}">
                  <a16:creationId xmlns:a16="http://schemas.microsoft.com/office/drawing/2014/main" id="{D1FAC50D-DAA6-4FE9-B107-665F5DD9D258}"/>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F74B7481-3A68-4FA0-B08D-9CFF10510E09}"/>
              </a:ext>
            </a:extLst>
          </p:cNvPr>
          <p:cNvGrpSpPr/>
          <p:nvPr/>
        </p:nvGrpSpPr>
        <p:grpSpPr>
          <a:xfrm>
            <a:off x="5252495" y="2558534"/>
            <a:ext cx="680330" cy="869064"/>
            <a:chOff x="4688701" y="4659335"/>
            <a:chExt cx="680330" cy="869064"/>
          </a:xfrm>
        </p:grpSpPr>
        <p:sp>
          <p:nvSpPr>
            <p:cNvPr id="39" name="Rectangle: Rounded Corners 38">
              <a:extLst>
                <a:ext uri="{FF2B5EF4-FFF2-40B4-BE49-F238E27FC236}">
                  <a16:creationId xmlns:a16="http://schemas.microsoft.com/office/drawing/2014/main" id="{FA797370-66C3-4915-A916-B944FA150424}"/>
                </a:ext>
              </a:extLst>
            </p:cNvPr>
            <p:cNvSpPr/>
            <p:nvPr/>
          </p:nvSpPr>
          <p:spPr bwMode="auto">
            <a:xfrm>
              <a:off x="4695110" y="4860887"/>
              <a:ext cx="667512" cy="667512"/>
            </a:xfrm>
            <a:prstGeom prst="roundRect">
              <a:avLst>
                <a:gd name="adj" fmla="val 3125"/>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0" name="Title 1">
              <a:extLst>
                <a:ext uri="{FF2B5EF4-FFF2-40B4-BE49-F238E27FC236}">
                  <a16:creationId xmlns:a16="http://schemas.microsoft.com/office/drawing/2014/main" id="{D0288D8A-BD4F-4EF7-83BD-E547F98CC0F0}"/>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41" name="people_4" title="Icon of a person">
              <a:extLst>
                <a:ext uri="{FF2B5EF4-FFF2-40B4-BE49-F238E27FC236}">
                  <a16:creationId xmlns:a16="http://schemas.microsoft.com/office/drawing/2014/main" id="{C8318EA3-0F44-43FF-9FB2-AF4F3A3B859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B03966BF-5B30-4061-99E3-1402F188ADC9}"/>
              </a:ext>
            </a:extLst>
          </p:cNvPr>
          <p:cNvGrpSpPr/>
          <p:nvPr/>
        </p:nvGrpSpPr>
        <p:grpSpPr>
          <a:xfrm>
            <a:off x="6467757" y="3574379"/>
            <a:ext cx="892420" cy="1140051"/>
            <a:chOff x="6507637" y="3391313"/>
            <a:chExt cx="892420" cy="1140051"/>
          </a:xfrm>
        </p:grpSpPr>
        <p:sp>
          <p:nvSpPr>
            <p:cNvPr id="44" name="Rectangle: Rounded Corners 43">
              <a:extLst>
                <a:ext uri="{FF2B5EF4-FFF2-40B4-BE49-F238E27FC236}">
                  <a16:creationId xmlns:a16="http://schemas.microsoft.com/office/drawing/2014/main" id="{713E0AA3-93A3-46CF-873A-D9B609E34D36}"/>
                </a:ext>
              </a:extLst>
            </p:cNvPr>
            <p:cNvSpPr/>
            <p:nvPr/>
          </p:nvSpPr>
          <p:spPr bwMode="auto">
            <a:xfrm>
              <a:off x="6507637" y="3591591"/>
              <a:ext cx="892420" cy="939773"/>
            </a:xfrm>
            <a:prstGeom prst="roundRect">
              <a:avLst>
                <a:gd name="adj" fmla="val 3125"/>
              </a:avLst>
            </a:prstGeom>
            <a:solidFill>
              <a:schemeClr val="bg1"/>
            </a:solidFill>
            <a:ln w="1270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7" name="Title 1">
              <a:extLst>
                <a:ext uri="{FF2B5EF4-FFF2-40B4-BE49-F238E27FC236}">
                  <a16:creationId xmlns:a16="http://schemas.microsoft.com/office/drawing/2014/main" id="{264B76A5-F004-4608-9B1A-B44BA2460EFD}"/>
                </a:ext>
              </a:extLst>
            </p:cNvPr>
            <p:cNvSpPr txBox="1">
              <a:spLocks/>
            </p:cNvSpPr>
            <p:nvPr/>
          </p:nvSpPr>
          <p:spPr>
            <a:xfrm>
              <a:off x="6613682" y="3391313"/>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58" name="Title 1">
              <a:extLst>
                <a:ext uri="{FF2B5EF4-FFF2-40B4-BE49-F238E27FC236}">
                  <a16:creationId xmlns:a16="http://schemas.microsoft.com/office/drawing/2014/main" id="{8ABA5FBE-04E0-4666-BB43-AD7251C11EEF}"/>
                </a:ext>
              </a:extLst>
            </p:cNvPr>
            <p:cNvSpPr txBox="1">
              <a:spLocks/>
            </p:cNvSpPr>
            <p:nvPr/>
          </p:nvSpPr>
          <p:spPr>
            <a:xfrm>
              <a:off x="6579359" y="3641685"/>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2" name="Group 61">
              <a:extLst>
                <a:ext uri="{FF2B5EF4-FFF2-40B4-BE49-F238E27FC236}">
                  <a16:creationId xmlns:a16="http://schemas.microsoft.com/office/drawing/2014/main" id="{666DA1FF-9840-4916-BCFF-7572CB2D3968}"/>
                </a:ext>
              </a:extLst>
            </p:cNvPr>
            <p:cNvGrpSpPr/>
            <p:nvPr/>
          </p:nvGrpSpPr>
          <p:grpSpPr>
            <a:xfrm>
              <a:off x="6650407" y="3878035"/>
              <a:ext cx="606880" cy="537716"/>
              <a:chOff x="6643006" y="3867150"/>
              <a:chExt cx="606880" cy="537716"/>
            </a:xfrm>
          </p:grpSpPr>
          <p:sp>
            <p:nvSpPr>
              <p:cNvPr id="60" name="Hexagon 59">
                <a:extLst>
                  <a:ext uri="{FF2B5EF4-FFF2-40B4-BE49-F238E27FC236}">
                    <a16:creationId xmlns:a16="http://schemas.microsoft.com/office/drawing/2014/main" id="{DD86678A-8ADD-4EB5-AB2D-EBC31C232F62}"/>
                  </a:ext>
                </a:extLst>
              </p:cNvPr>
              <p:cNvSpPr/>
              <p:nvPr/>
            </p:nvSpPr>
            <p:spPr bwMode="auto">
              <a:xfrm>
                <a:off x="6643006" y="3867150"/>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BF6AF221-10F5-4D44-A8C8-6D6D5017DD7D}"/>
                  </a:ext>
                </a:extLst>
              </p:cNvPr>
              <p:cNvSpPr/>
              <p:nvPr/>
            </p:nvSpPr>
            <p:spPr bwMode="auto">
              <a:xfrm>
                <a:off x="6926035" y="412568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64104412-0FD3-4BF3-82C0-E44F18520A7F}"/>
              </a:ext>
            </a:extLst>
          </p:cNvPr>
          <p:cNvGrpSpPr/>
          <p:nvPr/>
        </p:nvGrpSpPr>
        <p:grpSpPr>
          <a:xfrm>
            <a:off x="6467757" y="4858895"/>
            <a:ext cx="892420" cy="1140051"/>
            <a:chOff x="6494030" y="4213185"/>
            <a:chExt cx="892420" cy="1140051"/>
          </a:xfrm>
        </p:grpSpPr>
        <p:sp>
          <p:nvSpPr>
            <p:cNvPr id="65" name="Rectangle: Rounded Corners 64">
              <a:extLst>
                <a:ext uri="{FF2B5EF4-FFF2-40B4-BE49-F238E27FC236}">
                  <a16:creationId xmlns:a16="http://schemas.microsoft.com/office/drawing/2014/main" id="{955F93BD-B8F8-49C9-A096-9F03A47D858B}"/>
                </a:ext>
              </a:extLst>
            </p:cNvPr>
            <p:cNvSpPr/>
            <p:nvPr/>
          </p:nvSpPr>
          <p:spPr bwMode="auto">
            <a:xfrm>
              <a:off x="6494030" y="4413463"/>
              <a:ext cx="892420" cy="939773"/>
            </a:xfrm>
            <a:prstGeom prst="roundRect">
              <a:avLst>
                <a:gd name="adj" fmla="val 3125"/>
              </a:avLst>
            </a:prstGeom>
            <a:solidFill>
              <a:schemeClr val="bg1"/>
            </a:solidFill>
            <a:ln w="12700">
              <a:solidFill>
                <a:schemeClr val="accent3">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6" name="Title 1">
              <a:extLst>
                <a:ext uri="{FF2B5EF4-FFF2-40B4-BE49-F238E27FC236}">
                  <a16:creationId xmlns:a16="http://schemas.microsoft.com/office/drawing/2014/main" id="{E058BF29-C872-4E48-A08D-0C8B66882077}"/>
                </a:ext>
              </a:extLst>
            </p:cNvPr>
            <p:cNvSpPr txBox="1">
              <a:spLocks/>
            </p:cNvSpPr>
            <p:nvPr/>
          </p:nvSpPr>
          <p:spPr>
            <a:xfrm>
              <a:off x="6600075" y="421318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67" name="Title 1">
              <a:extLst>
                <a:ext uri="{FF2B5EF4-FFF2-40B4-BE49-F238E27FC236}">
                  <a16:creationId xmlns:a16="http://schemas.microsoft.com/office/drawing/2014/main" id="{608D1F36-1C76-469B-AD8D-A43D69D15798}"/>
                </a:ext>
              </a:extLst>
            </p:cNvPr>
            <p:cNvSpPr txBox="1">
              <a:spLocks/>
            </p:cNvSpPr>
            <p:nvPr/>
          </p:nvSpPr>
          <p:spPr>
            <a:xfrm>
              <a:off x="6565752" y="446355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9" name="Group 68">
              <a:extLst>
                <a:ext uri="{FF2B5EF4-FFF2-40B4-BE49-F238E27FC236}">
                  <a16:creationId xmlns:a16="http://schemas.microsoft.com/office/drawing/2014/main" id="{69E1117B-FF49-4E3F-9C10-14135CA19304}"/>
                </a:ext>
              </a:extLst>
            </p:cNvPr>
            <p:cNvGrpSpPr/>
            <p:nvPr/>
          </p:nvGrpSpPr>
          <p:grpSpPr>
            <a:xfrm>
              <a:off x="6635821" y="4691743"/>
              <a:ext cx="608838" cy="567650"/>
              <a:chOff x="6673705" y="3853544"/>
              <a:chExt cx="608838" cy="567650"/>
            </a:xfrm>
            <a:solidFill>
              <a:schemeClr val="accent3">
                <a:lumMod val="25000"/>
                <a:lumOff val="75000"/>
                <a:alpha val="25000"/>
              </a:schemeClr>
            </a:solidFill>
          </p:grpSpPr>
          <p:sp>
            <p:nvSpPr>
              <p:cNvPr id="70" name="Hexagon 69">
                <a:extLst>
                  <a:ext uri="{FF2B5EF4-FFF2-40B4-BE49-F238E27FC236}">
                    <a16:creationId xmlns:a16="http://schemas.microsoft.com/office/drawing/2014/main" id="{E7F1ED4F-1DA9-4AA9-A200-A200C4A00600}"/>
                  </a:ext>
                </a:extLst>
              </p:cNvPr>
              <p:cNvSpPr/>
              <p:nvPr/>
            </p:nvSpPr>
            <p:spPr bwMode="auto">
              <a:xfrm>
                <a:off x="6958692" y="3986893"/>
                <a:ext cx="323851" cy="2791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Magnetic Disk 70">
                <a:extLst>
                  <a:ext uri="{FF2B5EF4-FFF2-40B4-BE49-F238E27FC236}">
                    <a16:creationId xmlns:a16="http://schemas.microsoft.com/office/drawing/2014/main" id="{F9369B80-B872-4042-9722-49ABCE10C9D5}"/>
                  </a:ext>
                </a:extLst>
              </p:cNvPr>
              <p:cNvSpPr/>
              <p:nvPr/>
            </p:nvSpPr>
            <p:spPr bwMode="auto">
              <a:xfrm>
                <a:off x="6673705" y="4142013"/>
                <a:ext cx="230559" cy="279181"/>
              </a:xfrm>
              <a:prstGeom prst="flowChartMagneticDisk">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9ADCF610-BDB9-4FAA-A920-FF1E839507FF}"/>
                  </a:ext>
                </a:extLst>
              </p:cNvPr>
              <p:cNvSpPr/>
              <p:nvPr/>
            </p:nvSpPr>
            <p:spPr bwMode="auto">
              <a:xfrm>
                <a:off x="6705599" y="3853544"/>
                <a:ext cx="235459" cy="2029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7BBED545-5C46-4CEF-A9A5-D8A2B497A7F3}"/>
              </a:ext>
            </a:extLst>
          </p:cNvPr>
          <p:cNvGrpSpPr/>
          <p:nvPr/>
        </p:nvGrpSpPr>
        <p:grpSpPr>
          <a:xfrm>
            <a:off x="7632482" y="2618038"/>
            <a:ext cx="892420" cy="1140051"/>
            <a:chOff x="7590967" y="2343658"/>
            <a:chExt cx="892420" cy="1140051"/>
          </a:xfrm>
        </p:grpSpPr>
        <p:sp>
          <p:nvSpPr>
            <p:cNvPr id="77" name="Rectangle: Rounded Corners 76">
              <a:extLst>
                <a:ext uri="{FF2B5EF4-FFF2-40B4-BE49-F238E27FC236}">
                  <a16:creationId xmlns:a16="http://schemas.microsoft.com/office/drawing/2014/main" id="{B13301C8-C19D-4890-B924-997F7A9154A2}"/>
                </a:ext>
              </a:extLst>
            </p:cNvPr>
            <p:cNvSpPr/>
            <p:nvPr/>
          </p:nvSpPr>
          <p:spPr bwMode="auto">
            <a:xfrm>
              <a:off x="7590967" y="2543936"/>
              <a:ext cx="892420" cy="939773"/>
            </a:xfrm>
            <a:prstGeom prst="roundRect">
              <a:avLst>
                <a:gd name="adj" fmla="val 3125"/>
              </a:avLst>
            </a:prstGeom>
            <a:solidFill>
              <a:schemeClr val="bg1"/>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8" name="Title 1">
              <a:extLst>
                <a:ext uri="{FF2B5EF4-FFF2-40B4-BE49-F238E27FC236}">
                  <a16:creationId xmlns:a16="http://schemas.microsoft.com/office/drawing/2014/main" id="{D0C15337-B745-4894-AF95-CCEBBA1C48DF}"/>
                </a:ext>
              </a:extLst>
            </p:cNvPr>
            <p:cNvSpPr txBox="1">
              <a:spLocks/>
            </p:cNvSpPr>
            <p:nvPr/>
          </p:nvSpPr>
          <p:spPr>
            <a:xfrm>
              <a:off x="7697012" y="234365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79" name="Title 1">
              <a:extLst>
                <a:ext uri="{FF2B5EF4-FFF2-40B4-BE49-F238E27FC236}">
                  <a16:creationId xmlns:a16="http://schemas.microsoft.com/office/drawing/2014/main" id="{ED8C0F37-65CB-4243-8988-B423389A858E}"/>
                </a:ext>
              </a:extLst>
            </p:cNvPr>
            <p:cNvSpPr txBox="1">
              <a:spLocks/>
            </p:cNvSpPr>
            <p:nvPr/>
          </p:nvSpPr>
          <p:spPr>
            <a:xfrm>
              <a:off x="7662689" y="2594030"/>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08" name="Group 107">
              <a:extLst>
                <a:ext uri="{FF2B5EF4-FFF2-40B4-BE49-F238E27FC236}">
                  <a16:creationId xmlns:a16="http://schemas.microsoft.com/office/drawing/2014/main" id="{816EFBB8-9BFB-4E63-A26C-4BC6C858A230}"/>
                </a:ext>
              </a:extLst>
            </p:cNvPr>
            <p:cNvGrpSpPr/>
            <p:nvPr/>
          </p:nvGrpSpPr>
          <p:grpSpPr>
            <a:xfrm>
              <a:off x="7763016" y="2862659"/>
              <a:ext cx="548322" cy="481130"/>
              <a:chOff x="7803181" y="2862659"/>
              <a:chExt cx="548322" cy="481130"/>
            </a:xfrm>
          </p:grpSpPr>
          <p:sp>
            <p:nvSpPr>
              <p:cNvPr id="81" name="Hexagon 80">
                <a:extLst>
                  <a:ext uri="{FF2B5EF4-FFF2-40B4-BE49-F238E27FC236}">
                    <a16:creationId xmlns:a16="http://schemas.microsoft.com/office/drawing/2014/main" id="{BEEE6BBD-52D6-4553-BD2C-83B1722D7120}"/>
                  </a:ext>
                </a:extLst>
              </p:cNvPr>
              <p:cNvSpPr/>
              <p:nvPr/>
            </p:nvSpPr>
            <p:spPr bwMode="auto">
              <a:xfrm>
                <a:off x="7803181" y="2862659"/>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106">
                <a:extLst>
                  <a:ext uri="{FF2B5EF4-FFF2-40B4-BE49-F238E27FC236}">
                    <a16:creationId xmlns:a16="http://schemas.microsoft.com/office/drawing/2014/main" id="{CCD86FB1-00C1-4A91-A954-CBCE4799331C}"/>
                  </a:ext>
                </a:extLst>
              </p:cNvPr>
              <p:cNvSpPr/>
              <p:nvPr/>
            </p:nvSpPr>
            <p:spPr bwMode="auto">
              <a:xfrm>
                <a:off x="8027652" y="3064608"/>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4" name="Group 93">
            <a:extLst>
              <a:ext uri="{FF2B5EF4-FFF2-40B4-BE49-F238E27FC236}">
                <a16:creationId xmlns:a16="http://schemas.microsoft.com/office/drawing/2014/main" id="{F4881D8D-982E-4375-864A-02A1006987E9}"/>
              </a:ext>
            </a:extLst>
          </p:cNvPr>
          <p:cNvGrpSpPr/>
          <p:nvPr/>
        </p:nvGrpSpPr>
        <p:grpSpPr>
          <a:xfrm>
            <a:off x="7632482" y="3908455"/>
            <a:ext cx="892420" cy="1756415"/>
            <a:chOff x="7591712" y="3558535"/>
            <a:chExt cx="892420" cy="1756415"/>
          </a:xfrm>
        </p:grpSpPr>
        <p:sp>
          <p:nvSpPr>
            <p:cNvPr id="84" name="Rectangle: Rounded Corners 83">
              <a:extLst>
                <a:ext uri="{FF2B5EF4-FFF2-40B4-BE49-F238E27FC236}">
                  <a16:creationId xmlns:a16="http://schemas.microsoft.com/office/drawing/2014/main" id="{2FD37940-F9B8-4B22-863F-290D151EFB14}"/>
                </a:ext>
              </a:extLst>
            </p:cNvPr>
            <p:cNvSpPr/>
            <p:nvPr/>
          </p:nvSpPr>
          <p:spPr bwMode="auto">
            <a:xfrm>
              <a:off x="7591712" y="3758813"/>
              <a:ext cx="892420" cy="1556137"/>
            </a:xfrm>
            <a:prstGeom prst="roundRect">
              <a:avLst>
                <a:gd name="adj" fmla="val 3125"/>
              </a:avLst>
            </a:prstGeom>
            <a:solidFill>
              <a:schemeClr val="bg1"/>
            </a:solidFill>
            <a:ln w="12700">
              <a:gradFill>
                <a:gsLst>
                  <a:gs pos="0">
                    <a:srgbClr val="00B05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5" name="Title 1">
              <a:extLst>
                <a:ext uri="{FF2B5EF4-FFF2-40B4-BE49-F238E27FC236}">
                  <a16:creationId xmlns:a16="http://schemas.microsoft.com/office/drawing/2014/main" id="{52F15FF2-9A93-4721-82EC-64A0468141D1}"/>
                </a:ext>
              </a:extLst>
            </p:cNvPr>
            <p:cNvSpPr txBox="1">
              <a:spLocks/>
            </p:cNvSpPr>
            <p:nvPr/>
          </p:nvSpPr>
          <p:spPr>
            <a:xfrm>
              <a:off x="7697757" y="35585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FeatureX</a:t>
              </a:r>
              <a:endParaRPr lang="en-US">
                <a:solidFill>
                  <a:srgbClr val="000000"/>
                </a:solidFill>
              </a:endParaRPr>
            </a:p>
          </p:txBody>
        </p:sp>
        <p:sp>
          <p:nvSpPr>
            <p:cNvPr id="86" name="Title 1">
              <a:extLst>
                <a:ext uri="{FF2B5EF4-FFF2-40B4-BE49-F238E27FC236}">
                  <a16:creationId xmlns:a16="http://schemas.microsoft.com/office/drawing/2014/main" id="{1FF3DE9A-6EE1-49F9-A750-AB1ACC710D78}"/>
                </a:ext>
              </a:extLst>
            </p:cNvPr>
            <p:cNvSpPr txBox="1">
              <a:spLocks/>
            </p:cNvSpPr>
            <p:nvPr/>
          </p:nvSpPr>
          <p:spPr>
            <a:xfrm>
              <a:off x="7663434" y="380890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93" name="Group 92">
              <a:extLst>
                <a:ext uri="{FF2B5EF4-FFF2-40B4-BE49-F238E27FC236}">
                  <a16:creationId xmlns:a16="http://schemas.microsoft.com/office/drawing/2014/main" id="{B0F34BEB-EE80-4FAF-B4E9-FA4C012F9552}"/>
                </a:ext>
              </a:extLst>
            </p:cNvPr>
            <p:cNvGrpSpPr/>
            <p:nvPr/>
          </p:nvGrpSpPr>
          <p:grpSpPr>
            <a:xfrm>
              <a:off x="7709990" y="4075197"/>
              <a:ext cx="655865" cy="1111937"/>
              <a:chOff x="7726318" y="4099689"/>
              <a:chExt cx="655865" cy="1111937"/>
            </a:xfrm>
          </p:grpSpPr>
          <p:sp>
            <p:nvSpPr>
              <p:cNvPr id="88" name="Hexagon 87">
                <a:extLst>
                  <a:ext uri="{FF2B5EF4-FFF2-40B4-BE49-F238E27FC236}">
                    <a16:creationId xmlns:a16="http://schemas.microsoft.com/office/drawing/2014/main" id="{926C1A40-80DC-488C-AA71-15687CEDC917}"/>
                  </a:ext>
                </a:extLst>
              </p:cNvPr>
              <p:cNvSpPr/>
              <p:nvPr/>
            </p:nvSpPr>
            <p:spPr bwMode="auto">
              <a:xfrm>
                <a:off x="7726318" y="449973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A5623EF2-5F63-4C40-932B-4455AAFD37AF}"/>
                  </a:ext>
                </a:extLst>
              </p:cNvPr>
              <p:cNvSpPr/>
              <p:nvPr/>
            </p:nvSpPr>
            <p:spPr bwMode="auto">
              <a:xfrm>
                <a:off x="8058332" y="4771878"/>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Hexagon 89">
                <a:extLst>
                  <a:ext uri="{FF2B5EF4-FFF2-40B4-BE49-F238E27FC236}">
                    <a16:creationId xmlns:a16="http://schemas.microsoft.com/office/drawing/2014/main" id="{EA10BFF7-9562-4EBA-9EF2-ACAA5C7B35E4}"/>
                  </a:ext>
                </a:extLst>
              </p:cNvPr>
              <p:cNvSpPr/>
              <p:nvPr/>
            </p:nvSpPr>
            <p:spPr bwMode="auto">
              <a:xfrm>
                <a:off x="7810714" y="4099689"/>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Flowchart: Magnetic Disk 90">
                <a:extLst>
                  <a:ext uri="{FF2B5EF4-FFF2-40B4-BE49-F238E27FC236}">
                    <a16:creationId xmlns:a16="http://schemas.microsoft.com/office/drawing/2014/main" id="{94AA0F59-E0D1-4565-A188-724563F6AFCB}"/>
                  </a:ext>
                </a:extLst>
              </p:cNvPr>
              <p:cNvSpPr/>
              <p:nvPr/>
            </p:nvSpPr>
            <p:spPr bwMode="auto">
              <a:xfrm>
                <a:off x="7737999" y="4932445"/>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Hexagon 91">
                <a:extLst>
                  <a:ext uri="{FF2B5EF4-FFF2-40B4-BE49-F238E27FC236}">
                    <a16:creationId xmlns:a16="http://schemas.microsoft.com/office/drawing/2014/main" id="{453312B2-36A4-48F6-B119-FEADB6D1D439}"/>
                  </a:ext>
                </a:extLst>
              </p:cNvPr>
              <p:cNvSpPr/>
              <p:nvPr/>
            </p:nvSpPr>
            <p:spPr bwMode="auto">
              <a:xfrm>
                <a:off x="8142729" y="4423541"/>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3978D86C-71EA-4988-BFC2-ED0ADDF711B0}"/>
              </a:ext>
            </a:extLst>
          </p:cNvPr>
          <p:cNvGrpSpPr/>
          <p:nvPr/>
        </p:nvGrpSpPr>
        <p:grpSpPr>
          <a:xfrm>
            <a:off x="8797207" y="3261960"/>
            <a:ext cx="1315049" cy="2163882"/>
            <a:chOff x="8774881" y="3507200"/>
            <a:chExt cx="1315049" cy="2163882"/>
          </a:xfrm>
        </p:grpSpPr>
        <p:sp>
          <p:nvSpPr>
            <p:cNvPr id="97" name="Rectangle: Rounded Corners 96">
              <a:extLst>
                <a:ext uri="{FF2B5EF4-FFF2-40B4-BE49-F238E27FC236}">
                  <a16:creationId xmlns:a16="http://schemas.microsoft.com/office/drawing/2014/main" id="{6A53CECA-827C-4E7F-AB59-F88F6DE734EE}"/>
                </a:ext>
              </a:extLst>
            </p:cNvPr>
            <p:cNvSpPr/>
            <p:nvPr/>
          </p:nvSpPr>
          <p:spPr bwMode="auto">
            <a:xfrm>
              <a:off x="8774881" y="3707478"/>
              <a:ext cx="1315049" cy="1963604"/>
            </a:xfrm>
            <a:prstGeom prst="roundRect">
              <a:avLst>
                <a:gd name="adj" fmla="val 3125"/>
              </a:avLst>
            </a:prstGeom>
            <a:solidFill>
              <a:schemeClr val="bg1"/>
            </a:solidFill>
            <a:ln w="12700">
              <a:gradFill>
                <a:gsLst>
                  <a:gs pos="50000">
                    <a:srgbClr val="00B050"/>
                  </a:gs>
                  <a:gs pos="0">
                    <a:srgbClr val="FF000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8" name="Title 1">
              <a:extLst>
                <a:ext uri="{FF2B5EF4-FFF2-40B4-BE49-F238E27FC236}">
                  <a16:creationId xmlns:a16="http://schemas.microsoft.com/office/drawing/2014/main" id="{72D72BFE-B3E4-46C2-9A7A-1FEED284AAEE}"/>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Integration</a:t>
              </a:r>
            </a:p>
          </p:txBody>
        </p:sp>
        <p:sp>
          <p:nvSpPr>
            <p:cNvPr id="99" name="Title 1">
              <a:extLst>
                <a:ext uri="{FF2B5EF4-FFF2-40B4-BE49-F238E27FC236}">
                  <a16:creationId xmlns:a16="http://schemas.microsoft.com/office/drawing/2014/main" id="{D8663931-5803-4A73-90E6-5CEE898BF70B}"/>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1" name="Group 110">
              <a:extLst>
                <a:ext uri="{FF2B5EF4-FFF2-40B4-BE49-F238E27FC236}">
                  <a16:creationId xmlns:a16="http://schemas.microsoft.com/office/drawing/2014/main" id="{8A9ED232-372C-4E13-8EFE-1C1566B01B40}"/>
                </a:ext>
              </a:extLst>
            </p:cNvPr>
            <p:cNvGrpSpPr/>
            <p:nvPr/>
          </p:nvGrpSpPr>
          <p:grpSpPr>
            <a:xfrm>
              <a:off x="8906215" y="4235003"/>
              <a:ext cx="1052381" cy="1022409"/>
              <a:chOff x="8893160" y="4018796"/>
              <a:chExt cx="1052381" cy="1022409"/>
            </a:xfrm>
          </p:grpSpPr>
          <p:sp>
            <p:nvSpPr>
              <p:cNvPr id="101" name="Hexagon 100">
                <a:extLst>
                  <a:ext uri="{FF2B5EF4-FFF2-40B4-BE49-F238E27FC236}">
                    <a16:creationId xmlns:a16="http://schemas.microsoft.com/office/drawing/2014/main" id="{DB7F1592-1133-4525-8DD9-E3D4D108410B}"/>
                  </a:ext>
                </a:extLst>
              </p:cNvPr>
              <p:cNvSpPr/>
              <p:nvPr/>
            </p:nvSpPr>
            <p:spPr bwMode="auto">
              <a:xfrm>
                <a:off x="8893160" y="4468951"/>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F23DC110-6D4E-401F-8CD9-75252EBBB881}"/>
                  </a:ext>
                </a:extLst>
              </p:cNvPr>
              <p:cNvSpPr/>
              <p:nvPr/>
            </p:nvSpPr>
            <p:spPr bwMode="auto">
              <a:xfrm>
                <a:off x="9621690" y="4123986"/>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53E24253-A464-4F47-8413-779EFC258B7F}"/>
                  </a:ext>
                </a:extLst>
              </p:cNvPr>
              <p:cNvSpPr/>
              <p:nvPr/>
            </p:nvSpPr>
            <p:spPr bwMode="auto">
              <a:xfrm>
                <a:off x="9621690" y="4613942"/>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Flowchart: Magnetic Disk 103">
                <a:extLst>
                  <a:ext uri="{FF2B5EF4-FFF2-40B4-BE49-F238E27FC236}">
                    <a16:creationId xmlns:a16="http://schemas.microsoft.com/office/drawing/2014/main" id="{B4167319-0F55-459F-AB91-7785CA04C5AD}"/>
                  </a:ext>
                </a:extLst>
              </p:cNvPr>
              <p:cNvSpPr/>
              <p:nvPr/>
            </p:nvSpPr>
            <p:spPr bwMode="auto">
              <a:xfrm>
                <a:off x="9242674" y="4762024"/>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Hexagon 104">
                <a:extLst>
                  <a:ext uri="{FF2B5EF4-FFF2-40B4-BE49-F238E27FC236}">
                    <a16:creationId xmlns:a16="http://schemas.microsoft.com/office/drawing/2014/main" id="{96694CD8-23EB-4515-910A-277EE65A0661}"/>
                  </a:ext>
                </a:extLst>
              </p:cNvPr>
              <p:cNvSpPr/>
              <p:nvPr/>
            </p:nvSpPr>
            <p:spPr bwMode="auto">
              <a:xfrm>
                <a:off x="9328584" y="4023395"/>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Hexagon 105">
                <a:extLst>
                  <a:ext uri="{FF2B5EF4-FFF2-40B4-BE49-F238E27FC236}">
                    <a16:creationId xmlns:a16="http://schemas.microsoft.com/office/drawing/2014/main" id="{4239DDB9-CB43-4E62-94A4-1828BD937569}"/>
                  </a:ext>
                </a:extLst>
              </p:cNvPr>
              <p:cNvSpPr/>
              <p:nvPr/>
            </p:nvSpPr>
            <p:spPr bwMode="auto">
              <a:xfrm>
                <a:off x="9284388" y="4368964"/>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59A2A680-4DB5-4F63-9041-9166FF50B7BF}"/>
                  </a:ext>
                </a:extLst>
              </p:cNvPr>
              <p:cNvSpPr/>
              <p:nvPr/>
            </p:nvSpPr>
            <p:spPr bwMode="auto">
              <a:xfrm>
                <a:off x="8946182" y="4018796"/>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F9605D5A-C495-4585-8D24-A558CC514774}"/>
              </a:ext>
            </a:extLst>
          </p:cNvPr>
          <p:cNvGrpSpPr/>
          <p:nvPr/>
        </p:nvGrpSpPr>
        <p:grpSpPr>
          <a:xfrm>
            <a:off x="10384560" y="3261960"/>
            <a:ext cx="1315049" cy="2163882"/>
            <a:chOff x="8774881" y="3507200"/>
            <a:chExt cx="1315049" cy="2163882"/>
          </a:xfrm>
        </p:grpSpPr>
        <p:sp>
          <p:nvSpPr>
            <p:cNvPr id="114" name="Rectangle: Rounded Corners 113">
              <a:extLst>
                <a:ext uri="{FF2B5EF4-FFF2-40B4-BE49-F238E27FC236}">
                  <a16:creationId xmlns:a16="http://schemas.microsoft.com/office/drawing/2014/main" id="{A98B7DC7-21EE-4356-8723-AE3408AEDC5E}"/>
                </a:ext>
              </a:extLst>
            </p:cNvPr>
            <p:cNvSpPr/>
            <p:nvPr/>
          </p:nvSpPr>
          <p:spPr bwMode="auto">
            <a:xfrm>
              <a:off x="8774881" y="3707478"/>
              <a:ext cx="1315049" cy="1963604"/>
            </a:xfrm>
            <a:prstGeom prst="roundRect">
              <a:avLst>
                <a:gd name="adj" fmla="val 3125"/>
              </a:avLst>
            </a:prstGeom>
            <a:solidFill>
              <a:schemeClr val="bg1"/>
            </a:solid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5C005672-55A3-4210-BF55-2863F83DF453}"/>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Production</a:t>
              </a:r>
            </a:p>
          </p:txBody>
        </p:sp>
        <p:sp>
          <p:nvSpPr>
            <p:cNvPr id="116" name="Title 1">
              <a:extLst>
                <a:ext uri="{FF2B5EF4-FFF2-40B4-BE49-F238E27FC236}">
                  <a16:creationId xmlns:a16="http://schemas.microsoft.com/office/drawing/2014/main" id="{3CE0D366-336A-49D2-8F09-D3984F314562}"/>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7" name="Group 116">
              <a:extLst>
                <a:ext uri="{FF2B5EF4-FFF2-40B4-BE49-F238E27FC236}">
                  <a16:creationId xmlns:a16="http://schemas.microsoft.com/office/drawing/2014/main" id="{69BADFB7-8AFD-4376-B5CC-746A19A5C45F}"/>
                </a:ext>
              </a:extLst>
            </p:cNvPr>
            <p:cNvGrpSpPr/>
            <p:nvPr/>
          </p:nvGrpSpPr>
          <p:grpSpPr>
            <a:xfrm>
              <a:off x="8906215" y="4235003"/>
              <a:ext cx="1052381" cy="1022409"/>
              <a:chOff x="8893160" y="4018796"/>
              <a:chExt cx="1052381" cy="1022409"/>
            </a:xfrm>
          </p:grpSpPr>
          <p:sp>
            <p:nvSpPr>
              <p:cNvPr id="118" name="Hexagon 117">
                <a:extLst>
                  <a:ext uri="{FF2B5EF4-FFF2-40B4-BE49-F238E27FC236}">
                    <a16:creationId xmlns:a16="http://schemas.microsoft.com/office/drawing/2014/main" id="{BF121C47-C77F-4DC3-B583-181527C94B60}"/>
                  </a:ext>
                </a:extLst>
              </p:cNvPr>
              <p:cNvSpPr/>
              <p:nvPr/>
            </p:nvSpPr>
            <p:spPr bwMode="auto">
              <a:xfrm>
                <a:off x="8893160" y="4468951"/>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extLst>
                  <a:ext uri="{FF2B5EF4-FFF2-40B4-BE49-F238E27FC236}">
                    <a16:creationId xmlns:a16="http://schemas.microsoft.com/office/drawing/2014/main" id="{4E3A4F01-FA73-4D28-8D51-D079DDD68278}"/>
                  </a:ext>
                </a:extLst>
              </p:cNvPr>
              <p:cNvSpPr/>
              <p:nvPr/>
            </p:nvSpPr>
            <p:spPr bwMode="auto">
              <a:xfrm>
                <a:off x="9621690" y="4123986"/>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BC154E38-1D8E-4198-8177-751170082A53}"/>
                  </a:ext>
                </a:extLst>
              </p:cNvPr>
              <p:cNvSpPr/>
              <p:nvPr/>
            </p:nvSpPr>
            <p:spPr bwMode="auto">
              <a:xfrm>
                <a:off x="9621690" y="4613942"/>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a:extLst>
                  <a:ext uri="{FF2B5EF4-FFF2-40B4-BE49-F238E27FC236}">
                    <a16:creationId xmlns:a16="http://schemas.microsoft.com/office/drawing/2014/main" id="{FF3E9EB2-00A1-425E-B04E-3190BBF5DB36}"/>
                  </a:ext>
                </a:extLst>
              </p:cNvPr>
              <p:cNvSpPr/>
              <p:nvPr/>
            </p:nvSpPr>
            <p:spPr bwMode="auto">
              <a:xfrm>
                <a:off x="9242674" y="4762024"/>
                <a:ext cx="230559" cy="279181"/>
              </a:xfrm>
              <a:prstGeom prst="flowChartMagneticDisk">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F52E83A8-9682-4314-A127-18F639255385}"/>
                  </a:ext>
                </a:extLst>
              </p:cNvPr>
              <p:cNvSpPr/>
              <p:nvPr/>
            </p:nvSpPr>
            <p:spPr bwMode="auto">
              <a:xfrm>
                <a:off x="9328584" y="4023395"/>
                <a:ext cx="235459" cy="2029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AC490AE8-EDF9-4A22-9020-4F25082DB25C}"/>
                  </a:ext>
                </a:extLst>
              </p:cNvPr>
              <p:cNvSpPr/>
              <p:nvPr/>
            </p:nvSpPr>
            <p:spPr bwMode="auto">
              <a:xfrm>
                <a:off x="9284388" y="4368964"/>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5009359A-9648-4679-AB90-AB1D92D116AA}"/>
                  </a:ext>
                </a:extLst>
              </p:cNvPr>
              <p:cNvSpPr/>
              <p:nvPr/>
            </p:nvSpPr>
            <p:spPr bwMode="auto">
              <a:xfrm>
                <a:off x="8946182" y="4018796"/>
                <a:ext cx="323851" cy="279181"/>
              </a:xfrm>
              <a:prstGeom prst="triangle">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30" name="Straight Arrow Connector 129">
            <a:extLst>
              <a:ext uri="{FF2B5EF4-FFF2-40B4-BE49-F238E27FC236}">
                <a16:creationId xmlns:a16="http://schemas.microsoft.com/office/drawing/2014/main" id="{33632566-7329-480C-B0AD-54F50B89ECE0}"/>
              </a:ext>
            </a:extLst>
          </p:cNvPr>
          <p:cNvCxnSpPr>
            <a:cxnSpLocks/>
            <a:stCxn id="25" idx="3"/>
          </p:cNvCxnSpPr>
          <p:nvPr/>
        </p:nvCxnSpPr>
        <p:spPr>
          <a:xfrm>
            <a:off x="5926416" y="5167570"/>
            <a:ext cx="502361" cy="0"/>
          </a:xfrm>
          <a:prstGeom prst="straightConnector1">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14D7DF-C6B3-4EA5-A438-433EFF1FD073}"/>
              </a:ext>
            </a:extLst>
          </p:cNvPr>
          <p:cNvCxnSpPr>
            <a:cxnSpLocks/>
            <a:stCxn id="35" idx="3"/>
          </p:cNvCxnSpPr>
          <p:nvPr/>
        </p:nvCxnSpPr>
        <p:spPr>
          <a:xfrm>
            <a:off x="5926416" y="4130706"/>
            <a:ext cx="502361" cy="0"/>
          </a:xfrm>
          <a:prstGeom prst="straightConnector1">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5CA8604-4A6F-47F0-97D6-F05BA159DD1F}"/>
              </a:ext>
            </a:extLst>
          </p:cNvPr>
          <p:cNvCxnSpPr>
            <a:cxnSpLocks/>
            <a:stCxn id="39" idx="3"/>
          </p:cNvCxnSpPr>
          <p:nvPr/>
        </p:nvCxnSpPr>
        <p:spPr>
          <a:xfrm>
            <a:off x="5926416" y="3093842"/>
            <a:ext cx="1658986" cy="9106"/>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D7DA2A8C-8002-47A9-81F7-1BE56D8527C6}"/>
              </a:ext>
            </a:extLst>
          </p:cNvPr>
          <p:cNvCxnSpPr>
            <a:cxnSpLocks/>
          </p:cNvCxnSpPr>
          <p:nvPr/>
        </p:nvCxnSpPr>
        <p:spPr>
          <a:xfrm flipV="1">
            <a:off x="7360177" y="5071476"/>
            <a:ext cx="272305" cy="457200"/>
          </a:xfrm>
          <a:prstGeom prst="bentConnector3">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BF65F92C-3F0F-4677-BABD-9EDA25F0CC6A}"/>
              </a:ext>
            </a:extLst>
          </p:cNvPr>
          <p:cNvCxnSpPr>
            <a:cxnSpLocks/>
            <a:stCxn id="44" idx="3"/>
            <a:endCxn id="84" idx="1"/>
          </p:cNvCxnSpPr>
          <p:nvPr/>
        </p:nvCxnSpPr>
        <p:spPr>
          <a:xfrm>
            <a:off x="7360177" y="4244544"/>
            <a:ext cx="272305" cy="642258"/>
          </a:xfrm>
          <a:prstGeom prst="bentConnector3">
            <a:avLst>
              <a:gd name="adj1" fmla="val 50000"/>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2BDAE612-7104-4676-B690-1184A4D98BA7}"/>
              </a:ext>
            </a:extLst>
          </p:cNvPr>
          <p:cNvCxnSpPr>
            <a:cxnSpLocks/>
          </p:cNvCxnSpPr>
          <p:nvPr/>
        </p:nvCxnSpPr>
        <p:spPr>
          <a:xfrm flipV="1">
            <a:off x="8524902" y="4610700"/>
            <a:ext cx="272305" cy="274320"/>
          </a:xfrm>
          <a:prstGeom prst="bentConnector3">
            <a:avLst>
              <a:gd name="adj1" fmla="val 50000"/>
            </a:avLst>
          </a:prstGeom>
          <a:ln w="12700">
            <a:gradFill>
              <a:gsLst>
                <a:gs pos="0">
                  <a:schemeClr val="accent3">
                    <a:lumMod val="25000"/>
                    <a:lumOff val="75000"/>
                  </a:schemeClr>
                </a:gs>
                <a:gs pos="100000">
                  <a:srgbClr val="00B050"/>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AE75D9D-A55B-4E8A-946F-54B5B5A33043}"/>
              </a:ext>
            </a:extLst>
          </p:cNvPr>
          <p:cNvCxnSpPr>
            <a:cxnSpLocks/>
            <a:stCxn id="77" idx="3"/>
            <a:endCxn id="97" idx="1"/>
          </p:cNvCxnSpPr>
          <p:nvPr/>
        </p:nvCxnSpPr>
        <p:spPr>
          <a:xfrm>
            <a:off x="8524902" y="3288203"/>
            <a:ext cx="272305" cy="1005840"/>
          </a:xfrm>
          <a:prstGeom prst="bentConnector3">
            <a:avLst>
              <a:gd name="adj1" fmla="val 50000"/>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A924CF9D-1F14-41B3-A011-86D29A605B33}"/>
              </a:ext>
            </a:extLst>
          </p:cNvPr>
          <p:cNvGrpSpPr/>
          <p:nvPr/>
        </p:nvGrpSpPr>
        <p:grpSpPr>
          <a:xfrm>
            <a:off x="6422469" y="6122617"/>
            <a:ext cx="3749040" cy="246221"/>
            <a:chOff x="6339986" y="6376958"/>
            <a:chExt cx="3749040" cy="246221"/>
          </a:xfrm>
        </p:grpSpPr>
        <p:sp>
          <p:nvSpPr>
            <p:cNvPr id="153" name="Left Bracket 152">
              <a:extLst>
                <a:ext uri="{FF2B5EF4-FFF2-40B4-BE49-F238E27FC236}">
                  <a16:creationId xmlns:a16="http://schemas.microsoft.com/office/drawing/2014/main" id="{B2686EFF-9FF5-4C7A-A1CD-6EB2DE5AB0E8}"/>
                </a:ext>
              </a:extLst>
            </p:cNvPr>
            <p:cNvSpPr/>
            <p:nvPr/>
          </p:nvSpPr>
          <p:spPr>
            <a:xfrm rot="16200000">
              <a:off x="8169461" y="4580405"/>
              <a:ext cx="90089" cy="3749040"/>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Rectangle 151">
              <a:extLst>
                <a:ext uri="{FF2B5EF4-FFF2-40B4-BE49-F238E27FC236}">
                  <a16:creationId xmlns:a16="http://schemas.microsoft.com/office/drawing/2014/main" id="{0974DC1D-6B50-4244-A409-DCA187035490}"/>
                </a:ext>
              </a:extLst>
            </p:cNvPr>
            <p:cNvSpPr/>
            <p:nvPr/>
          </p:nvSpPr>
          <p:spPr>
            <a:xfrm>
              <a:off x="7478030" y="6376958"/>
              <a:ext cx="1472950" cy="246221"/>
            </a:xfrm>
            <a:prstGeom prst="rect">
              <a:avLst/>
            </a:prstGeom>
            <a:solidFill>
              <a:srgbClr val="FCFDFE"/>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Dev Spaces enabled</a:t>
              </a:r>
            </a:p>
          </p:txBody>
        </p:sp>
      </p:grpSp>
      <p:cxnSp>
        <p:nvCxnSpPr>
          <p:cNvPr id="159" name="Connector: Elbow 158">
            <a:extLst>
              <a:ext uri="{FF2B5EF4-FFF2-40B4-BE49-F238E27FC236}">
                <a16:creationId xmlns:a16="http://schemas.microsoft.com/office/drawing/2014/main" id="{20EAFACA-2B02-44DA-93AA-78216393BE95}"/>
              </a:ext>
            </a:extLst>
          </p:cNvPr>
          <p:cNvCxnSpPr>
            <a:stCxn id="35" idx="1"/>
            <a:endCxn id="157" idx="1"/>
          </p:cNvCxnSpPr>
          <p:nvPr/>
        </p:nvCxnSpPr>
        <p:spPr>
          <a:xfrm rot="10800000" flipH="1">
            <a:off x="5258904" y="1065384"/>
            <a:ext cx="1158026" cy="3065322"/>
          </a:xfrm>
          <a:prstGeom prst="bentConnector3">
            <a:avLst>
              <a:gd name="adj1" fmla="val -197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730FD1D-0537-4082-9E79-E354C4754558}"/>
              </a:ext>
            </a:extLst>
          </p:cNvPr>
          <p:cNvCxnSpPr>
            <a:cxnSpLocks/>
            <a:stCxn id="155" idx="3"/>
            <a:endCxn id="98" idx="0"/>
          </p:cNvCxnSpPr>
          <p:nvPr/>
        </p:nvCxnSpPr>
        <p:spPr>
          <a:xfrm>
            <a:off x="8994811" y="1065384"/>
            <a:ext cx="459920"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C6527F6-250A-4275-93A4-2DE26A691B34}"/>
              </a:ext>
            </a:extLst>
          </p:cNvPr>
          <p:cNvCxnSpPr>
            <a:cxnSpLocks/>
            <a:stCxn id="155" idx="3"/>
            <a:endCxn id="115" idx="0"/>
          </p:cNvCxnSpPr>
          <p:nvPr/>
        </p:nvCxnSpPr>
        <p:spPr>
          <a:xfrm>
            <a:off x="8994811" y="1065384"/>
            <a:ext cx="2047273"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A523E5A-EFBE-4474-8DEE-856E9BC048F5}"/>
              </a:ext>
            </a:extLst>
          </p:cNvPr>
          <p:cNvSpPr/>
          <p:nvPr/>
        </p:nvSpPr>
        <p:spPr>
          <a:xfrm>
            <a:off x="5262952" y="869699"/>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git commit</a:t>
            </a:r>
            <a:br>
              <a:rPr lang="en-US" sz="1000">
                <a:ln w="3175">
                  <a:noFill/>
                </a:ln>
                <a:solidFill>
                  <a:srgbClr val="000000"/>
                </a:solidFill>
                <a:latin typeface="Segoe UI" panose="020B0502040204020203" pitchFamily="34" charset="0"/>
                <a:cs typeface="Segoe UI" pitchFamily="34" charset="0"/>
              </a:rPr>
            </a:br>
            <a:r>
              <a:rPr lang="en-US" sz="1000">
                <a:ln w="3175">
                  <a:noFill/>
                </a:ln>
                <a:solidFill>
                  <a:srgbClr val="000000"/>
                </a:solidFill>
                <a:latin typeface="Segoe UI" panose="020B0502040204020203" pitchFamily="34" charset="0"/>
                <a:cs typeface="Segoe UI" pitchFamily="34" charset="0"/>
              </a:rPr>
              <a:t>git push</a:t>
            </a:r>
          </a:p>
        </p:txBody>
      </p:sp>
      <p:cxnSp>
        <p:nvCxnSpPr>
          <p:cNvPr id="173" name="Straight Arrow Connector 172">
            <a:extLst>
              <a:ext uri="{FF2B5EF4-FFF2-40B4-BE49-F238E27FC236}">
                <a16:creationId xmlns:a16="http://schemas.microsoft.com/office/drawing/2014/main" id="{9270E7A3-8ACF-448D-A67A-FB2A9F461FEE}"/>
              </a:ext>
            </a:extLst>
          </p:cNvPr>
          <p:cNvCxnSpPr>
            <a:stCxn id="157" idx="3"/>
            <a:endCxn id="155" idx="1"/>
          </p:cNvCxnSpPr>
          <p:nvPr/>
        </p:nvCxnSpPr>
        <p:spPr>
          <a:xfrm>
            <a:off x="7084442" y="1065384"/>
            <a:ext cx="43448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5E1B404-AF61-4F91-9EB3-FFC8A4E39CC0}"/>
              </a:ext>
            </a:extLst>
          </p:cNvPr>
          <p:cNvCxnSpPr>
            <a:cxnSpLocks/>
          </p:cNvCxnSpPr>
          <p:nvPr/>
        </p:nvCxnSpPr>
        <p:spPr>
          <a:xfrm rot="2700000">
            <a:off x="7631446" y="1544356"/>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60A8D1F-4D63-475A-B4D8-353403493C65}"/>
              </a:ext>
            </a:extLst>
          </p:cNvPr>
          <p:cNvCxnSpPr>
            <a:cxnSpLocks/>
          </p:cNvCxnSpPr>
          <p:nvPr/>
        </p:nvCxnSpPr>
        <p:spPr>
          <a:xfrm rot="18900000" flipV="1">
            <a:off x="8624765" y="1544356"/>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99559E6-BE4E-4F38-A9B4-6F66D27D282E}"/>
              </a:ext>
            </a:extLst>
          </p:cNvPr>
          <p:cNvGrpSpPr/>
          <p:nvPr/>
        </p:nvGrpSpPr>
        <p:grpSpPr>
          <a:xfrm>
            <a:off x="7246788" y="1606903"/>
            <a:ext cx="1343835" cy="667512"/>
            <a:chOff x="7119265" y="1802692"/>
            <a:chExt cx="1343835" cy="667512"/>
          </a:xfrm>
        </p:grpSpPr>
        <p:sp>
          <p:nvSpPr>
            <p:cNvPr id="156" name="Rectangle: Rounded Corners 155">
              <a:extLst>
                <a:ext uri="{FF2B5EF4-FFF2-40B4-BE49-F238E27FC236}">
                  <a16:creationId xmlns:a16="http://schemas.microsoft.com/office/drawing/2014/main" id="{25171F6A-9CC9-4DD0-84AD-5F0C1C830791}"/>
                </a:ext>
              </a:extLst>
            </p:cNvPr>
            <p:cNvSpPr/>
            <p:nvPr/>
          </p:nvSpPr>
          <p:spPr bwMode="auto">
            <a:xfrm>
              <a:off x="7795588" y="1802692"/>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Title 1">
              <a:extLst>
                <a:ext uri="{FF2B5EF4-FFF2-40B4-BE49-F238E27FC236}">
                  <a16:creationId xmlns:a16="http://schemas.microsoft.com/office/drawing/2014/main" id="{867CAECA-2A9B-49FB-BD51-133A2155BBD0}"/>
                </a:ext>
              </a:extLst>
            </p:cNvPr>
            <p:cNvSpPr txBox="1">
              <a:spLocks/>
            </p:cNvSpPr>
            <p:nvPr/>
          </p:nvSpPr>
          <p:spPr>
            <a:xfrm>
              <a:off x="7119265" y="1995848"/>
              <a:ext cx="590896"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Container registry</a:t>
              </a:r>
            </a:p>
          </p:txBody>
        </p:sp>
        <p:sp>
          <p:nvSpPr>
            <p:cNvPr id="198" name="Archive_F03F" title="Icon of an archival box">
              <a:extLst>
                <a:ext uri="{FF2B5EF4-FFF2-40B4-BE49-F238E27FC236}">
                  <a16:creationId xmlns:a16="http://schemas.microsoft.com/office/drawing/2014/main" id="{EB308D4E-BDC2-496D-81D5-5001CA1ECCAA}"/>
                </a:ext>
              </a:extLst>
            </p:cNvPr>
            <p:cNvSpPr>
              <a:spLocks noChangeAspect="1" noEditPoints="1"/>
            </p:cNvSpPr>
            <p:nvPr/>
          </p:nvSpPr>
          <p:spPr bwMode="auto">
            <a:xfrm>
              <a:off x="7918456" y="1953568"/>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1" name="TextBox 200">
            <a:extLst>
              <a:ext uri="{FF2B5EF4-FFF2-40B4-BE49-F238E27FC236}">
                <a16:creationId xmlns:a16="http://schemas.microsoft.com/office/drawing/2014/main" id="{0279136C-420A-405A-A7A9-50182F6DB735}"/>
              </a:ext>
            </a:extLst>
          </p:cNvPr>
          <p:cNvSpPr txBox="1"/>
          <p:nvPr/>
        </p:nvSpPr>
        <p:spPr>
          <a:xfrm>
            <a:off x="9514767" y="1663661"/>
            <a:ext cx="1065867"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values.test.yaml</a:t>
            </a:r>
            <a:endParaRPr lang="en-US" u="sng"/>
          </a:p>
        </p:txBody>
      </p:sp>
      <p:sp>
        <p:nvSpPr>
          <p:cNvPr id="202" name="TextBox 201">
            <a:extLst>
              <a:ext uri="{FF2B5EF4-FFF2-40B4-BE49-F238E27FC236}">
                <a16:creationId xmlns:a16="http://schemas.microsoft.com/office/drawing/2014/main" id="{B382130D-A58A-40F3-AD59-A886E187506C}"/>
              </a:ext>
            </a:extLst>
          </p:cNvPr>
          <p:cNvSpPr txBox="1"/>
          <p:nvPr/>
        </p:nvSpPr>
        <p:spPr>
          <a:xfrm>
            <a:off x="11103370" y="1663661"/>
            <a:ext cx="1163608"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values.prod.yaml</a:t>
            </a:r>
            <a:endParaRPr lang="en-US" u="sng"/>
          </a:p>
        </p:txBody>
      </p:sp>
      <p:sp>
        <p:nvSpPr>
          <p:cNvPr id="205" name="Oval 204">
            <a:extLst>
              <a:ext uri="{FF2B5EF4-FFF2-40B4-BE49-F238E27FC236}">
                <a16:creationId xmlns:a16="http://schemas.microsoft.com/office/drawing/2014/main" id="{297E026A-2B13-4DF1-8EDC-E5283FD7042E}"/>
              </a:ext>
            </a:extLst>
          </p:cNvPr>
          <p:cNvSpPr/>
          <p:nvPr/>
        </p:nvSpPr>
        <p:spPr bwMode="auto">
          <a:xfrm>
            <a:off x="8926420" y="29473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6" name="Oval 205">
            <a:extLst>
              <a:ext uri="{FF2B5EF4-FFF2-40B4-BE49-F238E27FC236}">
                <a16:creationId xmlns:a16="http://schemas.microsoft.com/office/drawing/2014/main" id="{32431395-2AEE-4523-8F51-87761F88EB15}"/>
              </a:ext>
            </a:extLst>
          </p:cNvPr>
          <p:cNvSpPr/>
          <p:nvPr/>
        </p:nvSpPr>
        <p:spPr bwMode="auto">
          <a:xfrm>
            <a:off x="7461729" y="393308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12668775-0CAF-4A6E-9780-CFBB7779898C}"/>
              </a:ext>
            </a:extLst>
          </p:cNvPr>
          <p:cNvSpPr/>
          <p:nvPr/>
        </p:nvSpPr>
        <p:spPr bwMode="auto">
          <a:xfrm>
            <a:off x="5540238" y="131601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8" name="Oval 207">
            <a:extLst>
              <a:ext uri="{FF2B5EF4-FFF2-40B4-BE49-F238E27FC236}">
                <a16:creationId xmlns:a16="http://schemas.microsoft.com/office/drawing/2014/main" id="{D9A39E5E-A389-419A-AE71-221B3F478F02}"/>
              </a:ext>
            </a:extLst>
          </p:cNvPr>
          <p:cNvSpPr/>
          <p:nvPr/>
        </p:nvSpPr>
        <p:spPr bwMode="auto">
          <a:xfrm>
            <a:off x="8119707" y="19366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DE0F3148-EEB3-43BA-A6B5-7D8291100233}"/>
              </a:ext>
            </a:extLst>
          </p:cNvPr>
          <p:cNvSpPr/>
          <p:nvPr/>
        </p:nvSpPr>
        <p:spPr bwMode="auto">
          <a:xfrm>
            <a:off x="10073881" y="7019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TextBox 209">
            <a:extLst>
              <a:ext uri="{FF2B5EF4-FFF2-40B4-BE49-F238E27FC236}">
                <a16:creationId xmlns:a16="http://schemas.microsoft.com/office/drawing/2014/main" id="{11744D67-EE9C-4B86-955C-CDA1FF1C8789}"/>
              </a:ext>
            </a:extLst>
          </p:cNvPr>
          <p:cNvSpPr txBox="1"/>
          <p:nvPr/>
        </p:nvSpPr>
        <p:spPr>
          <a:xfrm>
            <a:off x="6308361" y="2602743"/>
            <a:ext cx="1147880" cy="400110"/>
          </a:xfrm>
          <a:prstGeom prst="rect">
            <a:avLst/>
          </a:prstGeom>
          <a:solidFill>
            <a:srgbClr val="FCFDFE"/>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'up' or F5 debug</a:t>
            </a:r>
          </a:p>
          <a:p>
            <a:r>
              <a:rPr lang="en-US" u="sng" err="1"/>
              <a:t>values.dev.yaml</a:t>
            </a:r>
            <a:endParaRPr lang="en-US" u="sng"/>
          </a:p>
        </p:txBody>
      </p:sp>
      <p:sp>
        <p:nvSpPr>
          <p:cNvPr id="125" name="Title 16">
            <a:extLst>
              <a:ext uri="{FF2B5EF4-FFF2-40B4-BE49-F238E27FC236}">
                <a16:creationId xmlns:a16="http://schemas.microsoft.com/office/drawing/2014/main" id="{CE0DABB9-2B9A-49B6-A7B0-002E002831FB}"/>
              </a:ext>
            </a:extLst>
          </p:cNvPr>
          <p:cNvSpPr txBox="1">
            <a:spLocks/>
          </p:cNvSpPr>
          <p:nvPr/>
        </p:nvSpPr>
        <p:spPr>
          <a:xfrm>
            <a:off x="465138" y="4395912"/>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The same Helm assets used during development are used in later environments by the CD system</a:t>
            </a:r>
          </a:p>
        </p:txBody>
      </p:sp>
      <p:sp>
        <p:nvSpPr>
          <p:cNvPr id="2" name="Rectangle 1">
            <a:extLst>
              <a:ext uri="{FF2B5EF4-FFF2-40B4-BE49-F238E27FC236}">
                <a16:creationId xmlns:a16="http://schemas.microsoft.com/office/drawing/2014/main" id="{F98CF012-0EF4-4ECB-8F58-DC3585A64B10}"/>
              </a:ext>
            </a:extLst>
          </p:cNvPr>
          <p:cNvSpPr/>
          <p:nvPr/>
        </p:nvSpPr>
        <p:spPr>
          <a:xfrm>
            <a:off x="350718" y="6208643"/>
            <a:ext cx="3597551" cy="600164"/>
          </a:xfrm>
          <a:prstGeom prst="rect">
            <a:avLst/>
          </a:prstGeom>
        </p:spPr>
        <p:txBody>
          <a:bodyPr wrap="square">
            <a:spAutoFit/>
          </a:bodyPr>
          <a:lstStyle/>
          <a:p>
            <a:pPr algn="ctr"/>
            <a:r>
              <a:rPr lang="en-US" sz="1100" i="1">
                <a:solidFill>
                  <a:srgbClr val="000000"/>
                </a:solidFill>
              </a:rPr>
              <a:t>Dev Spaces is enabled per Kubernetes namespaces </a:t>
            </a:r>
            <a:br>
              <a:rPr lang="en-US" sz="1100" i="1">
                <a:solidFill>
                  <a:srgbClr val="000000"/>
                </a:solidFill>
              </a:rPr>
            </a:br>
            <a:r>
              <a:rPr lang="en-US" sz="1100" i="1">
                <a:solidFill>
                  <a:srgbClr val="000000"/>
                </a:solidFill>
              </a:rPr>
              <a:t>and can be defined as anything. Any namespace in </a:t>
            </a:r>
            <a:br>
              <a:rPr lang="en-US" sz="1100" i="1">
                <a:solidFill>
                  <a:srgbClr val="000000"/>
                </a:solidFill>
              </a:rPr>
            </a:br>
            <a:r>
              <a:rPr lang="en-US" sz="1100" i="1">
                <a:solidFill>
                  <a:srgbClr val="000000"/>
                </a:solidFill>
              </a:rPr>
              <a:t>which Dev Spaces is NOT enabled runs *unaffected*. </a:t>
            </a:r>
          </a:p>
        </p:txBody>
      </p:sp>
      <p:grpSp>
        <p:nvGrpSpPr>
          <p:cNvPr id="4" name="Group 3">
            <a:extLst>
              <a:ext uri="{FF2B5EF4-FFF2-40B4-BE49-F238E27FC236}">
                <a16:creationId xmlns:a16="http://schemas.microsoft.com/office/drawing/2014/main" id="{F0E4CCC2-EE54-4BFF-A72F-4125217C4BA2}"/>
              </a:ext>
            </a:extLst>
          </p:cNvPr>
          <p:cNvGrpSpPr/>
          <p:nvPr/>
        </p:nvGrpSpPr>
        <p:grpSpPr>
          <a:xfrm>
            <a:off x="7518923" y="527919"/>
            <a:ext cx="1475888" cy="871221"/>
            <a:chOff x="7436440" y="782260"/>
            <a:chExt cx="1475888" cy="871221"/>
          </a:xfrm>
        </p:grpSpPr>
        <p:sp>
          <p:nvSpPr>
            <p:cNvPr id="155" name="Rectangle: Rounded Corners 154">
              <a:extLst>
                <a:ext uri="{FF2B5EF4-FFF2-40B4-BE49-F238E27FC236}">
                  <a16:creationId xmlns:a16="http://schemas.microsoft.com/office/drawing/2014/main" id="{3020F7D5-4B11-4A4B-8EB6-B01C5AA3ABB7}"/>
                </a:ext>
              </a:extLst>
            </p:cNvPr>
            <p:cNvSpPr/>
            <p:nvPr/>
          </p:nvSpPr>
          <p:spPr bwMode="auto">
            <a:xfrm>
              <a:off x="7436440" y="985969"/>
              <a:ext cx="1475888"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Title 1">
              <a:extLst>
                <a:ext uri="{FF2B5EF4-FFF2-40B4-BE49-F238E27FC236}">
                  <a16:creationId xmlns:a16="http://schemas.microsoft.com/office/drawing/2014/main" id="{3C1A7A36-B880-42F2-88A0-E07BF38990FC}"/>
                </a:ext>
              </a:extLst>
            </p:cNvPr>
            <p:cNvSpPr txBox="1">
              <a:spLocks/>
            </p:cNvSpPr>
            <p:nvPr/>
          </p:nvSpPr>
          <p:spPr>
            <a:xfrm>
              <a:off x="7684617" y="782260"/>
              <a:ext cx="97953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CI/CD pipeline</a:t>
              </a:r>
            </a:p>
          </p:txBody>
        </p:sp>
        <p:sp>
          <p:nvSpPr>
            <p:cNvPr id="126" name="Freeform: Shape 125">
              <a:extLst>
                <a:ext uri="{FF2B5EF4-FFF2-40B4-BE49-F238E27FC236}">
                  <a16:creationId xmlns:a16="http://schemas.microsoft.com/office/drawing/2014/main" id="{6798B71A-09B4-43F2-985E-2764E63109D3}"/>
                </a:ext>
              </a:extLst>
            </p:cNvPr>
            <p:cNvSpPr>
              <a:spLocks noChangeAspect="1"/>
            </p:cNvSpPr>
            <p:nvPr/>
          </p:nvSpPr>
          <p:spPr bwMode="auto">
            <a:xfrm>
              <a:off x="7959248" y="1104659"/>
              <a:ext cx="430272" cy="43013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28" name="Group 27">
            <a:extLst>
              <a:ext uri="{FF2B5EF4-FFF2-40B4-BE49-F238E27FC236}">
                <a16:creationId xmlns:a16="http://schemas.microsoft.com/office/drawing/2014/main" id="{0D9D18C8-5B6C-43EE-85C1-FB1B7537091C}"/>
              </a:ext>
            </a:extLst>
          </p:cNvPr>
          <p:cNvGrpSpPr/>
          <p:nvPr/>
        </p:nvGrpSpPr>
        <p:grpSpPr>
          <a:xfrm>
            <a:off x="6416929" y="376747"/>
            <a:ext cx="667513" cy="1022393"/>
            <a:chOff x="6334446" y="631088"/>
            <a:chExt cx="667513" cy="1022393"/>
          </a:xfrm>
        </p:grpSpPr>
        <p:sp>
          <p:nvSpPr>
            <p:cNvPr id="157" name="Rectangle: Rounded Corners 156">
              <a:extLst>
                <a:ext uri="{FF2B5EF4-FFF2-40B4-BE49-F238E27FC236}">
                  <a16:creationId xmlns:a16="http://schemas.microsoft.com/office/drawing/2014/main" id="{A41665C1-CE0A-4C6C-9DE4-D4B95E8DA6BC}"/>
                </a:ext>
              </a:extLst>
            </p:cNvPr>
            <p:cNvSpPr/>
            <p:nvPr/>
          </p:nvSpPr>
          <p:spPr bwMode="auto">
            <a:xfrm>
              <a:off x="6334447" y="985969"/>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7" name="Title 1">
              <a:extLst>
                <a:ext uri="{FF2B5EF4-FFF2-40B4-BE49-F238E27FC236}">
                  <a16:creationId xmlns:a16="http://schemas.microsoft.com/office/drawing/2014/main" id="{A7FE36C4-4900-4DB3-AEC5-397CE5A31F54}"/>
                </a:ext>
              </a:extLst>
            </p:cNvPr>
            <p:cNvSpPr txBox="1">
              <a:spLocks/>
            </p:cNvSpPr>
            <p:nvPr/>
          </p:nvSpPr>
          <p:spPr>
            <a:xfrm>
              <a:off x="6334446" y="631088"/>
              <a:ext cx="667513"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Source control</a:t>
              </a:r>
            </a:p>
          </p:txBody>
        </p:sp>
        <p:pic>
          <p:nvPicPr>
            <p:cNvPr id="24" name="Graphic 23">
              <a:extLst>
                <a:ext uri="{FF2B5EF4-FFF2-40B4-BE49-F238E27FC236}">
                  <a16:creationId xmlns:a16="http://schemas.microsoft.com/office/drawing/2014/main" id="{F148FC85-BE96-4894-8477-42E4D1D865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949" y="1095471"/>
              <a:ext cx="448508" cy="448508"/>
            </a:xfrm>
            <a:prstGeom prst="rect">
              <a:avLst/>
            </a:prstGeom>
          </p:spPr>
        </p:pic>
      </p:grpSp>
      <p:sp>
        <p:nvSpPr>
          <p:cNvPr id="137" name="Title 16">
            <a:extLst>
              <a:ext uri="{FF2B5EF4-FFF2-40B4-BE49-F238E27FC236}">
                <a16:creationId xmlns:a16="http://schemas.microsoft.com/office/drawing/2014/main" id="{8603EA48-0E85-4BD5-9D1D-EF419755A965}"/>
              </a:ext>
            </a:extLst>
          </p:cNvPr>
          <p:cNvSpPr txBox="1">
            <a:spLocks/>
          </p:cNvSpPr>
          <p:nvPr/>
        </p:nvSpPr>
        <p:spPr>
          <a:xfrm>
            <a:off x="465138" y="5209375"/>
            <a:ext cx="3368075"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6"/>
              <a:defRPr/>
            </a:pPr>
            <a:r>
              <a:rPr lang="en-US" sz="1400" b="0" spc="0">
                <a:solidFill>
                  <a:srgbClr val="0078D4"/>
                </a:solidFill>
                <a:latin typeface="Segoe UI" panose="020B0502040204020203" pitchFamily="34" charset="0"/>
              </a:rPr>
              <a:t>Lei connects using the local computer to seamlessly run and debug service(s) locally</a:t>
            </a:r>
          </a:p>
        </p:txBody>
      </p:sp>
      <p:cxnSp>
        <p:nvCxnSpPr>
          <p:cNvPr id="140" name="Straight Arrow Connector 139">
            <a:extLst>
              <a:ext uri="{FF2B5EF4-FFF2-40B4-BE49-F238E27FC236}">
                <a16:creationId xmlns:a16="http://schemas.microsoft.com/office/drawing/2014/main" id="{78EFCCB2-C22A-4CE1-8B02-C91A50BAF9F5}"/>
              </a:ext>
            </a:extLst>
          </p:cNvPr>
          <p:cNvCxnSpPr>
            <a:cxnSpLocks/>
          </p:cNvCxnSpPr>
          <p:nvPr/>
        </p:nvCxnSpPr>
        <p:spPr>
          <a:xfrm rot="5400000">
            <a:off x="5582148" y="5463695"/>
            <a:ext cx="0" cy="122210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18AD360-726F-459F-836A-9A54465051DD}"/>
              </a:ext>
            </a:extLst>
          </p:cNvPr>
          <p:cNvCxnSpPr>
            <a:cxnSpLocks/>
          </p:cNvCxnSpPr>
          <p:nvPr/>
        </p:nvCxnSpPr>
        <p:spPr>
          <a:xfrm rot="5400000">
            <a:off x="5582148" y="5644670"/>
            <a:ext cx="0" cy="12221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8BEABDC-DC6F-4347-B72A-B696026B8246}"/>
              </a:ext>
            </a:extLst>
          </p:cNvPr>
          <p:cNvGrpSpPr/>
          <p:nvPr/>
        </p:nvGrpSpPr>
        <p:grpSpPr>
          <a:xfrm>
            <a:off x="4298460" y="5322707"/>
            <a:ext cx="667513" cy="1176281"/>
            <a:chOff x="4385540" y="5322707"/>
            <a:chExt cx="667513" cy="1176281"/>
          </a:xfrm>
        </p:grpSpPr>
        <p:sp>
          <p:nvSpPr>
            <p:cNvPr id="135" name="Laptop_E770" title="Icon of a laptop">
              <a:extLst>
                <a:ext uri="{FF2B5EF4-FFF2-40B4-BE49-F238E27FC236}">
                  <a16:creationId xmlns:a16="http://schemas.microsoft.com/office/drawing/2014/main" id="{52AFF5CE-490D-4839-BAAE-E3C8148C387D}"/>
                </a:ext>
              </a:extLst>
            </p:cNvPr>
            <p:cNvSpPr>
              <a:spLocks noChangeAspect="1" noEditPoints="1"/>
            </p:cNvSpPr>
            <p:nvPr/>
          </p:nvSpPr>
          <p:spPr bwMode="auto">
            <a:xfrm>
              <a:off x="4481723" y="6006704"/>
              <a:ext cx="475149" cy="31705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Rectangle: Rounded Corners 142">
              <a:extLst>
                <a:ext uri="{FF2B5EF4-FFF2-40B4-BE49-F238E27FC236}">
                  <a16:creationId xmlns:a16="http://schemas.microsoft.com/office/drawing/2014/main" id="{045FA1C6-ECC5-44E4-9171-82043F762B7F}"/>
                </a:ext>
              </a:extLst>
            </p:cNvPr>
            <p:cNvSpPr/>
            <p:nvPr/>
          </p:nvSpPr>
          <p:spPr bwMode="auto">
            <a:xfrm>
              <a:off x="4385541" y="5831476"/>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itle 1">
              <a:extLst>
                <a:ext uri="{FF2B5EF4-FFF2-40B4-BE49-F238E27FC236}">
                  <a16:creationId xmlns:a16="http://schemas.microsoft.com/office/drawing/2014/main" id="{55578809-4D93-41D9-A2AC-00BC3C3864AA}"/>
                </a:ext>
              </a:extLst>
            </p:cNvPr>
            <p:cNvSpPr txBox="1">
              <a:spLocks/>
            </p:cNvSpPr>
            <p:nvPr/>
          </p:nvSpPr>
          <p:spPr>
            <a:xfrm>
              <a:off x="4385540" y="5322707"/>
              <a:ext cx="667513"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Lei</a:t>
              </a:r>
              <a:br>
                <a:rPr lang="en-US">
                  <a:solidFill>
                    <a:srgbClr val="000000"/>
                  </a:solidFill>
                </a:rPr>
              </a:br>
              <a:r>
                <a:rPr lang="en-US">
                  <a:solidFill>
                    <a:srgbClr val="000000"/>
                  </a:solidFill>
                  <a:latin typeface="Segoe UI" panose="020B0502040204020203" pitchFamily="34" charset="0"/>
                  <a:cs typeface="Segoe UI" pitchFamily="34" charset="0"/>
                </a:rPr>
                <a:t>Local computer</a:t>
              </a:r>
            </a:p>
          </p:txBody>
        </p:sp>
      </p:grpSp>
      <p:sp>
        <p:nvSpPr>
          <p:cNvPr id="150" name="Rectangle 149">
            <a:extLst>
              <a:ext uri="{FF2B5EF4-FFF2-40B4-BE49-F238E27FC236}">
                <a16:creationId xmlns:a16="http://schemas.microsoft.com/office/drawing/2014/main" id="{F9645C00-B646-4CE1-9554-58EEC66E652B}"/>
              </a:ext>
            </a:extLst>
          </p:cNvPr>
          <p:cNvSpPr/>
          <p:nvPr/>
        </p:nvSpPr>
        <p:spPr>
          <a:xfrm>
            <a:off x="5167701" y="5620730"/>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Network traffic</a:t>
            </a:r>
          </a:p>
        </p:txBody>
      </p:sp>
      <p:sp>
        <p:nvSpPr>
          <p:cNvPr id="151" name="Rectangle 150">
            <a:extLst>
              <a:ext uri="{FF2B5EF4-FFF2-40B4-BE49-F238E27FC236}">
                <a16:creationId xmlns:a16="http://schemas.microsoft.com/office/drawing/2014/main" id="{17FE027C-0EBB-4BF4-A9DB-86A47A3D4E23}"/>
              </a:ext>
            </a:extLst>
          </p:cNvPr>
          <p:cNvSpPr/>
          <p:nvPr/>
        </p:nvSpPr>
        <p:spPr>
          <a:xfrm>
            <a:off x="5062682" y="6319106"/>
            <a:ext cx="1038931"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Environment variables, files</a:t>
            </a:r>
          </a:p>
        </p:txBody>
      </p:sp>
      <p:sp>
        <p:nvSpPr>
          <p:cNvPr id="154" name="Oval 153">
            <a:extLst>
              <a:ext uri="{FF2B5EF4-FFF2-40B4-BE49-F238E27FC236}">
                <a16:creationId xmlns:a16="http://schemas.microsoft.com/office/drawing/2014/main" id="{E143833A-5DEF-439C-8512-8EC17BF60BB5}"/>
              </a:ext>
            </a:extLst>
          </p:cNvPr>
          <p:cNvSpPr/>
          <p:nvPr/>
        </p:nvSpPr>
        <p:spPr bwMode="auto">
          <a:xfrm>
            <a:off x="4495056" y="49945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7940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12"/>
                                        </p:tgtEl>
                                        <p:attrNameLst>
                                          <p:attrName>style.visibility</p:attrName>
                                        </p:attrNameLst>
                                      </p:cBhvr>
                                      <p:to>
                                        <p:strVal val="visible"/>
                                      </p:to>
                                    </p:set>
                                    <p:anim calcmode="lin" valueType="num">
                                      <p:cBhvr>
                                        <p:cTn id="22" dur="750" fill="hold"/>
                                        <p:tgtEl>
                                          <p:spTgt spid="212"/>
                                        </p:tgtEl>
                                        <p:attrNameLst>
                                          <p:attrName>ppt_w</p:attrName>
                                        </p:attrNameLst>
                                      </p:cBhvr>
                                      <p:tavLst>
                                        <p:tav tm="0">
                                          <p:val>
                                            <p:fltVal val="0"/>
                                          </p:val>
                                        </p:tav>
                                        <p:tav tm="100000">
                                          <p:val>
                                            <p:strVal val="#ppt_w"/>
                                          </p:val>
                                        </p:tav>
                                      </p:tavLst>
                                    </p:anim>
                                    <p:anim calcmode="lin" valueType="num">
                                      <p:cBhvr>
                                        <p:cTn id="23" dur="750" fill="hold"/>
                                        <p:tgtEl>
                                          <p:spTgt spid="212"/>
                                        </p:tgtEl>
                                        <p:attrNameLst>
                                          <p:attrName>ppt_h</p:attrName>
                                        </p:attrNameLst>
                                      </p:cBhvr>
                                      <p:tavLst>
                                        <p:tav tm="0">
                                          <p:val>
                                            <p:fltVal val="0"/>
                                          </p:val>
                                        </p:tav>
                                        <p:tav tm="100000">
                                          <p:val>
                                            <p:strVal val="#ppt_h"/>
                                          </p:val>
                                        </p:tav>
                                      </p:tavLst>
                                    </p:anim>
                                    <p:animEffect transition="in" filter="fade">
                                      <p:cBhvr>
                                        <p:cTn id="24" dur="750"/>
                                        <p:tgtEl>
                                          <p:spTgt spid="21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wipe(left)">
                                      <p:cBhvr>
                                        <p:cTn id="28" dur="500"/>
                                        <p:tgtEl>
                                          <p:spTgt spid="1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500"/>
                                        <p:tgtEl>
                                          <p:spTgt spid="210"/>
                                        </p:tgtEl>
                                      </p:cBhvr>
                                    </p:animEffect>
                                  </p:childTnLst>
                                </p:cTn>
                              </p:par>
                              <p:par>
                                <p:cTn id="32" presetID="22" presetClass="entr" presetSubtype="8"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left)">
                                      <p:cBhvr>
                                        <p:cTn id="34" dur="500"/>
                                        <p:tgtEl>
                                          <p:spTgt spid="133"/>
                                        </p:tgtEl>
                                      </p:cBhvr>
                                    </p:animEffect>
                                  </p:childTnLst>
                                </p:cTn>
                              </p:par>
                              <p:par>
                                <p:cTn id="35" presetID="22" presetClass="entr" presetSubtype="8" fill="hold"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375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5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500"/>
                                        <p:tgtEl>
                                          <p:spTgt spid="9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fade">
                                      <p:cBhvr>
                                        <p:cTn id="71" dur="500"/>
                                        <p:tgtEl>
                                          <p:spTgt spid="139"/>
                                        </p:tgtEl>
                                      </p:cBhvr>
                                    </p:animEffect>
                                  </p:childTnLst>
                                </p:cTn>
                              </p:par>
                              <p:par>
                                <p:cTn id="72" presetID="10" presetClass="entr" presetSubtype="0" fill="hold" nodeType="with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500"/>
                                        <p:tgtEl>
                                          <p:spTgt spid="138"/>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par>
                                <p:cTn id="79" presetID="10" presetClass="entr" presetSubtype="0" fill="hold" nodeType="with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fade">
                                      <p:cBhvr>
                                        <p:cTn id="81" dur="500"/>
                                        <p:tgtEl>
                                          <p:spTgt spid="144"/>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3"/>
                                        </p:tgtEl>
                                        <p:attrNameLst>
                                          <p:attrName>style.visibility</p:attrName>
                                        </p:attrNameLst>
                                      </p:cBhvr>
                                      <p:to>
                                        <p:strVal val="visible"/>
                                      </p:to>
                                    </p:set>
                                    <p:animEffect transition="in" filter="wipe(left)">
                                      <p:cBhvr>
                                        <p:cTn id="85" dur="750"/>
                                        <p:tgtEl>
                                          <p:spTgt spid="2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166"/>
                                        </p:tgtEl>
                                        <p:attrNameLst>
                                          <p:attrName>style.visibility</p:attrName>
                                        </p:attrNameLst>
                                      </p:cBhvr>
                                      <p:to>
                                        <p:strVal val="visible"/>
                                      </p:to>
                                    </p:set>
                                    <p:animEffect transition="in" filter="fade">
                                      <p:cBhvr>
                                        <p:cTn id="99" dur="500"/>
                                        <p:tgtEl>
                                          <p:spTgt spid="16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750"/>
                            </p:stCondLst>
                            <p:childTnLst>
                              <p:par>
                                <p:cTn id="104" presetID="10" presetClass="entr" presetSubtype="0" fill="hold"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73"/>
                                        </p:tgtEl>
                                        <p:attrNameLst>
                                          <p:attrName>style.visibility</p:attrName>
                                        </p:attrNameLst>
                                      </p:cBhvr>
                                      <p:to>
                                        <p:strVal val="visible"/>
                                      </p:to>
                                    </p:set>
                                    <p:animEffect transition="in" filter="wipe(left)">
                                      <p:cBhvr>
                                        <p:cTn id="111" dur="500"/>
                                        <p:tgtEl>
                                          <p:spTgt spid="17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08"/>
                                        </p:tgtEl>
                                        <p:attrNameLst>
                                          <p:attrName>style.visibility</p:attrName>
                                        </p:attrNameLst>
                                      </p:cBhvr>
                                      <p:to>
                                        <p:strVal val="visible"/>
                                      </p:to>
                                    </p:set>
                                    <p:animEffect transition="in" filter="fade">
                                      <p:cBhvr>
                                        <p:cTn id="118" dur="500"/>
                                        <p:tgtEl>
                                          <p:spTgt spid="208"/>
                                        </p:tgtEl>
                                      </p:cBhvr>
                                    </p:animEffect>
                                  </p:childTnLst>
                                </p:cTn>
                              </p:par>
                              <p:par>
                                <p:cTn id="119" presetID="10"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500"/>
                                        <p:tgtEl>
                                          <p:spTgt spid="4"/>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199"/>
                                        </p:tgtEl>
                                        <p:attrNameLst>
                                          <p:attrName>style.visibility</p:attrName>
                                        </p:attrNameLst>
                                      </p:cBhvr>
                                      <p:to>
                                        <p:strVal val="visible"/>
                                      </p:to>
                                    </p:set>
                                    <p:animEffect transition="in" filter="fade">
                                      <p:cBhvr>
                                        <p:cTn id="129" dur="500"/>
                                        <p:tgtEl>
                                          <p:spTgt spid="199"/>
                                        </p:tgtEl>
                                      </p:cBhvr>
                                    </p:animEffect>
                                  </p:childTnLst>
                                </p:cTn>
                              </p:par>
                            </p:childTnLst>
                          </p:cTn>
                        </p:par>
                        <p:par>
                          <p:cTn id="130" fill="hold">
                            <p:stCondLst>
                              <p:cond delay="2000"/>
                            </p:stCondLst>
                            <p:childTnLst>
                              <p:par>
                                <p:cTn id="131" presetID="22" presetClass="entr" presetSubtype="4" fill="hold" nodeType="afterEffect">
                                  <p:stCondLst>
                                    <p:cond delay="0"/>
                                  </p:stCondLst>
                                  <p:childTnLst>
                                    <p:set>
                                      <p:cBhvr>
                                        <p:cTn id="132" dur="1" fill="hold">
                                          <p:stCondLst>
                                            <p:cond delay="0"/>
                                          </p:stCondLst>
                                        </p:cTn>
                                        <p:tgtEl>
                                          <p:spTgt spid="178"/>
                                        </p:tgtEl>
                                        <p:attrNameLst>
                                          <p:attrName>style.visibility</p:attrName>
                                        </p:attrNameLst>
                                      </p:cBhvr>
                                      <p:to>
                                        <p:strVal val="visible"/>
                                      </p:to>
                                    </p:set>
                                    <p:animEffect transition="in" filter="wipe(down)">
                                      <p:cBhvr>
                                        <p:cTn id="133" dur="500"/>
                                        <p:tgtEl>
                                          <p:spTgt spid="17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wipe(up)">
                                      <p:cBhvr>
                                        <p:cTn id="138" dur="500"/>
                                        <p:tgtEl>
                                          <p:spTgt spid="1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500"/>
                                        <p:tgtEl>
                                          <p:spTgt spid="125"/>
                                        </p:tgtEl>
                                      </p:cBhvr>
                                    </p:animEffect>
                                  </p:childTnLst>
                                </p:cTn>
                              </p:par>
                              <p:par>
                                <p:cTn id="142" presetID="22" presetClass="entr" presetSubtype="1" fill="hold" nodeType="withEffect">
                                  <p:stCondLst>
                                    <p:cond delay="0"/>
                                  </p:stCondLst>
                                  <p:childTnLst>
                                    <p:set>
                                      <p:cBhvr>
                                        <p:cTn id="143" dur="1" fill="hold">
                                          <p:stCondLst>
                                            <p:cond delay="0"/>
                                          </p:stCondLst>
                                        </p:cTn>
                                        <p:tgtEl>
                                          <p:spTgt spid="163"/>
                                        </p:tgtEl>
                                        <p:attrNameLst>
                                          <p:attrName>style.visibility</p:attrName>
                                        </p:attrNameLst>
                                      </p:cBhvr>
                                      <p:to>
                                        <p:strVal val="visible"/>
                                      </p:to>
                                    </p:set>
                                    <p:animEffect transition="in" filter="wipe(up)">
                                      <p:cBhvr>
                                        <p:cTn id="144" dur="500"/>
                                        <p:tgtEl>
                                          <p:spTgt spid="1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09"/>
                                        </p:tgtEl>
                                        <p:attrNameLst>
                                          <p:attrName>style.visibility</p:attrName>
                                        </p:attrNameLst>
                                      </p:cBhvr>
                                      <p:to>
                                        <p:strVal val="visible"/>
                                      </p:to>
                                    </p:set>
                                    <p:animEffect transition="in" filter="fade">
                                      <p:cBhvr>
                                        <p:cTn id="147" dur="500"/>
                                        <p:tgtEl>
                                          <p:spTgt spid="209"/>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201"/>
                                        </p:tgtEl>
                                        <p:attrNameLst>
                                          <p:attrName>style.visibility</p:attrName>
                                        </p:attrNameLst>
                                      </p:cBhvr>
                                      <p:to>
                                        <p:strVal val="visible"/>
                                      </p:to>
                                    </p:set>
                                    <p:animEffect transition="in" filter="fade">
                                      <p:cBhvr>
                                        <p:cTn id="151" dur="500"/>
                                        <p:tgtEl>
                                          <p:spTgt spid="201"/>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202"/>
                                        </p:tgtEl>
                                        <p:attrNameLst>
                                          <p:attrName>style.visibility</p:attrName>
                                        </p:attrNameLst>
                                      </p:cBhvr>
                                      <p:to>
                                        <p:strVal val="visible"/>
                                      </p:to>
                                    </p:set>
                                    <p:animEffect transition="in" filter="fade">
                                      <p:cBhvr>
                                        <p:cTn id="155" dur="500"/>
                                        <p:tgtEl>
                                          <p:spTgt spid="20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37"/>
                                        </p:tgtEl>
                                        <p:attrNameLst>
                                          <p:attrName>style.visibility</p:attrName>
                                        </p:attrNameLst>
                                      </p:cBhvr>
                                      <p:to>
                                        <p:strVal val="visible"/>
                                      </p:to>
                                    </p:set>
                                    <p:animEffect transition="in" filter="fade">
                                      <p:cBhvr>
                                        <p:cTn id="163" dur="500"/>
                                        <p:tgtEl>
                                          <p:spTgt spid="13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54"/>
                                        </p:tgtEl>
                                        <p:attrNameLst>
                                          <p:attrName>style.visibility</p:attrName>
                                        </p:attrNameLst>
                                      </p:cBhvr>
                                      <p:to>
                                        <p:strVal val="visible"/>
                                      </p:to>
                                    </p:set>
                                    <p:animEffect transition="in" filter="fade">
                                      <p:cBhvr>
                                        <p:cTn id="166" dur="500"/>
                                        <p:tgtEl>
                                          <p:spTgt spid="154"/>
                                        </p:tgtEl>
                                      </p:cBhvr>
                                    </p:animEffect>
                                  </p:childTnLst>
                                </p:cTn>
                              </p:par>
                              <p:par>
                                <p:cTn id="167" presetID="10" presetClass="entr" presetSubtype="0" fill="hold"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500"/>
                                        <p:tgtEl>
                                          <p:spTgt spid="12"/>
                                        </p:tgtEl>
                                      </p:cBhvr>
                                    </p:animEffect>
                                  </p:childTnLst>
                                </p:cTn>
                              </p:par>
                            </p:childTnLst>
                          </p:cTn>
                        </p:par>
                        <p:par>
                          <p:cTn id="170" fill="hold">
                            <p:stCondLst>
                              <p:cond delay="500"/>
                            </p:stCondLst>
                            <p:childTnLst>
                              <p:par>
                                <p:cTn id="171" presetID="16" presetClass="entr" presetSubtype="37" fill="hold" nodeType="afterEffect">
                                  <p:stCondLst>
                                    <p:cond delay="0"/>
                                  </p:stCondLst>
                                  <p:childTnLst>
                                    <p:set>
                                      <p:cBhvr>
                                        <p:cTn id="172" dur="1" fill="hold">
                                          <p:stCondLst>
                                            <p:cond delay="0"/>
                                          </p:stCondLst>
                                        </p:cTn>
                                        <p:tgtEl>
                                          <p:spTgt spid="140"/>
                                        </p:tgtEl>
                                        <p:attrNameLst>
                                          <p:attrName>style.visibility</p:attrName>
                                        </p:attrNameLst>
                                      </p:cBhvr>
                                      <p:to>
                                        <p:strVal val="visible"/>
                                      </p:to>
                                    </p:set>
                                    <p:animEffect transition="in" filter="barn(outVertical)">
                                      <p:cBhvr>
                                        <p:cTn id="173" dur="500"/>
                                        <p:tgtEl>
                                          <p:spTgt spid="140"/>
                                        </p:tgtEl>
                                      </p:cBhvr>
                                    </p:animEffect>
                                  </p:childTnLst>
                                </p:cTn>
                              </p:par>
                              <p:par>
                                <p:cTn id="174" presetID="22" presetClass="entr" presetSubtype="2" fill="hold" nodeType="withEffect">
                                  <p:stCondLst>
                                    <p:cond delay="0"/>
                                  </p:stCondLst>
                                  <p:childTnLst>
                                    <p:set>
                                      <p:cBhvr>
                                        <p:cTn id="175" dur="1" fill="hold">
                                          <p:stCondLst>
                                            <p:cond delay="0"/>
                                          </p:stCondLst>
                                        </p:cTn>
                                        <p:tgtEl>
                                          <p:spTgt spid="141"/>
                                        </p:tgtEl>
                                        <p:attrNameLst>
                                          <p:attrName>style.visibility</p:attrName>
                                        </p:attrNameLst>
                                      </p:cBhvr>
                                      <p:to>
                                        <p:strVal val="visible"/>
                                      </p:to>
                                    </p:set>
                                    <p:animEffect transition="in" filter="wipe(right)">
                                      <p:cBhvr>
                                        <p:cTn id="176" dur="500"/>
                                        <p:tgtEl>
                                          <p:spTgt spid="14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50"/>
                                        </p:tgtEl>
                                        <p:attrNameLst>
                                          <p:attrName>style.visibility</p:attrName>
                                        </p:attrNameLst>
                                      </p:cBhvr>
                                      <p:to>
                                        <p:strVal val="visible"/>
                                      </p:to>
                                    </p:set>
                                    <p:animEffect transition="in" filter="fade">
                                      <p:cBhvr>
                                        <p:cTn id="179" dur="500"/>
                                        <p:tgtEl>
                                          <p:spTgt spid="150"/>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1"/>
                                        </p:tgtEl>
                                        <p:attrNameLst>
                                          <p:attrName>style.visibility</p:attrName>
                                        </p:attrNameLst>
                                      </p:cBhvr>
                                      <p:to>
                                        <p:strVal val="visible"/>
                                      </p:to>
                                    </p:set>
                                    <p:animEffect transition="in" filter="fade">
                                      <p:cBhvr>
                                        <p:cTn id="182"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66" grpId="0" animBg="1"/>
      <p:bldP spid="201" grpId="0" animBg="1"/>
      <p:bldP spid="202" grpId="0" animBg="1"/>
      <p:bldP spid="205" grpId="0" animBg="1"/>
      <p:bldP spid="206" grpId="0" animBg="1"/>
      <p:bldP spid="207" grpId="0" animBg="1"/>
      <p:bldP spid="208" grpId="0" animBg="1"/>
      <p:bldP spid="209" grpId="0" animBg="1"/>
      <p:bldP spid="210" grpId="0" animBg="1"/>
      <p:bldP spid="125" grpId="0"/>
      <p:bldP spid="2" grpId="0"/>
      <p:bldP spid="137" grpId="0"/>
      <p:bldP spid="150" grpId="0" animBg="1"/>
      <p:bldP spid="151" grpId="0" animBg="1"/>
      <p:bldP spid="1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FD0B-B9AD-4609-B4B0-08760ED8E466}"/>
              </a:ext>
            </a:extLst>
          </p:cNvPr>
          <p:cNvSpPr>
            <a:spLocks noGrp="1"/>
          </p:cNvSpPr>
          <p:nvPr>
            <p:ph type="title"/>
          </p:nvPr>
        </p:nvSpPr>
        <p:spPr>
          <a:xfrm>
            <a:off x="465138" y="632779"/>
            <a:ext cx="11533187" cy="410369"/>
          </a:xfrm>
        </p:spPr>
        <p:txBody>
          <a:bodyPr/>
          <a:lstStyle/>
          <a:p>
            <a:r>
              <a:rPr lang="en-AU"/>
              <a:t>Kubernetes on its own is </a:t>
            </a:r>
            <a:r>
              <a:rPr lang="en-AU">
                <a:solidFill>
                  <a:srgbClr val="0078D4"/>
                </a:solidFill>
              </a:rPr>
              <a:t>not enough</a:t>
            </a:r>
            <a:endParaRPr lang="en-AU" sz="2000"/>
          </a:p>
        </p:txBody>
      </p:sp>
      <p:sp>
        <p:nvSpPr>
          <p:cNvPr id="7" name="Title 16">
            <a:extLst>
              <a:ext uri="{FF2B5EF4-FFF2-40B4-BE49-F238E27FC236}">
                <a16:creationId xmlns:a16="http://schemas.microsoft.com/office/drawing/2014/main" id="{E348310E-AB14-420C-9ACF-A9BB66179C57}"/>
              </a:ext>
            </a:extLst>
          </p:cNvPr>
          <p:cNvSpPr txBox="1">
            <a:spLocks/>
          </p:cNvSpPr>
          <p:nvPr/>
        </p:nvSpPr>
        <p:spPr>
          <a:xfrm>
            <a:off x="465138" y="2004939"/>
            <a:ext cx="4228781"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Unlock the agility for containerized applications using: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Infrastructure automation</a:t>
            </a: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 that simplifies provisioning, patching, and upgrading</a:t>
            </a: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Tools for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containerized app development and CI/CD workflows</a:t>
            </a: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 </a:t>
            </a: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Services that support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security, governance, and identity and access management</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p:txBody>
      </p:sp>
      <p:sp>
        <p:nvSpPr>
          <p:cNvPr id="70" name="Rectangle 69">
            <a:extLst>
              <a:ext uri="{FF2B5EF4-FFF2-40B4-BE49-F238E27FC236}">
                <a16:creationId xmlns:a16="http://schemas.microsoft.com/office/drawing/2014/main" id="{9BC9D6E0-41B2-46E0-8EDB-DAA123D5AB3F}"/>
              </a:ext>
            </a:extLst>
          </p:cNvPr>
          <p:cNvSpPr/>
          <p:nvPr/>
        </p:nvSpPr>
        <p:spPr>
          <a:xfrm>
            <a:off x="465137" y="993501"/>
            <a:ext cx="11656105" cy="400110"/>
          </a:xfrm>
          <a:prstGeom prst="rect">
            <a:avLst/>
          </a:prstGeom>
        </p:spPr>
        <p:txBody>
          <a:bodyPr wrap="square" lIns="0">
            <a:spAutoFit/>
          </a:bodyPr>
          <a:lstStyle/>
          <a:p>
            <a:pPr lvl="0" defTabSz="914400">
              <a:spcAft>
                <a:spcPts val="2400"/>
              </a:spcAft>
              <a:defRPr/>
            </a:pPr>
            <a:r>
              <a:rPr lang="en-US" sz="2000">
                <a:solidFill>
                  <a:srgbClr val="000000"/>
                </a:solidFill>
                <a:cs typeface="Segoe UI Semibold" panose="020B0702040204020203" pitchFamily="34" charset="0"/>
              </a:rPr>
              <a:t>Save time from infrastructure management and roll out updates faster without compromising security</a:t>
            </a:r>
          </a:p>
        </p:txBody>
      </p:sp>
      <p:grpSp>
        <p:nvGrpSpPr>
          <p:cNvPr id="41" name="Group 40">
            <a:extLst>
              <a:ext uri="{FF2B5EF4-FFF2-40B4-BE49-F238E27FC236}">
                <a16:creationId xmlns:a16="http://schemas.microsoft.com/office/drawing/2014/main" id="{68898AFF-8B6F-4BEA-9AF4-3DB4968792F7}"/>
              </a:ext>
            </a:extLst>
          </p:cNvPr>
          <p:cNvGrpSpPr/>
          <p:nvPr/>
        </p:nvGrpSpPr>
        <p:grpSpPr>
          <a:xfrm>
            <a:off x="5168721" y="1723169"/>
            <a:ext cx="7005353" cy="4592127"/>
            <a:chOff x="5168721" y="1723169"/>
            <a:chExt cx="7005353" cy="4592127"/>
          </a:xfrm>
        </p:grpSpPr>
        <p:sp>
          <p:nvSpPr>
            <p:cNvPr id="8" name="TextBox 7">
              <a:extLst>
                <a:ext uri="{FF2B5EF4-FFF2-40B4-BE49-F238E27FC236}">
                  <a16:creationId xmlns:a16="http://schemas.microsoft.com/office/drawing/2014/main" id="{0220D21C-C2DE-4C7C-A394-C4C403F550C0}"/>
                </a:ext>
              </a:extLst>
            </p:cNvPr>
            <p:cNvSpPr txBox="1"/>
            <p:nvPr/>
          </p:nvSpPr>
          <p:spPr>
            <a:xfrm>
              <a:off x="8000707" y="1723169"/>
              <a:ext cx="3511262" cy="4062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Platform</a:t>
              </a:r>
            </a:p>
          </p:txBody>
        </p:sp>
        <p:sp>
          <p:nvSpPr>
            <p:cNvPr id="24" name="Rectangle: Rounded Corners 23">
              <a:extLst>
                <a:ext uri="{FF2B5EF4-FFF2-40B4-BE49-F238E27FC236}">
                  <a16:creationId xmlns:a16="http://schemas.microsoft.com/office/drawing/2014/main" id="{1F372E9B-C489-426A-B1DB-3C21B94FADA5}"/>
                </a:ext>
              </a:extLst>
            </p:cNvPr>
            <p:cNvSpPr/>
            <p:nvPr/>
          </p:nvSpPr>
          <p:spPr bwMode="auto">
            <a:xfrm>
              <a:off x="7338603" y="2132776"/>
              <a:ext cx="4835471" cy="4182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12170C4B-F6BD-4E2D-AA35-FD74DF0F41FA}"/>
                </a:ext>
              </a:extLst>
            </p:cNvPr>
            <p:cNvSpPr/>
            <p:nvPr/>
          </p:nvSpPr>
          <p:spPr bwMode="auto">
            <a:xfrm>
              <a:off x="5271947" y="2217065"/>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IDE container support</a:t>
              </a:r>
            </a:p>
          </p:txBody>
        </p:sp>
        <p:sp>
          <p:nvSpPr>
            <p:cNvPr id="34" name="Freeform: Shape 33">
              <a:extLst>
                <a:ext uri="{FF2B5EF4-FFF2-40B4-BE49-F238E27FC236}">
                  <a16:creationId xmlns:a16="http://schemas.microsoft.com/office/drawing/2014/main" id="{BD03B59F-D089-400A-9D05-1E6FD67BD33A}"/>
                </a:ext>
              </a:extLst>
            </p:cNvPr>
            <p:cNvSpPr/>
            <p:nvPr/>
          </p:nvSpPr>
          <p:spPr>
            <a:xfrm>
              <a:off x="5404000" y="2374654"/>
              <a:ext cx="286240" cy="3136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47821106-3ED6-45ED-A35F-8A32DF3A3FCE}"/>
                </a:ext>
              </a:extLst>
            </p:cNvPr>
            <p:cNvSpPr/>
            <p:nvPr/>
          </p:nvSpPr>
          <p:spPr bwMode="auto">
            <a:xfrm>
              <a:off x="5271947" y="3574847"/>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Registry supporting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Helm</a:t>
              </a:r>
            </a:p>
          </p:txBody>
        </p:sp>
        <p:grpSp>
          <p:nvGrpSpPr>
            <p:cNvPr id="46" name="Group 45">
              <a:extLst>
                <a:ext uri="{FF2B5EF4-FFF2-40B4-BE49-F238E27FC236}">
                  <a16:creationId xmlns:a16="http://schemas.microsoft.com/office/drawing/2014/main" id="{C9437F6C-92AB-4AD9-B55B-62E1613CD278}"/>
                </a:ext>
              </a:extLst>
            </p:cNvPr>
            <p:cNvGrpSpPr/>
            <p:nvPr/>
          </p:nvGrpSpPr>
          <p:grpSpPr>
            <a:xfrm>
              <a:off x="5390657" y="3742546"/>
              <a:ext cx="312947" cy="294149"/>
              <a:chOff x="1639470" y="5199782"/>
              <a:chExt cx="349521" cy="328527"/>
            </a:xfrm>
            <a:solidFill>
              <a:schemeClr val="bg2"/>
            </a:solidFill>
          </p:grpSpPr>
          <p:sp>
            <p:nvSpPr>
              <p:cNvPr id="47" name="Rectangle 46">
                <a:extLst>
                  <a:ext uri="{FF2B5EF4-FFF2-40B4-BE49-F238E27FC236}">
                    <a16:creationId xmlns:a16="http://schemas.microsoft.com/office/drawing/2014/main" id="{8C6B5AB7-F478-46B3-AE46-C6C48331350A}"/>
                  </a:ext>
                </a:extLst>
              </p:cNvPr>
              <p:cNvSpPr/>
              <p:nvPr/>
            </p:nvSpPr>
            <p:spPr bwMode="auto">
              <a:xfrm>
                <a:off x="1641021" y="5259899"/>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350BE5F-65F9-4762-82BB-4B0E83AEE267}"/>
                  </a:ext>
                </a:extLst>
              </p:cNvPr>
              <p:cNvSpPr/>
              <p:nvPr/>
            </p:nvSpPr>
            <p:spPr bwMode="auto">
              <a:xfrm>
                <a:off x="1639470"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B3CABEA-E485-4428-ACAC-96C327B42824}"/>
                  </a:ext>
                </a:extLst>
              </p:cNvPr>
              <p:cNvSpPr/>
              <p:nvPr/>
            </p:nvSpPr>
            <p:spPr bwMode="auto">
              <a:xfrm>
                <a:off x="1791515"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6B8FFCA2-EB21-4066-BB07-ADF12C8F4783}"/>
                  </a:ext>
                </a:extLst>
              </p:cNvPr>
              <p:cNvSpPr/>
              <p:nvPr/>
            </p:nvSpPr>
            <p:spPr bwMode="auto">
              <a:xfrm rot="-1980000">
                <a:off x="1809006" y="5199782"/>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B1C03A-4C1C-42A0-A5FE-1E181CC79F86}"/>
                  </a:ext>
                </a:extLst>
              </p:cNvPr>
              <p:cNvSpPr/>
              <p:nvPr/>
            </p:nvSpPr>
            <p:spPr bwMode="auto">
              <a:xfrm rot="-2880000">
                <a:off x="1829473" y="5303836"/>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597107E5-0289-46F7-BE1A-945BE6B5C0E4}"/>
                  </a:ext>
                </a:extLst>
              </p:cNvPr>
              <p:cNvSpPr/>
              <p:nvPr/>
            </p:nvSpPr>
            <p:spPr bwMode="auto">
              <a:xfrm rot="-1920000">
                <a:off x="1915839" y="5234914"/>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Rounded Corners 17">
              <a:extLst>
                <a:ext uri="{FF2B5EF4-FFF2-40B4-BE49-F238E27FC236}">
                  <a16:creationId xmlns:a16="http://schemas.microsoft.com/office/drawing/2014/main" id="{53149D37-B478-44D7-BE42-7AC429248EEE}"/>
                </a:ext>
              </a:extLst>
            </p:cNvPr>
            <p:cNvSpPr/>
            <p:nvPr/>
          </p:nvSpPr>
          <p:spPr bwMode="auto">
            <a:xfrm>
              <a:off x="5271947" y="4253738"/>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CI/CD</a:t>
              </a:r>
            </a:p>
          </p:txBody>
        </p:sp>
        <p:sp>
          <p:nvSpPr>
            <p:cNvPr id="53" name="Freeform: Shape 52">
              <a:extLst>
                <a:ext uri="{FF2B5EF4-FFF2-40B4-BE49-F238E27FC236}">
                  <a16:creationId xmlns:a16="http://schemas.microsoft.com/office/drawing/2014/main" id="{CADCE877-21ED-447A-BBDD-FEBD9FC14460}"/>
                </a:ext>
              </a:extLst>
            </p:cNvPr>
            <p:cNvSpPr>
              <a:spLocks noChangeAspect="1"/>
            </p:cNvSpPr>
            <p:nvPr/>
          </p:nvSpPr>
          <p:spPr bwMode="auto">
            <a:xfrm>
              <a:off x="5389346" y="4405969"/>
              <a:ext cx="315548" cy="31665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B989245A-F23D-4F35-A160-084624BA80C3}"/>
                </a:ext>
              </a:extLst>
            </p:cNvPr>
            <p:cNvSpPr/>
            <p:nvPr/>
          </p:nvSpPr>
          <p:spPr bwMode="auto">
            <a:xfrm>
              <a:off x="5271947" y="4932629"/>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Monitoring</a:t>
              </a:r>
            </a:p>
          </p:txBody>
        </p:sp>
        <p:pic>
          <p:nvPicPr>
            <p:cNvPr id="55" name="Graphic 54">
              <a:extLst>
                <a:ext uri="{FF2B5EF4-FFF2-40B4-BE49-F238E27FC236}">
                  <a16:creationId xmlns:a16="http://schemas.microsoft.com/office/drawing/2014/main" id="{CF66FCBE-E86A-479F-A0CB-60CA1399E6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73942" y="5070433"/>
              <a:ext cx="346357" cy="346357"/>
            </a:xfrm>
            <a:prstGeom prst="rect">
              <a:avLst/>
            </a:prstGeom>
          </p:spPr>
        </p:pic>
        <p:sp>
          <p:nvSpPr>
            <p:cNvPr id="20" name="Rectangle: Rounded Corners 19">
              <a:extLst>
                <a:ext uri="{FF2B5EF4-FFF2-40B4-BE49-F238E27FC236}">
                  <a16:creationId xmlns:a16="http://schemas.microsoft.com/office/drawing/2014/main" id="{8BBB6E59-BC23-4BD6-85B5-9317D6525C11}"/>
                </a:ext>
              </a:extLst>
            </p:cNvPr>
            <p:cNvSpPr/>
            <p:nvPr/>
          </p:nvSpPr>
          <p:spPr bwMode="auto">
            <a:xfrm>
              <a:off x="5271947" y="5611520"/>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Microservice debugging</a:t>
              </a:r>
            </a:p>
          </p:txBody>
        </p:sp>
        <p:grpSp>
          <p:nvGrpSpPr>
            <p:cNvPr id="56" name="Group 55">
              <a:extLst>
                <a:ext uri="{FF2B5EF4-FFF2-40B4-BE49-F238E27FC236}">
                  <a16:creationId xmlns:a16="http://schemas.microsoft.com/office/drawing/2014/main" id="{96C45260-DDC6-46C4-B84F-A82FEC968DDC}"/>
                </a:ext>
              </a:extLst>
            </p:cNvPr>
            <p:cNvGrpSpPr/>
            <p:nvPr/>
          </p:nvGrpSpPr>
          <p:grpSpPr>
            <a:xfrm>
              <a:off x="5390248" y="5770361"/>
              <a:ext cx="313745" cy="308125"/>
              <a:chOff x="5995352" y="3261002"/>
              <a:chExt cx="476250" cy="467718"/>
            </a:xfrm>
            <a:solidFill>
              <a:schemeClr val="bg1"/>
            </a:solidFill>
          </p:grpSpPr>
          <p:sp>
            <p:nvSpPr>
              <p:cNvPr id="57" name="Freeform: Shape 56">
                <a:extLst>
                  <a:ext uri="{FF2B5EF4-FFF2-40B4-BE49-F238E27FC236}">
                    <a16:creationId xmlns:a16="http://schemas.microsoft.com/office/drawing/2014/main" id="{F1D41240-72F6-46E3-9D4A-2FF8343EBBB9}"/>
                  </a:ext>
                </a:extLst>
              </p:cNvPr>
              <p:cNvSpPr/>
              <p:nvPr/>
            </p:nvSpPr>
            <p:spPr>
              <a:xfrm>
                <a:off x="5995352" y="3424872"/>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894B23C-8F82-4C4E-8EB9-1EACE4FD2B6D}"/>
                  </a:ext>
                </a:extLst>
              </p:cNvPr>
              <p:cNvSpPr/>
              <p:nvPr/>
            </p:nvSpPr>
            <p:spPr>
              <a:xfrm>
                <a:off x="6101079" y="3423920"/>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333ADAF-6179-485E-BB6D-CC4ED7B9568F}"/>
                  </a:ext>
                </a:extLst>
              </p:cNvPr>
              <p:cNvSpPr/>
              <p:nvPr/>
            </p:nvSpPr>
            <p:spPr>
              <a:xfrm>
                <a:off x="6252527" y="3423920"/>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6939F21-4AD8-49AD-AD94-59CB93571355}"/>
                  </a:ext>
                </a:extLst>
              </p:cNvPr>
              <p:cNvSpPr/>
              <p:nvPr/>
            </p:nvSpPr>
            <p:spPr>
              <a:xfrm>
                <a:off x="6113462" y="3261002"/>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00E144D2-15FD-4395-B0EE-24D1C258954E}"/>
                </a:ext>
              </a:extLst>
            </p:cNvPr>
            <p:cNvSpPr/>
            <p:nvPr/>
          </p:nvSpPr>
          <p:spPr bwMode="auto">
            <a:xfrm rot="5400000">
              <a:off x="3957146" y="3344356"/>
              <a:ext cx="4182515" cy="175936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7548CB22-0ADD-4B8C-8214-0B51000E44DD}"/>
                </a:ext>
              </a:extLst>
            </p:cNvPr>
            <p:cNvSpPr txBox="1"/>
            <p:nvPr/>
          </p:nvSpPr>
          <p:spPr>
            <a:xfrm>
              <a:off x="5296049" y="1723169"/>
              <a:ext cx="1504709" cy="4062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1600">
                  <a:gradFill>
                    <a:gsLst>
                      <a:gs pos="2917">
                        <a:srgbClr val="3C3C41"/>
                      </a:gs>
                      <a:gs pos="30000">
                        <a:srgbClr val="3C3C41"/>
                      </a:gs>
                    </a:gsLst>
                    <a:lin ang="5400000" scaled="0"/>
                  </a:gradFill>
                  <a:latin typeface="Segoe UI Semibold"/>
                </a:rPr>
                <a:t>Development</a:t>
              </a:r>
              <a:endPar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endParaRPr>
            </a:p>
          </p:txBody>
        </p:sp>
        <p:sp>
          <p:nvSpPr>
            <p:cNvPr id="64" name="Arrow: Left-Right 63">
              <a:extLst>
                <a:ext uri="{FF2B5EF4-FFF2-40B4-BE49-F238E27FC236}">
                  <a16:creationId xmlns:a16="http://schemas.microsoft.com/office/drawing/2014/main" id="{BF2AF7D1-D53B-4D28-B3A5-1011E47289BF}"/>
                </a:ext>
              </a:extLst>
            </p:cNvPr>
            <p:cNvSpPr/>
            <p:nvPr/>
          </p:nvSpPr>
          <p:spPr bwMode="auto">
            <a:xfrm>
              <a:off x="6824860" y="4002098"/>
              <a:ext cx="611829" cy="397082"/>
            </a:xfrm>
            <a:prstGeom prst="leftRightArrow">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E0C33EE4-DD1D-44AB-A6F2-3C3B5EBFF138}"/>
                </a:ext>
              </a:extLst>
            </p:cNvPr>
            <p:cNvGrpSpPr/>
            <p:nvPr/>
          </p:nvGrpSpPr>
          <p:grpSpPr>
            <a:xfrm>
              <a:off x="7440851" y="4941525"/>
              <a:ext cx="4640670" cy="610435"/>
              <a:chOff x="7440851" y="4939331"/>
              <a:chExt cx="4640670" cy="610435"/>
            </a:xfrm>
          </p:grpSpPr>
          <p:sp>
            <p:nvSpPr>
              <p:cNvPr id="28" name="Rectangle: Rounded Corners 27">
                <a:extLst>
                  <a:ext uri="{FF2B5EF4-FFF2-40B4-BE49-F238E27FC236}">
                    <a16:creationId xmlns:a16="http://schemas.microsoft.com/office/drawing/2014/main" id="{8700AA87-BE82-43C3-AB19-420890B4E1C5}"/>
                  </a:ext>
                </a:extLst>
              </p:cNvPr>
              <p:cNvSpPr/>
              <p:nvPr/>
            </p:nvSpPr>
            <p:spPr bwMode="auto">
              <a:xfrm>
                <a:off x="9812316"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rgbClr val="FFFFFF"/>
                    </a:solidFill>
                    <a:latin typeface="Segoe UI"/>
                    <a:cs typeface="Segoe UI" pitchFamily="34" charset="0"/>
                  </a:rPr>
                  <a:t>Networking</a:t>
                </a:r>
              </a:p>
            </p:txBody>
          </p:sp>
          <p:sp>
            <p:nvSpPr>
              <p:cNvPr id="29" name="Rectangle: Rounded Corners 28">
                <a:extLst>
                  <a:ext uri="{FF2B5EF4-FFF2-40B4-BE49-F238E27FC236}">
                    <a16:creationId xmlns:a16="http://schemas.microsoft.com/office/drawing/2014/main" id="{21E4EF36-AF5C-444B-9766-8170BE66C883}"/>
                  </a:ext>
                </a:extLst>
              </p:cNvPr>
              <p:cNvSpPr/>
              <p:nvPr/>
            </p:nvSpPr>
            <p:spPr bwMode="auto">
              <a:xfrm>
                <a:off x="7440851"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Virtual machines</a:t>
                </a:r>
              </a:p>
            </p:txBody>
          </p:sp>
          <p:sp>
            <p:nvSpPr>
              <p:cNvPr id="31" name="globe_6" title="Icon of a monitor in front of a sphere made of lines">
                <a:extLst>
                  <a:ext uri="{FF2B5EF4-FFF2-40B4-BE49-F238E27FC236}">
                    <a16:creationId xmlns:a16="http://schemas.microsoft.com/office/drawing/2014/main" id="{9C0A7367-827A-4E38-A593-5CAC8F56D1A9}"/>
                  </a:ext>
                </a:extLst>
              </p:cNvPr>
              <p:cNvSpPr>
                <a:spLocks noChangeAspect="1" noEditPoints="1"/>
              </p:cNvSpPr>
              <p:nvPr/>
            </p:nvSpPr>
            <p:spPr bwMode="auto">
              <a:xfrm>
                <a:off x="9983973" y="5104836"/>
                <a:ext cx="290217" cy="31089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server" title="Icon of a server tower">
                <a:extLst>
                  <a:ext uri="{FF2B5EF4-FFF2-40B4-BE49-F238E27FC236}">
                    <a16:creationId xmlns:a16="http://schemas.microsoft.com/office/drawing/2014/main" id="{31A2661F-2B5F-4B1A-B6BC-9CB89BE38FF6}"/>
                  </a:ext>
                </a:extLst>
              </p:cNvPr>
              <p:cNvSpPr>
                <a:spLocks noChangeAspect="1" noEditPoints="1"/>
              </p:cNvSpPr>
              <p:nvPr/>
            </p:nvSpPr>
            <p:spPr bwMode="auto">
              <a:xfrm>
                <a:off x="7634837" y="5104836"/>
                <a:ext cx="163684" cy="3108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3" name="Database_EFC7" title="Icon of a cylinder">
              <a:extLst>
                <a:ext uri="{FF2B5EF4-FFF2-40B4-BE49-F238E27FC236}">
                  <a16:creationId xmlns:a16="http://schemas.microsoft.com/office/drawing/2014/main" id="{EF25F988-08B2-4DB2-98DF-0DAFED8463C5}"/>
                </a:ext>
              </a:extLst>
            </p:cNvPr>
            <p:cNvSpPr>
              <a:spLocks noChangeAspect="1" noEditPoints="1"/>
            </p:cNvSpPr>
            <p:nvPr/>
          </p:nvSpPr>
          <p:spPr bwMode="auto">
            <a:xfrm>
              <a:off x="10195205" y="5567571"/>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2EBBD26-42F2-45B5-AF4A-B2DF732112F1}"/>
                </a:ext>
              </a:extLst>
            </p:cNvPr>
            <p:cNvGrpSpPr/>
            <p:nvPr/>
          </p:nvGrpSpPr>
          <p:grpSpPr>
            <a:xfrm>
              <a:off x="7440852" y="2226145"/>
              <a:ext cx="4635136" cy="1005840"/>
              <a:chOff x="7440852" y="2226145"/>
              <a:chExt cx="4635136" cy="1005840"/>
            </a:xfrm>
          </p:grpSpPr>
          <p:sp>
            <p:nvSpPr>
              <p:cNvPr id="9" name="Rectangle: Rounded Corners 8">
                <a:extLst>
                  <a:ext uri="{FF2B5EF4-FFF2-40B4-BE49-F238E27FC236}">
                    <a16:creationId xmlns:a16="http://schemas.microsoft.com/office/drawing/2014/main" id="{DC787CE6-D849-4763-8074-0FCEA9E75566}"/>
                  </a:ext>
                </a:extLst>
              </p:cNvPr>
              <p:cNvSpPr/>
              <p:nvPr/>
            </p:nvSpPr>
            <p:spPr bwMode="auto">
              <a:xfrm>
                <a:off x="7440852"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0" name="Rectangle: Rounded Corners 9">
                <a:extLst>
                  <a:ext uri="{FF2B5EF4-FFF2-40B4-BE49-F238E27FC236}">
                    <a16:creationId xmlns:a16="http://schemas.microsoft.com/office/drawing/2014/main" id="{1CCEFE27-0401-4C6F-9C79-65D4AD75BC52}"/>
                  </a:ext>
                </a:extLst>
              </p:cNvPr>
              <p:cNvSpPr/>
              <p:nvPr/>
            </p:nvSpPr>
            <p:spPr bwMode="auto">
              <a:xfrm>
                <a:off x="9004040"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Governance</a:t>
                </a:r>
              </a:p>
            </p:txBody>
          </p:sp>
          <p:sp>
            <p:nvSpPr>
              <p:cNvPr id="11" name="Rectangle: Rounded Corners 10">
                <a:extLst>
                  <a:ext uri="{FF2B5EF4-FFF2-40B4-BE49-F238E27FC236}">
                    <a16:creationId xmlns:a16="http://schemas.microsoft.com/office/drawing/2014/main" id="{61791C3F-BDD0-4AE0-B8B2-EC9E85F4B1EB}"/>
                  </a:ext>
                </a:extLst>
              </p:cNvPr>
              <p:cNvSpPr/>
              <p:nvPr/>
            </p:nvSpPr>
            <p:spPr bwMode="auto">
              <a:xfrm>
                <a:off x="10567228"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Identity</a:t>
                </a:r>
              </a:p>
            </p:txBody>
          </p:sp>
          <p:sp>
            <p:nvSpPr>
              <p:cNvPr id="13" name="Compare_F057" title="Icon of a counterweight scale">
                <a:extLst>
                  <a:ext uri="{FF2B5EF4-FFF2-40B4-BE49-F238E27FC236}">
                    <a16:creationId xmlns:a16="http://schemas.microsoft.com/office/drawing/2014/main" id="{9E720315-5288-412E-AB74-1179F67A5D81}"/>
                  </a:ext>
                </a:extLst>
              </p:cNvPr>
              <p:cNvSpPr>
                <a:spLocks noChangeAspect="1" noEditPoints="1"/>
              </p:cNvSpPr>
              <p:nvPr/>
            </p:nvSpPr>
            <p:spPr bwMode="auto">
              <a:xfrm>
                <a:off x="9097898" y="2574093"/>
                <a:ext cx="301069" cy="31089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Fingerprint_E928" title="Icon of a fingerprint">
                <a:extLst>
                  <a:ext uri="{FF2B5EF4-FFF2-40B4-BE49-F238E27FC236}">
                    <a16:creationId xmlns:a16="http://schemas.microsoft.com/office/drawing/2014/main" id="{F6ECA905-9EB6-4E2A-843B-701E17E554C8}"/>
                  </a:ext>
                </a:extLst>
              </p:cNvPr>
              <p:cNvSpPr>
                <a:spLocks noChangeAspect="1" noEditPoints="1"/>
              </p:cNvSpPr>
              <p:nvPr/>
            </p:nvSpPr>
            <p:spPr bwMode="auto">
              <a:xfrm>
                <a:off x="10715738" y="2574093"/>
                <a:ext cx="231181" cy="3108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Lock" title="Icon of a padlock">
                <a:extLst>
                  <a:ext uri="{FF2B5EF4-FFF2-40B4-BE49-F238E27FC236}">
                    <a16:creationId xmlns:a16="http://schemas.microsoft.com/office/drawing/2014/main" id="{9B4C68BE-2BC3-4D31-803C-67C7078C60CF}"/>
                  </a:ext>
                </a:extLst>
              </p:cNvPr>
              <p:cNvSpPr>
                <a:spLocks noChangeAspect="1" noEditPoints="1"/>
              </p:cNvSpPr>
              <p:nvPr/>
            </p:nvSpPr>
            <p:spPr bwMode="auto">
              <a:xfrm>
                <a:off x="7574076" y="2574093"/>
                <a:ext cx="224445" cy="3136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Rectangle: Rounded Corners 21">
              <a:extLst>
                <a:ext uri="{FF2B5EF4-FFF2-40B4-BE49-F238E27FC236}">
                  <a16:creationId xmlns:a16="http://schemas.microsoft.com/office/drawing/2014/main" id="{95090840-13F9-44F2-858A-E43115BC3A9B}"/>
                </a:ext>
              </a:extLst>
            </p:cNvPr>
            <p:cNvSpPr/>
            <p:nvPr/>
          </p:nvSpPr>
          <p:spPr bwMode="auto">
            <a:xfrm>
              <a:off x="5271947" y="2895956"/>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Source code repository</a:t>
              </a:r>
            </a:p>
          </p:txBody>
        </p:sp>
        <p:pic>
          <p:nvPicPr>
            <p:cNvPr id="3" name="Picture 2">
              <a:extLst>
                <a:ext uri="{FF2B5EF4-FFF2-40B4-BE49-F238E27FC236}">
                  <a16:creationId xmlns:a16="http://schemas.microsoft.com/office/drawing/2014/main" id="{CAFE4FBD-ADB5-40DA-B8E9-EECF691149A0}"/>
                </a:ext>
              </a:extLst>
            </p:cNvPr>
            <p:cNvPicPr>
              <a:picLocks noChangeAspect="1"/>
            </p:cNvPicPr>
            <p:nvPr/>
          </p:nvPicPr>
          <p:blipFill rotWithShape="1">
            <a:blip r:embed="rId4"/>
            <a:srcRect l="30196" t="30698" r="30176" b="27617"/>
            <a:stretch/>
          </p:blipFill>
          <p:spPr>
            <a:xfrm>
              <a:off x="5352076" y="3096650"/>
              <a:ext cx="390088" cy="224405"/>
            </a:xfrm>
            <a:prstGeom prst="rect">
              <a:avLst/>
            </a:prstGeom>
          </p:spPr>
        </p:pic>
        <p:grpSp>
          <p:nvGrpSpPr>
            <p:cNvPr id="39" name="Group 38">
              <a:extLst>
                <a:ext uri="{FF2B5EF4-FFF2-40B4-BE49-F238E27FC236}">
                  <a16:creationId xmlns:a16="http://schemas.microsoft.com/office/drawing/2014/main" id="{CBB41A2A-7197-428C-B727-9D808BC97DAF}"/>
                </a:ext>
              </a:extLst>
            </p:cNvPr>
            <p:cNvGrpSpPr/>
            <p:nvPr/>
          </p:nvGrpSpPr>
          <p:grpSpPr>
            <a:xfrm>
              <a:off x="7436689" y="3307335"/>
              <a:ext cx="4639299" cy="837259"/>
              <a:chOff x="7436689" y="3347084"/>
              <a:chExt cx="4639299" cy="837259"/>
            </a:xfrm>
          </p:grpSpPr>
          <p:sp>
            <p:nvSpPr>
              <p:cNvPr id="61" name="Rectangle: Rounded Corners 60">
                <a:extLst>
                  <a:ext uri="{FF2B5EF4-FFF2-40B4-BE49-F238E27FC236}">
                    <a16:creationId xmlns:a16="http://schemas.microsoft.com/office/drawing/2014/main" id="{CC602CE7-A38E-4C7B-820A-6A9277757A00}"/>
                  </a:ext>
                </a:extLst>
              </p:cNvPr>
              <p:cNvSpPr/>
              <p:nvPr/>
            </p:nvSpPr>
            <p:spPr bwMode="auto">
              <a:xfrm>
                <a:off x="7436689" y="3347084"/>
                <a:ext cx="4639299" cy="837259"/>
              </a:xfrm>
              <a:prstGeom prst="roundRect">
                <a:avLst>
                  <a:gd name="adj" fmla="val 3695"/>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solidFill>
                      <a:srgbClr val="2C292A"/>
                    </a:solidFill>
                    <a:effectLst/>
                    <a:uLnTx/>
                    <a:uFillTx/>
                    <a:latin typeface="Segoe UI Semibold"/>
                    <a:ea typeface="Segoe UI" pitchFamily="34" charset="0"/>
                    <a:cs typeface="Segoe UI" pitchFamily="34" charset="0"/>
                  </a:rPr>
                  <a:t>         Kubernetes</a:t>
                </a:r>
              </a:p>
            </p:txBody>
          </p:sp>
          <p:pic>
            <p:nvPicPr>
              <p:cNvPr id="12" name="Picture 11">
                <a:extLst>
                  <a:ext uri="{FF2B5EF4-FFF2-40B4-BE49-F238E27FC236}">
                    <a16:creationId xmlns:a16="http://schemas.microsoft.com/office/drawing/2014/main" id="{34D2A840-2397-4712-B550-2002998DDF55}"/>
                  </a:ext>
                </a:extLst>
              </p:cNvPr>
              <p:cNvPicPr>
                <a:picLocks noChangeAspect="1"/>
              </p:cNvPicPr>
              <p:nvPr/>
            </p:nvPicPr>
            <p:blipFill>
              <a:blip r:embed="rId5"/>
              <a:stretch>
                <a:fillRect/>
              </a:stretch>
            </p:blipFill>
            <p:spPr>
              <a:xfrm>
                <a:off x="8501408" y="3454223"/>
                <a:ext cx="596490" cy="582455"/>
              </a:xfrm>
              <a:prstGeom prst="rect">
                <a:avLst/>
              </a:prstGeom>
            </p:spPr>
          </p:pic>
        </p:grpSp>
        <p:grpSp>
          <p:nvGrpSpPr>
            <p:cNvPr id="38" name="Group 37">
              <a:extLst>
                <a:ext uri="{FF2B5EF4-FFF2-40B4-BE49-F238E27FC236}">
                  <a16:creationId xmlns:a16="http://schemas.microsoft.com/office/drawing/2014/main" id="{047AE508-BAC5-4A80-A3B4-1134ECC9642F}"/>
                </a:ext>
              </a:extLst>
            </p:cNvPr>
            <p:cNvGrpSpPr/>
            <p:nvPr/>
          </p:nvGrpSpPr>
          <p:grpSpPr>
            <a:xfrm>
              <a:off x="7448649" y="5627311"/>
              <a:ext cx="4627339" cy="610436"/>
              <a:chOff x="7448649" y="5627311"/>
              <a:chExt cx="4627339" cy="610436"/>
            </a:xfrm>
          </p:grpSpPr>
          <p:sp>
            <p:nvSpPr>
              <p:cNvPr id="30" name="Rectangle: Rounded Corners 29">
                <a:extLst>
                  <a:ext uri="{FF2B5EF4-FFF2-40B4-BE49-F238E27FC236}">
                    <a16:creationId xmlns:a16="http://schemas.microsoft.com/office/drawing/2014/main" id="{986D8D90-4F15-431B-883C-2123C85D89D7}"/>
                  </a:ext>
                </a:extLst>
              </p:cNvPr>
              <p:cNvSpPr/>
              <p:nvPr/>
            </p:nvSpPr>
            <p:spPr bwMode="auto">
              <a:xfrm>
                <a:off x="7448649" y="5627311"/>
                <a:ext cx="2261407"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Storage</a:t>
                </a:r>
              </a:p>
            </p:txBody>
          </p:sp>
          <p:sp>
            <p:nvSpPr>
              <p:cNvPr id="73" name="Rectangle: Rounded Corners 72">
                <a:extLst>
                  <a:ext uri="{FF2B5EF4-FFF2-40B4-BE49-F238E27FC236}">
                    <a16:creationId xmlns:a16="http://schemas.microsoft.com/office/drawing/2014/main" id="{58CE3B61-1B63-4C88-9EA8-3362DBFD6B57}"/>
                  </a:ext>
                </a:extLst>
              </p:cNvPr>
              <p:cNvSpPr/>
              <p:nvPr/>
            </p:nvSpPr>
            <p:spPr bwMode="auto">
              <a:xfrm>
                <a:off x="9812536" y="5627311"/>
                <a:ext cx="2263452" cy="61043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rgbClr val="FFFFFF"/>
                    </a:solidFill>
                    <a:latin typeface="Segoe UI"/>
                    <a:cs typeface="Segoe UI" pitchFamily="34" charset="0"/>
                  </a:rPr>
                  <a:t>Data </a:t>
                </a:r>
              </a:p>
            </p:txBody>
          </p:sp>
          <p:sp>
            <p:nvSpPr>
              <p:cNvPr id="74" name="Database_EFC7" title="Icon of a cylinder">
                <a:extLst>
                  <a:ext uri="{FF2B5EF4-FFF2-40B4-BE49-F238E27FC236}">
                    <a16:creationId xmlns:a16="http://schemas.microsoft.com/office/drawing/2014/main" id="{33249D07-E40B-47D9-AEE4-AB79E91F056D}"/>
                  </a:ext>
                </a:extLst>
              </p:cNvPr>
              <p:cNvSpPr>
                <a:spLocks noChangeAspect="1" noEditPoints="1"/>
              </p:cNvSpPr>
              <p:nvPr/>
            </p:nvSpPr>
            <p:spPr bwMode="auto">
              <a:xfrm>
                <a:off x="7597089" y="5788109"/>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binary" title="Icon of binary code, ones and zeros">
                <a:extLst>
                  <a:ext uri="{FF2B5EF4-FFF2-40B4-BE49-F238E27FC236}">
                    <a16:creationId xmlns:a16="http://schemas.microsoft.com/office/drawing/2014/main" id="{02F9F517-E24D-469C-9F60-A8442F1EDB80}"/>
                  </a:ext>
                </a:extLst>
              </p:cNvPr>
              <p:cNvSpPr>
                <a:spLocks noChangeAspect="1" noEditPoints="1"/>
              </p:cNvSpPr>
              <p:nvPr/>
            </p:nvSpPr>
            <p:spPr bwMode="auto">
              <a:xfrm>
                <a:off x="9976997" y="5820064"/>
                <a:ext cx="304168" cy="22493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2FB17A58-A9D3-4F76-A05A-678BD8228485}"/>
                </a:ext>
              </a:extLst>
            </p:cNvPr>
            <p:cNvGrpSpPr/>
            <p:nvPr/>
          </p:nvGrpSpPr>
          <p:grpSpPr>
            <a:xfrm>
              <a:off x="7440852" y="4219944"/>
              <a:ext cx="4635136" cy="646231"/>
              <a:chOff x="7440852" y="4253738"/>
              <a:chExt cx="4635136" cy="646231"/>
            </a:xfrm>
          </p:grpSpPr>
          <p:sp>
            <p:nvSpPr>
              <p:cNvPr id="68" name="Freeform: Shape 67">
                <a:extLst>
                  <a:ext uri="{FF2B5EF4-FFF2-40B4-BE49-F238E27FC236}">
                    <a16:creationId xmlns:a16="http://schemas.microsoft.com/office/drawing/2014/main" id="{C8AC4260-7054-4C7C-8046-B7A210CD9E73}"/>
                  </a:ext>
                </a:extLst>
              </p:cNvPr>
              <p:cNvSpPr/>
              <p:nvPr/>
            </p:nvSpPr>
            <p:spPr>
              <a:xfrm>
                <a:off x="8028647" y="4347392"/>
                <a:ext cx="5432" cy="5432"/>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Rounded Corners 71">
                <a:extLst>
                  <a:ext uri="{FF2B5EF4-FFF2-40B4-BE49-F238E27FC236}">
                    <a16:creationId xmlns:a16="http://schemas.microsoft.com/office/drawing/2014/main" id="{CF35E4A8-8779-4894-8292-1550D878F40B}"/>
                  </a:ext>
                </a:extLst>
              </p:cNvPr>
              <p:cNvSpPr/>
              <p:nvPr/>
            </p:nvSpPr>
            <p:spPr bwMode="auto">
              <a:xfrm>
                <a:off x="7440852" y="4253738"/>
                <a:ext cx="4635136" cy="646231"/>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Infrastructure automation</a:t>
                </a:r>
              </a:p>
            </p:txBody>
          </p:sp>
          <p:sp>
            <p:nvSpPr>
              <p:cNvPr id="65" name="Processing_E9F5" title="Icon of two interlocked gears">
                <a:extLst>
                  <a:ext uri="{FF2B5EF4-FFF2-40B4-BE49-F238E27FC236}">
                    <a16:creationId xmlns:a16="http://schemas.microsoft.com/office/drawing/2014/main" id="{B8B352C1-1B08-4B66-AB70-824E4342DABD}"/>
                  </a:ext>
                </a:extLst>
              </p:cNvPr>
              <p:cNvSpPr>
                <a:spLocks noChangeAspect="1" noEditPoints="1"/>
              </p:cNvSpPr>
              <p:nvPr/>
            </p:nvSpPr>
            <p:spPr bwMode="auto">
              <a:xfrm>
                <a:off x="8435609" y="4412864"/>
                <a:ext cx="376582" cy="32797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439200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Pull Request flow in Dev Spaces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65138" y="2006209"/>
            <a:ext cx="359424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͏John is working out of branch “feature-x” locally</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65138" y="262058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commits his code and pushes his branch to his remote GitHub repo</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65138" y="323495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͏John creates a pull request before merging the changes into the application’s main branch</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65138" y="4064775"/>
            <a:ext cx="34782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͏GitHub Actions workflow is triggered upon PR creation; a delta namespace for the pull request is created and the code is deployed to the namespace</a:t>
            </a:r>
          </a:p>
        </p:txBody>
      </p:sp>
      <p:sp>
        <p:nvSpPr>
          <p:cNvPr id="61" name="Rectangle: Rounded Corners 60">
            <a:extLst>
              <a:ext uri="{FF2B5EF4-FFF2-40B4-BE49-F238E27FC236}">
                <a16:creationId xmlns:a16="http://schemas.microsoft.com/office/drawing/2014/main" id="{35684789-F6A2-4E3C-B740-0E6E6CCC1BDE}"/>
              </a:ext>
            </a:extLst>
          </p:cNvPr>
          <p:cNvSpPr/>
          <p:nvPr/>
        </p:nvSpPr>
        <p:spPr bwMode="auto">
          <a:xfrm>
            <a:off x="7853709" y="3131556"/>
            <a:ext cx="3669001" cy="297427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grpSp>
        <p:nvGrpSpPr>
          <p:cNvPr id="8" name="Group 7">
            <a:extLst>
              <a:ext uri="{FF2B5EF4-FFF2-40B4-BE49-F238E27FC236}">
                <a16:creationId xmlns:a16="http://schemas.microsoft.com/office/drawing/2014/main" id="{F1ECF17A-722F-4911-A223-D325FE928CD1}"/>
              </a:ext>
            </a:extLst>
          </p:cNvPr>
          <p:cNvGrpSpPr/>
          <p:nvPr/>
        </p:nvGrpSpPr>
        <p:grpSpPr>
          <a:xfrm>
            <a:off x="6339297" y="1250071"/>
            <a:ext cx="948504" cy="1177627"/>
            <a:chOff x="6339297" y="1250071"/>
            <a:chExt cx="948504" cy="1177627"/>
          </a:xfrm>
        </p:grpSpPr>
        <p:sp>
          <p:nvSpPr>
            <p:cNvPr id="66" name="Title 1">
              <a:extLst>
                <a:ext uri="{FF2B5EF4-FFF2-40B4-BE49-F238E27FC236}">
                  <a16:creationId xmlns:a16="http://schemas.microsoft.com/office/drawing/2014/main" id="{DD65799F-F040-4BBB-83B6-29C6B5E42C4E}"/>
                </a:ext>
              </a:extLst>
            </p:cNvPr>
            <p:cNvSpPr txBox="1">
              <a:spLocks/>
            </p:cNvSpPr>
            <p:nvPr/>
          </p:nvSpPr>
          <p:spPr>
            <a:xfrm>
              <a:off x="6339297" y="1250071"/>
              <a:ext cx="948504" cy="369332"/>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Source </a:t>
              </a:r>
              <a:br>
                <a:rPr lang="en-US" sz="1200">
                  <a:solidFill>
                    <a:srgbClr val="000000"/>
                  </a:solidFill>
                </a:rPr>
              </a:br>
              <a:r>
                <a:rPr lang="en-US" sz="1200">
                  <a:solidFill>
                    <a:srgbClr val="000000"/>
                  </a:solidFill>
                </a:rPr>
                <a:t>code control</a:t>
              </a:r>
            </a:p>
          </p:txBody>
        </p:sp>
        <p:sp>
          <p:nvSpPr>
            <p:cNvPr id="67" name="Rectangle: Rounded Corners 66">
              <a:extLst>
                <a:ext uri="{FF2B5EF4-FFF2-40B4-BE49-F238E27FC236}">
                  <a16:creationId xmlns:a16="http://schemas.microsoft.com/office/drawing/2014/main" id="{8B457E9D-C614-40BF-8566-856BADB17129}"/>
                </a:ext>
              </a:extLst>
            </p:cNvPr>
            <p:cNvSpPr/>
            <p:nvPr/>
          </p:nvSpPr>
          <p:spPr bwMode="auto">
            <a:xfrm>
              <a:off x="6447789" y="1696178"/>
              <a:ext cx="731520" cy="73152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Picture 67">
              <a:extLst>
                <a:ext uri="{FF2B5EF4-FFF2-40B4-BE49-F238E27FC236}">
                  <a16:creationId xmlns:a16="http://schemas.microsoft.com/office/drawing/2014/main" id="{629EED08-5D50-4B3A-9BBB-2D5B2B220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4819" y="1821310"/>
              <a:ext cx="477460" cy="481256"/>
            </a:xfrm>
            <a:prstGeom prst="rect">
              <a:avLst/>
            </a:prstGeom>
          </p:spPr>
        </p:pic>
      </p:grpSp>
      <p:sp>
        <p:nvSpPr>
          <p:cNvPr id="70" name="Rectangle: Rounded Corners 69">
            <a:extLst>
              <a:ext uri="{FF2B5EF4-FFF2-40B4-BE49-F238E27FC236}">
                <a16:creationId xmlns:a16="http://schemas.microsoft.com/office/drawing/2014/main" id="{562F559D-752E-4C4C-AD2C-8CA4148CAFF4}"/>
              </a:ext>
            </a:extLst>
          </p:cNvPr>
          <p:cNvSpPr/>
          <p:nvPr/>
        </p:nvSpPr>
        <p:spPr bwMode="auto">
          <a:xfrm>
            <a:off x="9664463" y="4274090"/>
            <a:ext cx="1645920" cy="16459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71" name="Title 1">
            <a:extLst>
              <a:ext uri="{FF2B5EF4-FFF2-40B4-BE49-F238E27FC236}">
                <a16:creationId xmlns:a16="http://schemas.microsoft.com/office/drawing/2014/main" id="{EAFF5A9C-7B54-4F21-B6D0-20BBF56E23A5}"/>
              </a:ext>
            </a:extLst>
          </p:cNvPr>
          <p:cNvSpPr txBox="1">
            <a:spLocks/>
          </p:cNvSpPr>
          <p:nvPr/>
        </p:nvSpPr>
        <p:spPr>
          <a:xfrm>
            <a:off x="10022042" y="3808038"/>
            <a:ext cx="930762" cy="384721"/>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master</a:t>
            </a:r>
            <a:br>
              <a:rPr lang="en-US" sz="1200">
                <a:solidFill>
                  <a:srgbClr val="000000"/>
                </a:solidFill>
              </a:rPr>
            </a:br>
            <a:r>
              <a:rPr lang="en-US" i="1">
                <a:solidFill>
                  <a:srgbClr val="000000"/>
                </a:solidFill>
                <a:latin typeface="Segoe UI" panose="020B0502040204020203" pitchFamily="34" charset="0"/>
                <a:cs typeface="Segoe UI" panose="020B0502040204020203" pitchFamily="34" charset="0"/>
              </a:rPr>
              <a:t>namespace</a:t>
            </a:r>
          </a:p>
        </p:txBody>
      </p:sp>
      <p:grpSp>
        <p:nvGrpSpPr>
          <p:cNvPr id="73" name="Group 72">
            <a:extLst>
              <a:ext uri="{FF2B5EF4-FFF2-40B4-BE49-F238E27FC236}">
                <a16:creationId xmlns:a16="http://schemas.microsoft.com/office/drawing/2014/main" id="{B2507798-11E0-4B6F-83EC-6F9529802DE5}"/>
              </a:ext>
            </a:extLst>
          </p:cNvPr>
          <p:cNvGrpSpPr/>
          <p:nvPr/>
        </p:nvGrpSpPr>
        <p:grpSpPr>
          <a:xfrm>
            <a:off x="10567078" y="4492555"/>
            <a:ext cx="483357" cy="614978"/>
            <a:chOff x="3172902" y="4132385"/>
            <a:chExt cx="381821" cy="451615"/>
          </a:xfrm>
        </p:grpSpPr>
        <p:grpSp>
          <p:nvGrpSpPr>
            <p:cNvPr id="117" name="Group 116">
              <a:extLst>
                <a:ext uri="{FF2B5EF4-FFF2-40B4-BE49-F238E27FC236}">
                  <a16:creationId xmlns:a16="http://schemas.microsoft.com/office/drawing/2014/main" id="{906F7333-6ABE-49D7-98A7-36DCA98C7809}"/>
                </a:ext>
              </a:extLst>
            </p:cNvPr>
            <p:cNvGrpSpPr/>
            <p:nvPr/>
          </p:nvGrpSpPr>
          <p:grpSpPr>
            <a:xfrm>
              <a:off x="3234030" y="4132385"/>
              <a:ext cx="233160" cy="110531"/>
              <a:chOff x="3234867" y="4132385"/>
              <a:chExt cx="233160" cy="110531"/>
            </a:xfrm>
          </p:grpSpPr>
          <p:sp>
            <p:nvSpPr>
              <p:cNvPr id="125" name="Freeform: Shape 177">
                <a:extLst>
                  <a:ext uri="{FF2B5EF4-FFF2-40B4-BE49-F238E27FC236}">
                    <a16:creationId xmlns:a16="http://schemas.microsoft.com/office/drawing/2014/main" id="{78691F36-58DE-442D-9A3D-8DB3203C539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6" name="Freeform: Shape 178">
                <a:extLst>
                  <a:ext uri="{FF2B5EF4-FFF2-40B4-BE49-F238E27FC236}">
                    <a16:creationId xmlns:a16="http://schemas.microsoft.com/office/drawing/2014/main" id="{B735E3E3-9855-4C68-9A2E-0515F33D6FD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18" name="Group 117">
              <a:extLst>
                <a:ext uri="{FF2B5EF4-FFF2-40B4-BE49-F238E27FC236}">
                  <a16:creationId xmlns:a16="http://schemas.microsoft.com/office/drawing/2014/main" id="{B40C48C1-4BFB-49AA-8A1C-6443FC169893}"/>
                </a:ext>
              </a:extLst>
            </p:cNvPr>
            <p:cNvGrpSpPr/>
            <p:nvPr/>
          </p:nvGrpSpPr>
          <p:grpSpPr>
            <a:xfrm>
              <a:off x="3172902" y="4245010"/>
              <a:ext cx="355417" cy="110531"/>
              <a:chOff x="3172902" y="4244590"/>
              <a:chExt cx="355417" cy="110531"/>
            </a:xfrm>
          </p:grpSpPr>
          <p:sp>
            <p:nvSpPr>
              <p:cNvPr id="122" name="Freeform: Shape 174">
                <a:extLst>
                  <a:ext uri="{FF2B5EF4-FFF2-40B4-BE49-F238E27FC236}">
                    <a16:creationId xmlns:a16="http://schemas.microsoft.com/office/drawing/2014/main" id="{3F9A05FC-3DB7-481F-8C70-127D38F0315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3" name="Freeform: Shape 175">
                <a:extLst>
                  <a:ext uri="{FF2B5EF4-FFF2-40B4-BE49-F238E27FC236}">
                    <a16:creationId xmlns:a16="http://schemas.microsoft.com/office/drawing/2014/main" id="{0A7CCF66-3E1A-4C5F-8AA3-35015803C48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4" name="Freeform: Shape 176">
                <a:extLst>
                  <a:ext uri="{FF2B5EF4-FFF2-40B4-BE49-F238E27FC236}">
                    <a16:creationId xmlns:a16="http://schemas.microsoft.com/office/drawing/2014/main" id="{31461BA4-C765-4984-B9AB-D5A5E7B5AD1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19" name="Group 118">
              <a:extLst>
                <a:ext uri="{FF2B5EF4-FFF2-40B4-BE49-F238E27FC236}">
                  <a16:creationId xmlns:a16="http://schemas.microsoft.com/office/drawing/2014/main" id="{A7756A3A-4B34-4273-B150-4325A224DC0B}"/>
                </a:ext>
              </a:extLst>
            </p:cNvPr>
            <p:cNvGrpSpPr/>
            <p:nvPr/>
          </p:nvGrpSpPr>
          <p:grpSpPr>
            <a:xfrm>
              <a:off x="3234030" y="4357635"/>
              <a:ext cx="320693" cy="226365"/>
              <a:chOff x="3234867" y="4132385"/>
              <a:chExt cx="320693" cy="226365"/>
            </a:xfrm>
          </p:grpSpPr>
          <p:sp>
            <p:nvSpPr>
              <p:cNvPr id="120" name="Freeform: Shape 172">
                <a:extLst>
                  <a:ext uri="{FF2B5EF4-FFF2-40B4-BE49-F238E27FC236}">
                    <a16:creationId xmlns:a16="http://schemas.microsoft.com/office/drawing/2014/main" id="{3CA8D81E-308F-48DF-ACDD-EB65E2225F0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21" name="Freeform: Shape 173">
                <a:extLst>
                  <a:ext uri="{FF2B5EF4-FFF2-40B4-BE49-F238E27FC236}">
                    <a16:creationId xmlns:a16="http://schemas.microsoft.com/office/drawing/2014/main" id="{CA5D8254-5C20-4033-8B9D-5CC5599640D7}"/>
                  </a:ext>
                </a:extLst>
              </p:cNvPr>
              <p:cNvSpPr/>
              <p:nvPr/>
            </p:nvSpPr>
            <p:spPr>
              <a:xfrm>
                <a:off x="3367170" y="4152289"/>
                <a:ext cx="188390" cy="20646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grpSp>
        <p:nvGrpSpPr>
          <p:cNvPr id="74" name="Group 73">
            <a:extLst>
              <a:ext uri="{FF2B5EF4-FFF2-40B4-BE49-F238E27FC236}">
                <a16:creationId xmlns:a16="http://schemas.microsoft.com/office/drawing/2014/main" id="{991C5762-B7FC-4DCF-9C07-DA6E4F2A644B}"/>
              </a:ext>
            </a:extLst>
          </p:cNvPr>
          <p:cNvGrpSpPr/>
          <p:nvPr/>
        </p:nvGrpSpPr>
        <p:grpSpPr>
          <a:xfrm>
            <a:off x="10403332" y="5001677"/>
            <a:ext cx="449934" cy="457243"/>
            <a:chOff x="3172902" y="4132385"/>
            <a:chExt cx="355417" cy="335781"/>
          </a:xfrm>
        </p:grpSpPr>
        <p:grpSp>
          <p:nvGrpSpPr>
            <p:cNvPr id="109" name="Group 108">
              <a:extLst>
                <a:ext uri="{FF2B5EF4-FFF2-40B4-BE49-F238E27FC236}">
                  <a16:creationId xmlns:a16="http://schemas.microsoft.com/office/drawing/2014/main" id="{3CA0DB85-0141-4D81-B16D-8288417F9CC2}"/>
                </a:ext>
              </a:extLst>
            </p:cNvPr>
            <p:cNvGrpSpPr/>
            <p:nvPr/>
          </p:nvGrpSpPr>
          <p:grpSpPr>
            <a:xfrm>
              <a:off x="3234030" y="4132385"/>
              <a:ext cx="233160" cy="110531"/>
              <a:chOff x="3234867" y="4132385"/>
              <a:chExt cx="233160" cy="110531"/>
            </a:xfrm>
          </p:grpSpPr>
          <p:sp>
            <p:nvSpPr>
              <p:cNvPr id="115" name="Freeform: Shape 177">
                <a:extLst>
                  <a:ext uri="{FF2B5EF4-FFF2-40B4-BE49-F238E27FC236}">
                    <a16:creationId xmlns:a16="http://schemas.microsoft.com/office/drawing/2014/main" id="{DB078E33-ED6E-4629-9FF2-56054FB8F27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16" name="Freeform: Shape 178">
                <a:extLst>
                  <a:ext uri="{FF2B5EF4-FFF2-40B4-BE49-F238E27FC236}">
                    <a16:creationId xmlns:a16="http://schemas.microsoft.com/office/drawing/2014/main" id="{26790EF1-7216-4F5C-9BD3-E15148788D3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10" name="Group 109">
              <a:extLst>
                <a:ext uri="{FF2B5EF4-FFF2-40B4-BE49-F238E27FC236}">
                  <a16:creationId xmlns:a16="http://schemas.microsoft.com/office/drawing/2014/main" id="{224C39A0-A83C-436D-B825-9889D587FB70}"/>
                </a:ext>
              </a:extLst>
            </p:cNvPr>
            <p:cNvGrpSpPr/>
            <p:nvPr/>
          </p:nvGrpSpPr>
          <p:grpSpPr>
            <a:xfrm>
              <a:off x="3172902" y="4245010"/>
              <a:ext cx="355417" cy="110531"/>
              <a:chOff x="3172902" y="4244590"/>
              <a:chExt cx="355417" cy="110531"/>
            </a:xfrm>
          </p:grpSpPr>
          <p:sp>
            <p:nvSpPr>
              <p:cNvPr id="112" name="Freeform: Shape 174">
                <a:extLst>
                  <a:ext uri="{FF2B5EF4-FFF2-40B4-BE49-F238E27FC236}">
                    <a16:creationId xmlns:a16="http://schemas.microsoft.com/office/drawing/2014/main" id="{C4491873-099B-4302-854C-4D8ABF858CB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13" name="Freeform: Shape 175">
                <a:extLst>
                  <a:ext uri="{FF2B5EF4-FFF2-40B4-BE49-F238E27FC236}">
                    <a16:creationId xmlns:a16="http://schemas.microsoft.com/office/drawing/2014/main" id="{954BE54C-4C08-43B4-ABE2-196ADFB2814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14" name="Freeform: Shape 176">
                <a:extLst>
                  <a:ext uri="{FF2B5EF4-FFF2-40B4-BE49-F238E27FC236}">
                    <a16:creationId xmlns:a16="http://schemas.microsoft.com/office/drawing/2014/main" id="{E6002A52-86CB-4ED4-9E9A-4ECDA702E99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111" name="Freeform: Shape 172">
              <a:extLst>
                <a:ext uri="{FF2B5EF4-FFF2-40B4-BE49-F238E27FC236}">
                  <a16:creationId xmlns:a16="http://schemas.microsoft.com/office/drawing/2014/main" id="{3DAEB5EC-DD8E-4E83-8873-595F32DE8179}"/>
                </a:ext>
              </a:extLst>
            </p:cNvPr>
            <p:cNvSpPr/>
            <p:nvPr/>
          </p:nvSpPr>
          <p:spPr>
            <a:xfrm>
              <a:off x="3234030" y="435763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75" name="Freeform: Shape 173">
            <a:extLst>
              <a:ext uri="{FF2B5EF4-FFF2-40B4-BE49-F238E27FC236}">
                <a16:creationId xmlns:a16="http://schemas.microsoft.com/office/drawing/2014/main" id="{D84003B5-CFDC-4364-A0F5-839BEDB97ABC}"/>
              </a:ext>
            </a:extLst>
          </p:cNvPr>
          <p:cNvSpPr/>
          <p:nvPr/>
        </p:nvSpPr>
        <p:spPr>
          <a:xfrm>
            <a:off x="10273866" y="4746930"/>
            <a:ext cx="238487" cy="28114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1">
              <a:lumMod val="90000"/>
            </a:schemeClr>
          </a:solidFill>
          <a:ln w="6350" cap="rnd">
            <a:solidFill>
              <a:schemeClr val="bg1"/>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76" name="Freeform: Shape 173">
            <a:extLst>
              <a:ext uri="{FF2B5EF4-FFF2-40B4-BE49-F238E27FC236}">
                <a16:creationId xmlns:a16="http://schemas.microsoft.com/office/drawing/2014/main" id="{FBC018E4-4F5F-457D-AAE7-A9CC7E29AF7E}"/>
              </a:ext>
            </a:extLst>
          </p:cNvPr>
          <p:cNvSpPr/>
          <p:nvPr/>
        </p:nvSpPr>
        <p:spPr>
          <a:xfrm>
            <a:off x="10966255" y="5141479"/>
            <a:ext cx="238487" cy="28114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nvGrpSpPr>
          <p:cNvPr id="77" name="Group 76">
            <a:extLst>
              <a:ext uri="{FF2B5EF4-FFF2-40B4-BE49-F238E27FC236}">
                <a16:creationId xmlns:a16="http://schemas.microsoft.com/office/drawing/2014/main" id="{A7B881BB-7547-4B76-B064-D361D1F391D7}"/>
              </a:ext>
            </a:extLst>
          </p:cNvPr>
          <p:cNvGrpSpPr/>
          <p:nvPr/>
        </p:nvGrpSpPr>
        <p:grpSpPr>
          <a:xfrm>
            <a:off x="9880204" y="4998065"/>
            <a:ext cx="483357" cy="614978"/>
            <a:chOff x="3172902" y="4132385"/>
            <a:chExt cx="381821" cy="451615"/>
          </a:xfrm>
        </p:grpSpPr>
        <p:grpSp>
          <p:nvGrpSpPr>
            <p:cNvPr id="99" name="Group 98">
              <a:extLst>
                <a:ext uri="{FF2B5EF4-FFF2-40B4-BE49-F238E27FC236}">
                  <a16:creationId xmlns:a16="http://schemas.microsoft.com/office/drawing/2014/main" id="{373A0E01-6E7E-4856-BC4E-72D9B8BCBE1B}"/>
                </a:ext>
              </a:extLst>
            </p:cNvPr>
            <p:cNvGrpSpPr/>
            <p:nvPr/>
          </p:nvGrpSpPr>
          <p:grpSpPr>
            <a:xfrm>
              <a:off x="3234030" y="4132385"/>
              <a:ext cx="233160" cy="110531"/>
              <a:chOff x="3234867" y="4132385"/>
              <a:chExt cx="233160" cy="110531"/>
            </a:xfrm>
          </p:grpSpPr>
          <p:sp>
            <p:nvSpPr>
              <p:cNvPr id="107" name="Freeform: Shape 177">
                <a:extLst>
                  <a:ext uri="{FF2B5EF4-FFF2-40B4-BE49-F238E27FC236}">
                    <a16:creationId xmlns:a16="http://schemas.microsoft.com/office/drawing/2014/main" id="{F54158F1-0937-490F-9217-C0529281137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8" name="Freeform: Shape 178">
                <a:extLst>
                  <a:ext uri="{FF2B5EF4-FFF2-40B4-BE49-F238E27FC236}">
                    <a16:creationId xmlns:a16="http://schemas.microsoft.com/office/drawing/2014/main" id="{508A95B8-C965-4EA9-A47D-BD652D9789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00" name="Group 99">
              <a:extLst>
                <a:ext uri="{FF2B5EF4-FFF2-40B4-BE49-F238E27FC236}">
                  <a16:creationId xmlns:a16="http://schemas.microsoft.com/office/drawing/2014/main" id="{1D01B883-B835-4A13-AB10-F79FF0EB7F40}"/>
                </a:ext>
              </a:extLst>
            </p:cNvPr>
            <p:cNvGrpSpPr/>
            <p:nvPr/>
          </p:nvGrpSpPr>
          <p:grpSpPr>
            <a:xfrm>
              <a:off x="3172902" y="4245010"/>
              <a:ext cx="355417" cy="110531"/>
              <a:chOff x="3172902" y="4244590"/>
              <a:chExt cx="355417" cy="110531"/>
            </a:xfrm>
          </p:grpSpPr>
          <p:sp>
            <p:nvSpPr>
              <p:cNvPr id="104" name="Freeform: Shape 174">
                <a:extLst>
                  <a:ext uri="{FF2B5EF4-FFF2-40B4-BE49-F238E27FC236}">
                    <a16:creationId xmlns:a16="http://schemas.microsoft.com/office/drawing/2014/main" id="{00003E7A-9C35-47F8-8D80-548C4B84993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5" name="Freeform: Shape 175">
                <a:extLst>
                  <a:ext uri="{FF2B5EF4-FFF2-40B4-BE49-F238E27FC236}">
                    <a16:creationId xmlns:a16="http://schemas.microsoft.com/office/drawing/2014/main" id="{513330E0-6EE2-4B3F-92FF-407D63A6251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6" name="Freeform: Shape 176">
                <a:extLst>
                  <a:ext uri="{FF2B5EF4-FFF2-40B4-BE49-F238E27FC236}">
                    <a16:creationId xmlns:a16="http://schemas.microsoft.com/office/drawing/2014/main" id="{BEF843FE-059E-456C-83AB-B15D157F5E4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101" name="Group 100">
              <a:extLst>
                <a:ext uri="{FF2B5EF4-FFF2-40B4-BE49-F238E27FC236}">
                  <a16:creationId xmlns:a16="http://schemas.microsoft.com/office/drawing/2014/main" id="{A96C0979-B076-4028-8A35-41E6BAF1CF98}"/>
                </a:ext>
              </a:extLst>
            </p:cNvPr>
            <p:cNvGrpSpPr/>
            <p:nvPr/>
          </p:nvGrpSpPr>
          <p:grpSpPr>
            <a:xfrm>
              <a:off x="3234030" y="4357635"/>
              <a:ext cx="320693" cy="226365"/>
              <a:chOff x="3234867" y="4132385"/>
              <a:chExt cx="320693" cy="226365"/>
            </a:xfrm>
          </p:grpSpPr>
          <p:sp>
            <p:nvSpPr>
              <p:cNvPr id="102" name="Freeform: Shape 172">
                <a:extLst>
                  <a:ext uri="{FF2B5EF4-FFF2-40B4-BE49-F238E27FC236}">
                    <a16:creationId xmlns:a16="http://schemas.microsoft.com/office/drawing/2014/main" id="{762DBE08-4B84-4087-BC72-50AD4A0B21F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103" name="Freeform: Shape 173">
                <a:extLst>
                  <a:ext uri="{FF2B5EF4-FFF2-40B4-BE49-F238E27FC236}">
                    <a16:creationId xmlns:a16="http://schemas.microsoft.com/office/drawing/2014/main" id="{EE8302A4-BD7C-4E96-A35A-CE2BF9AB26FC}"/>
                  </a:ext>
                </a:extLst>
              </p:cNvPr>
              <p:cNvSpPr/>
              <p:nvPr/>
            </p:nvSpPr>
            <p:spPr>
              <a:xfrm>
                <a:off x="3367170" y="4152289"/>
                <a:ext cx="188390" cy="20646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grpSp>
        <p:nvGrpSpPr>
          <p:cNvPr id="78" name="Group 77">
            <a:extLst>
              <a:ext uri="{FF2B5EF4-FFF2-40B4-BE49-F238E27FC236}">
                <a16:creationId xmlns:a16="http://schemas.microsoft.com/office/drawing/2014/main" id="{4B486174-0A03-4D1D-A0C3-3CC144C56813}"/>
              </a:ext>
            </a:extLst>
          </p:cNvPr>
          <p:cNvGrpSpPr/>
          <p:nvPr/>
        </p:nvGrpSpPr>
        <p:grpSpPr>
          <a:xfrm>
            <a:off x="10007881" y="4389454"/>
            <a:ext cx="449931" cy="457243"/>
            <a:chOff x="3172902" y="4132385"/>
            <a:chExt cx="355417" cy="335781"/>
          </a:xfrm>
        </p:grpSpPr>
        <p:grpSp>
          <p:nvGrpSpPr>
            <p:cNvPr id="91" name="Group 90">
              <a:extLst>
                <a:ext uri="{FF2B5EF4-FFF2-40B4-BE49-F238E27FC236}">
                  <a16:creationId xmlns:a16="http://schemas.microsoft.com/office/drawing/2014/main" id="{804CA1C3-C9A7-4678-B397-DA3BA81F9974}"/>
                </a:ext>
              </a:extLst>
            </p:cNvPr>
            <p:cNvGrpSpPr/>
            <p:nvPr/>
          </p:nvGrpSpPr>
          <p:grpSpPr>
            <a:xfrm>
              <a:off x="3234030" y="4132385"/>
              <a:ext cx="233160" cy="110531"/>
              <a:chOff x="3234867" y="4132385"/>
              <a:chExt cx="233160" cy="110531"/>
            </a:xfrm>
          </p:grpSpPr>
          <p:sp>
            <p:nvSpPr>
              <p:cNvPr id="97" name="Freeform: Shape 177">
                <a:extLst>
                  <a:ext uri="{FF2B5EF4-FFF2-40B4-BE49-F238E27FC236}">
                    <a16:creationId xmlns:a16="http://schemas.microsoft.com/office/drawing/2014/main" id="{E484C320-0C87-453B-950A-8B168A716B0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8" name="Freeform: Shape 178">
                <a:extLst>
                  <a:ext uri="{FF2B5EF4-FFF2-40B4-BE49-F238E27FC236}">
                    <a16:creationId xmlns:a16="http://schemas.microsoft.com/office/drawing/2014/main" id="{0A589DCA-61F4-4031-A60E-B0D1124682B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92" name="Group 91">
              <a:extLst>
                <a:ext uri="{FF2B5EF4-FFF2-40B4-BE49-F238E27FC236}">
                  <a16:creationId xmlns:a16="http://schemas.microsoft.com/office/drawing/2014/main" id="{6AF77869-3571-4C81-B183-16E9CAFDBE54}"/>
                </a:ext>
              </a:extLst>
            </p:cNvPr>
            <p:cNvGrpSpPr/>
            <p:nvPr/>
          </p:nvGrpSpPr>
          <p:grpSpPr>
            <a:xfrm>
              <a:off x="3172902" y="4245010"/>
              <a:ext cx="355417" cy="110531"/>
              <a:chOff x="3172902" y="4244590"/>
              <a:chExt cx="355417" cy="110531"/>
            </a:xfrm>
          </p:grpSpPr>
          <p:sp>
            <p:nvSpPr>
              <p:cNvPr id="94" name="Freeform: Shape 174">
                <a:extLst>
                  <a:ext uri="{FF2B5EF4-FFF2-40B4-BE49-F238E27FC236}">
                    <a16:creationId xmlns:a16="http://schemas.microsoft.com/office/drawing/2014/main" id="{C3C01DD7-864B-419C-AEB8-60BC4C2E9F2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5" name="Freeform: Shape 175">
                <a:extLst>
                  <a:ext uri="{FF2B5EF4-FFF2-40B4-BE49-F238E27FC236}">
                    <a16:creationId xmlns:a16="http://schemas.microsoft.com/office/drawing/2014/main" id="{F212B3D8-C33E-4A61-A4FA-E2EF8733731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6" name="Freeform: Shape 176">
                <a:extLst>
                  <a:ext uri="{FF2B5EF4-FFF2-40B4-BE49-F238E27FC236}">
                    <a16:creationId xmlns:a16="http://schemas.microsoft.com/office/drawing/2014/main" id="{CB4A6392-74D3-42BD-B4ED-00F515CF1F8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93" name="Freeform: Shape 172">
              <a:extLst>
                <a:ext uri="{FF2B5EF4-FFF2-40B4-BE49-F238E27FC236}">
                  <a16:creationId xmlns:a16="http://schemas.microsoft.com/office/drawing/2014/main" id="{81325D77-7D6C-497D-B3DF-73D17D027603}"/>
                </a:ext>
              </a:extLst>
            </p:cNvPr>
            <p:cNvSpPr/>
            <p:nvPr/>
          </p:nvSpPr>
          <p:spPr>
            <a:xfrm>
              <a:off x="3234030" y="435763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79" name="Group 78">
            <a:extLst>
              <a:ext uri="{FF2B5EF4-FFF2-40B4-BE49-F238E27FC236}">
                <a16:creationId xmlns:a16="http://schemas.microsoft.com/office/drawing/2014/main" id="{83F067FD-3C4A-4253-8242-0C6F49BBA7AC}"/>
              </a:ext>
            </a:extLst>
          </p:cNvPr>
          <p:cNvGrpSpPr/>
          <p:nvPr/>
        </p:nvGrpSpPr>
        <p:grpSpPr>
          <a:xfrm>
            <a:off x="10338202" y="5500768"/>
            <a:ext cx="449931" cy="303878"/>
            <a:chOff x="3172902" y="4132385"/>
            <a:chExt cx="355417" cy="223156"/>
          </a:xfrm>
        </p:grpSpPr>
        <p:grpSp>
          <p:nvGrpSpPr>
            <p:cNvPr id="84" name="Group 83">
              <a:extLst>
                <a:ext uri="{FF2B5EF4-FFF2-40B4-BE49-F238E27FC236}">
                  <a16:creationId xmlns:a16="http://schemas.microsoft.com/office/drawing/2014/main" id="{6E525189-4ABB-42FC-A9B4-5FEFABB434DB}"/>
                </a:ext>
              </a:extLst>
            </p:cNvPr>
            <p:cNvGrpSpPr/>
            <p:nvPr/>
          </p:nvGrpSpPr>
          <p:grpSpPr>
            <a:xfrm>
              <a:off x="3234030" y="4132385"/>
              <a:ext cx="233160" cy="110531"/>
              <a:chOff x="3234867" y="4132385"/>
              <a:chExt cx="233160" cy="110531"/>
            </a:xfrm>
          </p:grpSpPr>
          <p:sp>
            <p:nvSpPr>
              <p:cNvPr id="89" name="Freeform: Shape 177">
                <a:extLst>
                  <a:ext uri="{FF2B5EF4-FFF2-40B4-BE49-F238E27FC236}">
                    <a16:creationId xmlns:a16="http://schemas.microsoft.com/office/drawing/2014/main" id="{734914D5-F745-482C-AE5E-BFC48EC308F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90" name="Freeform: Shape 178">
                <a:extLst>
                  <a:ext uri="{FF2B5EF4-FFF2-40B4-BE49-F238E27FC236}">
                    <a16:creationId xmlns:a16="http://schemas.microsoft.com/office/drawing/2014/main" id="{96944AC8-064A-4876-B70F-6CBB4777BC9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nvGrpSpPr>
            <p:cNvPr id="85" name="Group 84">
              <a:extLst>
                <a:ext uri="{FF2B5EF4-FFF2-40B4-BE49-F238E27FC236}">
                  <a16:creationId xmlns:a16="http://schemas.microsoft.com/office/drawing/2014/main" id="{A1A65852-DD29-4D6F-82D4-83BC147542F6}"/>
                </a:ext>
              </a:extLst>
            </p:cNvPr>
            <p:cNvGrpSpPr/>
            <p:nvPr/>
          </p:nvGrpSpPr>
          <p:grpSpPr>
            <a:xfrm>
              <a:off x="3172902" y="4245010"/>
              <a:ext cx="355417" cy="110531"/>
              <a:chOff x="3172902" y="4244590"/>
              <a:chExt cx="355417" cy="110531"/>
            </a:xfrm>
          </p:grpSpPr>
          <p:sp>
            <p:nvSpPr>
              <p:cNvPr id="86" name="Freeform: Shape 174">
                <a:extLst>
                  <a:ext uri="{FF2B5EF4-FFF2-40B4-BE49-F238E27FC236}">
                    <a16:creationId xmlns:a16="http://schemas.microsoft.com/office/drawing/2014/main" id="{A26D7224-B11E-416B-A775-56B58F72053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87" name="Freeform: Shape 175">
                <a:extLst>
                  <a:ext uri="{FF2B5EF4-FFF2-40B4-BE49-F238E27FC236}">
                    <a16:creationId xmlns:a16="http://schemas.microsoft.com/office/drawing/2014/main" id="{A5773278-97C7-419B-8337-CC70102094C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88" name="Freeform: Shape 176">
                <a:extLst>
                  <a:ext uri="{FF2B5EF4-FFF2-40B4-BE49-F238E27FC236}">
                    <a16:creationId xmlns:a16="http://schemas.microsoft.com/office/drawing/2014/main" id="{D6051036-75D6-4B9E-8502-F319B1411C5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grpSp>
      <p:sp>
        <p:nvSpPr>
          <p:cNvPr id="80" name="Freeform: Shape 173">
            <a:extLst>
              <a:ext uri="{FF2B5EF4-FFF2-40B4-BE49-F238E27FC236}">
                <a16:creationId xmlns:a16="http://schemas.microsoft.com/office/drawing/2014/main" id="{C3BFB707-8FB6-449C-AEF8-0F30572F5328}"/>
              </a:ext>
            </a:extLst>
          </p:cNvPr>
          <p:cNvSpPr/>
          <p:nvPr/>
        </p:nvSpPr>
        <p:spPr>
          <a:xfrm>
            <a:off x="9770104" y="4710097"/>
            <a:ext cx="238487" cy="2811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nvGrpSpPr>
          <p:cNvPr id="81" name="Group 80">
            <a:extLst>
              <a:ext uri="{FF2B5EF4-FFF2-40B4-BE49-F238E27FC236}">
                <a16:creationId xmlns:a16="http://schemas.microsoft.com/office/drawing/2014/main" id="{30229116-A8E9-4EBD-9F2F-00A0CDA255A5}"/>
              </a:ext>
            </a:extLst>
          </p:cNvPr>
          <p:cNvGrpSpPr/>
          <p:nvPr/>
        </p:nvGrpSpPr>
        <p:grpSpPr>
          <a:xfrm>
            <a:off x="10697477" y="5336598"/>
            <a:ext cx="211421" cy="303878"/>
            <a:chOff x="3234030" y="4132385"/>
            <a:chExt cx="167009" cy="223156"/>
          </a:xfrm>
          <a:solidFill>
            <a:schemeClr val="bg1"/>
          </a:solidFill>
        </p:grpSpPr>
        <p:sp>
          <p:nvSpPr>
            <p:cNvPr id="82" name="Freeform: Shape 177">
              <a:extLst>
                <a:ext uri="{FF2B5EF4-FFF2-40B4-BE49-F238E27FC236}">
                  <a16:creationId xmlns:a16="http://schemas.microsoft.com/office/drawing/2014/main" id="{BABE367C-4B84-48DD-A30E-2B1E065DAA11}"/>
                </a:ext>
              </a:extLst>
            </p:cNvPr>
            <p:cNvSpPr/>
            <p:nvPr/>
          </p:nvSpPr>
          <p:spPr>
            <a:xfrm>
              <a:off x="323403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sp>
          <p:nvSpPr>
            <p:cNvPr id="83" name="Freeform: Shape 175">
              <a:extLst>
                <a:ext uri="{FF2B5EF4-FFF2-40B4-BE49-F238E27FC236}">
                  <a16:creationId xmlns:a16="http://schemas.microsoft.com/office/drawing/2014/main" id="{6867DB70-F443-45F7-94E1-E2CFEB737A5A}"/>
                </a:ext>
              </a:extLst>
            </p:cNvPr>
            <p:cNvSpPr/>
            <p:nvPr/>
          </p:nvSpPr>
          <p:spPr>
            <a:xfrm>
              <a:off x="3300182" y="424501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F78D4"/>
              </a:solidFill>
              <a:prstDash val="solid"/>
              <a:round/>
            </a:ln>
          </p:spPr>
          <p:txBody>
            <a:bodyPr wrap="square">
              <a:noAutofit/>
            </a:bodyPr>
            <a:lstStyle/>
            <a:p>
              <a:pPr defTabSz="951121">
                <a:defRPr/>
              </a:pPr>
              <a:endParaRPr lang="en-US" sz="1200">
                <a:solidFill>
                  <a:srgbClr val="FFFFFF"/>
                </a:solidFill>
                <a:latin typeface="Segoe UI"/>
              </a:endParaRPr>
            </a:p>
          </p:txBody>
        </p:sp>
      </p:grpSp>
      <p:sp>
        <p:nvSpPr>
          <p:cNvPr id="133" name="Rectangle: Rounded Corners 132">
            <a:extLst>
              <a:ext uri="{FF2B5EF4-FFF2-40B4-BE49-F238E27FC236}">
                <a16:creationId xmlns:a16="http://schemas.microsoft.com/office/drawing/2014/main" id="{B0E75352-1503-4006-A5E3-9AB3A6A6D43B}"/>
              </a:ext>
            </a:extLst>
          </p:cNvPr>
          <p:cNvSpPr/>
          <p:nvPr/>
        </p:nvSpPr>
        <p:spPr bwMode="auto">
          <a:xfrm>
            <a:off x="8066035" y="4502690"/>
            <a:ext cx="1188720" cy="1188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136" name="Title 1">
            <a:extLst>
              <a:ext uri="{FF2B5EF4-FFF2-40B4-BE49-F238E27FC236}">
                <a16:creationId xmlns:a16="http://schemas.microsoft.com/office/drawing/2014/main" id="{44D68790-3BC6-4DC5-A121-783139CB073E}"/>
              </a:ext>
            </a:extLst>
          </p:cNvPr>
          <p:cNvSpPr txBox="1">
            <a:spLocks/>
          </p:cNvSpPr>
          <p:nvPr/>
        </p:nvSpPr>
        <p:spPr>
          <a:xfrm>
            <a:off x="8195014" y="4036638"/>
            <a:ext cx="930762" cy="384721"/>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feature-x</a:t>
            </a:r>
            <a:br>
              <a:rPr lang="en-US" sz="1200">
                <a:solidFill>
                  <a:srgbClr val="000000"/>
                </a:solidFill>
              </a:rPr>
            </a:br>
            <a:r>
              <a:rPr lang="en-US" i="1">
                <a:solidFill>
                  <a:srgbClr val="000000"/>
                </a:solidFill>
                <a:latin typeface="Segoe UI" panose="020B0502040204020203" pitchFamily="34" charset="0"/>
                <a:cs typeface="Segoe UI" panose="020B0502040204020203" pitchFamily="34" charset="0"/>
              </a:rPr>
              <a:t>namespace</a:t>
            </a:r>
          </a:p>
        </p:txBody>
      </p:sp>
      <p:sp>
        <p:nvSpPr>
          <p:cNvPr id="138" name="Freeform: Shape 173">
            <a:extLst>
              <a:ext uri="{FF2B5EF4-FFF2-40B4-BE49-F238E27FC236}">
                <a16:creationId xmlns:a16="http://schemas.microsoft.com/office/drawing/2014/main" id="{21D8B63B-AD80-4B54-A55B-35E3E02F8258}"/>
              </a:ext>
            </a:extLst>
          </p:cNvPr>
          <p:cNvSpPr/>
          <p:nvPr/>
        </p:nvSpPr>
        <p:spPr>
          <a:xfrm>
            <a:off x="8541152" y="4956478"/>
            <a:ext cx="238487" cy="28114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1">
              <a:lumMod val="90000"/>
            </a:schemeClr>
          </a:solidFill>
          <a:ln w="6350" cap="rnd">
            <a:solidFill>
              <a:schemeClr val="bg1"/>
            </a:solidFill>
            <a:prstDash val="solid"/>
            <a:round/>
          </a:ln>
        </p:spPr>
        <p:txBody>
          <a:bodyPr wrap="square">
            <a:noAutofit/>
          </a:bodyPr>
          <a:lstStyle/>
          <a:p>
            <a:pPr defTabSz="951121">
              <a:defRPr/>
            </a:pPr>
            <a:endParaRPr lang="en-US" sz="1200">
              <a:solidFill>
                <a:srgbClr val="FFFFFF"/>
              </a:solidFill>
              <a:latin typeface="Segoe UI"/>
            </a:endParaRPr>
          </a:p>
        </p:txBody>
      </p:sp>
      <p:cxnSp>
        <p:nvCxnSpPr>
          <p:cNvPr id="144" name="Straight Arrow Connector 143">
            <a:extLst>
              <a:ext uri="{FF2B5EF4-FFF2-40B4-BE49-F238E27FC236}">
                <a16:creationId xmlns:a16="http://schemas.microsoft.com/office/drawing/2014/main" id="{072D7038-CF1E-4239-8DB0-6434A7A17A54}"/>
              </a:ext>
            </a:extLst>
          </p:cNvPr>
          <p:cNvCxnSpPr>
            <a:cxnSpLocks/>
          </p:cNvCxnSpPr>
          <p:nvPr/>
        </p:nvCxnSpPr>
        <p:spPr>
          <a:xfrm flipH="1">
            <a:off x="9254755" y="5020850"/>
            <a:ext cx="4097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0FE703C-0D65-494A-97CB-E4A5BDD57781}"/>
              </a:ext>
            </a:extLst>
          </p:cNvPr>
          <p:cNvCxnSpPr>
            <a:cxnSpLocks/>
          </p:cNvCxnSpPr>
          <p:nvPr/>
        </p:nvCxnSpPr>
        <p:spPr>
          <a:xfrm>
            <a:off x="9254755" y="5173250"/>
            <a:ext cx="40970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EF3790F-C1FB-4668-AB5B-AC412DF5AFBE}"/>
              </a:ext>
            </a:extLst>
          </p:cNvPr>
          <p:cNvGrpSpPr/>
          <p:nvPr/>
        </p:nvGrpSpPr>
        <p:grpSpPr>
          <a:xfrm>
            <a:off x="8111361" y="1126961"/>
            <a:ext cx="1098069" cy="1300737"/>
            <a:chOff x="8577559" y="1292381"/>
            <a:chExt cx="1098069" cy="1300737"/>
          </a:xfrm>
        </p:grpSpPr>
        <p:sp>
          <p:nvSpPr>
            <p:cNvPr id="152" name="Title 1">
              <a:extLst>
                <a:ext uri="{FF2B5EF4-FFF2-40B4-BE49-F238E27FC236}">
                  <a16:creationId xmlns:a16="http://schemas.microsoft.com/office/drawing/2014/main" id="{BB6247A0-DA53-4F29-8808-AAFD85AA9295}"/>
                </a:ext>
              </a:extLst>
            </p:cNvPr>
            <p:cNvSpPr txBox="1">
              <a:spLocks/>
            </p:cNvSpPr>
            <p:nvPr/>
          </p:nvSpPr>
          <p:spPr>
            <a:xfrm>
              <a:off x="8577559" y="1292381"/>
              <a:ext cx="1098069" cy="492443"/>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GitHub Actions </a:t>
              </a:r>
              <a:r>
                <a:rPr lang="en-US" sz="1000" i="1">
                  <a:solidFill>
                    <a:srgbClr val="000000"/>
                  </a:solidFill>
                  <a:latin typeface="Segoe UI" panose="020B0502040204020203" pitchFamily="34" charset="0"/>
                  <a:cs typeface="Segoe UI" panose="020B0502040204020203" pitchFamily="34" charset="0"/>
                </a:rPr>
                <a:t>workflow builds and deploys</a:t>
              </a:r>
              <a:endParaRPr lang="en-US" sz="1200" i="1">
                <a:solidFill>
                  <a:srgbClr val="000000"/>
                </a:solidFill>
                <a:latin typeface="Segoe UI" panose="020B0502040204020203" pitchFamily="34" charset="0"/>
                <a:cs typeface="Segoe UI" panose="020B0502040204020203" pitchFamily="34" charset="0"/>
              </a:endParaRPr>
            </a:p>
          </p:txBody>
        </p:sp>
        <p:sp>
          <p:nvSpPr>
            <p:cNvPr id="153" name="Rectangle: Rounded Corners 152">
              <a:extLst>
                <a:ext uri="{FF2B5EF4-FFF2-40B4-BE49-F238E27FC236}">
                  <a16:creationId xmlns:a16="http://schemas.microsoft.com/office/drawing/2014/main" id="{38D346FE-30B4-45F1-A699-8C4449DB52D9}"/>
                </a:ext>
              </a:extLst>
            </p:cNvPr>
            <p:cNvSpPr/>
            <p:nvPr/>
          </p:nvSpPr>
          <p:spPr bwMode="auto">
            <a:xfrm>
              <a:off x="8760833" y="1861598"/>
              <a:ext cx="731520" cy="73152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55" name="Picture 154">
              <a:extLst>
                <a:ext uri="{FF2B5EF4-FFF2-40B4-BE49-F238E27FC236}">
                  <a16:creationId xmlns:a16="http://schemas.microsoft.com/office/drawing/2014/main" id="{2AE480C3-34DF-4E6C-8584-56F9CBD8E808}"/>
                </a:ext>
              </a:extLst>
            </p:cNvPr>
            <p:cNvPicPr>
              <a:picLocks noChangeAspect="1"/>
            </p:cNvPicPr>
            <p:nvPr/>
          </p:nvPicPr>
          <p:blipFill>
            <a:blip r:embed="rId4"/>
            <a:stretch>
              <a:fillRect/>
            </a:stretch>
          </p:blipFill>
          <p:spPr>
            <a:xfrm>
              <a:off x="8858652" y="1958191"/>
              <a:ext cx="535882" cy="538335"/>
            </a:xfrm>
            <a:prstGeom prst="rect">
              <a:avLst/>
            </a:prstGeom>
          </p:spPr>
        </p:pic>
      </p:grpSp>
      <p:grpSp>
        <p:nvGrpSpPr>
          <p:cNvPr id="6" name="Group 5">
            <a:extLst>
              <a:ext uri="{FF2B5EF4-FFF2-40B4-BE49-F238E27FC236}">
                <a16:creationId xmlns:a16="http://schemas.microsoft.com/office/drawing/2014/main" id="{64A2529A-EACD-4948-8348-2CC3F3406956}"/>
              </a:ext>
            </a:extLst>
          </p:cNvPr>
          <p:cNvGrpSpPr/>
          <p:nvPr/>
        </p:nvGrpSpPr>
        <p:grpSpPr>
          <a:xfrm>
            <a:off x="6343214" y="3386213"/>
            <a:ext cx="948504" cy="992961"/>
            <a:chOff x="6343214" y="3386213"/>
            <a:chExt cx="948504" cy="992961"/>
          </a:xfrm>
        </p:grpSpPr>
        <p:grpSp>
          <p:nvGrpSpPr>
            <p:cNvPr id="2" name="Group 1">
              <a:extLst>
                <a:ext uri="{FF2B5EF4-FFF2-40B4-BE49-F238E27FC236}">
                  <a16:creationId xmlns:a16="http://schemas.microsoft.com/office/drawing/2014/main" id="{BC8F78B2-18F1-44D1-8BC8-990DC9518BA7}"/>
                </a:ext>
              </a:extLst>
            </p:cNvPr>
            <p:cNvGrpSpPr/>
            <p:nvPr/>
          </p:nvGrpSpPr>
          <p:grpSpPr>
            <a:xfrm>
              <a:off x="6343214" y="3386213"/>
              <a:ext cx="948504" cy="992961"/>
              <a:chOff x="6343214" y="3386213"/>
              <a:chExt cx="948504" cy="992961"/>
            </a:xfrm>
          </p:grpSpPr>
          <p:sp>
            <p:nvSpPr>
              <p:cNvPr id="156" name="Title 1">
                <a:extLst>
                  <a:ext uri="{FF2B5EF4-FFF2-40B4-BE49-F238E27FC236}">
                    <a16:creationId xmlns:a16="http://schemas.microsoft.com/office/drawing/2014/main" id="{AED9905A-B149-4F77-8700-3E298FFBF867}"/>
                  </a:ext>
                </a:extLst>
              </p:cNvPr>
              <p:cNvSpPr txBox="1">
                <a:spLocks/>
              </p:cNvSpPr>
              <p:nvPr/>
            </p:nvSpPr>
            <p:spPr>
              <a:xfrm>
                <a:off x="6343214" y="3386213"/>
                <a:ext cx="948504"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feature-x</a:t>
                </a:r>
              </a:p>
            </p:txBody>
          </p:sp>
          <p:sp>
            <p:nvSpPr>
              <p:cNvPr id="157" name="Rectangle: Rounded Corners 156">
                <a:extLst>
                  <a:ext uri="{FF2B5EF4-FFF2-40B4-BE49-F238E27FC236}">
                    <a16:creationId xmlns:a16="http://schemas.microsoft.com/office/drawing/2014/main" id="{B9B1B7C2-8BEA-49B1-995C-0D06FF8BFFAA}"/>
                  </a:ext>
                </a:extLst>
              </p:cNvPr>
              <p:cNvSpPr/>
              <p:nvPr/>
            </p:nvSpPr>
            <p:spPr bwMode="auto">
              <a:xfrm>
                <a:off x="6451706" y="3647654"/>
                <a:ext cx="731520" cy="7315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8" name="monitor" title="Icon of a monitor">
                <a:extLst>
                  <a:ext uri="{FF2B5EF4-FFF2-40B4-BE49-F238E27FC236}">
                    <a16:creationId xmlns:a16="http://schemas.microsoft.com/office/drawing/2014/main" id="{CFD9C396-E0EB-457D-BEA4-1B22F2AC1C2C}"/>
                  </a:ext>
                </a:extLst>
              </p:cNvPr>
              <p:cNvSpPr>
                <a:spLocks noChangeAspect="1" noEditPoints="1"/>
              </p:cNvSpPr>
              <p:nvPr/>
            </p:nvSpPr>
            <p:spPr bwMode="auto">
              <a:xfrm>
                <a:off x="6564673" y="3819675"/>
                <a:ext cx="505587" cy="38747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59" name="Graphic 158">
              <a:extLst>
                <a:ext uri="{FF2B5EF4-FFF2-40B4-BE49-F238E27FC236}">
                  <a16:creationId xmlns:a16="http://schemas.microsoft.com/office/drawing/2014/main" id="{ADE49393-599B-4907-A57C-BDEC57ED8E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7454" y="3873374"/>
              <a:ext cx="200025" cy="200025"/>
            </a:xfrm>
            <a:prstGeom prst="rect">
              <a:avLst/>
            </a:prstGeom>
          </p:spPr>
        </p:pic>
      </p:grpSp>
      <p:grpSp>
        <p:nvGrpSpPr>
          <p:cNvPr id="163" name="Group 162">
            <a:extLst>
              <a:ext uri="{FF2B5EF4-FFF2-40B4-BE49-F238E27FC236}">
                <a16:creationId xmlns:a16="http://schemas.microsoft.com/office/drawing/2014/main" id="{1C9551D7-02A3-4C2C-9DC9-AEFA89EF4015}"/>
              </a:ext>
            </a:extLst>
          </p:cNvPr>
          <p:cNvGrpSpPr/>
          <p:nvPr/>
        </p:nvGrpSpPr>
        <p:grpSpPr>
          <a:xfrm>
            <a:off x="6156804" y="4187988"/>
            <a:ext cx="455073" cy="455073"/>
            <a:chOff x="5189437" y="5286508"/>
            <a:chExt cx="455073" cy="455073"/>
          </a:xfrm>
        </p:grpSpPr>
        <p:sp>
          <p:nvSpPr>
            <p:cNvPr id="167" name="Oval 166">
              <a:extLst>
                <a:ext uri="{FF2B5EF4-FFF2-40B4-BE49-F238E27FC236}">
                  <a16:creationId xmlns:a16="http://schemas.microsoft.com/office/drawing/2014/main" id="{70233BD0-1AD2-4E9F-AEE7-CC6578272298}"/>
                </a:ext>
              </a:extLst>
            </p:cNvPr>
            <p:cNvSpPr/>
            <p:nvPr/>
          </p:nvSpPr>
          <p:spPr bwMode="auto">
            <a:xfrm>
              <a:off x="5189437" y="5286508"/>
              <a:ext cx="455073" cy="455073"/>
            </a:xfrm>
            <a:prstGeom prst="ellipse">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3" name="people_4" title="Icon of a person">
              <a:extLst>
                <a:ext uri="{FF2B5EF4-FFF2-40B4-BE49-F238E27FC236}">
                  <a16:creationId xmlns:a16="http://schemas.microsoft.com/office/drawing/2014/main" id="{74BA06DF-2FC6-4839-9559-FDB7D309EE02}"/>
                </a:ext>
              </a:extLst>
            </p:cNvPr>
            <p:cNvSpPr>
              <a:spLocks noChangeAspect="1" noEditPoints="1"/>
            </p:cNvSpPr>
            <p:nvPr/>
          </p:nvSpPr>
          <p:spPr bwMode="auto">
            <a:xfrm>
              <a:off x="5305664" y="5397465"/>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66" name="Title 1">
            <a:extLst>
              <a:ext uri="{FF2B5EF4-FFF2-40B4-BE49-F238E27FC236}">
                <a16:creationId xmlns:a16="http://schemas.microsoft.com/office/drawing/2014/main" id="{92272EEE-A4D9-4497-94F9-D57A0697159E}"/>
              </a:ext>
            </a:extLst>
          </p:cNvPr>
          <p:cNvSpPr txBox="1">
            <a:spLocks/>
          </p:cNvSpPr>
          <p:nvPr/>
        </p:nvSpPr>
        <p:spPr>
          <a:xfrm>
            <a:off x="6079500" y="4684998"/>
            <a:ext cx="60968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latin typeface="+mj-lt"/>
                <a:cs typeface="Segoe UI" panose="020B0502040204020203" pitchFamily="34" charset="0"/>
              </a:rPr>
              <a:t>John</a:t>
            </a:r>
            <a:br>
              <a:rPr lang="en-US" sz="1000">
                <a:solidFill>
                  <a:srgbClr val="000000"/>
                </a:solidFill>
                <a:latin typeface="+mj-lt"/>
                <a:cs typeface="Segoe UI" panose="020B0502040204020203" pitchFamily="34" charset="0"/>
              </a:rPr>
            </a:br>
            <a:r>
              <a:rPr lang="en-US" sz="1000" i="1">
                <a:solidFill>
                  <a:srgbClr val="000000"/>
                </a:solidFill>
                <a:latin typeface="+mn-lt"/>
                <a:cs typeface="Segoe UI" panose="020B0502040204020203" pitchFamily="34" charset="0"/>
              </a:rPr>
              <a:t>Developer</a:t>
            </a:r>
            <a:endParaRPr lang="en-US" sz="1200" i="1">
              <a:solidFill>
                <a:srgbClr val="000000"/>
              </a:solidFill>
              <a:latin typeface="+mn-lt"/>
              <a:cs typeface="Segoe UI" panose="020B0502040204020203" pitchFamily="34" charset="0"/>
            </a:endParaRPr>
          </a:p>
        </p:txBody>
      </p:sp>
      <p:grpSp>
        <p:nvGrpSpPr>
          <p:cNvPr id="9" name="Group 8">
            <a:extLst>
              <a:ext uri="{FF2B5EF4-FFF2-40B4-BE49-F238E27FC236}">
                <a16:creationId xmlns:a16="http://schemas.microsoft.com/office/drawing/2014/main" id="{3E22298E-D86B-4F07-8E09-8506960F0B26}"/>
              </a:ext>
            </a:extLst>
          </p:cNvPr>
          <p:cNvGrpSpPr/>
          <p:nvPr/>
        </p:nvGrpSpPr>
        <p:grpSpPr>
          <a:xfrm>
            <a:off x="6451706" y="5164760"/>
            <a:ext cx="731520" cy="731520"/>
            <a:chOff x="6451706" y="5164760"/>
            <a:chExt cx="731520" cy="731520"/>
          </a:xfrm>
        </p:grpSpPr>
        <p:sp>
          <p:nvSpPr>
            <p:cNvPr id="174" name="Rectangle: Rounded Corners 173">
              <a:extLst>
                <a:ext uri="{FF2B5EF4-FFF2-40B4-BE49-F238E27FC236}">
                  <a16:creationId xmlns:a16="http://schemas.microsoft.com/office/drawing/2014/main" id="{45FC7BB4-F606-4A87-A201-C313833A81CA}"/>
                </a:ext>
              </a:extLst>
            </p:cNvPr>
            <p:cNvSpPr/>
            <p:nvPr/>
          </p:nvSpPr>
          <p:spPr bwMode="auto">
            <a:xfrm>
              <a:off x="6451706" y="5164760"/>
              <a:ext cx="731520" cy="7315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monitor" title="Icon of a monitor">
              <a:extLst>
                <a:ext uri="{FF2B5EF4-FFF2-40B4-BE49-F238E27FC236}">
                  <a16:creationId xmlns:a16="http://schemas.microsoft.com/office/drawing/2014/main" id="{D432F60A-7D9A-45B5-AEBD-F29E6879AC4F}"/>
                </a:ext>
              </a:extLst>
            </p:cNvPr>
            <p:cNvSpPr>
              <a:spLocks noChangeAspect="1" noEditPoints="1"/>
            </p:cNvSpPr>
            <p:nvPr/>
          </p:nvSpPr>
          <p:spPr bwMode="auto">
            <a:xfrm>
              <a:off x="6564673" y="5336781"/>
              <a:ext cx="505587" cy="38747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77" name="Graphic 176">
              <a:extLst>
                <a:ext uri="{FF2B5EF4-FFF2-40B4-BE49-F238E27FC236}">
                  <a16:creationId xmlns:a16="http://schemas.microsoft.com/office/drawing/2014/main" id="{A4329D9A-4FA7-4DB3-A96A-734A2039C5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7454" y="5390480"/>
              <a:ext cx="200025" cy="200025"/>
            </a:xfrm>
            <a:prstGeom prst="rect">
              <a:avLst/>
            </a:prstGeom>
          </p:spPr>
        </p:pic>
      </p:grpSp>
      <p:grpSp>
        <p:nvGrpSpPr>
          <p:cNvPr id="181" name="Group 180">
            <a:extLst>
              <a:ext uri="{FF2B5EF4-FFF2-40B4-BE49-F238E27FC236}">
                <a16:creationId xmlns:a16="http://schemas.microsoft.com/office/drawing/2014/main" id="{3F9FF87F-FF53-4D67-8EDF-BE9A97B58E65}"/>
              </a:ext>
            </a:extLst>
          </p:cNvPr>
          <p:cNvGrpSpPr/>
          <p:nvPr/>
        </p:nvGrpSpPr>
        <p:grpSpPr>
          <a:xfrm>
            <a:off x="6156804" y="5705094"/>
            <a:ext cx="455073" cy="455073"/>
            <a:chOff x="5189437" y="5286508"/>
            <a:chExt cx="455073" cy="455073"/>
          </a:xfrm>
        </p:grpSpPr>
        <p:sp>
          <p:nvSpPr>
            <p:cNvPr id="188" name="Oval 187">
              <a:extLst>
                <a:ext uri="{FF2B5EF4-FFF2-40B4-BE49-F238E27FC236}">
                  <a16:creationId xmlns:a16="http://schemas.microsoft.com/office/drawing/2014/main" id="{B0B2E277-7DFA-4311-ADE0-9A2E67371A00}"/>
                </a:ext>
              </a:extLst>
            </p:cNvPr>
            <p:cNvSpPr/>
            <p:nvPr/>
          </p:nvSpPr>
          <p:spPr bwMode="auto">
            <a:xfrm>
              <a:off x="5189437" y="5286508"/>
              <a:ext cx="455073" cy="455073"/>
            </a:xfrm>
            <a:prstGeom prst="ellipse">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people_4" title="Icon of a person">
              <a:extLst>
                <a:ext uri="{FF2B5EF4-FFF2-40B4-BE49-F238E27FC236}">
                  <a16:creationId xmlns:a16="http://schemas.microsoft.com/office/drawing/2014/main" id="{30924C18-15F1-4A10-86ED-4D095932D7FD}"/>
                </a:ext>
              </a:extLst>
            </p:cNvPr>
            <p:cNvSpPr>
              <a:spLocks noChangeAspect="1" noEditPoints="1"/>
            </p:cNvSpPr>
            <p:nvPr/>
          </p:nvSpPr>
          <p:spPr bwMode="auto">
            <a:xfrm>
              <a:off x="5305664" y="5397465"/>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85" name="Title 1">
            <a:extLst>
              <a:ext uri="{FF2B5EF4-FFF2-40B4-BE49-F238E27FC236}">
                <a16:creationId xmlns:a16="http://schemas.microsoft.com/office/drawing/2014/main" id="{5B8C7D4C-9A33-49D8-A235-545C5E42F9D8}"/>
              </a:ext>
            </a:extLst>
          </p:cNvPr>
          <p:cNvSpPr txBox="1">
            <a:spLocks/>
          </p:cNvSpPr>
          <p:nvPr/>
        </p:nvSpPr>
        <p:spPr>
          <a:xfrm>
            <a:off x="6079500" y="6202104"/>
            <a:ext cx="60968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latin typeface="+mj-lt"/>
                <a:cs typeface="Segoe UI" panose="020B0502040204020203" pitchFamily="34" charset="0"/>
              </a:rPr>
              <a:t>Lisa</a:t>
            </a:r>
            <a:br>
              <a:rPr lang="en-US" sz="1000">
                <a:solidFill>
                  <a:srgbClr val="000000"/>
                </a:solidFill>
                <a:latin typeface="+mj-lt"/>
                <a:cs typeface="Segoe UI" panose="020B0502040204020203" pitchFamily="34" charset="0"/>
              </a:rPr>
            </a:br>
            <a:r>
              <a:rPr lang="en-US" sz="1000" i="1">
                <a:solidFill>
                  <a:srgbClr val="000000"/>
                </a:solidFill>
                <a:latin typeface="+mn-lt"/>
                <a:cs typeface="Segoe UI" panose="020B0502040204020203" pitchFamily="34" charset="0"/>
              </a:rPr>
              <a:t>Reviewer</a:t>
            </a:r>
            <a:endParaRPr lang="en-US" sz="1200" i="1">
              <a:solidFill>
                <a:srgbClr val="000000"/>
              </a:solidFill>
              <a:latin typeface="+mn-lt"/>
              <a:cs typeface="Segoe UI" panose="020B0502040204020203" pitchFamily="34" charset="0"/>
            </a:endParaRPr>
          </a:p>
        </p:txBody>
      </p:sp>
      <p:sp>
        <p:nvSpPr>
          <p:cNvPr id="199" name="Title 1">
            <a:extLst>
              <a:ext uri="{FF2B5EF4-FFF2-40B4-BE49-F238E27FC236}">
                <a16:creationId xmlns:a16="http://schemas.microsoft.com/office/drawing/2014/main" id="{4F98457B-D656-4807-9433-034C29784525}"/>
              </a:ext>
            </a:extLst>
          </p:cNvPr>
          <p:cNvSpPr txBox="1">
            <a:spLocks/>
          </p:cNvSpPr>
          <p:nvPr/>
        </p:nvSpPr>
        <p:spPr>
          <a:xfrm>
            <a:off x="7282063" y="2153824"/>
            <a:ext cx="90981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70235">
              <a:lnSpc>
                <a:spcPct val="100000"/>
              </a:lnSpc>
              <a:defRPr/>
            </a:pPr>
            <a:r>
              <a:rPr lang="en-US" sz="1000" i="1" spc="0">
                <a:solidFill>
                  <a:srgbClr val="000000"/>
                </a:solidFill>
                <a:latin typeface="Segoe UI" panose="020B0502040204020203" pitchFamily="34" charset="0"/>
              </a:rPr>
              <a:t>Open pull request, deploy feature-branch</a:t>
            </a:r>
          </a:p>
        </p:txBody>
      </p:sp>
      <p:sp>
        <p:nvSpPr>
          <p:cNvPr id="200" name="Title 1">
            <a:extLst>
              <a:ext uri="{FF2B5EF4-FFF2-40B4-BE49-F238E27FC236}">
                <a16:creationId xmlns:a16="http://schemas.microsoft.com/office/drawing/2014/main" id="{3CE8DF1B-6FDA-4E64-A86B-387D9A206131}"/>
              </a:ext>
            </a:extLst>
          </p:cNvPr>
          <p:cNvSpPr txBox="1">
            <a:spLocks/>
          </p:cNvSpPr>
          <p:nvPr/>
        </p:nvSpPr>
        <p:spPr>
          <a:xfrm>
            <a:off x="9165309" y="2153824"/>
            <a:ext cx="12230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70235">
              <a:lnSpc>
                <a:spcPct val="100000"/>
              </a:lnSpc>
              <a:defRPr/>
            </a:pPr>
            <a:r>
              <a:rPr lang="en-US" sz="1000" i="1" spc="0">
                <a:solidFill>
                  <a:srgbClr val="000000"/>
                </a:solidFill>
                <a:latin typeface="Segoe UI" panose="020B0502040204020203" pitchFamily="34" charset="0"/>
              </a:rPr>
              <a:t>Pull request merged, master updated</a:t>
            </a:r>
          </a:p>
        </p:txBody>
      </p:sp>
      <p:sp>
        <p:nvSpPr>
          <p:cNvPr id="201" name="Title 1">
            <a:extLst>
              <a:ext uri="{FF2B5EF4-FFF2-40B4-BE49-F238E27FC236}">
                <a16:creationId xmlns:a16="http://schemas.microsoft.com/office/drawing/2014/main" id="{BC57FE48-4673-483A-BCA6-02EA9F17E764}"/>
              </a:ext>
            </a:extLst>
          </p:cNvPr>
          <p:cNvSpPr txBox="1">
            <a:spLocks/>
          </p:cNvSpPr>
          <p:nvPr/>
        </p:nvSpPr>
        <p:spPr>
          <a:xfrm>
            <a:off x="8811975" y="3302051"/>
            <a:ext cx="1013883"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70235">
              <a:lnSpc>
                <a:spcPct val="100000"/>
              </a:lnSpc>
              <a:defRPr/>
            </a:pPr>
            <a:r>
              <a:rPr lang="en-US" sz="1000" i="1" spc="0">
                <a:solidFill>
                  <a:srgbClr val="000000"/>
                </a:solidFill>
                <a:latin typeface="Segoe UI" panose="020B0502040204020203" pitchFamily="34" charset="0"/>
              </a:rPr>
              <a:t>PR namespace created, changes deployed</a:t>
            </a:r>
          </a:p>
        </p:txBody>
      </p:sp>
      <p:cxnSp>
        <p:nvCxnSpPr>
          <p:cNvPr id="202" name="Straight Arrow Connector 201">
            <a:extLst>
              <a:ext uri="{FF2B5EF4-FFF2-40B4-BE49-F238E27FC236}">
                <a16:creationId xmlns:a16="http://schemas.microsoft.com/office/drawing/2014/main" id="{490F9BF3-437D-42A7-B954-4F18335B7D7A}"/>
              </a:ext>
            </a:extLst>
          </p:cNvPr>
          <p:cNvCxnSpPr>
            <a:cxnSpLocks/>
            <a:stCxn id="156" idx="0"/>
            <a:endCxn id="67" idx="2"/>
          </p:cNvCxnSpPr>
          <p:nvPr/>
        </p:nvCxnSpPr>
        <p:spPr>
          <a:xfrm flipH="1" flipV="1">
            <a:off x="6813549" y="2427698"/>
            <a:ext cx="3917" cy="9585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4E0889D-DF59-467C-B431-09317C3F3DB0}"/>
              </a:ext>
            </a:extLst>
          </p:cNvPr>
          <p:cNvCxnSpPr>
            <a:cxnSpLocks/>
          </p:cNvCxnSpPr>
          <p:nvPr/>
        </p:nvCxnSpPr>
        <p:spPr>
          <a:xfrm>
            <a:off x="7179309" y="2061938"/>
            <a:ext cx="111532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D5E2489-0837-48B7-AF6F-20BF97113978}"/>
              </a:ext>
            </a:extLst>
          </p:cNvPr>
          <p:cNvCxnSpPr>
            <a:cxnSpLocks/>
            <a:stCxn id="153" idx="2"/>
            <a:endCxn id="136" idx="0"/>
          </p:cNvCxnSpPr>
          <p:nvPr/>
        </p:nvCxnSpPr>
        <p:spPr>
          <a:xfrm>
            <a:off x="8660395" y="2427698"/>
            <a:ext cx="0" cy="16089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 name="Title 1">
            <a:extLst>
              <a:ext uri="{FF2B5EF4-FFF2-40B4-BE49-F238E27FC236}">
                <a16:creationId xmlns:a16="http://schemas.microsoft.com/office/drawing/2014/main" id="{C5B04896-8B28-46C0-B397-A429E129BBA6}"/>
              </a:ext>
            </a:extLst>
          </p:cNvPr>
          <p:cNvSpPr txBox="1">
            <a:spLocks/>
          </p:cNvSpPr>
          <p:nvPr/>
        </p:nvSpPr>
        <p:spPr>
          <a:xfrm>
            <a:off x="7853709" y="2815936"/>
            <a:ext cx="2278450" cy="276999"/>
          </a:xfrm>
          <a:prstGeom prst="rect">
            <a:avLst/>
          </a:prstGeom>
          <a:solidFill>
            <a:schemeClr val="bg1"/>
          </a:solidFill>
        </p:spPr>
        <p:txBody>
          <a:bodyPr vert="horz" wrap="square" lIns="0" tIns="45720" rIns="0" bIns="4572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Azure Dev Spaces + AKS cluster</a:t>
            </a:r>
          </a:p>
        </p:txBody>
      </p:sp>
      <p:cxnSp>
        <p:nvCxnSpPr>
          <p:cNvPr id="206" name="Straight Arrow Connector 205">
            <a:extLst>
              <a:ext uri="{FF2B5EF4-FFF2-40B4-BE49-F238E27FC236}">
                <a16:creationId xmlns:a16="http://schemas.microsoft.com/office/drawing/2014/main" id="{1F9BC0BC-5E04-4086-A35D-F9658376EC6B}"/>
              </a:ext>
            </a:extLst>
          </p:cNvPr>
          <p:cNvCxnSpPr>
            <a:cxnSpLocks/>
            <a:endCxn id="157" idx="2"/>
          </p:cNvCxnSpPr>
          <p:nvPr/>
        </p:nvCxnSpPr>
        <p:spPr>
          <a:xfrm flipV="1">
            <a:off x="6817466" y="4379174"/>
            <a:ext cx="0" cy="785586"/>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07" name="Flowchart: Connector 206">
            <a:extLst>
              <a:ext uri="{FF2B5EF4-FFF2-40B4-BE49-F238E27FC236}">
                <a16:creationId xmlns:a16="http://schemas.microsoft.com/office/drawing/2014/main" id="{343BA506-A574-40C1-BC31-5A168E10184C}"/>
              </a:ext>
            </a:extLst>
          </p:cNvPr>
          <p:cNvSpPr/>
          <p:nvPr/>
        </p:nvSpPr>
        <p:spPr bwMode="auto">
          <a:xfrm>
            <a:off x="7284051" y="389911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208" name="Flowchart: Connector 207">
            <a:extLst>
              <a:ext uri="{FF2B5EF4-FFF2-40B4-BE49-F238E27FC236}">
                <a16:creationId xmlns:a16="http://schemas.microsoft.com/office/drawing/2014/main" id="{76B6F672-4250-4676-A2D5-9F18159E2D22}"/>
              </a:ext>
            </a:extLst>
          </p:cNvPr>
          <p:cNvSpPr/>
          <p:nvPr/>
        </p:nvSpPr>
        <p:spPr bwMode="auto">
          <a:xfrm>
            <a:off x="6091518" y="1947638"/>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209" name="Flowchart: Connector 208">
            <a:extLst>
              <a:ext uri="{FF2B5EF4-FFF2-40B4-BE49-F238E27FC236}">
                <a16:creationId xmlns:a16="http://schemas.microsoft.com/office/drawing/2014/main" id="{225927A3-8D3D-4694-ABD2-407031D53213}"/>
              </a:ext>
            </a:extLst>
          </p:cNvPr>
          <p:cNvSpPr/>
          <p:nvPr/>
        </p:nvSpPr>
        <p:spPr bwMode="auto">
          <a:xfrm>
            <a:off x="7594964" y="1677870"/>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210" name="Flowchart: Connector 209">
            <a:extLst>
              <a:ext uri="{FF2B5EF4-FFF2-40B4-BE49-F238E27FC236}">
                <a16:creationId xmlns:a16="http://schemas.microsoft.com/office/drawing/2014/main" id="{855C35FD-7629-4431-A4A5-AA6C78A07AD2}"/>
              </a:ext>
            </a:extLst>
          </p:cNvPr>
          <p:cNvSpPr/>
          <p:nvPr/>
        </p:nvSpPr>
        <p:spPr bwMode="auto">
          <a:xfrm>
            <a:off x="8297335" y="341858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211" name="Flowchart: Connector 210">
            <a:extLst>
              <a:ext uri="{FF2B5EF4-FFF2-40B4-BE49-F238E27FC236}">
                <a16:creationId xmlns:a16="http://schemas.microsoft.com/office/drawing/2014/main" id="{DFB47CB9-5994-4388-B631-B0A0885305E0}"/>
              </a:ext>
            </a:extLst>
          </p:cNvPr>
          <p:cNvSpPr/>
          <p:nvPr/>
        </p:nvSpPr>
        <p:spPr bwMode="auto">
          <a:xfrm>
            <a:off x="7284051" y="5416220"/>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5</a:t>
            </a:r>
          </a:p>
        </p:txBody>
      </p:sp>
      <p:sp>
        <p:nvSpPr>
          <p:cNvPr id="212" name="Flowchart: Connector 211">
            <a:extLst>
              <a:ext uri="{FF2B5EF4-FFF2-40B4-BE49-F238E27FC236}">
                <a16:creationId xmlns:a16="http://schemas.microsoft.com/office/drawing/2014/main" id="{96E4C8FD-23DC-489C-BC83-384C0F7ACF93}"/>
              </a:ext>
            </a:extLst>
          </p:cNvPr>
          <p:cNvSpPr/>
          <p:nvPr/>
        </p:nvSpPr>
        <p:spPr bwMode="auto">
          <a:xfrm>
            <a:off x="10351183" y="192384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213" name="Title 16">
            <a:extLst>
              <a:ext uri="{FF2B5EF4-FFF2-40B4-BE49-F238E27FC236}">
                <a16:creationId xmlns:a16="http://schemas.microsoft.com/office/drawing/2014/main" id="{437E4E48-3F69-41C3-B2C2-DC969011D6A9}"/>
              </a:ext>
            </a:extLst>
          </p:cNvPr>
          <p:cNvSpPr txBox="1">
            <a:spLocks/>
          </p:cNvSpPr>
          <p:nvPr/>
        </p:nvSpPr>
        <p:spPr>
          <a:xfrm>
            <a:off x="465138" y="5110036"/>
            <a:ext cx="347821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͏A team member reviews the changes in the context of the entire application</a:t>
            </a:r>
          </a:p>
        </p:txBody>
      </p:sp>
      <p:sp>
        <p:nvSpPr>
          <p:cNvPr id="214" name="Title 16">
            <a:extLst>
              <a:ext uri="{FF2B5EF4-FFF2-40B4-BE49-F238E27FC236}">
                <a16:creationId xmlns:a16="http://schemas.microsoft.com/office/drawing/2014/main" id="{2770920E-FF73-411C-A838-D6A5AF9C7733}"/>
              </a:ext>
            </a:extLst>
          </p:cNvPr>
          <p:cNvSpPr txBox="1">
            <a:spLocks/>
          </p:cNvSpPr>
          <p:nvPr/>
        </p:nvSpPr>
        <p:spPr>
          <a:xfrm>
            <a:off x="465138" y="5724410"/>
            <a:ext cx="34782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6"/>
              <a:defRPr/>
            </a:pPr>
            <a:r>
              <a:rPr lang="en-US" sz="1400" b="0" spc="0">
                <a:solidFill>
                  <a:srgbClr val="0078D4"/>
                </a:solidFill>
                <a:latin typeface="Segoe UI" panose="020B0502040204020203" pitchFamily="34" charset="0"/>
              </a:rPr>
              <a:t>͏The pull request is approved and a GitHub workflow is triggered to update the master namespace with the merged code changes</a:t>
            </a:r>
          </a:p>
        </p:txBody>
      </p:sp>
      <p:cxnSp>
        <p:nvCxnSpPr>
          <p:cNvPr id="11" name="Straight Connector 10">
            <a:extLst>
              <a:ext uri="{FF2B5EF4-FFF2-40B4-BE49-F238E27FC236}">
                <a16:creationId xmlns:a16="http://schemas.microsoft.com/office/drawing/2014/main" id="{89BC693F-20C1-492B-9D7A-5A550475C088}"/>
              </a:ext>
            </a:extLst>
          </p:cNvPr>
          <p:cNvCxnSpPr>
            <a:stCxn id="153" idx="3"/>
            <a:endCxn id="212" idx="2"/>
          </p:cNvCxnSpPr>
          <p:nvPr/>
        </p:nvCxnSpPr>
        <p:spPr>
          <a:xfrm flipV="1">
            <a:off x="9026155" y="2061003"/>
            <a:ext cx="132502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E64443F3-5718-4232-B7CB-A20FBECC50AA}"/>
              </a:ext>
            </a:extLst>
          </p:cNvPr>
          <p:cNvCxnSpPr>
            <a:cxnSpLocks/>
            <a:stCxn id="212" idx="4"/>
            <a:endCxn id="71" idx="0"/>
          </p:cNvCxnSpPr>
          <p:nvPr/>
        </p:nvCxnSpPr>
        <p:spPr>
          <a:xfrm flipH="1">
            <a:off x="10487423" y="2198163"/>
            <a:ext cx="920" cy="16098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09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par>
                                <p:cTn id="14" presetID="53" presetClass="entr" presetSubtype="16"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 calcmode="lin" valueType="num">
                                      <p:cBhvr>
                                        <p:cTn id="16" dur="500" fill="hold"/>
                                        <p:tgtEl>
                                          <p:spTgt spid="163"/>
                                        </p:tgtEl>
                                        <p:attrNameLst>
                                          <p:attrName>ppt_w</p:attrName>
                                        </p:attrNameLst>
                                      </p:cBhvr>
                                      <p:tavLst>
                                        <p:tav tm="0">
                                          <p:val>
                                            <p:fltVal val="0"/>
                                          </p:val>
                                        </p:tav>
                                        <p:tav tm="100000">
                                          <p:val>
                                            <p:strVal val="#ppt_w"/>
                                          </p:val>
                                        </p:tav>
                                      </p:tavLst>
                                    </p:anim>
                                    <p:anim calcmode="lin" valueType="num">
                                      <p:cBhvr>
                                        <p:cTn id="17" dur="500" fill="hold"/>
                                        <p:tgtEl>
                                          <p:spTgt spid="163"/>
                                        </p:tgtEl>
                                        <p:attrNameLst>
                                          <p:attrName>ppt_h</p:attrName>
                                        </p:attrNameLst>
                                      </p:cBhvr>
                                      <p:tavLst>
                                        <p:tav tm="0">
                                          <p:val>
                                            <p:fltVal val="0"/>
                                          </p:val>
                                        </p:tav>
                                        <p:tav tm="100000">
                                          <p:val>
                                            <p:strVal val="#ppt_h"/>
                                          </p:val>
                                        </p:tav>
                                      </p:tavLst>
                                    </p:anim>
                                    <p:animEffect transition="in" filter="fade">
                                      <p:cBhvr>
                                        <p:cTn id="18" dur="500"/>
                                        <p:tgtEl>
                                          <p:spTgt spid="16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p:cTn id="21" dur="500" fill="hold"/>
                                        <p:tgtEl>
                                          <p:spTgt spid="166"/>
                                        </p:tgtEl>
                                        <p:attrNameLst>
                                          <p:attrName>ppt_w</p:attrName>
                                        </p:attrNameLst>
                                      </p:cBhvr>
                                      <p:tavLst>
                                        <p:tav tm="0">
                                          <p:val>
                                            <p:fltVal val="0"/>
                                          </p:val>
                                        </p:tav>
                                        <p:tav tm="100000">
                                          <p:val>
                                            <p:strVal val="#ppt_w"/>
                                          </p:val>
                                        </p:tav>
                                      </p:tavLst>
                                    </p:anim>
                                    <p:anim calcmode="lin" valueType="num">
                                      <p:cBhvr>
                                        <p:cTn id="22" dur="500" fill="hold"/>
                                        <p:tgtEl>
                                          <p:spTgt spid="166"/>
                                        </p:tgtEl>
                                        <p:attrNameLst>
                                          <p:attrName>ppt_h</p:attrName>
                                        </p:attrNameLst>
                                      </p:cBhvr>
                                      <p:tavLst>
                                        <p:tav tm="0">
                                          <p:val>
                                            <p:fltVal val="0"/>
                                          </p:val>
                                        </p:tav>
                                        <p:tav tm="100000">
                                          <p:val>
                                            <p:strVal val="#ppt_h"/>
                                          </p:val>
                                        </p:tav>
                                      </p:tavLst>
                                    </p:anim>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22" presetClass="entr" presetSubtype="4"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wipe(down)">
                                      <p:cBhvr>
                                        <p:cTn id="31" dur="500"/>
                                        <p:tgtEl>
                                          <p:spTgt spid="20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8"/>
                                        </p:tgtEl>
                                        <p:attrNameLst>
                                          <p:attrName>style.visibility</p:attrName>
                                        </p:attrNameLst>
                                      </p:cBhvr>
                                      <p:to>
                                        <p:strVal val="visible"/>
                                      </p:to>
                                    </p:set>
                                    <p:animEffect transition="in" filter="fade">
                                      <p:cBhvr>
                                        <p:cTn id="38" dur="500"/>
                                        <p:tgtEl>
                                          <p:spTgt spid="20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22" presetClass="entr" presetSubtype="8" fill="hold" nodeType="withEffect">
                                  <p:stCondLst>
                                    <p:cond delay="0"/>
                                  </p:stCondLst>
                                  <p:childTnLst>
                                    <p:set>
                                      <p:cBhvr>
                                        <p:cTn id="45" dur="1" fill="hold">
                                          <p:stCondLst>
                                            <p:cond delay="0"/>
                                          </p:stCondLst>
                                        </p:cTn>
                                        <p:tgtEl>
                                          <p:spTgt spid="203"/>
                                        </p:tgtEl>
                                        <p:attrNameLst>
                                          <p:attrName>style.visibility</p:attrName>
                                        </p:attrNameLst>
                                      </p:cBhvr>
                                      <p:to>
                                        <p:strVal val="visible"/>
                                      </p:to>
                                    </p:set>
                                    <p:animEffect transition="in" filter="wipe(left)">
                                      <p:cBhvr>
                                        <p:cTn id="46" dur="500"/>
                                        <p:tgtEl>
                                          <p:spTgt spid="2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9"/>
                                        </p:tgtEl>
                                        <p:attrNameLst>
                                          <p:attrName>style.visibility</p:attrName>
                                        </p:attrNameLst>
                                      </p:cBhvr>
                                      <p:to>
                                        <p:strVal val="visible"/>
                                      </p:to>
                                    </p:set>
                                    <p:animEffect transition="in" filter="fade">
                                      <p:cBhvr>
                                        <p:cTn id="52" dur="500"/>
                                        <p:tgtEl>
                                          <p:spTgt spid="20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50"/>
                                        </p:tgtEl>
                                        <p:attrNameLst>
                                          <p:attrName>style.visibility</p:attrName>
                                        </p:attrNameLst>
                                      </p:cBhvr>
                                      <p:to>
                                        <p:strVal val="visible"/>
                                      </p:to>
                                    </p:set>
                                    <p:animEffect transition="in" filter="fade">
                                      <p:cBhvr>
                                        <p:cTn id="56" dur="500"/>
                                        <p:tgtEl>
                                          <p:spTgt spid="1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5"/>
                                        </p:tgtEl>
                                        <p:attrNameLst>
                                          <p:attrName>style.visibility</p:attrName>
                                        </p:attrNameLst>
                                      </p:cBhvr>
                                      <p:to>
                                        <p:strVal val="visible"/>
                                      </p:to>
                                    </p:set>
                                    <p:animEffect transition="in" filter="fade">
                                      <p:cBhvr>
                                        <p:cTn id="69" dur="500"/>
                                        <p:tgtEl>
                                          <p:spTgt spid="20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0"/>
                                        </p:tgtEl>
                                        <p:attrNameLst>
                                          <p:attrName>style.visibility</p:attrName>
                                        </p:attrNameLst>
                                      </p:cBhvr>
                                      <p:to>
                                        <p:strVal val="visible"/>
                                      </p:to>
                                    </p:set>
                                    <p:animEffect transition="in" filter="fade">
                                      <p:cBhvr>
                                        <p:cTn id="76" dur="500"/>
                                        <p:tgtEl>
                                          <p:spTgt spid="2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fade">
                                      <p:cBhvr>
                                        <p:cTn id="79" dur="500"/>
                                        <p:tgtEl>
                                          <p:spTgt spid="201"/>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 calcmode="lin" valueType="num">
                                      <p:cBhvr>
                                        <p:cTn id="83" dur="500" fill="hold"/>
                                        <p:tgtEl>
                                          <p:spTgt spid="133"/>
                                        </p:tgtEl>
                                        <p:attrNameLst>
                                          <p:attrName>ppt_w</p:attrName>
                                        </p:attrNameLst>
                                      </p:cBhvr>
                                      <p:tavLst>
                                        <p:tav tm="0">
                                          <p:val>
                                            <p:fltVal val="0"/>
                                          </p:val>
                                        </p:tav>
                                        <p:tav tm="100000">
                                          <p:val>
                                            <p:strVal val="#ppt_w"/>
                                          </p:val>
                                        </p:tav>
                                      </p:tavLst>
                                    </p:anim>
                                    <p:anim calcmode="lin" valueType="num">
                                      <p:cBhvr>
                                        <p:cTn id="84" dur="500" fill="hold"/>
                                        <p:tgtEl>
                                          <p:spTgt spid="133"/>
                                        </p:tgtEl>
                                        <p:attrNameLst>
                                          <p:attrName>ppt_h</p:attrName>
                                        </p:attrNameLst>
                                      </p:cBhvr>
                                      <p:tavLst>
                                        <p:tav tm="0">
                                          <p:val>
                                            <p:fltVal val="0"/>
                                          </p:val>
                                        </p:tav>
                                        <p:tav tm="100000">
                                          <p:val>
                                            <p:strVal val="#ppt_h"/>
                                          </p:val>
                                        </p:tav>
                                      </p:tavLst>
                                    </p:anim>
                                    <p:animEffect transition="in" filter="fade">
                                      <p:cBhvr>
                                        <p:cTn id="85" dur="500"/>
                                        <p:tgtEl>
                                          <p:spTgt spid="133"/>
                                        </p:tgtEl>
                                      </p:cBhvr>
                                    </p:animEffect>
                                  </p:childTnLst>
                                </p:cTn>
                              </p:par>
                            </p:childTnLst>
                          </p:cTn>
                        </p:par>
                        <p:par>
                          <p:cTn id="86" fill="hold">
                            <p:stCondLst>
                              <p:cond delay="1500"/>
                            </p:stCondLst>
                            <p:childTnLst>
                              <p:par>
                                <p:cTn id="87" presetID="53" presetClass="entr" presetSubtype="16" fill="hold" grpId="0" nodeType="afterEffect">
                                  <p:stCondLst>
                                    <p:cond delay="0"/>
                                  </p:stCondLst>
                                  <p:childTnLst>
                                    <p:set>
                                      <p:cBhvr>
                                        <p:cTn id="88" dur="1" fill="hold">
                                          <p:stCondLst>
                                            <p:cond delay="0"/>
                                          </p:stCondLst>
                                        </p:cTn>
                                        <p:tgtEl>
                                          <p:spTgt spid="138"/>
                                        </p:tgtEl>
                                        <p:attrNameLst>
                                          <p:attrName>style.visibility</p:attrName>
                                        </p:attrNameLst>
                                      </p:cBhvr>
                                      <p:to>
                                        <p:strVal val="visible"/>
                                      </p:to>
                                    </p:set>
                                    <p:anim calcmode="lin" valueType="num">
                                      <p:cBhvr>
                                        <p:cTn id="89" dur="500" fill="hold"/>
                                        <p:tgtEl>
                                          <p:spTgt spid="138"/>
                                        </p:tgtEl>
                                        <p:attrNameLst>
                                          <p:attrName>ppt_w</p:attrName>
                                        </p:attrNameLst>
                                      </p:cBhvr>
                                      <p:tavLst>
                                        <p:tav tm="0">
                                          <p:val>
                                            <p:fltVal val="0"/>
                                          </p:val>
                                        </p:tav>
                                        <p:tav tm="100000">
                                          <p:val>
                                            <p:strVal val="#ppt_w"/>
                                          </p:val>
                                        </p:tav>
                                      </p:tavLst>
                                    </p:anim>
                                    <p:anim calcmode="lin" valueType="num">
                                      <p:cBhvr>
                                        <p:cTn id="90" dur="500" fill="hold"/>
                                        <p:tgtEl>
                                          <p:spTgt spid="138"/>
                                        </p:tgtEl>
                                        <p:attrNameLst>
                                          <p:attrName>ppt_h</p:attrName>
                                        </p:attrNameLst>
                                      </p:cBhvr>
                                      <p:tavLst>
                                        <p:tav tm="0">
                                          <p:val>
                                            <p:fltVal val="0"/>
                                          </p:val>
                                        </p:tav>
                                        <p:tav tm="100000">
                                          <p:val>
                                            <p:strVal val="#ppt_h"/>
                                          </p:val>
                                        </p:tav>
                                      </p:tavLst>
                                    </p:anim>
                                    <p:animEffect transition="in" filter="fade">
                                      <p:cBhvr>
                                        <p:cTn id="91" dur="500"/>
                                        <p:tgtEl>
                                          <p:spTgt spid="1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36"/>
                                        </p:tgtEl>
                                        <p:attrNameLst>
                                          <p:attrName>style.visibility</p:attrName>
                                        </p:attrNameLst>
                                      </p:cBhvr>
                                      <p:to>
                                        <p:strVal val="visible"/>
                                      </p:to>
                                    </p:set>
                                    <p:animEffect transition="in" filter="fade">
                                      <p:cBhvr>
                                        <p:cTn id="94" dur="500"/>
                                        <p:tgtEl>
                                          <p:spTgt spid="13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13"/>
                                        </p:tgtEl>
                                        <p:attrNameLst>
                                          <p:attrName>style.visibility</p:attrName>
                                        </p:attrNameLst>
                                      </p:cBhvr>
                                      <p:to>
                                        <p:strVal val="visible"/>
                                      </p:to>
                                    </p:set>
                                    <p:animEffect transition="in" filter="fade">
                                      <p:cBhvr>
                                        <p:cTn id="99" dur="500"/>
                                        <p:tgtEl>
                                          <p:spTgt spid="213"/>
                                        </p:tgtEl>
                                      </p:cBhvr>
                                    </p:animEffect>
                                  </p:childTnLst>
                                </p:cTn>
                              </p:par>
                              <p:par>
                                <p:cTn id="100" presetID="10" presetClass="entr" presetSubtype="0" fill="hold"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500"/>
                                        <p:tgtEl>
                                          <p:spTgt spid="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1"/>
                                        </p:tgtEl>
                                        <p:attrNameLst>
                                          <p:attrName>style.visibility</p:attrName>
                                        </p:attrNameLst>
                                      </p:cBhvr>
                                      <p:to>
                                        <p:strVal val="visible"/>
                                      </p:to>
                                    </p:set>
                                    <p:animEffect transition="in" filter="fade">
                                      <p:cBhvr>
                                        <p:cTn id="105" dur="500"/>
                                        <p:tgtEl>
                                          <p:spTgt spid="211"/>
                                        </p:tgtEl>
                                      </p:cBhvr>
                                    </p:animEffect>
                                  </p:childTnLst>
                                </p:cTn>
                              </p:par>
                              <p:par>
                                <p:cTn id="106" presetID="53" presetClass="entr" presetSubtype="16" fill="hold" nodeType="withEffect">
                                  <p:stCondLst>
                                    <p:cond delay="0"/>
                                  </p:stCondLst>
                                  <p:childTnLst>
                                    <p:set>
                                      <p:cBhvr>
                                        <p:cTn id="107" dur="1" fill="hold">
                                          <p:stCondLst>
                                            <p:cond delay="0"/>
                                          </p:stCondLst>
                                        </p:cTn>
                                        <p:tgtEl>
                                          <p:spTgt spid="181"/>
                                        </p:tgtEl>
                                        <p:attrNameLst>
                                          <p:attrName>style.visibility</p:attrName>
                                        </p:attrNameLst>
                                      </p:cBhvr>
                                      <p:to>
                                        <p:strVal val="visible"/>
                                      </p:to>
                                    </p:set>
                                    <p:anim calcmode="lin" valueType="num">
                                      <p:cBhvr>
                                        <p:cTn id="108" dur="500" fill="hold"/>
                                        <p:tgtEl>
                                          <p:spTgt spid="181"/>
                                        </p:tgtEl>
                                        <p:attrNameLst>
                                          <p:attrName>ppt_w</p:attrName>
                                        </p:attrNameLst>
                                      </p:cBhvr>
                                      <p:tavLst>
                                        <p:tav tm="0">
                                          <p:val>
                                            <p:fltVal val="0"/>
                                          </p:val>
                                        </p:tav>
                                        <p:tav tm="100000">
                                          <p:val>
                                            <p:strVal val="#ppt_w"/>
                                          </p:val>
                                        </p:tav>
                                      </p:tavLst>
                                    </p:anim>
                                    <p:anim calcmode="lin" valueType="num">
                                      <p:cBhvr>
                                        <p:cTn id="109" dur="500" fill="hold"/>
                                        <p:tgtEl>
                                          <p:spTgt spid="181"/>
                                        </p:tgtEl>
                                        <p:attrNameLst>
                                          <p:attrName>ppt_h</p:attrName>
                                        </p:attrNameLst>
                                      </p:cBhvr>
                                      <p:tavLst>
                                        <p:tav tm="0">
                                          <p:val>
                                            <p:fltVal val="0"/>
                                          </p:val>
                                        </p:tav>
                                        <p:tav tm="100000">
                                          <p:val>
                                            <p:strVal val="#ppt_h"/>
                                          </p:val>
                                        </p:tav>
                                      </p:tavLst>
                                    </p:anim>
                                    <p:animEffect transition="in" filter="fade">
                                      <p:cBhvr>
                                        <p:cTn id="110" dur="500"/>
                                        <p:tgtEl>
                                          <p:spTgt spid="181"/>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185"/>
                                        </p:tgtEl>
                                        <p:attrNameLst>
                                          <p:attrName>style.visibility</p:attrName>
                                        </p:attrNameLst>
                                      </p:cBhvr>
                                      <p:to>
                                        <p:strVal val="visible"/>
                                      </p:to>
                                    </p:set>
                                    <p:anim calcmode="lin" valueType="num">
                                      <p:cBhvr>
                                        <p:cTn id="113" dur="500" fill="hold"/>
                                        <p:tgtEl>
                                          <p:spTgt spid="185"/>
                                        </p:tgtEl>
                                        <p:attrNameLst>
                                          <p:attrName>ppt_w</p:attrName>
                                        </p:attrNameLst>
                                      </p:cBhvr>
                                      <p:tavLst>
                                        <p:tav tm="0">
                                          <p:val>
                                            <p:fltVal val="0"/>
                                          </p:val>
                                        </p:tav>
                                        <p:tav tm="100000">
                                          <p:val>
                                            <p:strVal val="#ppt_w"/>
                                          </p:val>
                                        </p:tav>
                                      </p:tavLst>
                                    </p:anim>
                                    <p:anim calcmode="lin" valueType="num">
                                      <p:cBhvr>
                                        <p:cTn id="114" dur="500" fill="hold"/>
                                        <p:tgtEl>
                                          <p:spTgt spid="185"/>
                                        </p:tgtEl>
                                        <p:attrNameLst>
                                          <p:attrName>ppt_h</p:attrName>
                                        </p:attrNameLst>
                                      </p:cBhvr>
                                      <p:tavLst>
                                        <p:tav tm="0">
                                          <p:val>
                                            <p:fltVal val="0"/>
                                          </p:val>
                                        </p:tav>
                                        <p:tav tm="100000">
                                          <p:val>
                                            <p:strVal val="#ppt_h"/>
                                          </p:val>
                                        </p:tav>
                                      </p:tavLst>
                                    </p:anim>
                                    <p:animEffect transition="in" filter="fade">
                                      <p:cBhvr>
                                        <p:cTn id="115" dur="500"/>
                                        <p:tgtEl>
                                          <p:spTgt spid="185"/>
                                        </p:tgtEl>
                                      </p:cBhvr>
                                    </p:animEffect>
                                  </p:childTnLst>
                                </p:cTn>
                              </p:par>
                            </p:childTnLst>
                          </p:cTn>
                        </p:par>
                        <p:par>
                          <p:cTn id="116" fill="hold">
                            <p:stCondLst>
                              <p:cond delay="500"/>
                            </p:stCondLst>
                            <p:childTnLst>
                              <p:par>
                                <p:cTn id="117" presetID="22" presetClass="entr" presetSubtype="4" fill="hold" nodeType="afterEffect">
                                  <p:stCondLst>
                                    <p:cond delay="0"/>
                                  </p:stCondLst>
                                  <p:childTnLst>
                                    <p:set>
                                      <p:cBhvr>
                                        <p:cTn id="118" dur="1" fill="hold">
                                          <p:stCondLst>
                                            <p:cond delay="0"/>
                                          </p:stCondLst>
                                        </p:cTn>
                                        <p:tgtEl>
                                          <p:spTgt spid="206"/>
                                        </p:tgtEl>
                                        <p:attrNameLst>
                                          <p:attrName>style.visibility</p:attrName>
                                        </p:attrNameLst>
                                      </p:cBhvr>
                                      <p:to>
                                        <p:strVal val="visible"/>
                                      </p:to>
                                    </p:set>
                                    <p:animEffect transition="in" filter="wipe(down)">
                                      <p:cBhvr>
                                        <p:cTn id="119" dur="500"/>
                                        <p:tgtEl>
                                          <p:spTgt spid="206"/>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500"/>
                                        <p:tgtEl>
                                          <p:spTgt spid="214"/>
                                        </p:tgtEl>
                                      </p:cBhvr>
                                    </p:animEffect>
                                  </p:childTnLst>
                                </p:cTn>
                              </p:par>
                              <p:par>
                                <p:cTn id="125" presetID="22" presetClass="entr" presetSubtype="8" fill="hold" nodeType="with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wipe(left)">
                                      <p:cBhvr>
                                        <p:cTn id="127" dur="500"/>
                                        <p:tgtEl>
                                          <p:spTgt spid="11"/>
                                        </p:tgtEl>
                                      </p:cBhvr>
                                    </p:animEffec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212"/>
                                        </p:tgtEl>
                                        <p:attrNameLst>
                                          <p:attrName>style.visibility</p:attrName>
                                        </p:attrNameLst>
                                      </p:cBhvr>
                                      <p:to>
                                        <p:strVal val="visible"/>
                                      </p:to>
                                    </p:set>
                                    <p:animEffect transition="in" filter="fade">
                                      <p:cBhvr>
                                        <p:cTn id="131" dur="500"/>
                                        <p:tgtEl>
                                          <p:spTgt spid="2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00"/>
                                        </p:tgtEl>
                                        <p:attrNameLst>
                                          <p:attrName>style.visibility</p:attrName>
                                        </p:attrNameLst>
                                      </p:cBhvr>
                                      <p:to>
                                        <p:strVal val="visible"/>
                                      </p:to>
                                    </p:set>
                                    <p:animEffect transition="in" filter="fade">
                                      <p:cBhvr>
                                        <p:cTn id="134" dur="500"/>
                                        <p:tgtEl>
                                          <p:spTgt spid="200"/>
                                        </p:tgtEl>
                                      </p:cBhvr>
                                    </p:animEffect>
                                  </p:childTnLst>
                                </p:cTn>
                              </p:par>
                            </p:childTnLst>
                          </p:cTn>
                        </p:par>
                        <p:par>
                          <p:cTn id="135" fill="hold">
                            <p:stCondLst>
                              <p:cond delay="1000"/>
                            </p:stCondLst>
                            <p:childTnLst>
                              <p:par>
                                <p:cTn id="136" presetID="22" presetClass="entr" presetSubtype="1" fill="hold" nodeType="after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wipe(up)">
                                      <p:cBhvr>
                                        <p:cTn id="138" dur="500"/>
                                        <p:tgtEl>
                                          <p:spTgt spid="215"/>
                                        </p:tgtEl>
                                      </p:cBhvr>
                                    </p:animEffect>
                                  </p:childTnLst>
                                </p:cTn>
                              </p:par>
                            </p:childTnLst>
                          </p:cTn>
                        </p:par>
                        <p:par>
                          <p:cTn id="139" fill="hold">
                            <p:stCondLst>
                              <p:cond delay="1500"/>
                            </p:stCondLst>
                            <p:childTnLst>
                              <p:par>
                                <p:cTn id="140" presetID="53" presetClass="entr" presetSubtype="16" fill="hold" grpId="0" nodeType="afterEffect">
                                  <p:stCondLst>
                                    <p:cond delay="0"/>
                                  </p:stCondLst>
                                  <p:childTnLst>
                                    <p:set>
                                      <p:cBhvr>
                                        <p:cTn id="141" dur="1" fill="hold">
                                          <p:stCondLst>
                                            <p:cond delay="0"/>
                                          </p:stCondLst>
                                        </p:cTn>
                                        <p:tgtEl>
                                          <p:spTgt spid="70"/>
                                        </p:tgtEl>
                                        <p:attrNameLst>
                                          <p:attrName>style.visibility</p:attrName>
                                        </p:attrNameLst>
                                      </p:cBhvr>
                                      <p:to>
                                        <p:strVal val="visible"/>
                                      </p:to>
                                    </p:set>
                                    <p:anim calcmode="lin" valueType="num">
                                      <p:cBhvr>
                                        <p:cTn id="142" dur="500" fill="hold"/>
                                        <p:tgtEl>
                                          <p:spTgt spid="70"/>
                                        </p:tgtEl>
                                        <p:attrNameLst>
                                          <p:attrName>ppt_w</p:attrName>
                                        </p:attrNameLst>
                                      </p:cBhvr>
                                      <p:tavLst>
                                        <p:tav tm="0">
                                          <p:val>
                                            <p:fltVal val="0"/>
                                          </p:val>
                                        </p:tav>
                                        <p:tav tm="100000">
                                          <p:val>
                                            <p:strVal val="#ppt_w"/>
                                          </p:val>
                                        </p:tav>
                                      </p:tavLst>
                                    </p:anim>
                                    <p:anim calcmode="lin" valueType="num">
                                      <p:cBhvr>
                                        <p:cTn id="143" dur="500" fill="hold"/>
                                        <p:tgtEl>
                                          <p:spTgt spid="70"/>
                                        </p:tgtEl>
                                        <p:attrNameLst>
                                          <p:attrName>ppt_h</p:attrName>
                                        </p:attrNameLst>
                                      </p:cBhvr>
                                      <p:tavLst>
                                        <p:tav tm="0">
                                          <p:val>
                                            <p:fltVal val="0"/>
                                          </p:val>
                                        </p:tav>
                                        <p:tav tm="100000">
                                          <p:val>
                                            <p:strVal val="#ppt_h"/>
                                          </p:val>
                                        </p:tav>
                                      </p:tavLst>
                                    </p:anim>
                                    <p:animEffect transition="in" filter="fade">
                                      <p:cBhvr>
                                        <p:cTn id="144" dur="500"/>
                                        <p:tgtEl>
                                          <p:spTgt spid="7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1"/>
                                        </p:tgtEl>
                                        <p:attrNameLst>
                                          <p:attrName>style.visibility</p:attrName>
                                        </p:attrNameLst>
                                      </p:cBhvr>
                                      <p:to>
                                        <p:strVal val="visible"/>
                                      </p:to>
                                    </p:set>
                                    <p:animEffect transition="in" filter="fade">
                                      <p:cBhvr>
                                        <p:cTn id="147" dur="500"/>
                                        <p:tgtEl>
                                          <p:spTgt spid="71"/>
                                        </p:tgtEl>
                                      </p:cBhvr>
                                    </p:animEffect>
                                  </p:childTnLst>
                                </p:cTn>
                              </p:par>
                            </p:childTnLst>
                          </p:cTn>
                        </p:par>
                        <p:par>
                          <p:cTn id="148" fill="hold">
                            <p:stCondLst>
                              <p:cond delay="2000"/>
                            </p:stCondLst>
                            <p:childTnLst>
                              <p:par>
                                <p:cTn id="149" presetID="53" presetClass="entr" presetSubtype="16" fill="hold" nodeType="afterEffect">
                                  <p:stCondLst>
                                    <p:cond delay="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nodeType="withEffect">
                                  <p:stCondLst>
                                    <p:cond delay="1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15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35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par>
                                <p:cTn id="169" presetID="53" presetClass="entr" presetSubtype="16" fill="hold" nodeType="withEffect">
                                  <p:stCondLst>
                                    <p:cond delay="250"/>
                                  </p:stCondLst>
                                  <p:childTnLst>
                                    <p:set>
                                      <p:cBhvr>
                                        <p:cTn id="170" dur="1" fill="hold">
                                          <p:stCondLst>
                                            <p:cond delay="0"/>
                                          </p:stCondLst>
                                        </p:cTn>
                                        <p:tgtEl>
                                          <p:spTgt spid="77"/>
                                        </p:tgtEl>
                                        <p:attrNameLst>
                                          <p:attrName>style.visibility</p:attrName>
                                        </p:attrNameLst>
                                      </p:cBhvr>
                                      <p:to>
                                        <p:strVal val="visible"/>
                                      </p:to>
                                    </p:set>
                                    <p:anim calcmode="lin" valueType="num">
                                      <p:cBhvr>
                                        <p:cTn id="171" dur="500" fill="hold"/>
                                        <p:tgtEl>
                                          <p:spTgt spid="77"/>
                                        </p:tgtEl>
                                        <p:attrNameLst>
                                          <p:attrName>ppt_w</p:attrName>
                                        </p:attrNameLst>
                                      </p:cBhvr>
                                      <p:tavLst>
                                        <p:tav tm="0">
                                          <p:val>
                                            <p:fltVal val="0"/>
                                          </p:val>
                                        </p:tav>
                                        <p:tav tm="100000">
                                          <p:val>
                                            <p:strVal val="#ppt_w"/>
                                          </p:val>
                                        </p:tav>
                                      </p:tavLst>
                                    </p:anim>
                                    <p:anim calcmode="lin" valueType="num">
                                      <p:cBhvr>
                                        <p:cTn id="172" dur="500" fill="hold"/>
                                        <p:tgtEl>
                                          <p:spTgt spid="77"/>
                                        </p:tgtEl>
                                        <p:attrNameLst>
                                          <p:attrName>ppt_h</p:attrName>
                                        </p:attrNameLst>
                                      </p:cBhvr>
                                      <p:tavLst>
                                        <p:tav tm="0">
                                          <p:val>
                                            <p:fltVal val="0"/>
                                          </p:val>
                                        </p:tav>
                                        <p:tav tm="100000">
                                          <p:val>
                                            <p:strVal val="#ppt_h"/>
                                          </p:val>
                                        </p:tav>
                                      </p:tavLst>
                                    </p:anim>
                                    <p:animEffect transition="in" filter="fade">
                                      <p:cBhvr>
                                        <p:cTn id="173" dur="500"/>
                                        <p:tgtEl>
                                          <p:spTgt spid="77"/>
                                        </p:tgtEl>
                                      </p:cBhvr>
                                    </p:animEffect>
                                  </p:childTnLst>
                                </p:cTn>
                              </p:par>
                              <p:par>
                                <p:cTn id="174" presetID="53" presetClass="entr" presetSubtype="16" fill="hold" nodeType="withEffect">
                                  <p:stCondLst>
                                    <p:cond delay="200"/>
                                  </p:stCondLst>
                                  <p:childTnLst>
                                    <p:set>
                                      <p:cBhvr>
                                        <p:cTn id="175" dur="1" fill="hold">
                                          <p:stCondLst>
                                            <p:cond delay="0"/>
                                          </p:stCondLst>
                                        </p:cTn>
                                        <p:tgtEl>
                                          <p:spTgt spid="78"/>
                                        </p:tgtEl>
                                        <p:attrNameLst>
                                          <p:attrName>style.visibility</p:attrName>
                                        </p:attrNameLst>
                                      </p:cBhvr>
                                      <p:to>
                                        <p:strVal val="visible"/>
                                      </p:to>
                                    </p:set>
                                    <p:anim calcmode="lin" valueType="num">
                                      <p:cBhvr>
                                        <p:cTn id="176" dur="500" fill="hold"/>
                                        <p:tgtEl>
                                          <p:spTgt spid="78"/>
                                        </p:tgtEl>
                                        <p:attrNameLst>
                                          <p:attrName>ppt_w</p:attrName>
                                        </p:attrNameLst>
                                      </p:cBhvr>
                                      <p:tavLst>
                                        <p:tav tm="0">
                                          <p:val>
                                            <p:fltVal val="0"/>
                                          </p:val>
                                        </p:tav>
                                        <p:tav tm="100000">
                                          <p:val>
                                            <p:strVal val="#ppt_w"/>
                                          </p:val>
                                        </p:tav>
                                      </p:tavLst>
                                    </p:anim>
                                    <p:anim calcmode="lin" valueType="num">
                                      <p:cBhvr>
                                        <p:cTn id="177" dur="500" fill="hold"/>
                                        <p:tgtEl>
                                          <p:spTgt spid="78"/>
                                        </p:tgtEl>
                                        <p:attrNameLst>
                                          <p:attrName>ppt_h</p:attrName>
                                        </p:attrNameLst>
                                      </p:cBhvr>
                                      <p:tavLst>
                                        <p:tav tm="0">
                                          <p:val>
                                            <p:fltVal val="0"/>
                                          </p:val>
                                        </p:tav>
                                        <p:tav tm="100000">
                                          <p:val>
                                            <p:strVal val="#ppt_h"/>
                                          </p:val>
                                        </p:tav>
                                      </p:tavLst>
                                    </p:anim>
                                    <p:animEffect transition="in" filter="fade">
                                      <p:cBhvr>
                                        <p:cTn id="178" dur="500"/>
                                        <p:tgtEl>
                                          <p:spTgt spid="78"/>
                                        </p:tgtEl>
                                      </p:cBhvr>
                                    </p:animEffect>
                                  </p:childTnLst>
                                </p:cTn>
                              </p:par>
                              <p:par>
                                <p:cTn id="179" presetID="53" presetClass="entr" presetSubtype="16" fill="hold" nodeType="withEffect">
                                  <p:stCondLst>
                                    <p:cond delay="400"/>
                                  </p:stCondLst>
                                  <p:childTnLst>
                                    <p:set>
                                      <p:cBhvr>
                                        <p:cTn id="180" dur="1" fill="hold">
                                          <p:stCondLst>
                                            <p:cond delay="0"/>
                                          </p:stCondLst>
                                        </p:cTn>
                                        <p:tgtEl>
                                          <p:spTgt spid="79"/>
                                        </p:tgtEl>
                                        <p:attrNameLst>
                                          <p:attrName>style.visibility</p:attrName>
                                        </p:attrNameLst>
                                      </p:cBhvr>
                                      <p:to>
                                        <p:strVal val="visible"/>
                                      </p:to>
                                    </p:set>
                                    <p:anim calcmode="lin" valueType="num">
                                      <p:cBhvr>
                                        <p:cTn id="181" dur="500" fill="hold"/>
                                        <p:tgtEl>
                                          <p:spTgt spid="79"/>
                                        </p:tgtEl>
                                        <p:attrNameLst>
                                          <p:attrName>ppt_w</p:attrName>
                                        </p:attrNameLst>
                                      </p:cBhvr>
                                      <p:tavLst>
                                        <p:tav tm="0">
                                          <p:val>
                                            <p:fltVal val="0"/>
                                          </p:val>
                                        </p:tav>
                                        <p:tav tm="100000">
                                          <p:val>
                                            <p:strVal val="#ppt_w"/>
                                          </p:val>
                                        </p:tav>
                                      </p:tavLst>
                                    </p:anim>
                                    <p:anim calcmode="lin" valueType="num">
                                      <p:cBhvr>
                                        <p:cTn id="182" dur="500" fill="hold"/>
                                        <p:tgtEl>
                                          <p:spTgt spid="79"/>
                                        </p:tgtEl>
                                        <p:attrNameLst>
                                          <p:attrName>ppt_h</p:attrName>
                                        </p:attrNameLst>
                                      </p:cBhvr>
                                      <p:tavLst>
                                        <p:tav tm="0">
                                          <p:val>
                                            <p:fltVal val="0"/>
                                          </p:val>
                                        </p:tav>
                                        <p:tav tm="100000">
                                          <p:val>
                                            <p:strVal val="#ppt_h"/>
                                          </p:val>
                                        </p:tav>
                                      </p:tavLst>
                                    </p:anim>
                                    <p:animEffect transition="in" filter="fade">
                                      <p:cBhvr>
                                        <p:cTn id="183" dur="500"/>
                                        <p:tgtEl>
                                          <p:spTgt spid="79"/>
                                        </p:tgtEl>
                                      </p:cBhvr>
                                    </p:animEffect>
                                  </p:childTnLst>
                                </p:cTn>
                              </p:par>
                              <p:par>
                                <p:cTn id="184" presetID="53" presetClass="entr" presetSubtype="16" fill="hold" grpId="0" nodeType="withEffect">
                                  <p:stCondLst>
                                    <p:cond delay="350"/>
                                  </p:stCondLst>
                                  <p:childTnLst>
                                    <p:set>
                                      <p:cBhvr>
                                        <p:cTn id="185" dur="1" fill="hold">
                                          <p:stCondLst>
                                            <p:cond delay="0"/>
                                          </p:stCondLst>
                                        </p:cTn>
                                        <p:tgtEl>
                                          <p:spTgt spid="80"/>
                                        </p:tgtEl>
                                        <p:attrNameLst>
                                          <p:attrName>style.visibility</p:attrName>
                                        </p:attrNameLst>
                                      </p:cBhvr>
                                      <p:to>
                                        <p:strVal val="visible"/>
                                      </p:to>
                                    </p:set>
                                    <p:anim calcmode="lin" valueType="num">
                                      <p:cBhvr>
                                        <p:cTn id="186" dur="500" fill="hold"/>
                                        <p:tgtEl>
                                          <p:spTgt spid="80"/>
                                        </p:tgtEl>
                                        <p:attrNameLst>
                                          <p:attrName>ppt_w</p:attrName>
                                        </p:attrNameLst>
                                      </p:cBhvr>
                                      <p:tavLst>
                                        <p:tav tm="0">
                                          <p:val>
                                            <p:fltVal val="0"/>
                                          </p:val>
                                        </p:tav>
                                        <p:tav tm="100000">
                                          <p:val>
                                            <p:strVal val="#ppt_w"/>
                                          </p:val>
                                        </p:tav>
                                      </p:tavLst>
                                    </p:anim>
                                    <p:anim calcmode="lin" valueType="num">
                                      <p:cBhvr>
                                        <p:cTn id="187" dur="500" fill="hold"/>
                                        <p:tgtEl>
                                          <p:spTgt spid="80"/>
                                        </p:tgtEl>
                                        <p:attrNameLst>
                                          <p:attrName>ppt_h</p:attrName>
                                        </p:attrNameLst>
                                      </p:cBhvr>
                                      <p:tavLst>
                                        <p:tav tm="0">
                                          <p:val>
                                            <p:fltVal val="0"/>
                                          </p:val>
                                        </p:tav>
                                        <p:tav tm="100000">
                                          <p:val>
                                            <p:strVal val="#ppt_h"/>
                                          </p:val>
                                        </p:tav>
                                      </p:tavLst>
                                    </p:anim>
                                    <p:animEffect transition="in" filter="fade">
                                      <p:cBhvr>
                                        <p:cTn id="188" dur="500"/>
                                        <p:tgtEl>
                                          <p:spTgt spid="80"/>
                                        </p:tgtEl>
                                      </p:cBhvr>
                                    </p:animEffect>
                                  </p:childTnLst>
                                </p:cTn>
                              </p:par>
                              <p:par>
                                <p:cTn id="189" presetID="53" presetClass="entr" presetSubtype="16" fill="hold" nodeType="withEffect">
                                  <p:stCondLst>
                                    <p:cond delay="280"/>
                                  </p:stCondLst>
                                  <p:childTnLst>
                                    <p:set>
                                      <p:cBhvr>
                                        <p:cTn id="190" dur="1" fill="hold">
                                          <p:stCondLst>
                                            <p:cond delay="0"/>
                                          </p:stCondLst>
                                        </p:cTn>
                                        <p:tgtEl>
                                          <p:spTgt spid="81"/>
                                        </p:tgtEl>
                                        <p:attrNameLst>
                                          <p:attrName>style.visibility</p:attrName>
                                        </p:attrNameLst>
                                      </p:cBhvr>
                                      <p:to>
                                        <p:strVal val="visible"/>
                                      </p:to>
                                    </p:set>
                                    <p:anim calcmode="lin" valueType="num">
                                      <p:cBhvr>
                                        <p:cTn id="191" dur="500" fill="hold"/>
                                        <p:tgtEl>
                                          <p:spTgt spid="81"/>
                                        </p:tgtEl>
                                        <p:attrNameLst>
                                          <p:attrName>ppt_w</p:attrName>
                                        </p:attrNameLst>
                                      </p:cBhvr>
                                      <p:tavLst>
                                        <p:tav tm="0">
                                          <p:val>
                                            <p:fltVal val="0"/>
                                          </p:val>
                                        </p:tav>
                                        <p:tav tm="100000">
                                          <p:val>
                                            <p:strVal val="#ppt_w"/>
                                          </p:val>
                                        </p:tav>
                                      </p:tavLst>
                                    </p:anim>
                                    <p:anim calcmode="lin" valueType="num">
                                      <p:cBhvr>
                                        <p:cTn id="192" dur="500" fill="hold"/>
                                        <p:tgtEl>
                                          <p:spTgt spid="81"/>
                                        </p:tgtEl>
                                        <p:attrNameLst>
                                          <p:attrName>ppt_h</p:attrName>
                                        </p:attrNameLst>
                                      </p:cBhvr>
                                      <p:tavLst>
                                        <p:tav tm="0">
                                          <p:val>
                                            <p:fltVal val="0"/>
                                          </p:val>
                                        </p:tav>
                                        <p:tav tm="100000">
                                          <p:val>
                                            <p:strVal val="#ppt_h"/>
                                          </p:val>
                                        </p:tav>
                                      </p:tavLst>
                                    </p:anim>
                                    <p:animEffect transition="in" filter="fade">
                                      <p:cBhvr>
                                        <p:cTn id="193" dur="500"/>
                                        <p:tgtEl>
                                          <p:spTgt spid="81"/>
                                        </p:tgtEl>
                                      </p:cBhvr>
                                    </p:animEffect>
                                  </p:childTnLst>
                                </p:cTn>
                              </p:par>
                            </p:childTnLst>
                          </p:cTn>
                        </p:par>
                        <p:par>
                          <p:cTn id="194" fill="hold">
                            <p:stCondLst>
                              <p:cond delay="2900"/>
                            </p:stCondLst>
                            <p:childTnLst>
                              <p:par>
                                <p:cTn id="195" presetID="22" presetClass="entr" presetSubtype="2" fill="hold" nodeType="afterEffect">
                                  <p:stCondLst>
                                    <p:cond delay="0"/>
                                  </p:stCondLst>
                                  <p:childTnLst>
                                    <p:set>
                                      <p:cBhvr>
                                        <p:cTn id="196" dur="1" fill="hold">
                                          <p:stCondLst>
                                            <p:cond delay="0"/>
                                          </p:stCondLst>
                                        </p:cTn>
                                        <p:tgtEl>
                                          <p:spTgt spid="144"/>
                                        </p:tgtEl>
                                        <p:attrNameLst>
                                          <p:attrName>style.visibility</p:attrName>
                                        </p:attrNameLst>
                                      </p:cBhvr>
                                      <p:to>
                                        <p:strVal val="visible"/>
                                      </p:to>
                                    </p:set>
                                    <p:animEffect transition="in" filter="wipe(right)">
                                      <p:cBhvr>
                                        <p:cTn id="197" dur="500"/>
                                        <p:tgtEl>
                                          <p:spTgt spid="144"/>
                                        </p:tgtEl>
                                      </p:cBhvr>
                                    </p:animEffect>
                                  </p:childTnLst>
                                </p:cTn>
                              </p:par>
                              <p:par>
                                <p:cTn id="198" presetID="22" presetClass="entr" presetSubtype="8" fill="hold" nodeType="withEffect">
                                  <p:stCondLst>
                                    <p:cond delay="0"/>
                                  </p:stCondLst>
                                  <p:childTnLst>
                                    <p:set>
                                      <p:cBhvr>
                                        <p:cTn id="199" dur="1" fill="hold">
                                          <p:stCondLst>
                                            <p:cond delay="0"/>
                                          </p:stCondLst>
                                        </p:cTn>
                                        <p:tgtEl>
                                          <p:spTgt spid="147"/>
                                        </p:tgtEl>
                                        <p:attrNameLst>
                                          <p:attrName>style.visibility</p:attrName>
                                        </p:attrNameLst>
                                      </p:cBhvr>
                                      <p:to>
                                        <p:strVal val="visible"/>
                                      </p:to>
                                    </p:set>
                                    <p:animEffect transition="in" filter="wipe(left)">
                                      <p:cBhvr>
                                        <p:cTn id="20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1" grpId="0" animBg="1"/>
      <p:bldP spid="70" grpId="0" animBg="1"/>
      <p:bldP spid="71" grpId="0"/>
      <p:bldP spid="75" grpId="0" animBg="1"/>
      <p:bldP spid="76" grpId="0" animBg="1"/>
      <p:bldP spid="80" grpId="0" animBg="1"/>
      <p:bldP spid="133" grpId="0" animBg="1"/>
      <p:bldP spid="136" grpId="0"/>
      <p:bldP spid="138" grpId="0" animBg="1"/>
      <p:bldP spid="166" grpId="0"/>
      <p:bldP spid="185" grpId="0"/>
      <p:bldP spid="199" grpId="0"/>
      <p:bldP spid="200" grpId="0"/>
      <p:bldP spid="201" grpId="0"/>
      <p:bldP spid="205" grpId="0" animBg="1"/>
      <p:bldP spid="207" grpId="0" animBg="1"/>
      <p:bldP spid="208" grpId="0" animBg="1"/>
      <p:bldP spid="209" grpId="0" animBg="1"/>
      <p:bldP spid="210" grpId="0" animBg="1"/>
      <p:bldP spid="211" grpId="0" animBg="1"/>
      <p:bldP spid="212" grpId="0" animBg="1"/>
      <p:bldP spid="213" grpId="0"/>
      <p:bldP spid="2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6">
            <a:extLst>
              <a:ext uri="{FF2B5EF4-FFF2-40B4-BE49-F238E27FC236}">
                <a16:creationId xmlns:a16="http://schemas.microsoft.com/office/drawing/2014/main" id="{CFDB6AED-5620-4C7D-A77A-772A46232D70}"/>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t>
            </a:r>
            <a:r>
              <a:rPr lang="en-US" sz="1400" b="0" spc="0" err="1">
                <a:solidFill>
                  <a:srgbClr val="0078D4"/>
                </a:solidFill>
                <a:latin typeface="Segoe UI" panose="020B0502040204020203" pitchFamily="34" charset="0"/>
              </a:rPr>
              <a:t>HPA</a:t>
            </a:r>
            <a:r>
              <a:rPr lang="en-US" sz="1400" b="0" spc="0">
                <a:solidFill>
                  <a:srgbClr val="0078D4"/>
                </a:solidFill>
                <a:latin typeface="Segoe UI" panose="020B0502040204020203" pitchFamily="34" charset="0"/>
              </a:rPr>
              <a:t> obtains resource metrics and compares them to user-specified threshold</a:t>
            </a:r>
          </a:p>
        </p:txBody>
      </p:sp>
      <p:sp>
        <p:nvSpPr>
          <p:cNvPr id="78" name="Title 16">
            <a:extLst>
              <a:ext uri="{FF2B5EF4-FFF2-40B4-BE49-F238E27FC236}">
                <a16:creationId xmlns:a16="http://schemas.microsoft.com/office/drawing/2014/main" id="{26382CFB-F971-4460-B781-EAE2997DB74D}"/>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79" name="Title 16">
            <a:extLst>
              <a:ext uri="{FF2B5EF4-FFF2-40B4-BE49-F238E27FC236}">
                <a16:creationId xmlns:a16="http://schemas.microsoft.com/office/drawing/2014/main" id="{7520892D-5F59-4639-8E27-798E02572675}"/>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80" name="Title 16">
            <a:extLst>
              <a:ext uri="{FF2B5EF4-FFF2-40B4-BE49-F238E27FC236}">
                <a16:creationId xmlns:a16="http://schemas.microsoft.com/office/drawing/2014/main" id="{1F903346-64F2-40FC-9E4E-777A88F69C49}"/>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Horizontal Pod </a:t>
            </a:r>
            <a:r>
              <a:rPr lang="en-US" err="1"/>
              <a:t>Autoscaler</a:t>
            </a:r>
            <a:endParaRPr lang="en-US"/>
          </a:p>
        </p:txBody>
      </p:sp>
      <p:grpSp>
        <p:nvGrpSpPr>
          <p:cNvPr id="5" name="Group 4">
            <a:extLst>
              <a:ext uri="{FF2B5EF4-FFF2-40B4-BE49-F238E27FC236}">
                <a16:creationId xmlns:a16="http://schemas.microsoft.com/office/drawing/2014/main" id="{10C6B301-B6D4-4DD4-9EB2-6380699891DD}"/>
              </a:ext>
            </a:extLst>
          </p:cNvPr>
          <p:cNvGrpSpPr/>
          <p:nvPr/>
        </p:nvGrpSpPr>
        <p:grpSpPr>
          <a:xfrm>
            <a:off x="4765472" y="2388374"/>
            <a:ext cx="926720" cy="989016"/>
            <a:chOff x="5167423" y="2687016"/>
            <a:chExt cx="1188720" cy="1290068"/>
          </a:xfrm>
        </p:grpSpPr>
        <p:sp>
          <p:nvSpPr>
            <p:cNvPr id="131" name="Rectangle: Rounded Corners 118">
              <a:extLst>
                <a:ext uri="{FF2B5EF4-FFF2-40B4-BE49-F238E27FC236}">
                  <a16:creationId xmlns:a16="http://schemas.microsoft.com/office/drawing/2014/main" id="{AEC25BAC-7794-40DD-B31E-75AC88945897}"/>
                </a:ext>
              </a:extLst>
            </p:cNvPr>
            <p:cNvSpPr/>
            <p:nvPr/>
          </p:nvSpPr>
          <p:spPr bwMode="auto">
            <a:xfrm>
              <a:off x="5381831" y="3165927"/>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9" name="Title 1">
              <a:extLst>
                <a:ext uri="{FF2B5EF4-FFF2-40B4-BE49-F238E27FC236}">
                  <a16:creationId xmlns:a16="http://schemas.microsoft.com/office/drawing/2014/main" id="{3D615E84-A607-4809-844F-A2828230D9B5}"/>
                </a:ext>
              </a:extLst>
            </p:cNvPr>
            <p:cNvSpPr txBox="1">
              <a:spLocks/>
            </p:cNvSpPr>
            <p:nvPr/>
          </p:nvSpPr>
          <p:spPr>
            <a:xfrm>
              <a:off x="5167423" y="2687016"/>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Horizontal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5" name="Group 134">
              <a:extLst>
                <a:ext uri="{FF2B5EF4-FFF2-40B4-BE49-F238E27FC236}">
                  <a16:creationId xmlns:a16="http://schemas.microsoft.com/office/drawing/2014/main" id="{555B9CA3-2664-459E-8430-88C6C31BB7DD}"/>
                </a:ext>
              </a:extLst>
            </p:cNvPr>
            <p:cNvGrpSpPr/>
            <p:nvPr/>
          </p:nvGrpSpPr>
          <p:grpSpPr>
            <a:xfrm>
              <a:off x="5476407" y="3389903"/>
              <a:ext cx="570752" cy="363205"/>
              <a:chOff x="3876923" y="2971034"/>
              <a:chExt cx="937282" cy="596452"/>
            </a:xfrm>
          </p:grpSpPr>
          <p:sp>
            <p:nvSpPr>
              <p:cNvPr id="137" name="Freeform: Shape 136">
                <a:extLst>
                  <a:ext uri="{FF2B5EF4-FFF2-40B4-BE49-F238E27FC236}">
                    <a16:creationId xmlns:a16="http://schemas.microsoft.com/office/drawing/2014/main" id="{9ED756CB-5CF1-4DB0-BB19-7015BDE1805A}"/>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defTabSz="932597">
                  <a:defRPr/>
                </a:pPr>
                <a:endParaRPr lang="en-US" sz="1400">
                  <a:solidFill>
                    <a:prstClr val="black"/>
                  </a:solidFill>
                  <a:latin typeface="Calibri" panose="020F0502020204030204"/>
                </a:endParaRPr>
              </a:p>
            </p:txBody>
          </p:sp>
          <p:sp>
            <p:nvSpPr>
              <p:cNvPr id="140" name="Rectangle 139">
                <a:extLst>
                  <a:ext uri="{FF2B5EF4-FFF2-40B4-BE49-F238E27FC236}">
                    <a16:creationId xmlns:a16="http://schemas.microsoft.com/office/drawing/2014/main" id="{D6222249-A9BE-44EC-9931-D63ECF780AFA}"/>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400">
                  <a:solidFill>
                    <a:prstClr val="white"/>
                  </a:solidFill>
                  <a:latin typeface="Calibri" panose="020F0502020204030204"/>
                </a:endParaRPr>
              </a:p>
            </p:txBody>
          </p:sp>
          <p:sp>
            <p:nvSpPr>
              <p:cNvPr id="141" name="Freeform: Shape 140">
                <a:extLst>
                  <a:ext uri="{FF2B5EF4-FFF2-40B4-BE49-F238E27FC236}">
                    <a16:creationId xmlns:a16="http://schemas.microsoft.com/office/drawing/2014/main" id="{F8B7F6CA-BD89-4773-B207-D0595246AC6D}"/>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defTabSz="932563">
                  <a:defRPr/>
                </a:pPr>
                <a:endParaRPr lang="en-US" sz="1200">
                  <a:solidFill>
                    <a:srgbClr val="FFFFFF"/>
                  </a:solidFill>
                  <a:latin typeface="Segoe UI"/>
                </a:endParaRPr>
              </a:p>
            </p:txBody>
          </p:sp>
        </p:grpSp>
      </p:grpSp>
      <p:grpSp>
        <p:nvGrpSpPr>
          <p:cNvPr id="8" name="Group 7">
            <a:extLst>
              <a:ext uri="{FF2B5EF4-FFF2-40B4-BE49-F238E27FC236}">
                <a16:creationId xmlns:a16="http://schemas.microsoft.com/office/drawing/2014/main" id="{48071239-693C-4B36-8F7E-54B8F2E18AE2}"/>
              </a:ext>
            </a:extLst>
          </p:cNvPr>
          <p:cNvGrpSpPr/>
          <p:nvPr/>
        </p:nvGrpSpPr>
        <p:grpSpPr>
          <a:xfrm>
            <a:off x="6393980" y="2542263"/>
            <a:ext cx="926720" cy="835127"/>
            <a:chOff x="5467114" y="2320574"/>
            <a:chExt cx="1188720" cy="1089336"/>
          </a:xfrm>
        </p:grpSpPr>
        <p:sp>
          <p:nvSpPr>
            <p:cNvPr id="143" name="Rectangle: Rounded Corners 118">
              <a:extLst>
                <a:ext uri="{FF2B5EF4-FFF2-40B4-BE49-F238E27FC236}">
                  <a16:creationId xmlns:a16="http://schemas.microsoft.com/office/drawing/2014/main" id="{DAE18608-25CE-4070-B8A6-CC126D064482}"/>
                </a:ext>
              </a:extLst>
            </p:cNvPr>
            <p:cNvSpPr/>
            <p:nvPr/>
          </p:nvSpPr>
          <p:spPr bwMode="auto">
            <a:xfrm>
              <a:off x="5681522" y="25987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Title 1">
              <a:extLst>
                <a:ext uri="{FF2B5EF4-FFF2-40B4-BE49-F238E27FC236}">
                  <a16:creationId xmlns:a16="http://schemas.microsoft.com/office/drawing/2014/main" id="{C3414BA5-0E8B-4773-A5D9-7C35ED3C5600}"/>
                </a:ext>
              </a:extLst>
            </p:cNvPr>
            <p:cNvSpPr txBox="1">
              <a:spLocks/>
            </p:cNvSpPr>
            <p:nvPr/>
          </p:nvSpPr>
          <p:spPr>
            <a:xfrm>
              <a:off x="5467114" y="23205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Deployment</a:t>
              </a:r>
            </a:p>
          </p:txBody>
        </p:sp>
        <p:sp>
          <p:nvSpPr>
            <p:cNvPr id="151" name="arrow_24" title="Icon of an arrow pointing out of a box">
              <a:extLst>
                <a:ext uri="{FF2B5EF4-FFF2-40B4-BE49-F238E27FC236}">
                  <a16:creationId xmlns:a16="http://schemas.microsoft.com/office/drawing/2014/main" id="{EB23FB2E-98D5-4CEB-88FC-EFA4EC6F559C}"/>
                </a:ext>
              </a:extLst>
            </p:cNvPr>
            <p:cNvSpPr>
              <a:spLocks noChangeAspect="1" noEditPoints="1"/>
            </p:cNvSpPr>
            <p:nvPr/>
          </p:nvSpPr>
          <p:spPr bwMode="auto">
            <a:xfrm>
              <a:off x="5817246" y="2817811"/>
              <a:ext cx="488457" cy="37304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a:gradFill>
                  <a:gsLst>
                    <a:gs pos="0">
                      <a:srgbClr val="505050"/>
                    </a:gs>
                    <a:gs pos="100000">
                      <a:srgbClr val="505050"/>
                    </a:gs>
                  </a:gsLst>
                  <a:lin ang="5400000" scaled="1"/>
                </a:gradFill>
                <a:latin typeface="Calibri" panose="020F0502020204030204"/>
              </a:endParaRPr>
            </a:p>
          </p:txBody>
        </p:sp>
      </p:grpSp>
      <p:grpSp>
        <p:nvGrpSpPr>
          <p:cNvPr id="9" name="Group 8">
            <a:extLst>
              <a:ext uri="{FF2B5EF4-FFF2-40B4-BE49-F238E27FC236}">
                <a16:creationId xmlns:a16="http://schemas.microsoft.com/office/drawing/2014/main" id="{DEF079D7-3CDF-4DE8-A62A-45863843B0E3}"/>
              </a:ext>
            </a:extLst>
          </p:cNvPr>
          <p:cNvGrpSpPr/>
          <p:nvPr/>
        </p:nvGrpSpPr>
        <p:grpSpPr>
          <a:xfrm>
            <a:off x="7723449" y="2542263"/>
            <a:ext cx="926720" cy="835127"/>
            <a:chOff x="7811385" y="2472974"/>
            <a:chExt cx="1188720" cy="1089336"/>
          </a:xfrm>
        </p:grpSpPr>
        <p:sp>
          <p:nvSpPr>
            <p:cNvPr id="154" name="Rectangle: Rounded Corners 118">
              <a:extLst>
                <a:ext uri="{FF2B5EF4-FFF2-40B4-BE49-F238E27FC236}">
                  <a16:creationId xmlns:a16="http://schemas.microsoft.com/office/drawing/2014/main" id="{F9C26E23-F9D5-4ED9-B4AC-04599F998E75}"/>
                </a:ext>
              </a:extLst>
            </p:cNvPr>
            <p:cNvSpPr/>
            <p:nvPr/>
          </p:nvSpPr>
          <p:spPr bwMode="auto">
            <a:xfrm>
              <a:off x="8025793" y="27511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8" name="Title 1">
              <a:extLst>
                <a:ext uri="{FF2B5EF4-FFF2-40B4-BE49-F238E27FC236}">
                  <a16:creationId xmlns:a16="http://schemas.microsoft.com/office/drawing/2014/main" id="{ED7A8DF1-6DDA-4BAE-88F0-4637ACD0A456}"/>
                </a:ext>
              </a:extLst>
            </p:cNvPr>
            <p:cNvSpPr txBox="1">
              <a:spLocks/>
            </p:cNvSpPr>
            <p:nvPr/>
          </p:nvSpPr>
          <p:spPr>
            <a:xfrm>
              <a:off x="7811385" y="24729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2" name="Database_EFC7" title="Icon of a cylinder">
              <a:extLst>
                <a:ext uri="{FF2B5EF4-FFF2-40B4-BE49-F238E27FC236}">
                  <a16:creationId xmlns:a16="http://schemas.microsoft.com/office/drawing/2014/main" id="{800EDED7-6FE8-4666-8E9A-4AECE4A2130E}"/>
                </a:ext>
              </a:extLst>
            </p:cNvPr>
            <p:cNvSpPr>
              <a:spLocks noChangeAspect="1" noEditPoints="1"/>
            </p:cNvSpPr>
            <p:nvPr/>
          </p:nvSpPr>
          <p:spPr bwMode="auto">
            <a:xfrm>
              <a:off x="8244313" y="2946895"/>
              <a:ext cx="322864" cy="4196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400">
                <a:solidFill>
                  <a:prstClr val="black"/>
                </a:solidFill>
                <a:latin typeface="Calibri" panose="020F0502020204030204"/>
              </a:endParaRPr>
            </a:p>
          </p:txBody>
        </p:sp>
      </p:grpSp>
      <p:sp>
        <p:nvSpPr>
          <p:cNvPr id="180" name="Rectangle: Rounded Corners 118">
            <a:extLst>
              <a:ext uri="{FF2B5EF4-FFF2-40B4-BE49-F238E27FC236}">
                <a16:creationId xmlns:a16="http://schemas.microsoft.com/office/drawing/2014/main" id="{F42B62E5-F55D-4018-911D-391A9115F623}"/>
              </a:ext>
            </a:extLst>
          </p:cNvPr>
          <p:cNvSpPr/>
          <p:nvPr/>
        </p:nvSpPr>
        <p:spPr bwMode="auto">
          <a:xfrm>
            <a:off x="5575258" y="4011390"/>
            <a:ext cx="1158291" cy="1554004"/>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CC69FC1-20C6-470E-9C4A-8CD09C32EDA9}"/>
              </a:ext>
            </a:extLst>
          </p:cNvPr>
          <p:cNvGrpSpPr/>
          <p:nvPr/>
        </p:nvGrpSpPr>
        <p:grpSpPr>
          <a:xfrm>
            <a:off x="5624999" y="4087457"/>
            <a:ext cx="1058809" cy="1489581"/>
            <a:chOff x="2827315" y="4396876"/>
            <a:chExt cx="1358153" cy="1943002"/>
          </a:xfrm>
        </p:grpSpPr>
        <p:grpSp>
          <p:nvGrpSpPr>
            <p:cNvPr id="10" name="Group 9">
              <a:extLst>
                <a:ext uri="{FF2B5EF4-FFF2-40B4-BE49-F238E27FC236}">
                  <a16:creationId xmlns:a16="http://schemas.microsoft.com/office/drawing/2014/main" id="{785E0E1A-4C03-4493-BD64-DCEA9EA6757D}"/>
                </a:ext>
              </a:extLst>
            </p:cNvPr>
            <p:cNvGrpSpPr/>
            <p:nvPr/>
          </p:nvGrpSpPr>
          <p:grpSpPr>
            <a:xfrm>
              <a:off x="2912031" y="4396876"/>
              <a:ext cx="1188720" cy="1290069"/>
              <a:chOff x="4678220" y="4356535"/>
              <a:chExt cx="1188720" cy="1290069"/>
            </a:xfrm>
          </p:grpSpPr>
          <p:sp>
            <p:nvSpPr>
              <p:cNvPr id="171" name="Rectangle: Rounded Corners 118">
                <a:extLst>
                  <a:ext uri="{FF2B5EF4-FFF2-40B4-BE49-F238E27FC236}">
                    <a16:creationId xmlns:a16="http://schemas.microsoft.com/office/drawing/2014/main" id="{529656E1-72A0-4E41-AECB-1475C50429EB}"/>
                  </a:ext>
                </a:extLst>
              </p:cNvPr>
              <p:cNvSpPr/>
              <p:nvPr/>
            </p:nvSpPr>
            <p:spPr bwMode="auto">
              <a:xfrm>
                <a:off x="4892628" y="483544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0BAF8C7-CEC6-4250-AB9F-4589341CCBA3}"/>
                  </a:ext>
                </a:extLst>
              </p:cNvPr>
              <p:cNvSpPr txBox="1">
                <a:spLocks/>
              </p:cNvSpPr>
              <p:nvPr/>
            </p:nvSpPr>
            <p:spPr>
              <a:xfrm>
                <a:off x="4678220" y="4356535"/>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Metrics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Server</a:t>
                </a:r>
              </a:p>
            </p:txBody>
          </p:sp>
          <p:sp>
            <p:nvSpPr>
              <p:cNvPr id="179" name="graph_9" title="Icon of a line chart with connected circles at varying points">
                <a:extLst>
                  <a:ext uri="{FF2B5EF4-FFF2-40B4-BE49-F238E27FC236}">
                    <a16:creationId xmlns:a16="http://schemas.microsoft.com/office/drawing/2014/main" id="{28F1BAED-32D0-4DD6-9C26-BAF3A7187DFA}"/>
                  </a:ext>
                </a:extLst>
              </p:cNvPr>
              <p:cNvSpPr>
                <a:spLocks noChangeAspect="1" noEditPoints="1"/>
              </p:cNvSpPr>
              <p:nvPr/>
            </p:nvSpPr>
            <p:spPr bwMode="auto">
              <a:xfrm>
                <a:off x="5069908" y="505814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FDA0E67A-3E75-407C-AF65-559510A9DBDD}"/>
                </a:ext>
              </a:extLst>
            </p:cNvPr>
            <p:cNvSpPr txBox="1"/>
            <p:nvPr/>
          </p:nvSpPr>
          <p:spPr>
            <a:xfrm>
              <a:off x="2827315" y="5701553"/>
              <a:ext cx="1358153" cy="63832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Collects metrics from all nodes </a:t>
              </a:r>
            </a:p>
          </p:txBody>
        </p:sp>
      </p:grpSp>
      <p:sp>
        <p:nvSpPr>
          <p:cNvPr id="181" name="Title 1">
            <a:extLst>
              <a:ext uri="{FF2B5EF4-FFF2-40B4-BE49-F238E27FC236}">
                <a16:creationId xmlns:a16="http://schemas.microsoft.com/office/drawing/2014/main" id="{F8F22803-D035-4DB1-B2AC-70FAD3BC802E}"/>
              </a:ext>
            </a:extLst>
          </p:cNvPr>
          <p:cNvSpPr txBox="1">
            <a:spLocks/>
          </p:cNvSpPr>
          <p:nvPr/>
        </p:nvSpPr>
        <p:spPr>
          <a:xfrm>
            <a:off x="5575258" y="379597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NodeX</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9" name="Connector: Elbow 18">
            <a:extLst>
              <a:ext uri="{FF2B5EF4-FFF2-40B4-BE49-F238E27FC236}">
                <a16:creationId xmlns:a16="http://schemas.microsoft.com/office/drawing/2014/main" id="{143F9D50-C251-4859-8AE8-C77BDA4D1498}"/>
              </a:ext>
            </a:extLst>
          </p:cNvPr>
          <p:cNvCxnSpPr/>
          <p:nvPr/>
        </p:nvCxnSpPr>
        <p:spPr>
          <a:xfrm rot="16200000" flipH="1">
            <a:off x="4849437" y="3756785"/>
            <a:ext cx="1388153" cy="62936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2DD62518-117C-4D65-90FC-E1B2BB2E20DD}"/>
              </a:ext>
            </a:extLst>
          </p:cNvPr>
          <p:cNvSpPr txBox="1"/>
          <p:nvPr/>
        </p:nvSpPr>
        <p:spPr>
          <a:xfrm>
            <a:off x="4711403" y="3826784"/>
            <a:ext cx="505002" cy="489365"/>
          </a:xfrm>
          <a:prstGeom prst="rect">
            <a:avLst/>
          </a:prstGeom>
          <a:noFill/>
        </p:spPr>
        <p:txBody>
          <a:bodyPr wrap="square" lIns="0" tIns="146304" rIns="182880" bIns="146304" rtlCol="0">
            <a:spAutoFit/>
          </a:bodyPr>
          <a:lstStyle/>
          <a:p>
            <a:pPr algn="r">
              <a:lnSpc>
                <a:spcPct val="90000"/>
              </a:lnSpc>
              <a:spcAft>
                <a:spcPts val="600"/>
              </a:spcAft>
            </a:pPr>
            <a:r>
              <a:rPr lang="en-US" sz="700">
                <a:solidFill>
                  <a:srgbClr val="000000"/>
                </a:solidFill>
              </a:rPr>
              <a:t>Grabs</a:t>
            </a:r>
            <a:br>
              <a:rPr lang="en-US" sz="700">
                <a:solidFill>
                  <a:srgbClr val="000000"/>
                </a:solidFill>
              </a:rPr>
            </a:br>
            <a:r>
              <a:rPr lang="en-US" sz="700">
                <a:solidFill>
                  <a:srgbClr val="000000"/>
                </a:solidFill>
              </a:rPr>
              <a:t>metrics</a:t>
            </a:r>
          </a:p>
        </p:txBody>
      </p:sp>
      <p:cxnSp>
        <p:nvCxnSpPr>
          <p:cNvPr id="21" name="Straight Arrow Connector 20">
            <a:extLst>
              <a:ext uri="{FF2B5EF4-FFF2-40B4-BE49-F238E27FC236}">
                <a16:creationId xmlns:a16="http://schemas.microsoft.com/office/drawing/2014/main" id="{0BD4E407-45D5-4DC1-8EFF-B522E881B6AD}"/>
              </a:ext>
            </a:extLst>
          </p:cNvPr>
          <p:cNvCxnSpPr>
            <a:cxnSpLocks/>
          </p:cNvCxnSpPr>
          <p:nvPr/>
        </p:nvCxnSpPr>
        <p:spPr>
          <a:xfrm>
            <a:off x="5525041" y="3066458"/>
            <a:ext cx="104826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C898675-1CF2-49AD-9A18-FA72D1F0CE29}"/>
              </a:ext>
            </a:extLst>
          </p:cNvPr>
          <p:cNvCxnSpPr>
            <a:cxnSpLocks/>
          </p:cNvCxnSpPr>
          <p:nvPr/>
        </p:nvCxnSpPr>
        <p:spPr>
          <a:xfrm>
            <a:off x="7153549" y="3066458"/>
            <a:ext cx="7370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4059618-359D-4961-9670-BD854417530C}"/>
              </a:ext>
            </a:extLst>
          </p:cNvPr>
          <p:cNvSpPr txBox="1"/>
          <p:nvPr/>
        </p:nvSpPr>
        <p:spPr>
          <a:xfrm>
            <a:off x="5622969" y="2781786"/>
            <a:ext cx="856134" cy="40626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5" name="TextBox 184">
            <a:extLst>
              <a:ext uri="{FF2B5EF4-FFF2-40B4-BE49-F238E27FC236}">
                <a16:creationId xmlns:a16="http://schemas.microsoft.com/office/drawing/2014/main" id="{129DB174-B94F-45D7-B133-E663F7388AC9}"/>
              </a:ext>
            </a:extLst>
          </p:cNvPr>
          <p:cNvSpPr txBox="1"/>
          <p:nvPr/>
        </p:nvSpPr>
        <p:spPr>
          <a:xfrm>
            <a:off x="5622969" y="3019867"/>
            <a:ext cx="856134" cy="39241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7" name="Rectangle: Rounded Corners 118">
            <a:extLst>
              <a:ext uri="{FF2B5EF4-FFF2-40B4-BE49-F238E27FC236}">
                <a16:creationId xmlns:a16="http://schemas.microsoft.com/office/drawing/2014/main" id="{92558B1C-5511-4A6F-8983-7C852B7C7CEE}"/>
              </a:ext>
            </a:extLst>
          </p:cNvPr>
          <p:cNvSpPr/>
          <p:nvPr/>
        </p:nvSpPr>
        <p:spPr bwMode="auto">
          <a:xfrm>
            <a:off x="9017260" y="2358442"/>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E18ECE69-EC29-432A-A07E-ABBDBACBE730}"/>
              </a:ext>
            </a:extLst>
          </p:cNvPr>
          <p:cNvSpPr txBox="1">
            <a:spLocks/>
          </p:cNvSpPr>
          <p:nvPr/>
        </p:nvSpPr>
        <p:spPr>
          <a:xfrm>
            <a:off x="9017260" y="2143031"/>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Node1</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196" name="Rectangle: Rounded Corners 118">
            <a:extLst>
              <a:ext uri="{FF2B5EF4-FFF2-40B4-BE49-F238E27FC236}">
                <a16:creationId xmlns:a16="http://schemas.microsoft.com/office/drawing/2014/main" id="{0B426428-DDFB-4926-940D-BF5E5012AEDF}"/>
              </a:ext>
            </a:extLst>
          </p:cNvPr>
          <p:cNvSpPr/>
          <p:nvPr/>
        </p:nvSpPr>
        <p:spPr bwMode="auto">
          <a:xfrm>
            <a:off x="9017260" y="4269050"/>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48BC9262-C748-41B5-BF0D-1062F97677D5}"/>
              </a:ext>
            </a:extLst>
          </p:cNvPr>
          <p:cNvSpPr txBox="1">
            <a:spLocks/>
          </p:cNvSpPr>
          <p:nvPr/>
        </p:nvSpPr>
        <p:spPr>
          <a:xfrm>
            <a:off x="9017260" y="405363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Node2</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grpSp>
        <p:nvGrpSpPr>
          <p:cNvPr id="33" name="Group 32">
            <a:extLst>
              <a:ext uri="{FF2B5EF4-FFF2-40B4-BE49-F238E27FC236}">
                <a16:creationId xmlns:a16="http://schemas.microsoft.com/office/drawing/2014/main" id="{18B554E0-58FA-48C9-801C-0E3F582CE426}"/>
              </a:ext>
            </a:extLst>
          </p:cNvPr>
          <p:cNvGrpSpPr/>
          <p:nvPr/>
        </p:nvGrpSpPr>
        <p:grpSpPr>
          <a:xfrm>
            <a:off x="9198569" y="2520676"/>
            <a:ext cx="427717" cy="588845"/>
            <a:chOff x="8239617" y="2209145"/>
            <a:chExt cx="548640" cy="768087"/>
          </a:xfrm>
        </p:grpSpPr>
        <p:sp>
          <p:nvSpPr>
            <p:cNvPr id="200" name="Title 1">
              <a:extLst>
                <a:ext uri="{FF2B5EF4-FFF2-40B4-BE49-F238E27FC236}">
                  <a16:creationId xmlns:a16="http://schemas.microsoft.com/office/drawing/2014/main" id="{71F0DB47-52F2-4289-9E66-767425FDB1F6}"/>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03" name="Rectangle: Rounded Corners 202">
              <a:extLst>
                <a:ext uri="{FF2B5EF4-FFF2-40B4-BE49-F238E27FC236}">
                  <a16:creationId xmlns:a16="http://schemas.microsoft.com/office/drawing/2014/main" id="{35242135-F2AC-4805-9C7B-00624AC0BA9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04" name="Freeform: Shape 203">
              <a:extLst>
                <a:ext uri="{FF2B5EF4-FFF2-40B4-BE49-F238E27FC236}">
                  <a16:creationId xmlns:a16="http://schemas.microsoft.com/office/drawing/2014/main" id="{C0EFF146-2D58-4EBB-AC79-ACA914068EC1}"/>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grpSp>
        <p:nvGrpSpPr>
          <p:cNvPr id="214" name="Group 213">
            <a:extLst>
              <a:ext uri="{FF2B5EF4-FFF2-40B4-BE49-F238E27FC236}">
                <a16:creationId xmlns:a16="http://schemas.microsoft.com/office/drawing/2014/main" id="{67AF3FF6-F4A4-4359-8E18-BEBF3E558F7A}"/>
              </a:ext>
            </a:extLst>
          </p:cNvPr>
          <p:cNvGrpSpPr/>
          <p:nvPr/>
        </p:nvGrpSpPr>
        <p:grpSpPr>
          <a:xfrm>
            <a:off x="9198569" y="3171618"/>
            <a:ext cx="427717" cy="588845"/>
            <a:chOff x="8239617" y="2209145"/>
            <a:chExt cx="548640" cy="768087"/>
          </a:xfrm>
        </p:grpSpPr>
        <p:sp>
          <p:nvSpPr>
            <p:cNvPr id="215" name="Title 1">
              <a:extLst>
                <a:ext uri="{FF2B5EF4-FFF2-40B4-BE49-F238E27FC236}">
                  <a16:creationId xmlns:a16="http://schemas.microsoft.com/office/drawing/2014/main" id="{85803A99-4E2F-4FC3-A6E8-3769B72CEFB0}"/>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16" name="Rectangle: Rounded Corners 215">
              <a:extLst>
                <a:ext uri="{FF2B5EF4-FFF2-40B4-BE49-F238E27FC236}">
                  <a16:creationId xmlns:a16="http://schemas.microsoft.com/office/drawing/2014/main" id="{BCB1FB03-0BC8-465C-9CD9-E589DDAFEA44}"/>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17" name="Freeform: Shape 216">
              <a:extLst>
                <a:ext uri="{FF2B5EF4-FFF2-40B4-BE49-F238E27FC236}">
                  <a16:creationId xmlns:a16="http://schemas.microsoft.com/office/drawing/2014/main" id="{8F50BA61-4374-4F6D-8AD8-0D8D8D39E7CB}"/>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18" name="Rectangle: Rounded Corners 118">
            <a:extLst>
              <a:ext uri="{FF2B5EF4-FFF2-40B4-BE49-F238E27FC236}">
                <a16:creationId xmlns:a16="http://schemas.microsoft.com/office/drawing/2014/main" id="{42EE08DD-6B10-4093-B271-B3EF2F0E9A54}"/>
              </a:ext>
            </a:extLst>
          </p:cNvPr>
          <p:cNvSpPr/>
          <p:nvPr/>
        </p:nvSpPr>
        <p:spPr bwMode="auto">
          <a:xfrm>
            <a:off x="9910378" y="2913187"/>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9" name="Title 1">
            <a:extLst>
              <a:ext uri="{FF2B5EF4-FFF2-40B4-BE49-F238E27FC236}">
                <a16:creationId xmlns:a16="http://schemas.microsoft.com/office/drawing/2014/main" id="{287648BC-1A9D-4637-BDB0-1A0095884045}"/>
              </a:ext>
            </a:extLst>
          </p:cNvPr>
          <p:cNvSpPr txBox="1">
            <a:spLocks/>
          </p:cNvSpPr>
          <p:nvPr/>
        </p:nvSpPr>
        <p:spPr>
          <a:xfrm>
            <a:off x="9957085" y="2746090"/>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7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21" name="Rectangle: Rounded Corners 118">
            <a:extLst>
              <a:ext uri="{FF2B5EF4-FFF2-40B4-BE49-F238E27FC236}">
                <a16:creationId xmlns:a16="http://schemas.microsoft.com/office/drawing/2014/main" id="{4E51A31F-6508-4CFF-B0A9-1FE14185309D}"/>
              </a:ext>
            </a:extLst>
          </p:cNvPr>
          <p:cNvSpPr/>
          <p:nvPr/>
        </p:nvSpPr>
        <p:spPr bwMode="auto">
          <a:xfrm>
            <a:off x="9970943" y="3061190"/>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46" name="Connector: Elbow 45">
            <a:extLst>
              <a:ext uri="{FF2B5EF4-FFF2-40B4-BE49-F238E27FC236}">
                <a16:creationId xmlns:a16="http://schemas.microsoft.com/office/drawing/2014/main" id="{9A069130-0DD7-4387-B8FF-ABA05CC7AF40}"/>
              </a:ext>
            </a:extLst>
          </p:cNvPr>
          <p:cNvCxnSpPr>
            <a:stCxn id="218" idx="1"/>
            <a:endCxn id="203" idx="3"/>
          </p:cNvCxnSpPr>
          <p:nvPr/>
        </p:nvCxnSpPr>
        <p:spPr>
          <a:xfrm rot="10800000">
            <a:off x="9626287" y="2899218"/>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EBC96696-45A5-43DB-B1B9-0DE73CC0D24F}"/>
              </a:ext>
            </a:extLst>
          </p:cNvPr>
          <p:cNvCxnSpPr>
            <a:cxnSpLocks/>
            <a:stCxn id="218" idx="1"/>
            <a:endCxn id="216" idx="3"/>
          </p:cNvCxnSpPr>
          <p:nvPr/>
        </p:nvCxnSpPr>
        <p:spPr>
          <a:xfrm rot="10800000" flipV="1">
            <a:off x="9626287" y="3224119"/>
            <a:ext cx="284091" cy="326040"/>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D00DA9D-20CC-4B52-8C5B-ECDC3119B41C}"/>
              </a:ext>
            </a:extLst>
          </p:cNvPr>
          <p:cNvCxnSpPr>
            <a:cxnSpLocks/>
            <a:stCxn id="154" idx="3"/>
            <a:endCxn id="203" idx="1"/>
          </p:cNvCxnSpPr>
          <p:nvPr/>
        </p:nvCxnSpPr>
        <p:spPr>
          <a:xfrm flipV="1">
            <a:off x="8483018" y="2899217"/>
            <a:ext cx="715551" cy="16724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97869246-C13D-4F90-B8AF-9395DF9054F5}"/>
              </a:ext>
            </a:extLst>
          </p:cNvPr>
          <p:cNvCxnSpPr>
            <a:cxnSpLocks/>
            <a:stCxn id="154" idx="3"/>
            <a:endCxn id="216" idx="1"/>
          </p:cNvCxnSpPr>
          <p:nvPr/>
        </p:nvCxnSpPr>
        <p:spPr>
          <a:xfrm>
            <a:off x="8483018" y="3066458"/>
            <a:ext cx="715551" cy="48370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8B4F302B-D6F3-40F9-B53E-1BF3F3E8ECD0}"/>
              </a:ext>
            </a:extLst>
          </p:cNvPr>
          <p:cNvGrpSpPr/>
          <p:nvPr/>
        </p:nvGrpSpPr>
        <p:grpSpPr>
          <a:xfrm>
            <a:off x="9198569" y="4431284"/>
            <a:ext cx="427717" cy="588845"/>
            <a:chOff x="8239617" y="2209145"/>
            <a:chExt cx="548640" cy="768087"/>
          </a:xfrm>
        </p:grpSpPr>
        <p:sp>
          <p:nvSpPr>
            <p:cNvPr id="231" name="Title 1">
              <a:extLst>
                <a:ext uri="{FF2B5EF4-FFF2-40B4-BE49-F238E27FC236}">
                  <a16:creationId xmlns:a16="http://schemas.microsoft.com/office/drawing/2014/main" id="{4191B6DB-D8BB-42A5-B9E0-CAB4F42F9143}"/>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32" name="Rectangle: Rounded Corners 231">
              <a:extLst>
                <a:ext uri="{FF2B5EF4-FFF2-40B4-BE49-F238E27FC236}">
                  <a16:creationId xmlns:a16="http://schemas.microsoft.com/office/drawing/2014/main" id="{F996FC30-E27F-48BF-A670-A6519A0901B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33" name="Freeform: Shape 232">
              <a:extLst>
                <a:ext uri="{FF2B5EF4-FFF2-40B4-BE49-F238E27FC236}">
                  <a16:creationId xmlns:a16="http://schemas.microsoft.com/office/drawing/2014/main" id="{CB9F22F6-3B63-4D89-885B-551D4261651C}"/>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35" name="Rectangle: Rounded Corners 118">
            <a:extLst>
              <a:ext uri="{FF2B5EF4-FFF2-40B4-BE49-F238E27FC236}">
                <a16:creationId xmlns:a16="http://schemas.microsoft.com/office/drawing/2014/main" id="{C8105673-5DDA-4248-B913-8E138F7434FE}"/>
              </a:ext>
            </a:extLst>
          </p:cNvPr>
          <p:cNvSpPr/>
          <p:nvPr/>
        </p:nvSpPr>
        <p:spPr bwMode="auto">
          <a:xfrm>
            <a:off x="9910377" y="4823795"/>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6" name="Title 1">
            <a:extLst>
              <a:ext uri="{FF2B5EF4-FFF2-40B4-BE49-F238E27FC236}">
                <a16:creationId xmlns:a16="http://schemas.microsoft.com/office/drawing/2014/main" id="{41B1F6A2-725C-4334-8582-EEBB7DCD3F43}"/>
              </a:ext>
            </a:extLst>
          </p:cNvPr>
          <p:cNvSpPr txBox="1">
            <a:spLocks/>
          </p:cNvSpPr>
          <p:nvPr/>
        </p:nvSpPr>
        <p:spPr>
          <a:xfrm>
            <a:off x="9957084" y="4656698"/>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7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7" name="Rectangle: Rounded Corners 118">
            <a:extLst>
              <a:ext uri="{FF2B5EF4-FFF2-40B4-BE49-F238E27FC236}">
                <a16:creationId xmlns:a16="http://schemas.microsoft.com/office/drawing/2014/main" id="{26BF2B85-EC36-4026-A82E-6F005C8BCE6A}"/>
              </a:ext>
            </a:extLst>
          </p:cNvPr>
          <p:cNvSpPr/>
          <p:nvPr/>
        </p:nvSpPr>
        <p:spPr bwMode="auto">
          <a:xfrm>
            <a:off x="9970942" y="4971798"/>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238" name="Connector: Elbow 237">
            <a:extLst>
              <a:ext uri="{FF2B5EF4-FFF2-40B4-BE49-F238E27FC236}">
                <a16:creationId xmlns:a16="http://schemas.microsoft.com/office/drawing/2014/main" id="{75236403-8712-476E-AE2B-7406A8D1ACBF}"/>
              </a:ext>
            </a:extLst>
          </p:cNvPr>
          <p:cNvCxnSpPr>
            <a:stCxn id="235" idx="1"/>
            <a:endCxn id="232" idx="3"/>
          </p:cNvCxnSpPr>
          <p:nvPr/>
        </p:nvCxnSpPr>
        <p:spPr>
          <a:xfrm rot="10800000">
            <a:off x="9626287" y="4809826"/>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08C52A6F-433F-4486-97FE-C5601B9D7DBA}"/>
              </a:ext>
            </a:extLst>
          </p:cNvPr>
          <p:cNvCxnSpPr>
            <a:cxnSpLocks/>
          </p:cNvCxnSpPr>
          <p:nvPr/>
        </p:nvCxnSpPr>
        <p:spPr>
          <a:xfrm>
            <a:off x="6450613" y="4765542"/>
            <a:ext cx="3755973" cy="532113"/>
          </a:xfrm>
          <a:prstGeom prst="bentConnector4">
            <a:avLst>
              <a:gd name="adj1" fmla="val 46863"/>
              <a:gd name="adj2" fmla="val 14297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7EED3F87-3B35-4929-83C8-677D478907DB}"/>
              </a:ext>
            </a:extLst>
          </p:cNvPr>
          <p:cNvCxnSpPr>
            <a:cxnSpLocks/>
            <a:stCxn id="154" idx="3"/>
            <a:endCxn id="232" idx="1"/>
          </p:cNvCxnSpPr>
          <p:nvPr/>
        </p:nvCxnSpPr>
        <p:spPr>
          <a:xfrm>
            <a:off x="8483018" y="3066458"/>
            <a:ext cx="715551" cy="1743367"/>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E311F33A-01FD-4017-8205-0D6F5E0DA746}"/>
              </a:ext>
            </a:extLst>
          </p:cNvPr>
          <p:cNvCxnSpPr>
            <a:cxnSpLocks/>
          </p:cNvCxnSpPr>
          <p:nvPr/>
        </p:nvCxnSpPr>
        <p:spPr>
          <a:xfrm flipV="1">
            <a:off x="6450613" y="4003407"/>
            <a:ext cx="3754491" cy="758684"/>
          </a:xfrm>
          <a:prstGeom prst="bentConnector3">
            <a:avLst>
              <a:gd name="adj1" fmla="val 46836"/>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668F8F-2F30-4B20-8255-3A3F49FE9D6E}"/>
              </a:ext>
            </a:extLst>
          </p:cNvPr>
          <p:cNvCxnSpPr>
            <a:cxnSpLocks/>
            <a:stCxn id="221" idx="2"/>
          </p:cNvCxnSpPr>
          <p:nvPr/>
        </p:nvCxnSpPr>
        <p:spPr>
          <a:xfrm flipH="1">
            <a:off x="10205103" y="3387048"/>
            <a:ext cx="1483" cy="616359"/>
          </a:xfrm>
          <a:prstGeom prst="line">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86CB5E95-EE3F-4EF7-AAA3-53A30AC9C192}"/>
              </a:ext>
            </a:extLst>
          </p:cNvPr>
          <p:cNvSpPr txBox="1"/>
          <p:nvPr/>
        </p:nvSpPr>
        <p:spPr>
          <a:xfrm>
            <a:off x="10857546" y="4493172"/>
            <a:ext cx="1047759" cy="489365"/>
          </a:xfrm>
          <a:prstGeom prst="rect">
            <a:avLst/>
          </a:prstGeom>
          <a:noFill/>
        </p:spPr>
        <p:txBody>
          <a:bodyPr wrap="square" lIns="0" tIns="146304" rIns="0" bIns="146304" rtlCol="0">
            <a:spAutoFit/>
          </a:bodyPr>
          <a:lstStyle/>
          <a:p>
            <a:pPr>
              <a:lnSpc>
                <a:spcPct val="90000"/>
              </a:lnSpc>
              <a:spcAft>
                <a:spcPts val="600"/>
              </a:spcAft>
            </a:pPr>
            <a:r>
              <a:rPr lang="en-US" sz="700">
                <a:solidFill>
                  <a:srgbClr val="000000"/>
                </a:solidFill>
              </a:rPr>
              <a:t>Collects metrics from all containers on the node</a:t>
            </a:r>
          </a:p>
        </p:txBody>
      </p:sp>
      <p:cxnSp>
        <p:nvCxnSpPr>
          <p:cNvPr id="277" name="Straight Connector 276">
            <a:extLst>
              <a:ext uri="{FF2B5EF4-FFF2-40B4-BE49-F238E27FC236}">
                <a16:creationId xmlns:a16="http://schemas.microsoft.com/office/drawing/2014/main" id="{4F923985-4A3F-4CA8-B12B-B9E9683866FD}"/>
              </a:ext>
            </a:extLst>
          </p:cNvPr>
          <p:cNvCxnSpPr>
            <a:cxnSpLocks/>
          </p:cNvCxnSpPr>
          <p:nvPr/>
        </p:nvCxnSpPr>
        <p:spPr>
          <a:xfrm>
            <a:off x="10442338" y="4712609"/>
            <a:ext cx="3511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1C08547-3FA2-480F-BC70-C181DCD2C655}"/>
              </a:ext>
            </a:extLst>
          </p:cNvPr>
          <p:cNvSpPr/>
          <p:nvPr/>
        </p:nvSpPr>
        <p:spPr bwMode="auto">
          <a:xfrm>
            <a:off x="5099767" y="39343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4" name="Oval 73">
            <a:extLst>
              <a:ext uri="{FF2B5EF4-FFF2-40B4-BE49-F238E27FC236}">
                <a16:creationId xmlns:a16="http://schemas.microsoft.com/office/drawing/2014/main" id="{44F6BCFF-4947-4486-A053-448FE9E0806E}"/>
              </a:ext>
            </a:extLst>
          </p:cNvPr>
          <p:cNvSpPr/>
          <p:nvPr/>
        </p:nvSpPr>
        <p:spPr bwMode="auto">
          <a:xfrm>
            <a:off x="5091672" y="20579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5" name="Oval 74">
            <a:extLst>
              <a:ext uri="{FF2B5EF4-FFF2-40B4-BE49-F238E27FC236}">
                <a16:creationId xmlns:a16="http://schemas.microsoft.com/office/drawing/2014/main" id="{82EC9F81-2188-4DAC-8313-7D0EAA709A81}"/>
              </a:ext>
            </a:extLst>
          </p:cNvPr>
          <p:cNvSpPr/>
          <p:nvPr/>
        </p:nvSpPr>
        <p:spPr bwMode="auto">
          <a:xfrm>
            <a:off x="5913876" y="25691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6" name="Oval 75">
            <a:extLst>
              <a:ext uri="{FF2B5EF4-FFF2-40B4-BE49-F238E27FC236}">
                <a16:creationId xmlns:a16="http://schemas.microsoft.com/office/drawing/2014/main" id="{419025D0-3BFD-4E50-9978-7690AE508452}"/>
              </a:ext>
            </a:extLst>
          </p:cNvPr>
          <p:cNvSpPr/>
          <p:nvPr/>
        </p:nvSpPr>
        <p:spPr bwMode="auto">
          <a:xfrm>
            <a:off x="7384914" y="293148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5D38F762-867A-4AC8-9FE4-08E9027403FC}"/>
              </a:ext>
            </a:extLst>
          </p:cNvPr>
          <p:cNvSpPr/>
          <p:nvPr/>
        </p:nvSpPr>
        <p:spPr>
          <a:xfrm>
            <a:off x="465138" y="1054347"/>
            <a:ext cx="11438147" cy="584775"/>
          </a:xfrm>
          <a:prstGeom prst="rect">
            <a:avLst/>
          </a:prstGeom>
        </p:spPr>
        <p:txBody>
          <a:bodyPr wrap="square" lIns="0">
            <a:spAutoFit/>
          </a:bodyPr>
          <a:lstStyle/>
          <a:p>
            <a:r>
              <a:rPr lang="en-US" sz="1600" i="1"/>
              <a:t>The horizontal pod </a:t>
            </a:r>
            <a:r>
              <a:rPr lang="en-US" sz="1600" i="1" err="1"/>
              <a:t>autoscaler</a:t>
            </a:r>
            <a:r>
              <a:rPr lang="en-US" sz="1600" i="1"/>
              <a:t> (HPA) uses the Metrics Server in a Kubernetes cluster to monitor the resource demand </a:t>
            </a:r>
            <a:br>
              <a:rPr lang="en-US" sz="1600" i="1"/>
            </a:br>
            <a:r>
              <a:rPr lang="en-US" sz="1600" i="1"/>
              <a:t>of pods. If a service needs more resources, the number of pods is automatically increased to meet the demand.</a:t>
            </a:r>
          </a:p>
        </p:txBody>
      </p:sp>
    </p:spTree>
    <p:extLst>
      <p:ext uri="{BB962C8B-B14F-4D97-AF65-F5344CB8AC3E}">
        <p14:creationId xmlns:p14="http://schemas.microsoft.com/office/powerpoint/2010/main" val="20025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500"/>
                                        <p:tgtEl>
                                          <p:spTgt spid="182"/>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500" fill="hold"/>
                                        <p:tgtEl>
                                          <p:spTgt spid="180"/>
                                        </p:tgtEl>
                                        <p:attrNameLst>
                                          <p:attrName>ppt_w</p:attrName>
                                        </p:attrNameLst>
                                      </p:cBhvr>
                                      <p:tavLst>
                                        <p:tav tm="0">
                                          <p:val>
                                            <p:fltVal val="0"/>
                                          </p:val>
                                        </p:tav>
                                        <p:tav tm="100000">
                                          <p:val>
                                            <p:strVal val="#ppt_w"/>
                                          </p:val>
                                        </p:tav>
                                      </p:tavLst>
                                    </p:anim>
                                    <p:anim calcmode="lin" valueType="num">
                                      <p:cBhvr>
                                        <p:cTn id="28" dur="500" fill="hold"/>
                                        <p:tgtEl>
                                          <p:spTgt spid="180"/>
                                        </p:tgtEl>
                                        <p:attrNameLst>
                                          <p:attrName>ppt_h</p:attrName>
                                        </p:attrNameLst>
                                      </p:cBhvr>
                                      <p:tavLst>
                                        <p:tav tm="0">
                                          <p:val>
                                            <p:fltVal val="0"/>
                                          </p:val>
                                        </p:tav>
                                        <p:tav tm="100000">
                                          <p:val>
                                            <p:strVal val="#ppt_h"/>
                                          </p:val>
                                        </p:tav>
                                      </p:tavLst>
                                    </p:anim>
                                    <p:animEffect transition="in" filter="fade">
                                      <p:cBhvr>
                                        <p:cTn id="29" dur="500"/>
                                        <p:tgtEl>
                                          <p:spTgt spid="180"/>
                                        </p:tgtEl>
                                      </p:cBhvr>
                                    </p:animEffect>
                                  </p:childTnLst>
                                </p:cTn>
                              </p:par>
                            </p:childTnLst>
                          </p:cTn>
                        </p:par>
                        <p:par>
                          <p:cTn id="30" fill="hold">
                            <p:stCondLst>
                              <p:cond delay="175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196"/>
                                        </p:tgtEl>
                                        <p:attrNameLst>
                                          <p:attrName>style.visibility</p:attrName>
                                        </p:attrNameLst>
                                      </p:cBhvr>
                                      <p:to>
                                        <p:strVal val="visible"/>
                                      </p:to>
                                    </p:set>
                                    <p:anim calcmode="lin" valueType="num">
                                      <p:cBhvr>
                                        <p:cTn id="37" dur="500" fill="hold"/>
                                        <p:tgtEl>
                                          <p:spTgt spid="196"/>
                                        </p:tgtEl>
                                        <p:attrNameLst>
                                          <p:attrName>ppt_w</p:attrName>
                                        </p:attrNameLst>
                                      </p:cBhvr>
                                      <p:tavLst>
                                        <p:tav tm="0">
                                          <p:val>
                                            <p:fltVal val="0"/>
                                          </p:val>
                                        </p:tav>
                                        <p:tav tm="100000">
                                          <p:val>
                                            <p:strVal val="#ppt_w"/>
                                          </p:val>
                                        </p:tav>
                                      </p:tavLst>
                                    </p:anim>
                                    <p:anim calcmode="lin" valueType="num">
                                      <p:cBhvr>
                                        <p:cTn id="38" dur="500" fill="hold"/>
                                        <p:tgtEl>
                                          <p:spTgt spid="196"/>
                                        </p:tgtEl>
                                        <p:attrNameLst>
                                          <p:attrName>ppt_h</p:attrName>
                                        </p:attrNameLst>
                                      </p:cBhvr>
                                      <p:tavLst>
                                        <p:tav tm="0">
                                          <p:val>
                                            <p:fltVal val="0"/>
                                          </p:val>
                                        </p:tav>
                                        <p:tav tm="100000">
                                          <p:val>
                                            <p:strVal val="#ppt_h"/>
                                          </p:val>
                                        </p:tav>
                                      </p:tavLst>
                                    </p:anim>
                                    <p:animEffect transition="in" filter="fade">
                                      <p:cBhvr>
                                        <p:cTn id="39" dur="500"/>
                                        <p:tgtEl>
                                          <p:spTgt spid="1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7"/>
                                        </p:tgtEl>
                                        <p:attrNameLst>
                                          <p:attrName>style.visibility</p:attrName>
                                        </p:attrNameLst>
                                      </p:cBhvr>
                                      <p:to>
                                        <p:strVal val="visible"/>
                                      </p:to>
                                    </p:set>
                                    <p:animEffect transition="in" filter="fade">
                                      <p:cBhvr>
                                        <p:cTn id="42" dur="500"/>
                                        <p:tgtEl>
                                          <p:spTgt spid="197"/>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236"/>
                                        </p:tgtEl>
                                        <p:attrNameLst>
                                          <p:attrName>style.visibility</p:attrName>
                                        </p:attrNameLst>
                                      </p:cBhvr>
                                      <p:to>
                                        <p:strVal val="visible"/>
                                      </p:to>
                                    </p:set>
                                    <p:animEffect transition="in" filter="fade">
                                      <p:cBhvr>
                                        <p:cTn id="46" dur="500"/>
                                        <p:tgtEl>
                                          <p:spTgt spid="2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5"/>
                                        </p:tgtEl>
                                        <p:attrNameLst>
                                          <p:attrName>style.visibility</p:attrName>
                                        </p:attrNameLst>
                                      </p:cBhvr>
                                      <p:to>
                                        <p:strVal val="visible"/>
                                      </p:to>
                                    </p:set>
                                    <p:animEffect transition="in" filter="fade">
                                      <p:cBhvr>
                                        <p:cTn id="49" dur="500"/>
                                        <p:tgtEl>
                                          <p:spTgt spid="235"/>
                                        </p:tgtEl>
                                      </p:cBhvr>
                                    </p:animEffect>
                                  </p:childTnLst>
                                </p:cTn>
                              </p:par>
                              <p:par>
                                <p:cTn id="50" presetID="22" presetClass="entr" presetSubtype="8" fill="hold" nodeType="withEffect">
                                  <p:stCondLst>
                                    <p:cond delay="0"/>
                                  </p:stCondLst>
                                  <p:childTnLst>
                                    <p:set>
                                      <p:cBhvr>
                                        <p:cTn id="51" dur="1" fill="hold">
                                          <p:stCondLst>
                                            <p:cond delay="0"/>
                                          </p:stCondLst>
                                        </p:cTn>
                                        <p:tgtEl>
                                          <p:spTgt spid="277"/>
                                        </p:tgtEl>
                                        <p:attrNameLst>
                                          <p:attrName>style.visibility</p:attrName>
                                        </p:attrNameLst>
                                      </p:cBhvr>
                                      <p:to>
                                        <p:strVal val="visible"/>
                                      </p:to>
                                    </p:set>
                                    <p:animEffect transition="in" filter="wipe(left)">
                                      <p:cBhvr>
                                        <p:cTn id="52" dur="500"/>
                                        <p:tgtEl>
                                          <p:spTgt spid="277"/>
                                        </p:tgtEl>
                                      </p:cBhvr>
                                    </p:animEffect>
                                  </p:childTnLst>
                                </p:cTn>
                              </p:par>
                            </p:childTnLst>
                          </p:cTn>
                        </p:par>
                        <p:par>
                          <p:cTn id="53" fill="hold">
                            <p:stCondLst>
                              <p:cond delay="3250"/>
                            </p:stCondLst>
                            <p:childTnLst>
                              <p:par>
                                <p:cTn id="54" presetID="10" presetClass="entr" presetSubtype="0" fill="hold" grpId="0" nodeType="afterEffect">
                                  <p:stCondLst>
                                    <p:cond delay="0"/>
                                  </p:stCondLst>
                                  <p:childTnLst>
                                    <p:set>
                                      <p:cBhvr>
                                        <p:cTn id="55" dur="1" fill="hold">
                                          <p:stCondLst>
                                            <p:cond delay="0"/>
                                          </p:stCondLst>
                                        </p:cTn>
                                        <p:tgtEl>
                                          <p:spTgt spid="273"/>
                                        </p:tgtEl>
                                        <p:attrNameLst>
                                          <p:attrName>style.visibility</p:attrName>
                                        </p:attrNameLst>
                                      </p:cBhvr>
                                      <p:to>
                                        <p:strVal val="visible"/>
                                      </p:to>
                                    </p:set>
                                    <p:animEffect transition="in" filter="fade">
                                      <p:cBhvr>
                                        <p:cTn id="56" dur="500"/>
                                        <p:tgtEl>
                                          <p:spTgt spid="273"/>
                                        </p:tgtEl>
                                      </p:cBhvr>
                                    </p:animEffect>
                                  </p:childTnLst>
                                </p:cTn>
                              </p:par>
                            </p:childTnLst>
                          </p:cTn>
                        </p:par>
                        <p:par>
                          <p:cTn id="57" fill="hold">
                            <p:stCondLst>
                              <p:cond delay="3750"/>
                            </p:stCondLst>
                            <p:childTnLst>
                              <p:par>
                                <p:cTn id="58" presetID="53" presetClass="entr" presetSubtype="16" fill="hold" grpId="0" nodeType="afterEffect">
                                  <p:stCondLst>
                                    <p:cond delay="0"/>
                                  </p:stCondLst>
                                  <p:childTnLst>
                                    <p:set>
                                      <p:cBhvr>
                                        <p:cTn id="59" dur="1" fill="hold">
                                          <p:stCondLst>
                                            <p:cond delay="0"/>
                                          </p:stCondLst>
                                        </p:cTn>
                                        <p:tgtEl>
                                          <p:spTgt spid="237"/>
                                        </p:tgtEl>
                                        <p:attrNameLst>
                                          <p:attrName>style.visibility</p:attrName>
                                        </p:attrNameLst>
                                      </p:cBhvr>
                                      <p:to>
                                        <p:strVal val="visible"/>
                                      </p:to>
                                    </p:set>
                                    <p:anim calcmode="lin" valueType="num">
                                      <p:cBhvr>
                                        <p:cTn id="60" dur="500" fill="hold"/>
                                        <p:tgtEl>
                                          <p:spTgt spid="237"/>
                                        </p:tgtEl>
                                        <p:attrNameLst>
                                          <p:attrName>ppt_w</p:attrName>
                                        </p:attrNameLst>
                                      </p:cBhvr>
                                      <p:tavLst>
                                        <p:tav tm="0">
                                          <p:val>
                                            <p:fltVal val="0"/>
                                          </p:val>
                                        </p:tav>
                                        <p:tav tm="100000">
                                          <p:val>
                                            <p:strVal val="#ppt_w"/>
                                          </p:val>
                                        </p:tav>
                                      </p:tavLst>
                                    </p:anim>
                                    <p:anim calcmode="lin" valueType="num">
                                      <p:cBhvr>
                                        <p:cTn id="61" dur="500" fill="hold"/>
                                        <p:tgtEl>
                                          <p:spTgt spid="237"/>
                                        </p:tgtEl>
                                        <p:attrNameLst>
                                          <p:attrName>ppt_h</p:attrName>
                                        </p:attrNameLst>
                                      </p:cBhvr>
                                      <p:tavLst>
                                        <p:tav tm="0">
                                          <p:val>
                                            <p:fltVal val="0"/>
                                          </p:val>
                                        </p:tav>
                                        <p:tav tm="100000">
                                          <p:val>
                                            <p:strVal val="#ppt_h"/>
                                          </p:val>
                                        </p:tav>
                                      </p:tavLst>
                                    </p:anim>
                                    <p:animEffect transition="in" filter="fade">
                                      <p:cBhvr>
                                        <p:cTn id="62" dur="500"/>
                                        <p:tgtEl>
                                          <p:spTgt spid="237"/>
                                        </p:tgtEl>
                                      </p:cBhvr>
                                    </p:animEffect>
                                  </p:childTnLst>
                                </p:cTn>
                              </p:par>
                            </p:childTnLst>
                          </p:cTn>
                        </p:par>
                        <p:par>
                          <p:cTn id="63" fill="hold">
                            <p:stCondLst>
                              <p:cond delay="4250"/>
                            </p:stCondLst>
                            <p:childTnLst>
                              <p:par>
                                <p:cTn id="64" presetID="22" presetClass="entr" presetSubtype="8" fill="hold" nodeType="afterEffect">
                                  <p:stCondLst>
                                    <p:cond delay="0"/>
                                  </p:stCondLst>
                                  <p:childTnLst>
                                    <p:set>
                                      <p:cBhvr>
                                        <p:cTn id="65" dur="1" fill="hold">
                                          <p:stCondLst>
                                            <p:cond delay="0"/>
                                          </p:stCondLst>
                                        </p:cTn>
                                        <p:tgtEl>
                                          <p:spTgt spid="241"/>
                                        </p:tgtEl>
                                        <p:attrNameLst>
                                          <p:attrName>style.visibility</p:attrName>
                                        </p:attrNameLst>
                                      </p:cBhvr>
                                      <p:to>
                                        <p:strVal val="visible"/>
                                      </p:to>
                                    </p:set>
                                    <p:animEffect transition="in" filter="wipe(left)">
                                      <p:cBhvr>
                                        <p:cTn id="66" dur="1000"/>
                                        <p:tgtEl>
                                          <p:spTgt spid="241"/>
                                        </p:tgtEl>
                                      </p:cBhvr>
                                    </p:animEffect>
                                  </p:childTnLst>
                                </p:cTn>
                              </p:par>
                            </p:childTnLst>
                          </p:cTn>
                        </p:par>
                        <p:par>
                          <p:cTn id="67" fill="hold">
                            <p:stCondLst>
                              <p:cond delay="5250"/>
                            </p:stCondLst>
                            <p:childTnLst>
                              <p:par>
                                <p:cTn id="68" presetID="10" presetClass="entr" presetSubtype="0" fill="hold"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500"/>
                                        <p:tgtEl>
                                          <p:spTgt spid="238"/>
                                        </p:tgtEl>
                                      </p:cBhvr>
                                    </p:animEffect>
                                  </p:childTnLst>
                                </p:cTn>
                              </p:par>
                            </p:childTnLst>
                          </p:cTn>
                        </p:par>
                        <p:par>
                          <p:cTn id="71" fill="hold">
                            <p:stCondLst>
                              <p:cond delay="5750"/>
                            </p:stCondLst>
                            <p:childTnLst>
                              <p:par>
                                <p:cTn id="72" presetID="10" presetClass="entr" presetSubtype="0" fill="hold" nodeType="afterEffect">
                                  <p:stCondLst>
                                    <p:cond delay="0"/>
                                  </p:stCondLst>
                                  <p:childTnLst>
                                    <p:set>
                                      <p:cBhvr>
                                        <p:cTn id="73" dur="1" fill="hold">
                                          <p:stCondLst>
                                            <p:cond delay="0"/>
                                          </p:stCondLst>
                                        </p:cTn>
                                        <p:tgtEl>
                                          <p:spTgt spid="226"/>
                                        </p:tgtEl>
                                        <p:attrNameLst>
                                          <p:attrName>style.visibility</p:attrName>
                                        </p:attrNameLst>
                                      </p:cBhvr>
                                      <p:to>
                                        <p:strVal val="visible"/>
                                      </p:to>
                                    </p:set>
                                    <p:animEffect transition="in" filter="fade">
                                      <p:cBhvr>
                                        <p:cTn id="74" dur="500"/>
                                        <p:tgtEl>
                                          <p:spTgt spid="2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fade">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fade">
                                      <p:cBhvr>
                                        <p:cTn id="87" dur="500"/>
                                        <p:tgtEl>
                                          <p:spTgt spid="79"/>
                                        </p:tgtEl>
                                      </p:cBhvr>
                                    </p:animEffect>
                                  </p:childTnLst>
                                </p:cTn>
                              </p:par>
                              <p:par>
                                <p:cTn id="88" presetID="22" presetClass="entr" presetSubtype="8"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left)">
                                      <p:cBhvr>
                                        <p:cTn id="90" dur="500"/>
                                        <p:tgtEl>
                                          <p:spTgt spid="21"/>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184"/>
                                        </p:tgtEl>
                                        <p:attrNameLst>
                                          <p:attrName>style.visibility</p:attrName>
                                        </p:attrNameLst>
                                      </p:cBhvr>
                                      <p:to>
                                        <p:strVal val="visible"/>
                                      </p:to>
                                    </p:set>
                                    <p:animEffect transition="in" filter="fade">
                                      <p:cBhvr>
                                        <p:cTn id="93" dur="500"/>
                                        <p:tgtEl>
                                          <p:spTgt spid="184"/>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185"/>
                                        </p:tgtEl>
                                        <p:attrNameLst>
                                          <p:attrName>style.visibility</p:attrName>
                                        </p:attrNameLst>
                                      </p:cBhvr>
                                      <p:to>
                                        <p:strVal val="visible"/>
                                      </p:to>
                                    </p:set>
                                    <p:animEffect transition="in" filter="fade">
                                      <p:cBhvr>
                                        <p:cTn id="99" dur="500"/>
                                        <p:tgtEl>
                                          <p:spTgt spid="185"/>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500"/>
                                        <p:tgtEl>
                                          <p:spTgt spid="80"/>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83"/>
                                        </p:tgtEl>
                                        <p:attrNameLst>
                                          <p:attrName>style.visibility</p:attrName>
                                        </p:attrNameLst>
                                      </p:cBhvr>
                                      <p:to>
                                        <p:strVal val="visible"/>
                                      </p:to>
                                    </p:set>
                                    <p:animEffect transition="in" filter="wipe(left)">
                                      <p:cBhvr>
                                        <p:cTn id="112" dur="500"/>
                                        <p:tgtEl>
                                          <p:spTgt spid="183"/>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childTnLst>
                          </p:cTn>
                        </p:par>
                        <p:par>
                          <p:cTn id="116" fill="hold">
                            <p:stCondLst>
                              <p:cond delay="1250"/>
                            </p:stCondLst>
                            <p:childTnLst>
                              <p:par>
                                <p:cTn id="117" presetID="10" presetClass="entr" presetSubtype="0" fill="hold" nodeType="afterEffect">
                                  <p:stCondLst>
                                    <p:cond delay="0"/>
                                  </p:stCondLst>
                                  <p:childTnLst>
                                    <p:set>
                                      <p:cBhvr>
                                        <p:cTn id="118" dur="1" fill="hold">
                                          <p:stCondLst>
                                            <p:cond delay="0"/>
                                          </p:stCondLst>
                                        </p:cTn>
                                        <p:tgtEl>
                                          <p:spTgt spid="9"/>
                                        </p:tgtEl>
                                        <p:attrNameLst>
                                          <p:attrName>style.visibility</p:attrName>
                                        </p:attrNameLst>
                                      </p:cBhvr>
                                      <p:to>
                                        <p:strVal val="visible"/>
                                      </p:to>
                                    </p:set>
                                    <p:animEffect transition="in" filter="fade">
                                      <p:cBhvr>
                                        <p:cTn id="119" dur="500"/>
                                        <p:tgtEl>
                                          <p:spTgt spid="9"/>
                                        </p:tgtEl>
                                      </p:cBhvr>
                                    </p:animEffect>
                                  </p:childTnLst>
                                </p:cTn>
                              </p:par>
                            </p:childTnLst>
                          </p:cTn>
                        </p:par>
                        <p:par>
                          <p:cTn id="120" fill="hold">
                            <p:stCondLst>
                              <p:cond delay="1750"/>
                            </p:stCondLst>
                            <p:childTnLst>
                              <p:par>
                                <p:cTn id="121" presetID="53" presetClass="entr" presetSubtype="16" fill="hold" grpId="0" nodeType="afterEffect">
                                  <p:stCondLst>
                                    <p:cond delay="0"/>
                                  </p:stCondLst>
                                  <p:childTnLst>
                                    <p:set>
                                      <p:cBhvr>
                                        <p:cTn id="122" dur="1" fill="hold">
                                          <p:stCondLst>
                                            <p:cond delay="0"/>
                                          </p:stCondLst>
                                        </p:cTn>
                                        <p:tgtEl>
                                          <p:spTgt spid="187"/>
                                        </p:tgtEl>
                                        <p:attrNameLst>
                                          <p:attrName>style.visibility</p:attrName>
                                        </p:attrNameLst>
                                      </p:cBhvr>
                                      <p:to>
                                        <p:strVal val="visible"/>
                                      </p:to>
                                    </p:set>
                                    <p:anim calcmode="lin" valueType="num">
                                      <p:cBhvr>
                                        <p:cTn id="123" dur="500" fill="hold"/>
                                        <p:tgtEl>
                                          <p:spTgt spid="187"/>
                                        </p:tgtEl>
                                        <p:attrNameLst>
                                          <p:attrName>ppt_w</p:attrName>
                                        </p:attrNameLst>
                                      </p:cBhvr>
                                      <p:tavLst>
                                        <p:tav tm="0">
                                          <p:val>
                                            <p:fltVal val="0"/>
                                          </p:val>
                                        </p:tav>
                                        <p:tav tm="100000">
                                          <p:val>
                                            <p:strVal val="#ppt_w"/>
                                          </p:val>
                                        </p:tav>
                                      </p:tavLst>
                                    </p:anim>
                                    <p:anim calcmode="lin" valueType="num">
                                      <p:cBhvr>
                                        <p:cTn id="124" dur="500" fill="hold"/>
                                        <p:tgtEl>
                                          <p:spTgt spid="187"/>
                                        </p:tgtEl>
                                        <p:attrNameLst>
                                          <p:attrName>ppt_h</p:attrName>
                                        </p:attrNameLst>
                                      </p:cBhvr>
                                      <p:tavLst>
                                        <p:tav tm="0">
                                          <p:val>
                                            <p:fltVal val="0"/>
                                          </p:val>
                                        </p:tav>
                                        <p:tav tm="100000">
                                          <p:val>
                                            <p:strVal val="#ppt_h"/>
                                          </p:val>
                                        </p:tav>
                                      </p:tavLst>
                                    </p:anim>
                                    <p:animEffect transition="in" filter="fade">
                                      <p:cBhvr>
                                        <p:cTn id="125" dur="500"/>
                                        <p:tgtEl>
                                          <p:spTgt spid="18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9"/>
                                        </p:tgtEl>
                                        <p:attrNameLst>
                                          <p:attrName>style.visibility</p:attrName>
                                        </p:attrNameLst>
                                      </p:cBhvr>
                                      <p:to>
                                        <p:strVal val="visible"/>
                                      </p:to>
                                    </p:set>
                                    <p:animEffect transition="in" filter="fade">
                                      <p:cBhvr>
                                        <p:cTn id="128" dur="500"/>
                                        <p:tgtEl>
                                          <p:spTgt spid="189"/>
                                        </p:tgtEl>
                                      </p:cBhvr>
                                    </p:animEffect>
                                  </p:childTnLst>
                                </p:cTn>
                              </p:par>
                            </p:childTnLst>
                          </p:cTn>
                        </p:par>
                        <p:par>
                          <p:cTn id="129" fill="hold">
                            <p:stCondLst>
                              <p:cond delay="2250"/>
                            </p:stCondLst>
                            <p:childTnLst>
                              <p:par>
                                <p:cTn id="130" presetID="10" presetClass="entr" presetSubtype="0" fill="hold"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childTnLst>
                          </p:cTn>
                        </p:par>
                        <p:par>
                          <p:cTn id="133" fill="hold">
                            <p:stCondLst>
                              <p:cond delay="2750"/>
                            </p:stCondLst>
                            <p:childTnLst>
                              <p:par>
                                <p:cTn id="134" presetID="10" presetClass="entr" presetSubtype="0" fill="hold" nodeType="afterEffect">
                                  <p:stCondLst>
                                    <p:cond delay="0"/>
                                  </p:stCondLst>
                                  <p:childTnLst>
                                    <p:set>
                                      <p:cBhvr>
                                        <p:cTn id="135" dur="1" fill="hold">
                                          <p:stCondLst>
                                            <p:cond delay="0"/>
                                          </p:stCondLst>
                                        </p:cTn>
                                        <p:tgtEl>
                                          <p:spTgt spid="214"/>
                                        </p:tgtEl>
                                        <p:attrNameLst>
                                          <p:attrName>style.visibility</p:attrName>
                                        </p:attrNameLst>
                                      </p:cBhvr>
                                      <p:to>
                                        <p:strVal val="visible"/>
                                      </p:to>
                                    </p:set>
                                    <p:animEffect transition="in" filter="fade">
                                      <p:cBhvr>
                                        <p:cTn id="136" dur="500"/>
                                        <p:tgtEl>
                                          <p:spTgt spid="214"/>
                                        </p:tgtEl>
                                      </p:cBhvr>
                                    </p:animEffect>
                                  </p:childTnLst>
                                </p:cTn>
                              </p:par>
                            </p:childTnLst>
                          </p:cTn>
                        </p:par>
                        <p:par>
                          <p:cTn id="137" fill="hold">
                            <p:stCondLst>
                              <p:cond delay="3250"/>
                            </p:stCondLst>
                            <p:childTnLst>
                              <p:par>
                                <p:cTn id="138" presetID="10" presetClass="entr" presetSubtype="0" fill="hold" grpId="0" nodeType="afterEffect">
                                  <p:stCondLst>
                                    <p:cond delay="0"/>
                                  </p:stCondLst>
                                  <p:childTnLst>
                                    <p:set>
                                      <p:cBhvr>
                                        <p:cTn id="139" dur="1" fill="hold">
                                          <p:stCondLst>
                                            <p:cond delay="0"/>
                                          </p:stCondLst>
                                        </p:cTn>
                                        <p:tgtEl>
                                          <p:spTgt spid="218"/>
                                        </p:tgtEl>
                                        <p:attrNameLst>
                                          <p:attrName>style.visibility</p:attrName>
                                        </p:attrNameLst>
                                      </p:cBhvr>
                                      <p:to>
                                        <p:strVal val="visible"/>
                                      </p:to>
                                    </p:set>
                                    <p:animEffect transition="in" filter="fade">
                                      <p:cBhvr>
                                        <p:cTn id="140" dur="500"/>
                                        <p:tgtEl>
                                          <p:spTgt spid="21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childTnLst>
                                </p:cTn>
                              </p:par>
                            </p:childTnLst>
                          </p:cTn>
                        </p:par>
                        <p:par>
                          <p:cTn id="144" fill="hold">
                            <p:stCondLst>
                              <p:cond delay="3750"/>
                            </p:stCondLst>
                            <p:childTnLst>
                              <p:par>
                                <p:cTn id="145" presetID="53" presetClass="entr" presetSubtype="16" fill="hold" grpId="0" nodeType="afterEffect">
                                  <p:stCondLst>
                                    <p:cond delay="0"/>
                                  </p:stCondLst>
                                  <p:childTnLst>
                                    <p:set>
                                      <p:cBhvr>
                                        <p:cTn id="146" dur="1" fill="hold">
                                          <p:stCondLst>
                                            <p:cond delay="0"/>
                                          </p:stCondLst>
                                        </p:cTn>
                                        <p:tgtEl>
                                          <p:spTgt spid="221"/>
                                        </p:tgtEl>
                                        <p:attrNameLst>
                                          <p:attrName>style.visibility</p:attrName>
                                        </p:attrNameLst>
                                      </p:cBhvr>
                                      <p:to>
                                        <p:strVal val="visible"/>
                                      </p:to>
                                    </p:set>
                                    <p:anim calcmode="lin" valueType="num">
                                      <p:cBhvr>
                                        <p:cTn id="147" dur="500" fill="hold"/>
                                        <p:tgtEl>
                                          <p:spTgt spid="221"/>
                                        </p:tgtEl>
                                        <p:attrNameLst>
                                          <p:attrName>ppt_w</p:attrName>
                                        </p:attrNameLst>
                                      </p:cBhvr>
                                      <p:tavLst>
                                        <p:tav tm="0">
                                          <p:val>
                                            <p:fltVal val="0"/>
                                          </p:val>
                                        </p:tav>
                                        <p:tav tm="100000">
                                          <p:val>
                                            <p:strVal val="#ppt_w"/>
                                          </p:val>
                                        </p:tav>
                                      </p:tavLst>
                                    </p:anim>
                                    <p:anim calcmode="lin" valueType="num">
                                      <p:cBhvr>
                                        <p:cTn id="148" dur="500" fill="hold"/>
                                        <p:tgtEl>
                                          <p:spTgt spid="221"/>
                                        </p:tgtEl>
                                        <p:attrNameLst>
                                          <p:attrName>ppt_h</p:attrName>
                                        </p:attrNameLst>
                                      </p:cBhvr>
                                      <p:tavLst>
                                        <p:tav tm="0">
                                          <p:val>
                                            <p:fltVal val="0"/>
                                          </p:val>
                                        </p:tav>
                                        <p:tav tm="100000">
                                          <p:val>
                                            <p:strVal val="#ppt_h"/>
                                          </p:val>
                                        </p:tav>
                                      </p:tavLst>
                                    </p:anim>
                                    <p:animEffect transition="in" filter="fade">
                                      <p:cBhvr>
                                        <p:cTn id="149" dur="500"/>
                                        <p:tgtEl>
                                          <p:spTgt spid="221"/>
                                        </p:tgtEl>
                                      </p:cBhvr>
                                    </p:animEffect>
                                  </p:childTnLst>
                                </p:cTn>
                              </p:par>
                            </p:childTnLst>
                          </p:cTn>
                        </p:par>
                        <p:par>
                          <p:cTn id="150" fill="hold">
                            <p:stCondLst>
                              <p:cond delay="4250"/>
                            </p:stCondLst>
                            <p:childTnLst>
                              <p:par>
                                <p:cTn id="151" presetID="10" presetClass="entr" presetSubtype="0" fill="hold" nodeType="afterEffect">
                                  <p:stCondLst>
                                    <p:cond delay="0"/>
                                  </p:stCondLst>
                                  <p:childTnLst>
                                    <p:set>
                                      <p:cBhvr>
                                        <p:cTn id="152" dur="1" fill="hold">
                                          <p:stCondLst>
                                            <p:cond delay="0"/>
                                          </p:stCondLst>
                                        </p:cTn>
                                        <p:tgtEl>
                                          <p:spTgt spid="223"/>
                                        </p:tgtEl>
                                        <p:attrNameLst>
                                          <p:attrName>style.visibility</p:attrName>
                                        </p:attrNameLst>
                                      </p:cBhvr>
                                      <p:to>
                                        <p:strVal val="visible"/>
                                      </p:to>
                                    </p:set>
                                    <p:animEffect transition="in" filter="fade">
                                      <p:cBhvr>
                                        <p:cTn id="153" dur="500"/>
                                        <p:tgtEl>
                                          <p:spTgt spid="223"/>
                                        </p:tgtEl>
                                      </p:cBhvr>
                                    </p:animEffect>
                                  </p:childTnLst>
                                </p:cTn>
                              </p:par>
                              <p:par>
                                <p:cTn id="154" presetID="10" presetClass="entr" presetSubtype="0" fill="hold" nodeType="withEffect">
                                  <p:stCondLst>
                                    <p:cond delay="250"/>
                                  </p:stCondLst>
                                  <p:childTnLst>
                                    <p:set>
                                      <p:cBhvr>
                                        <p:cTn id="155" dur="1" fill="hold">
                                          <p:stCondLst>
                                            <p:cond delay="0"/>
                                          </p:stCondLst>
                                        </p:cTn>
                                        <p:tgtEl>
                                          <p:spTgt spid="224"/>
                                        </p:tgtEl>
                                        <p:attrNameLst>
                                          <p:attrName>style.visibility</p:attrName>
                                        </p:attrNameLst>
                                      </p:cBhvr>
                                      <p:to>
                                        <p:strVal val="visible"/>
                                      </p:to>
                                    </p:set>
                                    <p:animEffect transition="in" filter="fade">
                                      <p:cBhvr>
                                        <p:cTn id="156" dur="500"/>
                                        <p:tgtEl>
                                          <p:spTgt spid="224"/>
                                        </p:tgtEl>
                                      </p:cBhvr>
                                    </p:animEffect>
                                  </p:childTnLst>
                                </p:cTn>
                              </p:par>
                              <p:par>
                                <p:cTn id="157" presetID="10" presetClass="entr" presetSubtype="0" fill="hold" nodeType="withEffect">
                                  <p:stCondLst>
                                    <p:cond delay="500"/>
                                  </p:stCondLst>
                                  <p:childTnLst>
                                    <p:set>
                                      <p:cBhvr>
                                        <p:cTn id="158" dur="1" fill="hold">
                                          <p:stCondLst>
                                            <p:cond delay="0"/>
                                          </p:stCondLst>
                                        </p:cTn>
                                        <p:tgtEl>
                                          <p:spTgt spid="249"/>
                                        </p:tgtEl>
                                        <p:attrNameLst>
                                          <p:attrName>style.visibility</p:attrName>
                                        </p:attrNameLst>
                                      </p:cBhvr>
                                      <p:to>
                                        <p:strVal val="visible"/>
                                      </p:to>
                                    </p:set>
                                    <p:animEffect transition="in" filter="fade">
                                      <p:cBhvr>
                                        <p:cTn id="159" dur="500"/>
                                        <p:tgtEl>
                                          <p:spTgt spid="249"/>
                                        </p:tgtEl>
                                      </p:cBhvr>
                                    </p:animEffect>
                                  </p:childTnLst>
                                </p:cTn>
                              </p:par>
                              <p:par>
                                <p:cTn id="160" presetID="10" presetClass="entr" presetSubtype="0" fill="hold" nodeType="withEffect">
                                  <p:stCondLst>
                                    <p:cond delay="750"/>
                                  </p:stCondLst>
                                  <p:childTnLst>
                                    <p:set>
                                      <p:cBhvr>
                                        <p:cTn id="161" dur="1" fill="hold">
                                          <p:stCondLst>
                                            <p:cond delay="0"/>
                                          </p:stCondLst>
                                        </p:cTn>
                                        <p:tgtEl>
                                          <p:spTgt spid="256"/>
                                        </p:tgtEl>
                                        <p:attrNameLst>
                                          <p:attrName>style.visibility</p:attrName>
                                        </p:attrNameLst>
                                      </p:cBhvr>
                                      <p:to>
                                        <p:strVal val="visible"/>
                                      </p:to>
                                    </p:set>
                                    <p:animEffect transition="in" filter="fade">
                                      <p:cBhvr>
                                        <p:cTn id="162" dur="500"/>
                                        <p:tgtEl>
                                          <p:spTgt spid="256"/>
                                        </p:tgtEl>
                                      </p:cBhvr>
                                    </p:animEffect>
                                  </p:childTnLst>
                                </p:cTn>
                              </p:par>
                              <p:par>
                                <p:cTn id="163" presetID="10" presetClass="entr" presetSubtype="0" fill="hold" nodeType="withEffect">
                                  <p:stCondLst>
                                    <p:cond delay="750"/>
                                  </p:stCondLst>
                                  <p:childTnLst>
                                    <p:set>
                                      <p:cBhvr>
                                        <p:cTn id="164" dur="1" fill="hold">
                                          <p:stCondLst>
                                            <p:cond delay="0"/>
                                          </p:stCondLst>
                                        </p:cTn>
                                        <p:tgtEl>
                                          <p:spTgt spid="264"/>
                                        </p:tgtEl>
                                        <p:attrNameLst>
                                          <p:attrName>style.visibility</p:attrName>
                                        </p:attrNameLst>
                                      </p:cBhvr>
                                      <p:to>
                                        <p:strVal val="visible"/>
                                      </p:to>
                                    </p:set>
                                    <p:animEffect transition="in" filter="fade">
                                      <p:cBhvr>
                                        <p:cTn id="165" dur="500"/>
                                        <p:tgtEl>
                                          <p:spTgt spid="264"/>
                                        </p:tgtEl>
                                      </p:cBhvr>
                                    </p:animEffect>
                                  </p:childTnLst>
                                </p:cTn>
                              </p:par>
                            </p:childTnLst>
                          </p:cTn>
                        </p:par>
                        <p:par>
                          <p:cTn id="166" fill="hold">
                            <p:stCondLst>
                              <p:cond delay="5500"/>
                            </p:stCondLst>
                            <p:childTnLst>
                              <p:par>
                                <p:cTn id="167" presetID="10" presetClass="entr" presetSubtype="0" fill="hold" nodeType="afterEffect">
                                  <p:stCondLst>
                                    <p:cond delay="0"/>
                                  </p:stCondLst>
                                  <p:childTnLst>
                                    <p:set>
                                      <p:cBhvr>
                                        <p:cTn id="168" dur="1" fill="hold">
                                          <p:stCondLst>
                                            <p:cond delay="0"/>
                                          </p:stCondLst>
                                        </p:cTn>
                                        <p:tgtEl>
                                          <p:spTgt spid="222"/>
                                        </p:tgtEl>
                                        <p:attrNameLst>
                                          <p:attrName>style.visibility</p:attrName>
                                        </p:attrNameLst>
                                      </p:cBhvr>
                                      <p:to>
                                        <p:strVal val="visible"/>
                                      </p:to>
                                    </p:set>
                                    <p:animEffect transition="in" filter="fade">
                                      <p:cBhvr>
                                        <p:cTn id="169" dur="500"/>
                                        <p:tgtEl>
                                          <p:spTgt spid="222"/>
                                        </p:tgtEl>
                                      </p:cBhvr>
                                    </p:animEffect>
                                  </p:childTnLst>
                                </p:cTn>
                              </p:par>
                              <p:par>
                                <p:cTn id="170" presetID="10" presetClass="entr" presetSubtype="0" fill="hold" nodeType="with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fade">
                                      <p:cBhvr>
                                        <p:cTn id="1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180" grpId="0" animBg="1"/>
      <p:bldP spid="181" grpId="0"/>
      <p:bldP spid="182" grpId="0"/>
      <p:bldP spid="184" grpId="0"/>
      <p:bldP spid="185" grpId="0"/>
      <p:bldP spid="187" grpId="0" animBg="1"/>
      <p:bldP spid="189" grpId="0"/>
      <p:bldP spid="196" grpId="0" animBg="1"/>
      <p:bldP spid="197" grpId="0"/>
      <p:bldP spid="218" grpId="0" animBg="1"/>
      <p:bldP spid="219" grpId="0"/>
      <p:bldP spid="221" grpId="0" animBg="1"/>
      <p:bldP spid="235" grpId="0" animBg="1"/>
      <p:bldP spid="236" grpId="0"/>
      <p:bldP spid="237" grpId="0" animBg="1"/>
      <p:bldP spid="273" grpId="0"/>
      <p:bldP spid="73" grpId="0" animBg="1"/>
      <p:bldP spid="74" grpId="0" animBg="1"/>
      <p:bldP spid="75" grpId="0" animBg="1"/>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190">
            <a:extLst>
              <a:ext uri="{FF2B5EF4-FFF2-40B4-BE49-F238E27FC236}">
                <a16:creationId xmlns:a16="http://schemas.microsoft.com/office/drawing/2014/main" id="{7E816E16-97B7-4B68-80D4-317485DF32E6}"/>
              </a:ext>
            </a:extLst>
          </p:cNvPr>
          <p:cNvSpPr txBox="1"/>
          <p:nvPr/>
        </p:nvSpPr>
        <p:spPr>
          <a:xfrm>
            <a:off x="5775977" y="2747292"/>
            <a:ext cx="1353671"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Additional</a:t>
            </a:r>
            <a:br>
              <a:rPr lang="en-US" sz="1000">
                <a:solidFill>
                  <a:srgbClr val="000000"/>
                </a:solidFill>
              </a:rPr>
            </a:br>
            <a:r>
              <a:rPr lang="en-US" sz="1000">
                <a:solidFill>
                  <a:srgbClr val="000000"/>
                </a:solidFill>
              </a:rPr>
              <a:t>nodes needed</a:t>
            </a:r>
          </a:p>
        </p:txBody>
      </p:sp>
      <p:sp>
        <p:nvSpPr>
          <p:cNvPr id="52" name="TextBox 51">
            <a:extLst>
              <a:ext uri="{FF2B5EF4-FFF2-40B4-BE49-F238E27FC236}">
                <a16:creationId xmlns:a16="http://schemas.microsoft.com/office/drawing/2014/main" id="{04A4D99A-E1BB-4731-ADE9-242A15E2E69B}"/>
              </a:ext>
            </a:extLst>
          </p:cNvPr>
          <p:cNvSpPr txBox="1"/>
          <p:nvPr/>
        </p:nvSpPr>
        <p:spPr>
          <a:xfrm>
            <a:off x="7972649" y="2747292"/>
            <a:ext cx="1156447"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Pods are in</a:t>
            </a:r>
            <a:br>
              <a:rPr lang="en-US" sz="1000">
                <a:solidFill>
                  <a:srgbClr val="000000"/>
                </a:solidFill>
              </a:rPr>
            </a:br>
            <a:r>
              <a:rPr lang="en-US" sz="1000">
                <a:solidFill>
                  <a:srgbClr val="000000"/>
                </a:solidFill>
              </a:rPr>
              <a:t>pending state</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Cluster </a:t>
            </a:r>
            <a:r>
              <a:rPr lang="en-US" err="1"/>
              <a:t>Autoscaler</a:t>
            </a:r>
            <a:endParaRPr lang="en-US"/>
          </a:p>
        </p:txBody>
      </p:sp>
      <p:grpSp>
        <p:nvGrpSpPr>
          <p:cNvPr id="5" name="Group 4">
            <a:extLst>
              <a:ext uri="{FF2B5EF4-FFF2-40B4-BE49-F238E27FC236}">
                <a16:creationId xmlns:a16="http://schemas.microsoft.com/office/drawing/2014/main" id="{7121AD8C-9B5E-441D-B0A3-F9DB76FF174B}"/>
              </a:ext>
            </a:extLst>
          </p:cNvPr>
          <p:cNvGrpSpPr/>
          <p:nvPr/>
        </p:nvGrpSpPr>
        <p:grpSpPr>
          <a:xfrm>
            <a:off x="9005542" y="2112279"/>
            <a:ext cx="1188720" cy="1073271"/>
            <a:chOff x="7453422" y="2641009"/>
            <a:chExt cx="1188720" cy="1073271"/>
          </a:xfrm>
        </p:grpSpPr>
        <p:sp>
          <p:nvSpPr>
            <p:cNvPr id="127" name="Rectangle: Rounded Corners 118">
              <a:extLst>
                <a:ext uri="{FF2B5EF4-FFF2-40B4-BE49-F238E27FC236}">
                  <a16:creationId xmlns:a16="http://schemas.microsoft.com/office/drawing/2014/main" id="{7AEB7D83-BCAA-49FA-A158-AB90F2B5F099}"/>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9EEDBE50-CAF6-415B-94DA-E2E89AF7F0B0}"/>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29" name="Freeform: Shape 128">
              <a:extLst>
                <a:ext uri="{FF2B5EF4-FFF2-40B4-BE49-F238E27FC236}">
                  <a16:creationId xmlns:a16="http://schemas.microsoft.com/office/drawing/2014/main" id="{F00B0421-7CA7-43E1-AC35-FE8338EEA6E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31" name="Group 130">
            <a:extLst>
              <a:ext uri="{FF2B5EF4-FFF2-40B4-BE49-F238E27FC236}">
                <a16:creationId xmlns:a16="http://schemas.microsoft.com/office/drawing/2014/main" id="{5749C3BD-444A-4005-9A3B-514E8ECA6311}"/>
              </a:ext>
            </a:extLst>
          </p:cNvPr>
          <p:cNvGrpSpPr/>
          <p:nvPr/>
        </p:nvGrpSpPr>
        <p:grpSpPr>
          <a:xfrm>
            <a:off x="10072342" y="2112279"/>
            <a:ext cx="1188720" cy="1073271"/>
            <a:chOff x="7453422" y="2641009"/>
            <a:chExt cx="1188720" cy="1073271"/>
          </a:xfrm>
        </p:grpSpPr>
        <p:sp>
          <p:nvSpPr>
            <p:cNvPr id="132" name="Rectangle: Rounded Corners 118">
              <a:extLst>
                <a:ext uri="{FF2B5EF4-FFF2-40B4-BE49-F238E27FC236}">
                  <a16:creationId xmlns:a16="http://schemas.microsoft.com/office/drawing/2014/main" id="{61884EE9-82DA-49DB-8D2D-449B8392B54F}"/>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4" name="Title 1">
              <a:extLst>
                <a:ext uri="{FF2B5EF4-FFF2-40B4-BE49-F238E27FC236}">
                  <a16:creationId xmlns:a16="http://schemas.microsoft.com/office/drawing/2014/main" id="{DE8314CE-6221-44D1-845C-F0336F59DBDD}"/>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5" name="Freeform: Shape 134">
              <a:extLst>
                <a:ext uri="{FF2B5EF4-FFF2-40B4-BE49-F238E27FC236}">
                  <a16:creationId xmlns:a16="http://schemas.microsoft.com/office/drawing/2014/main" id="{65B4243A-9782-41D8-8CE7-8C78738001B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2" name="Rectangle: Rounded Corners 171">
            <a:extLst>
              <a:ext uri="{FF2B5EF4-FFF2-40B4-BE49-F238E27FC236}">
                <a16:creationId xmlns:a16="http://schemas.microsoft.com/office/drawing/2014/main" id="{8F2562F7-61F5-4A07-985B-A420494C6099}"/>
              </a:ext>
            </a:extLst>
          </p:cNvPr>
          <p:cNvSpPr/>
          <p:nvPr/>
        </p:nvSpPr>
        <p:spPr bwMode="auto">
          <a:xfrm>
            <a:off x="6153300" y="4250774"/>
            <a:ext cx="4091097" cy="1859287"/>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7" name="Rectangle: Rounded Corners 118">
            <a:extLst>
              <a:ext uri="{FF2B5EF4-FFF2-40B4-BE49-F238E27FC236}">
                <a16:creationId xmlns:a16="http://schemas.microsoft.com/office/drawing/2014/main" id="{32BBBC06-1800-497A-BBBA-11F1BFA9B690}"/>
              </a:ext>
            </a:extLst>
          </p:cNvPr>
          <p:cNvSpPr/>
          <p:nvPr/>
        </p:nvSpPr>
        <p:spPr bwMode="auto">
          <a:xfrm>
            <a:off x="8300603"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0" name="Title 1">
            <a:extLst>
              <a:ext uri="{FF2B5EF4-FFF2-40B4-BE49-F238E27FC236}">
                <a16:creationId xmlns:a16="http://schemas.microsoft.com/office/drawing/2014/main" id="{9F8E864E-905B-48B1-ABB2-CE1A2D6C1825}"/>
              </a:ext>
            </a:extLst>
          </p:cNvPr>
          <p:cNvSpPr txBox="1">
            <a:spLocks/>
          </p:cNvSpPr>
          <p:nvPr/>
        </p:nvSpPr>
        <p:spPr>
          <a:xfrm>
            <a:off x="8300603"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83638070-4867-4931-B4EB-768338F8E6F5}"/>
              </a:ext>
            </a:extLst>
          </p:cNvPr>
          <p:cNvGrpSpPr/>
          <p:nvPr/>
        </p:nvGrpSpPr>
        <p:grpSpPr>
          <a:xfrm>
            <a:off x="8538611" y="4881804"/>
            <a:ext cx="548640" cy="781462"/>
            <a:chOff x="7325455" y="2089926"/>
            <a:chExt cx="548640" cy="781462"/>
          </a:xfrm>
        </p:grpSpPr>
        <p:sp>
          <p:nvSpPr>
            <p:cNvPr id="141" name="Title 1">
              <a:extLst>
                <a:ext uri="{FF2B5EF4-FFF2-40B4-BE49-F238E27FC236}">
                  <a16:creationId xmlns:a16="http://schemas.microsoft.com/office/drawing/2014/main" id="{B00750AB-37C1-46A6-AF2E-DC88C6CF00B0}"/>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2" name="Rectangle: Rounded Corners 141">
              <a:extLst>
                <a:ext uri="{FF2B5EF4-FFF2-40B4-BE49-F238E27FC236}">
                  <a16:creationId xmlns:a16="http://schemas.microsoft.com/office/drawing/2014/main" id="{FF1A0F70-49A0-4793-B99A-CBB282DD270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Freeform: Shape 142">
              <a:extLst>
                <a:ext uri="{FF2B5EF4-FFF2-40B4-BE49-F238E27FC236}">
                  <a16:creationId xmlns:a16="http://schemas.microsoft.com/office/drawing/2014/main" id="{66E3E3A3-49E5-4CD8-BB69-CD506C0C09CE}"/>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5" name="Group 144">
            <a:extLst>
              <a:ext uri="{FF2B5EF4-FFF2-40B4-BE49-F238E27FC236}">
                <a16:creationId xmlns:a16="http://schemas.microsoft.com/office/drawing/2014/main" id="{6C64D9C0-66EF-44DB-8C9E-2DC49128FA90}"/>
              </a:ext>
            </a:extLst>
          </p:cNvPr>
          <p:cNvGrpSpPr/>
          <p:nvPr/>
        </p:nvGrpSpPr>
        <p:grpSpPr>
          <a:xfrm>
            <a:off x="9255788" y="4881804"/>
            <a:ext cx="548640" cy="781462"/>
            <a:chOff x="7325455" y="2089926"/>
            <a:chExt cx="548640" cy="781462"/>
          </a:xfrm>
        </p:grpSpPr>
        <p:sp>
          <p:nvSpPr>
            <p:cNvPr id="146" name="Title 1">
              <a:extLst>
                <a:ext uri="{FF2B5EF4-FFF2-40B4-BE49-F238E27FC236}">
                  <a16:creationId xmlns:a16="http://schemas.microsoft.com/office/drawing/2014/main" id="{869EA6E6-29ED-4005-8793-580B9DF6DA18}"/>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8" name="Rectangle: Rounded Corners 147">
              <a:extLst>
                <a:ext uri="{FF2B5EF4-FFF2-40B4-BE49-F238E27FC236}">
                  <a16:creationId xmlns:a16="http://schemas.microsoft.com/office/drawing/2014/main" id="{0FF67D93-C0D0-4725-8908-C22ED6813E3C}"/>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9" name="Freeform: Shape 148">
              <a:extLst>
                <a:ext uri="{FF2B5EF4-FFF2-40B4-BE49-F238E27FC236}">
                  <a16:creationId xmlns:a16="http://schemas.microsoft.com/office/drawing/2014/main" id="{160BF018-9469-4CF3-A4F7-13D30FE4DB26}"/>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51" name="Rectangle: Rounded Corners 118">
            <a:extLst>
              <a:ext uri="{FF2B5EF4-FFF2-40B4-BE49-F238E27FC236}">
                <a16:creationId xmlns:a16="http://schemas.microsoft.com/office/drawing/2014/main" id="{A0A07B52-CADF-49B7-AD9D-27F87D93F741}"/>
              </a:ext>
            </a:extLst>
          </p:cNvPr>
          <p:cNvSpPr/>
          <p:nvPr/>
        </p:nvSpPr>
        <p:spPr bwMode="auto">
          <a:xfrm>
            <a:off x="6355262"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Title 1">
            <a:extLst>
              <a:ext uri="{FF2B5EF4-FFF2-40B4-BE49-F238E27FC236}">
                <a16:creationId xmlns:a16="http://schemas.microsoft.com/office/drawing/2014/main" id="{FE41BBE0-FDC4-4173-8728-81C6A70DFA5D}"/>
              </a:ext>
            </a:extLst>
          </p:cNvPr>
          <p:cNvSpPr txBox="1">
            <a:spLocks/>
          </p:cNvSpPr>
          <p:nvPr/>
        </p:nvSpPr>
        <p:spPr>
          <a:xfrm>
            <a:off x="6355262"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61" name="Group 160">
            <a:extLst>
              <a:ext uri="{FF2B5EF4-FFF2-40B4-BE49-F238E27FC236}">
                <a16:creationId xmlns:a16="http://schemas.microsoft.com/office/drawing/2014/main" id="{D5CE28BD-4124-4E82-8CC3-CF58EAC53BBC}"/>
              </a:ext>
            </a:extLst>
          </p:cNvPr>
          <p:cNvGrpSpPr/>
          <p:nvPr/>
        </p:nvGrpSpPr>
        <p:grpSpPr>
          <a:xfrm>
            <a:off x="6593270" y="4881804"/>
            <a:ext cx="548640" cy="781462"/>
            <a:chOff x="7325455" y="2089926"/>
            <a:chExt cx="548640" cy="781462"/>
          </a:xfrm>
        </p:grpSpPr>
        <p:sp>
          <p:nvSpPr>
            <p:cNvPr id="169" name="Title 1">
              <a:extLst>
                <a:ext uri="{FF2B5EF4-FFF2-40B4-BE49-F238E27FC236}">
                  <a16:creationId xmlns:a16="http://schemas.microsoft.com/office/drawing/2014/main" id="{A8E5C46E-503A-4C59-8794-E70A45C06687}"/>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70" name="Rectangle: Rounded Corners 169">
              <a:extLst>
                <a:ext uri="{FF2B5EF4-FFF2-40B4-BE49-F238E27FC236}">
                  <a16:creationId xmlns:a16="http://schemas.microsoft.com/office/drawing/2014/main" id="{79AA0CC9-ED43-4895-8CC6-FAD51FC7E5B2}"/>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1" name="Freeform: Shape 170">
              <a:extLst>
                <a:ext uri="{FF2B5EF4-FFF2-40B4-BE49-F238E27FC236}">
                  <a16:creationId xmlns:a16="http://schemas.microsoft.com/office/drawing/2014/main" id="{BAADF71D-9A6D-4B43-9E08-FED2588D954D}"/>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62" name="Group 161">
            <a:extLst>
              <a:ext uri="{FF2B5EF4-FFF2-40B4-BE49-F238E27FC236}">
                <a16:creationId xmlns:a16="http://schemas.microsoft.com/office/drawing/2014/main" id="{967B2F03-7AD5-4843-A324-9310386430F3}"/>
              </a:ext>
            </a:extLst>
          </p:cNvPr>
          <p:cNvGrpSpPr/>
          <p:nvPr/>
        </p:nvGrpSpPr>
        <p:grpSpPr>
          <a:xfrm>
            <a:off x="7310447" y="4881804"/>
            <a:ext cx="548640" cy="781462"/>
            <a:chOff x="7325455" y="2089926"/>
            <a:chExt cx="548640" cy="781462"/>
          </a:xfrm>
        </p:grpSpPr>
        <p:sp>
          <p:nvSpPr>
            <p:cNvPr id="164" name="Title 1">
              <a:extLst>
                <a:ext uri="{FF2B5EF4-FFF2-40B4-BE49-F238E27FC236}">
                  <a16:creationId xmlns:a16="http://schemas.microsoft.com/office/drawing/2014/main" id="{18602960-AF49-423D-B23C-71604D9414BE}"/>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65" name="Rectangle: Rounded Corners 164">
              <a:extLst>
                <a:ext uri="{FF2B5EF4-FFF2-40B4-BE49-F238E27FC236}">
                  <a16:creationId xmlns:a16="http://schemas.microsoft.com/office/drawing/2014/main" id="{7B01FFDF-D124-4390-94D5-3FFA7BFBCBF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8" name="Freeform: Shape 167">
              <a:extLst>
                <a:ext uri="{FF2B5EF4-FFF2-40B4-BE49-F238E27FC236}">
                  <a16:creationId xmlns:a16="http://schemas.microsoft.com/office/drawing/2014/main" id="{B988296E-506C-4A31-92EB-C2506BDCF88F}"/>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5" name="Title 1">
            <a:extLst>
              <a:ext uri="{FF2B5EF4-FFF2-40B4-BE49-F238E27FC236}">
                <a16:creationId xmlns:a16="http://schemas.microsoft.com/office/drawing/2014/main" id="{13EBC4D4-FC62-40D0-81E1-FD75858D2FD1}"/>
              </a:ext>
            </a:extLst>
          </p:cNvPr>
          <p:cNvSpPr txBox="1">
            <a:spLocks/>
          </p:cNvSpPr>
          <p:nvPr/>
        </p:nvSpPr>
        <p:spPr>
          <a:xfrm>
            <a:off x="6153300" y="3994670"/>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7" name="Group 16">
            <a:extLst>
              <a:ext uri="{FF2B5EF4-FFF2-40B4-BE49-F238E27FC236}">
                <a16:creationId xmlns:a16="http://schemas.microsoft.com/office/drawing/2014/main" id="{AD3F7F10-0467-4F9E-B8D1-84B5F70EBD84}"/>
              </a:ext>
            </a:extLst>
          </p:cNvPr>
          <p:cNvGrpSpPr/>
          <p:nvPr/>
        </p:nvGrpSpPr>
        <p:grpSpPr>
          <a:xfrm>
            <a:off x="6907483" y="1927613"/>
            <a:ext cx="1188720" cy="1257937"/>
            <a:chOff x="4013536" y="1962857"/>
            <a:chExt cx="1188720" cy="1257937"/>
          </a:xfrm>
        </p:grpSpPr>
        <p:sp>
          <p:nvSpPr>
            <p:cNvPr id="179" name="Rectangle: Rounded Corners 118">
              <a:extLst>
                <a:ext uri="{FF2B5EF4-FFF2-40B4-BE49-F238E27FC236}">
                  <a16:creationId xmlns:a16="http://schemas.microsoft.com/office/drawing/2014/main" id="{FABE21B1-D36F-49B9-A304-1583A1D58B2C}"/>
                </a:ext>
              </a:extLst>
            </p:cNvPr>
            <p:cNvSpPr/>
            <p:nvPr/>
          </p:nvSpPr>
          <p:spPr bwMode="auto">
            <a:xfrm>
              <a:off x="4227944" y="24096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0" name="Title 1">
              <a:extLst>
                <a:ext uri="{FF2B5EF4-FFF2-40B4-BE49-F238E27FC236}">
                  <a16:creationId xmlns:a16="http://schemas.microsoft.com/office/drawing/2014/main" id="{8FB34873-0394-4D1A-916B-20EF7ABF7B40}"/>
                </a:ext>
              </a:extLst>
            </p:cNvPr>
            <p:cNvSpPr txBox="1">
              <a:spLocks/>
            </p:cNvSpPr>
            <p:nvPr/>
          </p:nvSpPr>
          <p:spPr>
            <a:xfrm>
              <a:off x="4013536" y="1962857"/>
              <a:ext cx="118872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a:t>
              </a:r>
              <a:b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2" name="MiniExpand_E93A" title="Icon of a rectangle on the lower-left inside a larger rectangle with an arrow pointed to the upper-right corner">
              <a:extLst>
                <a:ext uri="{FF2B5EF4-FFF2-40B4-BE49-F238E27FC236}">
                  <a16:creationId xmlns:a16="http://schemas.microsoft.com/office/drawing/2014/main" id="{3EEBE6D5-505C-4AB3-8B28-443708A315B5}"/>
                </a:ext>
              </a:extLst>
            </p:cNvPr>
            <p:cNvSpPr>
              <a:spLocks noChangeAspect="1" noEditPoints="1"/>
            </p:cNvSpPr>
            <p:nvPr/>
          </p:nvSpPr>
          <p:spPr bwMode="auto">
            <a:xfrm>
              <a:off x="4391847" y="2632335"/>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3260FE5F-C0E3-4588-BCC6-29F63964DFB5}"/>
              </a:ext>
            </a:extLst>
          </p:cNvPr>
          <p:cNvGrpSpPr/>
          <p:nvPr/>
        </p:nvGrpSpPr>
        <p:grpSpPr>
          <a:xfrm>
            <a:off x="5023831" y="2112279"/>
            <a:ext cx="759905" cy="1073271"/>
            <a:chOff x="5469556" y="1842723"/>
            <a:chExt cx="759905" cy="1073271"/>
          </a:xfrm>
        </p:grpSpPr>
        <p:grpSp>
          <p:nvGrpSpPr>
            <p:cNvPr id="19" name="Group 18">
              <a:extLst>
                <a:ext uri="{FF2B5EF4-FFF2-40B4-BE49-F238E27FC236}">
                  <a16:creationId xmlns:a16="http://schemas.microsoft.com/office/drawing/2014/main" id="{E6394EE9-EFEE-48E6-9BE6-AA74182EB319}"/>
                </a:ext>
              </a:extLst>
            </p:cNvPr>
            <p:cNvGrpSpPr/>
            <p:nvPr/>
          </p:nvGrpSpPr>
          <p:grpSpPr>
            <a:xfrm>
              <a:off x="5583235" y="2304187"/>
              <a:ext cx="532546" cy="412457"/>
              <a:chOff x="9162785" y="2570190"/>
              <a:chExt cx="1668463" cy="1292226"/>
            </a:xfrm>
          </p:grpSpPr>
          <p:sp>
            <p:nvSpPr>
              <p:cNvPr id="183" name="Freeform 5">
                <a:extLst>
                  <a:ext uri="{FF2B5EF4-FFF2-40B4-BE49-F238E27FC236}">
                    <a16:creationId xmlns:a16="http://schemas.microsoft.com/office/drawing/2014/main" id="{1BE73CCB-16E0-4E34-AE70-4EED3D13ADA2}"/>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6">
                <a:extLst>
                  <a:ext uri="{FF2B5EF4-FFF2-40B4-BE49-F238E27FC236}">
                    <a16:creationId xmlns:a16="http://schemas.microsoft.com/office/drawing/2014/main" id="{010D3348-7248-4A2A-9F87-978ED747FBD9}"/>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6" name="Rectangle: Rounded Corners 118">
              <a:extLst>
                <a:ext uri="{FF2B5EF4-FFF2-40B4-BE49-F238E27FC236}">
                  <a16:creationId xmlns:a16="http://schemas.microsoft.com/office/drawing/2014/main" id="{32850E4D-1BDE-48A6-B91C-2E48F2965028}"/>
                </a:ext>
              </a:extLst>
            </p:cNvPr>
            <p:cNvSpPr/>
            <p:nvPr/>
          </p:nvSpPr>
          <p:spPr bwMode="auto">
            <a:xfrm>
              <a:off x="5469556" y="21048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7" name="Title 1">
              <a:extLst>
                <a:ext uri="{FF2B5EF4-FFF2-40B4-BE49-F238E27FC236}">
                  <a16:creationId xmlns:a16="http://schemas.microsoft.com/office/drawing/2014/main" id="{5D5D6A81-CA03-46A5-A130-1EBF4792F41C}"/>
                </a:ext>
              </a:extLst>
            </p:cNvPr>
            <p:cNvSpPr txBox="1">
              <a:spLocks/>
            </p:cNvSpPr>
            <p:nvPr/>
          </p:nvSpPr>
          <p:spPr>
            <a:xfrm>
              <a:off x="5575188" y="1842723"/>
              <a:ext cx="54864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p>
          </p:txBody>
        </p:sp>
      </p:grpSp>
      <p:sp>
        <p:nvSpPr>
          <p:cNvPr id="23" name="Right Bracket 22">
            <a:extLst>
              <a:ext uri="{FF2B5EF4-FFF2-40B4-BE49-F238E27FC236}">
                <a16:creationId xmlns:a16="http://schemas.microsoft.com/office/drawing/2014/main" id="{88FD5706-1FA3-4097-A373-11331817E2CC}"/>
              </a:ext>
            </a:extLst>
          </p:cNvPr>
          <p:cNvSpPr/>
          <p:nvPr/>
        </p:nvSpPr>
        <p:spPr>
          <a:xfrm rot="5400000">
            <a:off x="10078438" y="2324447"/>
            <a:ext cx="109728" cy="2194560"/>
          </a:xfrm>
          <a:prstGeom prst="rightBracket">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1624370-C222-4CC9-90FE-B55E8322A043}"/>
              </a:ext>
            </a:extLst>
          </p:cNvPr>
          <p:cNvCxnSpPr>
            <a:cxnSpLocks/>
            <a:endCxn id="179" idx="3"/>
          </p:cNvCxnSpPr>
          <p:nvPr/>
        </p:nvCxnSpPr>
        <p:spPr>
          <a:xfrm flipH="1">
            <a:off x="7881796" y="2779972"/>
            <a:ext cx="13381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47BFB0D-E8DD-449E-964D-9DF813D0D23D}"/>
              </a:ext>
            </a:extLst>
          </p:cNvPr>
          <p:cNvCxnSpPr>
            <a:cxnSpLocks/>
            <a:stCxn id="179" idx="1"/>
            <a:endCxn id="186" idx="3"/>
          </p:cNvCxnSpPr>
          <p:nvPr/>
        </p:nvCxnSpPr>
        <p:spPr>
          <a:xfrm flipH="1">
            <a:off x="5783736" y="2779972"/>
            <a:ext cx="133815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77D98D-9E69-4D11-9F0D-685D567F4098}"/>
              </a:ext>
            </a:extLst>
          </p:cNvPr>
          <p:cNvCxnSpPr>
            <a:cxnSpLocks/>
          </p:cNvCxnSpPr>
          <p:nvPr/>
        </p:nvCxnSpPr>
        <p:spPr>
          <a:xfrm rot="16200000" flipH="1" flipV="1">
            <a:off x="9143166" y="3739893"/>
            <a:ext cx="1258127" cy="731520"/>
          </a:xfrm>
          <a:prstGeom prst="bentConnector3">
            <a:avLst>
              <a:gd name="adj1" fmla="val 253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7CD6295-1F39-4A2B-83CE-661B1405C282}"/>
              </a:ext>
            </a:extLst>
          </p:cNvPr>
          <p:cNvCxnSpPr>
            <a:cxnSpLocks/>
          </p:cNvCxnSpPr>
          <p:nvPr/>
        </p:nvCxnSpPr>
        <p:spPr>
          <a:xfrm rot="16200000" flipH="1">
            <a:off x="6412280" y="2177053"/>
            <a:ext cx="1549168" cy="3566160"/>
          </a:xfrm>
          <a:prstGeom prst="bentConnector3">
            <a:avLst>
              <a:gd name="adj1" fmla="val 3958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88CCCC57-4FCF-4A26-9E6F-E5CA73BD6606}"/>
              </a:ext>
            </a:extLst>
          </p:cNvPr>
          <p:cNvSpPr/>
          <p:nvPr/>
        </p:nvSpPr>
        <p:spPr bwMode="auto">
          <a:xfrm>
            <a:off x="8413712"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2" name="Oval 191">
            <a:extLst>
              <a:ext uri="{FF2B5EF4-FFF2-40B4-BE49-F238E27FC236}">
                <a16:creationId xmlns:a16="http://schemas.microsoft.com/office/drawing/2014/main" id="{16E7634E-58A6-4076-80D3-F4830746EAE3}"/>
              </a:ext>
            </a:extLst>
          </p:cNvPr>
          <p:cNvSpPr/>
          <p:nvPr/>
        </p:nvSpPr>
        <p:spPr bwMode="auto">
          <a:xfrm>
            <a:off x="6315653"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3" name="Oval 192">
            <a:extLst>
              <a:ext uri="{FF2B5EF4-FFF2-40B4-BE49-F238E27FC236}">
                <a16:creationId xmlns:a16="http://schemas.microsoft.com/office/drawing/2014/main" id="{617691D9-4919-4526-9EC9-8969EB2D740E}"/>
              </a:ext>
            </a:extLst>
          </p:cNvPr>
          <p:cNvSpPr/>
          <p:nvPr/>
        </p:nvSpPr>
        <p:spPr bwMode="auto">
          <a:xfrm>
            <a:off x="7996603" y="34227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4" name="TextBox 193">
            <a:extLst>
              <a:ext uri="{FF2B5EF4-FFF2-40B4-BE49-F238E27FC236}">
                <a16:creationId xmlns:a16="http://schemas.microsoft.com/office/drawing/2014/main" id="{134A5640-9C52-43A3-A71F-310DF6A8A56B}"/>
              </a:ext>
            </a:extLst>
          </p:cNvPr>
          <p:cNvSpPr txBox="1"/>
          <p:nvPr/>
        </p:nvSpPr>
        <p:spPr>
          <a:xfrm>
            <a:off x="7456928" y="3773149"/>
            <a:ext cx="1353671"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Node is granted</a:t>
            </a:r>
          </a:p>
        </p:txBody>
      </p:sp>
      <p:sp>
        <p:nvSpPr>
          <p:cNvPr id="195" name="Oval 194">
            <a:extLst>
              <a:ext uri="{FF2B5EF4-FFF2-40B4-BE49-F238E27FC236}">
                <a16:creationId xmlns:a16="http://schemas.microsoft.com/office/drawing/2014/main" id="{D3D7B61D-B4A9-4FBD-A8B3-F1591B5F9DB8}"/>
              </a:ext>
            </a:extLst>
          </p:cNvPr>
          <p:cNvSpPr/>
          <p:nvPr/>
        </p:nvSpPr>
        <p:spPr bwMode="auto">
          <a:xfrm>
            <a:off x="9991451" y="36570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6" name="TextBox 195">
            <a:extLst>
              <a:ext uri="{FF2B5EF4-FFF2-40B4-BE49-F238E27FC236}">
                <a16:creationId xmlns:a16="http://schemas.microsoft.com/office/drawing/2014/main" id="{3A2F99EA-D9F5-4296-A2D6-5FC377345CB4}"/>
              </a:ext>
            </a:extLst>
          </p:cNvPr>
          <p:cNvSpPr txBox="1"/>
          <p:nvPr/>
        </p:nvSpPr>
        <p:spPr>
          <a:xfrm>
            <a:off x="10270645" y="3509293"/>
            <a:ext cx="982569" cy="572464"/>
          </a:xfrm>
          <a:prstGeom prst="rect">
            <a:avLst/>
          </a:prstGeom>
          <a:noFill/>
        </p:spPr>
        <p:txBody>
          <a:bodyPr wrap="square" lIns="91440" tIns="146304" rIns="91440" bIns="146304" rtlCol="0">
            <a:spAutoFit/>
          </a:bodyPr>
          <a:lstStyle/>
          <a:p>
            <a:pPr>
              <a:lnSpc>
                <a:spcPct val="90000"/>
              </a:lnSpc>
              <a:spcAft>
                <a:spcPts val="600"/>
              </a:spcAft>
            </a:pPr>
            <a:r>
              <a:rPr lang="en-US" sz="1000">
                <a:solidFill>
                  <a:srgbClr val="000000"/>
                </a:solidFill>
              </a:rPr>
              <a:t>Pending pods </a:t>
            </a:r>
            <a:br>
              <a:rPr lang="en-US" sz="1000">
                <a:solidFill>
                  <a:srgbClr val="000000"/>
                </a:solidFill>
              </a:rPr>
            </a:br>
            <a:r>
              <a:rPr lang="en-US" sz="1000">
                <a:solidFill>
                  <a:srgbClr val="000000"/>
                </a:solidFill>
              </a:rPr>
              <a:t>are scheduled</a:t>
            </a:r>
          </a:p>
        </p:txBody>
      </p:sp>
      <p:sp>
        <p:nvSpPr>
          <p:cNvPr id="4" name="Rectangle 3">
            <a:extLst>
              <a:ext uri="{FF2B5EF4-FFF2-40B4-BE49-F238E27FC236}">
                <a16:creationId xmlns:a16="http://schemas.microsoft.com/office/drawing/2014/main" id="{92918E56-0976-45C7-9828-8C0A5AE6DABD}"/>
              </a:ext>
            </a:extLst>
          </p:cNvPr>
          <p:cNvSpPr/>
          <p:nvPr/>
        </p:nvSpPr>
        <p:spPr>
          <a:xfrm>
            <a:off x="465138" y="1054347"/>
            <a:ext cx="10887739" cy="584775"/>
          </a:xfrm>
          <a:prstGeom prst="rect">
            <a:avLst/>
          </a:prstGeom>
        </p:spPr>
        <p:txBody>
          <a:bodyPr wrap="square" lIns="0">
            <a:spAutoFit/>
          </a:bodyPr>
          <a:lstStyle/>
          <a:p>
            <a:r>
              <a:rPr lang="en-US" sz="1600" i="1"/>
              <a:t>The cluster </a:t>
            </a:r>
            <a:r>
              <a:rPr lang="en-US" sz="1600" i="1" err="1"/>
              <a:t>autoscaler</a:t>
            </a:r>
            <a:r>
              <a:rPr lang="en-US" sz="1600" i="1"/>
              <a:t> watches for pods that can't be scheduled on nodes because of </a:t>
            </a:r>
            <a:br>
              <a:rPr lang="en-US" sz="1600" i="1"/>
            </a:br>
            <a:r>
              <a:rPr lang="en-US" sz="1600" i="1"/>
              <a:t>resource constraints. The cluster then automatically increases the number of nodes.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͏HPA obtains resource metrics and compares them to user-specified threshold</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spTree>
    <p:extLst>
      <p:ext uri="{BB962C8B-B14F-4D97-AF65-F5344CB8AC3E}">
        <p14:creationId xmlns:p14="http://schemas.microsoft.com/office/powerpoint/2010/main" val="22663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90"/>
                                        </p:tgtEl>
                                        <p:attrNameLst>
                                          <p:attrName>style.visibility</p:attrName>
                                        </p:attrNameLst>
                                      </p:cBhvr>
                                      <p:to>
                                        <p:strVal val="visible"/>
                                      </p:to>
                                    </p:set>
                                    <p:animEffect transition="in" filter="fade">
                                      <p:cBhvr>
                                        <p:cTn id="21" dur="500"/>
                                        <p:tgtEl>
                                          <p:spTgt spid="190"/>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22" presetClass="entr" presetSubtype="2" fill="hold" nodeType="withEffect">
                                  <p:stCondLst>
                                    <p:cond delay="0"/>
                                  </p:stCondLst>
                                  <p:childTnLst>
                                    <p:set>
                                      <p:cBhvr>
                                        <p:cTn id="35" dur="1" fill="hold">
                                          <p:stCondLst>
                                            <p:cond delay="0"/>
                                          </p:stCondLst>
                                        </p:cTn>
                                        <p:tgtEl>
                                          <p:spTgt spid="189"/>
                                        </p:tgtEl>
                                        <p:attrNameLst>
                                          <p:attrName>style.visibility</p:attrName>
                                        </p:attrNameLst>
                                      </p:cBhvr>
                                      <p:to>
                                        <p:strVal val="visible"/>
                                      </p:to>
                                    </p:set>
                                    <p:animEffect transition="in" filter="wipe(right)">
                                      <p:cBhvr>
                                        <p:cTn id="36" dur="500"/>
                                        <p:tgtEl>
                                          <p:spTgt spid="18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92"/>
                                        </p:tgtEl>
                                        <p:attrNameLst>
                                          <p:attrName>style.visibility</p:attrName>
                                        </p:attrNameLst>
                                      </p:cBhvr>
                                      <p:to>
                                        <p:strVal val="visible"/>
                                      </p:to>
                                    </p:set>
                                    <p:animEffect transition="in" filter="fade">
                                      <p:cBhvr>
                                        <p:cTn id="39" dur="500"/>
                                        <p:tgtEl>
                                          <p:spTgt spid="192"/>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91"/>
                                        </p:tgtEl>
                                        <p:attrNameLst>
                                          <p:attrName>style.visibility</p:attrName>
                                        </p:attrNameLst>
                                      </p:cBhvr>
                                      <p:to>
                                        <p:strVal val="visible"/>
                                      </p:to>
                                    </p:set>
                                    <p:animEffect transition="in" filter="fade">
                                      <p:cBhvr>
                                        <p:cTn id="42" dur="500"/>
                                        <p:tgtEl>
                                          <p:spTgt spid="191"/>
                                        </p:tgtEl>
                                      </p:cBhvr>
                                    </p:animEffect>
                                  </p:childTnLst>
                                </p:cTn>
                              </p:par>
                            </p:childTnLst>
                          </p:cTn>
                        </p:par>
                        <p:par>
                          <p:cTn id="43" fill="hold">
                            <p:stCondLst>
                              <p:cond delay="750"/>
                            </p:stCondLst>
                            <p:childTnLst>
                              <p:par>
                                <p:cTn id="44" presetID="10" presetClass="entr" presetSubtype="0"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fade">
                                      <p:cBhvr>
                                        <p:cTn id="54" dur="500"/>
                                        <p:tgtEl>
                                          <p:spTgt spid="17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anim calcmode="lin" valueType="num">
                                      <p:cBhvr>
                                        <p:cTn id="57" dur="500" fill="hold"/>
                                        <p:tgtEl>
                                          <p:spTgt spid="172"/>
                                        </p:tgtEl>
                                        <p:attrNameLst>
                                          <p:attrName>ppt_w</p:attrName>
                                        </p:attrNameLst>
                                      </p:cBhvr>
                                      <p:tavLst>
                                        <p:tav tm="0">
                                          <p:val>
                                            <p:fltVal val="0"/>
                                          </p:val>
                                        </p:tav>
                                        <p:tav tm="100000">
                                          <p:val>
                                            <p:strVal val="#ppt_w"/>
                                          </p:val>
                                        </p:tav>
                                      </p:tavLst>
                                    </p:anim>
                                    <p:anim calcmode="lin" valueType="num">
                                      <p:cBhvr>
                                        <p:cTn id="58" dur="500" fill="hold"/>
                                        <p:tgtEl>
                                          <p:spTgt spid="172"/>
                                        </p:tgtEl>
                                        <p:attrNameLst>
                                          <p:attrName>ppt_h</p:attrName>
                                        </p:attrNameLst>
                                      </p:cBhvr>
                                      <p:tavLst>
                                        <p:tav tm="0">
                                          <p:val>
                                            <p:fltVal val="0"/>
                                          </p:val>
                                        </p:tav>
                                        <p:tav tm="100000">
                                          <p:val>
                                            <p:strVal val="#ppt_h"/>
                                          </p:val>
                                        </p:tav>
                                      </p:tavLst>
                                    </p:anim>
                                    <p:animEffect transition="in" filter="fade">
                                      <p:cBhvr>
                                        <p:cTn id="59" dur="500"/>
                                        <p:tgtEl>
                                          <p:spTgt spid="172"/>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1"/>
                                        </p:tgtEl>
                                        <p:attrNameLst>
                                          <p:attrName>style.visibility</p:attrName>
                                        </p:attrNameLst>
                                      </p:cBhvr>
                                      <p:to>
                                        <p:strVal val="visible"/>
                                      </p:to>
                                    </p:set>
                                    <p:anim calcmode="lin" valueType="num">
                                      <p:cBhvr>
                                        <p:cTn id="66" dur="500" fill="hold"/>
                                        <p:tgtEl>
                                          <p:spTgt spid="151"/>
                                        </p:tgtEl>
                                        <p:attrNameLst>
                                          <p:attrName>ppt_w</p:attrName>
                                        </p:attrNameLst>
                                      </p:cBhvr>
                                      <p:tavLst>
                                        <p:tav tm="0">
                                          <p:val>
                                            <p:fltVal val="0"/>
                                          </p:val>
                                        </p:tav>
                                        <p:tav tm="100000">
                                          <p:val>
                                            <p:strVal val="#ppt_w"/>
                                          </p:val>
                                        </p:tav>
                                      </p:tavLst>
                                    </p:anim>
                                    <p:anim calcmode="lin" valueType="num">
                                      <p:cBhvr>
                                        <p:cTn id="67" dur="500" fill="hold"/>
                                        <p:tgtEl>
                                          <p:spTgt spid="151"/>
                                        </p:tgtEl>
                                        <p:attrNameLst>
                                          <p:attrName>ppt_h</p:attrName>
                                        </p:attrNameLst>
                                      </p:cBhvr>
                                      <p:tavLst>
                                        <p:tav tm="0">
                                          <p:val>
                                            <p:fltVal val="0"/>
                                          </p:val>
                                        </p:tav>
                                        <p:tav tm="100000">
                                          <p:val>
                                            <p:strVal val="#ppt_h"/>
                                          </p:val>
                                        </p:tav>
                                      </p:tavLst>
                                    </p:anim>
                                    <p:animEffect transition="in" filter="fade">
                                      <p:cBhvr>
                                        <p:cTn id="68" dur="500"/>
                                        <p:tgtEl>
                                          <p:spTgt spid="151"/>
                                        </p:tgtEl>
                                      </p:cBhvr>
                                    </p:animEffect>
                                  </p:childTnLst>
                                </p:cTn>
                              </p:par>
                            </p:childTnLst>
                          </p:cTn>
                        </p:par>
                        <p:par>
                          <p:cTn id="69" fill="hold">
                            <p:stCondLst>
                              <p:cond delay="1000"/>
                            </p:stCondLst>
                            <p:childTnLst>
                              <p:par>
                                <p:cTn id="70" presetID="53" presetClass="entr" presetSubtype="16" fill="hold" nodeType="afterEffect">
                                  <p:stCondLst>
                                    <p:cond delay="0"/>
                                  </p:stCondLst>
                                  <p:childTnLst>
                                    <p:set>
                                      <p:cBhvr>
                                        <p:cTn id="71" dur="1" fill="hold">
                                          <p:stCondLst>
                                            <p:cond delay="0"/>
                                          </p:stCondLst>
                                        </p:cTn>
                                        <p:tgtEl>
                                          <p:spTgt spid="161"/>
                                        </p:tgtEl>
                                        <p:attrNameLst>
                                          <p:attrName>style.visibility</p:attrName>
                                        </p:attrNameLst>
                                      </p:cBhvr>
                                      <p:to>
                                        <p:strVal val="visible"/>
                                      </p:to>
                                    </p:set>
                                    <p:anim calcmode="lin" valueType="num">
                                      <p:cBhvr>
                                        <p:cTn id="72" dur="500" fill="hold"/>
                                        <p:tgtEl>
                                          <p:spTgt spid="161"/>
                                        </p:tgtEl>
                                        <p:attrNameLst>
                                          <p:attrName>ppt_w</p:attrName>
                                        </p:attrNameLst>
                                      </p:cBhvr>
                                      <p:tavLst>
                                        <p:tav tm="0">
                                          <p:val>
                                            <p:fltVal val="0"/>
                                          </p:val>
                                        </p:tav>
                                        <p:tav tm="100000">
                                          <p:val>
                                            <p:strVal val="#ppt_w"/>
                                          </p:val>
                                        </p:tav>
                                      </p:tavLst>
                                    </p:anim>
                                    <p:anim calcmode="lin" valueType="num">
                                      <p:cBhvr>
                                        <p:cTn id="73" dur="500" fill="hold"/>
                                        <p:tgtEl>
                                          <p:spTgt spid="161"/>
                                        </p:tgtEl>
                                        <p:attrNameLst>
                                          <p:attrName>ppt_h</p:attrName>
                                        </p:attrNameLst>
                                      </p:cBhvr>
                                      <p:tavLst>
                                        <p:tav tm="0">
                                          <p:val>
                                            <p:fltVal val="0"/>
                                          </p:val>
                                        </p:tav>
                                        <p:tav tm="100000">
                                          <p:val>
                                            <p:strVal val="#ppt_h"/>
                                          </p:val>
                                        </p:tav>
                                      </p:tavLst>
                                    </p:anim>
                                    <p:animEffect transition="in" filter="fade">
                                      <p:cBhvr>
                                        <p:cTn id="74" dur="500"/>
                                        <p:tgtEl>
                                          <p:spTgt spid="161"/>
                                        </p:tgtEl>
                                      </p:cBhvr>
                                    </p:animEffect>
                                  </p:childTnLst>
                                </p:cTn>
                              </p:par>
                            </p:childTnLst>
                          </p:cTn>
                        </p:par>
                        <p:par>
                          <p:cTn id="75" fill="hold">
                            <p:stCondLst>
                              <p:cond delay="1500"/>
                            </p:stCondLst>
                            <p:childTnLst>
                              <p:par>
                                <p:cTn id="76" presetID="53" presetClass="entr" presetSubtype="16" fill="hold" nodeType="afterEffect">
                                  <p:stCondLst>
                                    <p:cond delay="0"/>
                                  </p:stCondLst>
                                  <p:childTnLst>
                                    <p:set>
                                      <p:cBhvr>
                                        <p:cTn id="77" dur="1" fill="hold">
                                          <p:stCondLst>
                                            <p:cond delay="0"/>
                                          </p:stCondLst>
                                        </p:cTn>
                                        <p:tgtEl>
                                          <p:spTgt spid="162"/>
                                        </p:tgtEl>
                                        <p:attrNameLst>
                                          <p:attrName>style.visibility</p:attrName>
                                        </p:attrNameLst>
                                      </p:cBhvr>
                                      <p:to>
                                        <p:strVal val="visible"/>
                                      </p:to>
                                    </p:set>
                                    <p:anim calcmode="lin" valueType="num">
                                      <p:cBhvr>
                                        <p:cTn id="78" dur="500" fill="hold"/>
                                        <p:tgtEl>
                                          <p:spTgt spid="162"/>
                                        </p:tgtEl>
                                        <p:attrNameLst>
                                          <p:attrName>ppt_w</p:attrName>
                                        </p:attrNameLst>
                                      </p:cBhvr>
                                      <p:tavLst>
                                        <p:tav tm="0">
                                          <p:val>
                                            <p:fltVal val="0"/>
                                          </p:val>
                                        </p:tav>
                                        <p:tav tm="100000">
                                          <p:val>
                                            <p:strVal val="#ppt_w"/>
                                          </p:val>
                                        </p:tav>
                                      </p:tavLst>
                                    </p:anim>
                                    <p:anim calcmode="lin" valueType="num">
                                      <p:cBhvr>
                                        <p:cTn id="79" dur="500" fill="hold"/>
                                        <p:tgtEl>
                                          <p:spTgt spid="162"/>
                                        </p:tgtEl>
                                        <p:attrNameLst>
                                          <p:attrName>ppt_h</p:attrName>
                                        </p:attrNameLst>
                                      </p:cBhvr>
                                      <p:tavLst>
                                        <p:tav tm="0">
                                          <p:val>
                                            <p:fltVal val="0"/>
                                          </p:val>
                                        </p:tav>
                                        <p:tav tm="100000">
                                          <p:val>
                                            <p:strVal val="#ppt_h"/>
                                          </p:val>
                                        </p:tav>
                                      </p:tavLst>
                                    </p:anim>
                                    <p:animEffect transition="in" filter="fade">
                                      <p:cBhvr>
                                        <p:cTn id="80" dur="500"/>
                                        <p:tgtEl>
                                          <p:spTgt spid="162"/>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3"/>
                                        </p:tgtEl>
                                        <p:attrNameLst>
                                          <p:attrName>style.visibility</p:attrName>
                                        </p:attrNameLst>
                                      </p:cBhvr>
                                      <p:to>
                                        <p:strVal val="visible"/>
                                      </p:to>
                                    </p:set>
                                    <p:animEffect transition="in" filter="fade">
                                      <p:cBhvr>
                                        <p:cTn id="87" dur="500"/>
                                        <p:tgtEl>
                                          <p:spTgt spid="1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4"/>
                                        </p:tgtEl>
                                        <p:attrNameLst>
                                          <p:attrName>style.visibility</p:attrName>
                                        </p:attrNameLst>
                                      </p:cBhvr>
                                      <p:to>
                                        <p:strVal val="visible"/>
                                      </p:to>
                                    </p:set>
                                    <p:animEffect transition="in" filter="fade">
                                      <p:cBhvr>
                                        <p:cTn id="90" dur="500"/>
                                        <p:tgtEl>
                                          <p:spTgt spid="194"/>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140"/>
                                        </p:tgtEl>
                                        <p:attrNameLst>
                                          <p:attrName>style.visibility</p:attrName>
                                        </p:attrNameLst>
                                      </p:cBhvr>
                                      <p:to>
                                        <p:strVal val="visible"/>
                                      </p:to>
                                    </p:set>
                                    <p:animEffect transition="in" filter="fade">
                                      <p:cBhvr>
                                        <p:cTn id="94" dur="500"/>
                                        <p:tgtEl>
                                          <p:spTgt spid="14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37"/>
                                        </p:tgtEl>
                                        <p:attrNameLst>
                                          <p:attrName>style.visibility</p:attrName>
                                        </p:attrNameLst>
                                      </p:cBhvr>
                                      <p:to>
                                        <p:strVal val="visible"/>
                                      </p:to>
                                    </p:set>
                                    <p:anim calcmode="lin" valueType="num">
                                      <p:cBhvr>
                                        <p:cTn id="97" dur="500" fill="hold"/>
                                        <p:tgtEl>
                                          <p:spTgt spid="137"/>
                                        </p:tgtEl>
                                        <p:attrNameLst>
                                          <p:attrName>ppt_w</p:attrName>
                                        </p:attrNameLst>
                                      </p:cBhvr>
                                      <p:tavLst>
                                        <p:tav tm="0">
                                          <p:val>
                                            <p:fltVal val="0"/>
                                          </p:val>
                                        </p:tav>
                                        <p:tav tm="100000">
                                          <p:val>
                                            <p:strVal val="#ppt_w"/>
                                          </p:val>
                                        </p:tav>
                                      </p:tavLst>
                                    </p:anim>
                                    <p:anim calcmode="lin" valueType="num">
                                      <p:cBhvr>
                                        <p:cTn id="98" dur="500" fill="hold"/>
                                        <p:tgtEl>
                                          <p:spTgt spid="137"/>
                                        </p:tgtEl>
                                        <p:attrNameLst>
                                          <p:attrName>ppt_h</p:attrName>
                                        </p:attrNameLst>
                                      </p:cBhvr>
                                      <p:tavLst>
                                        <p:tav tm="0">
                                          <p:val>
                                            <p:fltVal val="0"/>
                                          </p:val>
                                        </p:tav>
                                        <p:tav tm="100000">
                                          <p:val>
                                            <p:strVal val="#ppt_h"/>
                                          </p:val>
                                        </p:tav>
                                      </p:tavLst>
                                    </p:anim>
                                    <p:animEffect transition="in" filter="fade">
                                      <p:cBhvr>
                                        <p:cTn id="99" dur="500"/>
                                        <p:tgtEl>
                                          <p:spTgt spid="137"/>
                                        </p:tgtEl>
                                      </p:cBhvr>
                                    </p:animEffect>
                                  </p:childTnLst>
                                </p:cTn>
                              </p:par>
                            </p:childTnLst>
                          </p:cTn>
                        </p:par>
                        <p:par>
                          <p:cTn id="100" fill="hold">
                            <p:stCondLst>
                              <p:cond delay="3000"/>
                            </p:stCondLst>
                            <p:childTnLst>
                              <p:par>
                                <p:cTn id="101" presetID="53" presetClass="entr" presetSubtype="16"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 calcmode="lin" valueType="num">
                                      <p:cBhvr>
                                        <p:cTn id="103" dur="500" fill="hold"/>
                                        <p:tgtEl>
                                          <p:spTgt spid="7"/>
                                        </p:tgtEl>
                                        <p:attrNameLst>
                                          <p:attrName>ppt_w</p:attrName>
                                        </p:attrNameLst>
                                      </p:cBhvr>
                                      <p:tavLst>
                                        <p:tav tm="0">
                                          <p:val>
                                            <p:fltVal val="0"/>
                                          </p:val>
                                        </p:tav>
                                        <p:tav tm="100000">
                                          <p:val>
                                            <p:strVal val="#ppt_w"/>
                                          </p:val>
                                        </p:tav>
                                      </p:tavLst>
                                    </p:anim>
                                    <p:anim calcmode="lin" valueType="num">
                                      <p:cBhvr>
                                        <p:cTn id="104" dur="500" fill="hold"/>
                                        <p:tgtEl>
                                          <p:spTgt spid="7"/>
                                        </p:tgtEl>
                                        <p:attrNameLst>
                                          <p:attrName>ppt_h</p:attrName>
                                        </p:attrNameLst>
                                      </p:cBhvr>
                                      <p:tavLst>
                                        <p:tav tm="0">
                                          <p:val>
                                            <p:fltVal val="0"/>
                                          </p:val>
                                        </p:tav>
                                        <p:tav tm="100000">
                                          <p:val>
                                            <p:strVal val="#ppt_h"/>
                                          </p:val>
                                        </p:tav>
                                      </p:tavLst>
                                    </p:anim>
                                    <p:animEffect transition="in" filter="fade">
                                      <p:cBhvr>
                                        <p:cTn id="105" dur="500"/>
                                        <p:tgtEl>
                                          <p:spTgt spid="7"/>
                                        </p:tgtEl>
                                      </p:cBhvr>
                                    </p:animEffect>
                                  </p:childTnLst>
                                </p:cTn>
                              </p:par>
                            </p:childTnLst>
                          </p:cTn>
                        </p:par>
                        <p:par>
                          <p:cTn id="106" fill="hold">
                            <p:stCondLst>
                              <p:cond delay="350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500" fill="hold"/>
                                        <p:tgtEl>
                                          <p:spTgt spid="145"/>
                                        </p:tgtEl>
                                        <p:attrNameLst>
                                          <p:attrName>ppt_w</p:attrName>
                                        </p:attrNameLst>
                                      </p:cBhvr>
                                      <p:tavLst>
                                        <p:tav tm="0">
                                          <p:val>
                                            <p:fltVal val="0"/>
                                          </p:val>
                                        </p:tav>
                                        <p:tav tm="100000">
                                          <p:val>
                                            <p:strVal val="#ppt_w"/>
                                          </p:val>
                                        </p:tav>
                                      </p:tavLst>
                                    </p:anim>
                                    <p:anim calcmode="lin" valueType="num">
                                      <p:cBhvr>
                                        <p:cTn id="110" dur="500" fill="hold"/>
                                        <p:tgtEl>
                                          <p:spTgt spid="145"/>
                                        </p:tgtEl>
                                        <p:attrNameLst>
                                          <p:attrName>ppt_h</p:attrName>
                                        </p:attrNameLst>
                                      </p:cBhvr>
                                      <p:tavLst>
                                        <p:tav tm="0">
                                          <p:val>
                                            <p:fltVal val="0"/>
                                          </p:val>
                                        </p:tav>
                                        <p:tav tm="100000">
                                          <p:val>
                                            <p:strVal val="#ppt_h"/>
                                          </p:val>
                                        </p:tav>
                                      </p:tavLst>
                                    </p:anim>
                                    <p:animEffect transition="in" filter="fade">
                                      <p:cBhvr>
                                        <p:cTn id="111" dur="500"/>
                                        <p:tgtEl>
                                          <p:spTgt spid="14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left)">
                                      <p:cBhvr>
                                        <p:cTn id="119" dur="500"/>
                                        <p:tgtEl>
                                          <p:spTgt spid="23"/>
                                        </p:tgtEl>
                                      </p:cBhvr>
                                    </p:animEffec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95"/>
                                        </p:tgtEl>
                                        <p:attrNameLst>
                                          <p:attrName>style.visibility</p:attrName>
                                        </p:attrNameLst>
                                      </p:cBhvr>
                                      <p:to>
                                        <p:strVal val="visible"/>
                                      </p:to>
                                    </p:set>
                                    <p:animEffect transition="in" filter="fade">
                                      <p:cBhvr>
                                        <p:cTn id="126" dur="500"/>
                                        <p:tgtEl>
                                          <p:spTgt spid="19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96"/>
                                        </p:tgtEl>
                                        <p:attrNameLst>
                                          <p:attrName>style.visibility</p:attrName>
                                        </p:attrNameLst>
                                      </p:cBhvr>
                                      <p:to>
                                        <p:strVal val="visible"/>
                                      </p:to>
                                    </p:set>
                                    <p:animEffect transition="in" filter="fade">
                                      <p:cBhvr>
                                        <p:cTn id="12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52" grpId="0"/>
      <p:bldP spid="172" grpId="0" animBg="1"/>
      <p:bldP spid="137" grpId="0" animBg="1"/>
      <p:bldP spid="140" grpId="0"/>
      <p:bldP spid="151" grpId="0" animBg="1"/>
      <p:bldP spid="154" grpId="0"/>
      <p:bldP spid="175" grpId="0"/>
      <p:bldP spid="23" grpId="0" animBg="1"/>
      <p:bldP spid="190" grpId="0" animBg="1"/>
      <p:bldP spid="192" grpId="0" animBg="1"/>
      <p:bldP spid="193" grpId="0" animBg="1"/>
      <p:bldP spid="194" grpId="0"/>
      <p:bldP spid="195" grpId="0" animBg="1"/>
      <p:bldP spid="196" grpId="0"/>
      <p:bldP spid="62" grpId="0"/>
      <p:bldP spid="63" grpId="0"/>
      <p:bldP spid="64" grpId="0"/>
      <p:bldP spid="6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Rounded Corners 118">
            <a:extLst>
              <a:ext uri="{FF2B5EF4-FFF2-40B4-BE49-F238E27FC236}">
                <a16:creationId xmlns:a16="http://schemas.microsoft.com/office/drawing/2014/main" id="{B1C3A181-C43C-45E2-AEEB-E005A88089F8}"/>
              </a:ext>
            </a:extLst>
          </p:cNvPr>
          <p:cNvSpPr/>
          <p:nvPr/>
        </p:nvSpPr>
        <p:spPr bwMode="auto">
          <a:xfrm>
            <a:off x="6543452" y="2105580"/>
            <a:ext cx="3788228" cy="314859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22" name="Straight Arrow Connector 21">
            <a:extLst>
              <a:ext uri="{FF2B5EF4-FFF2-40B4-BE49-F238E27FC236}">
                <a16:creationId xmlns:a16="http://schemas.microsoft.com/office/drawing/2014/main" id="{35E2FB49-93BF-4621-8C22-9A85F02D120E}"/>
              </a:ext>
            </a:extLst>
          </p:cNvPr>
          <p:cNvCxnSpPr>
            <a:stCxn id="35" idx="3"/>
            <a:endCxn id="32" idx="1"/>
          </p:cNvCxnSpPr>
          <p:nvPr/>
        </p:nvCxnSpPr>
        <p:spPr>
          <a:xfrm>
            <a:off x="6345046" y="4674591"/>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48E1A5-9BED-4BB1-8330-4245A8B3C52A}"/>
              </a:ext>
            </a:extLst>
          </p:cNvPr>
          <p:cNvCxnSpPr>
            <a:cxnSpLocks/>
            <a:stCxn id="32" idx="3"/>
            <a:endCxn id="33" idx="1"/>
          </p:cNvCxnSpPr>
          <p:nvPr/>
        </p:nvCxnSpPr>
        <p:spPr>
          <a:xfrm>
            <a:off x="8206483" y="4674591"/>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11BB679-B689-473B-82C5-9BB8278AC6E4}"/>
              </a:ext>
            </a:extLst>
          </p:cNvPr>
          <p:cNvCxnSpPr>
            <a:cxnSpLocks/>
            <a:stCxn id="33" idx="3"/>
            <a:endCxn id="34" idx="1"/>
          </p:cNvCxnSpPr>
          <p:nvPr/>
        </p:nvCxnSpPr>
        <p:spPr>
          <a:xfrm>
            <a:off x="10067920" y="4674591"/>
            <a:ext cx="11015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75CB1DC-4815-4C15-A985-580C4C1829FF}"/>
              </a:ext>
            </a:extLst>
          </p:cNvPr>
          <p:cNvCxnSpPr>
            <a:cxnSpLocks/>
          </p:cNvCxnSpPr>
          <p:nvPr/>
        </p:nvCxnSpPr>
        <p:spPr>
          <a:xfrm flipH="1">
            <a:off x="5585141" y="4674591"/>
            <a:ext cx="6344214" cy="12700"/>
          </a:xfrm>
          <a:prstGeom prst="bentConnector5">
            <a:avLst>
              <a:gd name="adj1" fmla="val -3603"/>
              <a:gd name="adj2" fmla="val 12835638"/>
              <a:gd name="adj3" fmla="val 1036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FCC403-C62B-48AE-9F97-80086F604A2D}"/>
              </a:ext>
            </a:extLst>
          </p:cNvPr>
          <p:cNvGrpSpPr/>
          <p:nvPr/>
        </p:nvGrpSpPr>
        <p:grpSpPr>
          <a:xfrm>
            <a:off x="7282764" y="4006898"/>
            <a:ext cx="1091590" cy="1073271"/>
            <a:chOff x="7125597" y="4006898"/>
            <a:chExt cx="1091590" cy="1073271"/>
          </a:xfrm>
        </p:grpSpPr>
        <p:grpSp>
          <p:nvGrpSpPr>
            <p:cNvPr id="2" name="Group 1">
              <a:extLst>
                <a:ext uri="{FF2B5EF4-FFF2-40B4-BE49-F238E27FC236}">
                  <a16:creationId xmlns:a16="http://schemas.microsoft.com/office/drawing/2014/main" id="{E953AA51-4813-41A5-8685-CC831DD66344}"/>
                </a:ext>
              </a:extLst>
            </p:cNvPr>
            <p:cNvGrpSpPr/>
            <p:nvPr/>
          </p:nvGrpSpPr>
          <p:grpSpPr>
            <a:xfrm>
              <a:off x="7289411" y="4269012"/>
              <a:ext cx="759905" cy="811157"/>
              <a:chOff x="7043210" y="2401333"/>
              <a:chExt cx="759905" cy="811157"/>
            </a:xfrm>
          </p:grpSpPr>
          <p:sp>
            <p:nvSpPr>
              <p:cNvPr id="32" name="Rectangle: Rounded Corners 118">
                <a:extLst>
                  <a:ext uri="{FF2B5EF4-FFF2-40B4-BE49-F238E27FC236}">
                    <a16:creationId xmlns:a16="http://schemas.microsoft.com/office/drawing/2014/main" id="{B07FE973-31DB-41C2-81C8-EE927E288AA0}"/>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1" name="Freeform: Shape 30">
                <a:extLst>
                  <a:ext uri="{FF2B5EF4-FFF2-40B4-BE49-F238E27FC236}">
                    <a16:creationId xmlns:a16="http://schemas.microsoft.com/office/drawing/2014/main" id="{4CD741C1-3CC1-41BF-B3BB-630EFD4B2894}"/>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70" name="Title 1">
              <a:extLst>
                <a:ext uri="{FF2B5EF4-FFF2-40B4-BE49-F238E27FC236}">
                  <a16:creationId xmlns:a16="http://schemas.microsoft.com/office/drawing/2014/main" id="{15918115-AEBC-48D7-A524-3557F9033CBD}"/>
                </a:ext>
              </a:extLst>
            </p:cNvPr>
            <p:cNvSpPr txBox="1">
              <a:spLocks/>
            </p:cNvSpPr>
            <p:nvPr/>
          </p:nvSpPr>
          <p:spPr>
            <a:xfrm>
              <a:off x="7125597" y="4006898"/>
              <a:ext cx="109159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Build Pipelines </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A33057BC-BC05-47EB-8D44-5CE0377362A9}"/>
              </a:ext>
            </a:extLst>
          </p:cNvPr>
          <p:cNvGrpSpPr/>
          <p:nvPr/>
        </p:nvGrpSpPr>
        <p:grpSpPr>
          <a:xfrm>
            <a:off x="9114130" y="3822232"/>
            <a:ext cx="1091590" cy="1257937"/>
            <a:chOff x="8956963" y="3822232"/>
            <a:chExt cx="1091590" cy="1257937"/>
          </a:xfrm>
        </p:grpSpPr>
        <p:grpSp>
          <p:nvGrpSpPr>
            <p:cNvPr id="17" name="Group 16">
              <a:extLst>
                <a:ext uri="{FF2B5EF4-FFF2-40B4-BE49-F238E27FC236}">
                  <a16:creationId xmlns:a16="http://schemas.microsoft.com/office/drawing/2014/main" id="{0BF414AA-C887-49B5-9999-1A35AB489AA2}"/>
                </a:ext>
              </a:extLst>
            </p:cNvPr>
            <p:cNvGrpSpPr/>
            <p:nvPr/>
          </p:nvGrpSpPr>
          <p:grpSpPr>
            <a:xfrm>
              <a:off x="9150848" y="4269012"/>
              <a:ext cx="759905" cy="811157"/>
              <a:chOff x="8860196" y="2401333"/>
              <a:chExt cx="759905" cy="811157"/>
            </a:xfrm>
          </p:grpSpPr>
          <p:sp>
            <p:nvSpPr>
              <p:cNvPr id="33" name="Rectangle: Rounded Corners 118">
                <a:extLst>
                  <a:ext uri="{FF2B5EF4-FFF2-40B4-BE49-F238E27FC236}">
                    <a16:creationId xmlns:a16="http://schemas.microsoft.com/office/drawing/2014/main" id="{4870E2C7-DE52-4B0C-BD25-B4183DF213DA}"/>
                  </a:ext>
                </a:extLst>
              </p:cNvPr>
              <p:cNvSpPr/>
              <p:nvPr/>
            </p:nvSpPr>
            <p:spPr bwMode="auto">
              <a:xfrm>
                <a:off x="8860196"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Freeform: Shape 35">
                <a:extLst>
                  <a:ext uri="{FF2B5EF4-FFF2-40B4-BE49-F238E27FC236}">
                    <a16:creationId xmlns:a16="http://schemas.microsoft.com/office/drawing/2014/main" id="{A390DCE9-B7F3-49C8-8CF8-B8AC82120AFD}"/>
                  </a:ext>
                </a:extLst>
              </p:cNvPr>
              <p:cNvSpPr>
                <a:spLocks noChangeAspect="1"/>
              </p:cNvSpPr>
              <p:nvPr/>
            </p:nvSpPr>
            <p:spPr bwMode="auto">
              <a:xfrm>
                <a:off x="9004720"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73" name="Title 1">
              <a:extLst>
                <a:ext uri="{FF2B5EF4-FFF2-40B4-BE49-F238E27FC236}">
                  <a16:creationId xmlns:a16="http://schemas.microsoft.com/office/drawing/2014/main" id="{9637C270-A1CE-4D4A-81A9-3E6539BF86AB}"/>
                </a:ext>
              </a:extLst>
            </p:cNvPr>
            <p:cNvSpPr txBox="1">
              <a:spLocks/>
            </p:cNvSpPr>
            <p:nvPr/>
          </p:nvSpPr>
          <p:spPr>
            <a:xfrm>
              <a:off x="8956963" y="3822232"/>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Release Pipelines</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grpSp>
        <p:nvGrpSpPr>
          <p:cNvPr id="6" name="Group 5">
            <a:extLst>
              <a:ext uri="{FF2B5EF4-FFF2-40B4-BE49-F238E27FC236}">
                <a16:creationId xmlns:a16="http://schemas.microsoft.com/office/drawing/2014/main" id="{3E21A8CB-346D-4643-B6A4-AB320505D43C}"/>
              </a:ext>
            </a:extLst>
          </p:cNvPr>
          <p:cNvGrpSpPr/>
          <p:nvPr/>
        </p:nvGrpSpPr>
        <p:grpSpPr>
          <a:xfrm>
            <a:off x="11165841" y="3836115"/>
            <a:ext cx="763514" cy="1244054"/>
            <a:chOff x="11008674" y="3836115"/>
            <a:chExt cx="763514" cy="1244054"/>
          </a:xfrm>
        </p:grpSpPr>
        <p:grpSp>
          <p:nvGrpSpPr>
            <p:cNvPr id="48" name="Group 47">
              <a:extLst>
                <a:ext uri="{FF2B5EF4-FFF2-40B4-BE49-F238E27FC236}">
                  <a16:creationId xmlns:a16="http://schemas.microsoft.com/office/drawing/2014/main" id="{862A5485-3646-4B50-9C0D-AC51DC34D281}"/>
                </a:ext>
              </a:extLst>
            </p:cNvPr>
            <p:cNvGrpSpPr/>
            <p:nvPr/>
          </p:nvGrpSpPr>
          <p:grpSpPr>
            <a:xfrm>
              <a:off x="11012283" y="4269012"/>
              <a:ext cx="759905" cy="811157"/>
              <a:chOff x="10677183" y="2401333"/>
              <a:chExt cx="759905" cy="811157"/>
            </a:xfrm>
          </p:grpSpPr>
          <p:sp>
            <p:nvSpPr>
              <p:cNvPr id="34" name="Rectangle: Rounded Corners 118">
                <a:extLst>
                  <a:ext uri="{FF2B5EF4-FFF2-40B4-BE49-F238E27FC236}">
                    <a16:creationId xmlns:a16="http://schemas.microsoft.com/office/drawing/2014/main" id="{0F19CDF7-B2CB-4079-BCB4-FD18F49388C3}"/>
                  </a:ext>
                </a:extLst>
              </p:cNvPr>
              <p:cNvSpPr/>
              <p:nvPr/>
            </p:nvSpPr>
            <p:spPr bwMode="auto">
              <a:xfrm>
                <a:off x="10677183"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8" name="Group 17">
                <a:extLst>
                  <a:ext uri="{FF2B5EF4-FFF2-40B4-BE49-F238E27FC236}">
                    <a16:creationId xmlns:a16="http://schemas.microsoft.com/office/drawing/2014/main" id="{EB56F8FD-2D07-455B-A2F0-9263CB1E5657}"/>
                  </a:ext>
                </a:extLst>
              </p:cNvPr>
              <p:cNvGrpSpPr/>
              <p:nvPr/>
            </p:nvGrpSpPr>
            <p:grpSpPr>
              <a:xfrm>
                <a:off x="10769026" y="2523235"/>
                <a:ext cx="576218" cy="567352"/>
                <a:chOff x="3199601" y="578763"/>
                <a:chExt cx="5778767" cy="5689854"/>
              </a:xfrm>
            </p:grpSpPr>
            <p:sp>
              <p:nvSpPr>
                <p:cNvPr id="41" name="Freeform: Shape 40">
                  <a:extLst>
                    <a:ext uri="{FF2B5EF4-FFF2-40B4-BE49-F238E27FC236}">
                      <a16:creationId xmlns:a16="http://schemas.microsoft.com/office/drawing/2014/main" id="{E4C9E325-4511-4AB6-B115-BD213F331397}"/>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2" name="Freeform: Shape 41">
                  <a:extLst>
                    <a:ext uri="{FF2B5EF4-FFF2-40B4-BE49-F238E27FC236}">
                      <a16:creationId xmlns:a16="http://schemas.microsoft.com/office/drawing/2014/main" id="{E15EBFA7-5E2B-4FF2-B942-A3D324F32837}"/>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3" name="Freeform: Shape 42">
                  <a:extLst>
                    <a:ext uri="{FF2B5EF4-FFF2-40B4-BE49-F238E27FC236}">
                      <a16:creationId xmlns:a16="http://schemas.microsoft.com/office/drawing/2014/main" id="{B983BFCC-B160-46B4-951F-7356B26C783E}"/>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4" name="Freeform: Shape 43">
                  <a:extLst>
                    <a:ext uri="{FF2B5EF4-FFF2-40B4-BE49-F238E27FC236}">
                      <a16:creationId xmlns:a16="http://schemas.microsoft.com/office/drawing/2014/main" id="{ED19C8E7-820B-4147-A3BC-80DC9DEB971F}"/>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sp>
          <p:nvSpPr>
            <p:cNvPr id="74" name="Title 1">
              <a:extLst>
                <a:ext uri="{FF2B5EF4-FFF2-40B4-BE49-F238E27FC236}">
                  <a16:creationId xmlns:a16="http://schemas.microsoft.com/office/drawing/2014/main" id="{9F4B55C9-52E1-4574-A03F-3B5F12B475DC}"/>
                </a:ext>
              </a:extLst>
            </p:cNvPr>
            <p:cNvSpPr txBox="1">
              <a:spLocks/>
            </p:cNvSpPr>
            <p:nvPr/>
          </p:nvSpPr>
          <p:spPr>
            <a:xfrm>
              <a:off x="11008674" y="3836115"/>
              <a:ext cx="73496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AKS cluster</a:t>
              </a:r>
            </a:p>
          </p:txBody>
        </p:sp>
      </p:grpSp>
      <p:sp>
        <p:nvSpPr>
          <p:cNvPr id="47" name="TextBox 46">
            <a:extLst>
              <a:ext uri="{FF2B5EF4-FFF2-40B4-BE49-F238E27FC236}">
                <a16:creationId xmlns:a16="http://schemas.microsoft.com/office/drawing/2014/main" id="{AC7EEFC9-5B2B-4558-B327-0F2B95C36CE1}"/>
              </a:ext>
            </a:extLst>
          </p:cNvPr>
          <p:cNvSpPr txBox="1"/>
          <p:nvPr/>
        </p:nvSpPr>
        <p:spPr>
          <a:xfrm>
            <a:off x="6558498"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Continuous Integration</a:t>
            </a:r>
          </a:p>
        </p:txBody>
      </p:sp>
      <p:sp>
        <p:nvSpPr>
          <p:cNvPr id="77" name="TextBox 76">
            <a:extLst>
              <a:ext uri="{FF2B5EF4-FFF2-40B4-BE49-F238E27FC236}">
                <a16:creationId xmlns:a16="http://schemas.microsoft.com/office/drawing/2014/main" id="{DFBED9A5-FDA7-478B-A992-8851B4F97132}"/>
              </a:ext>
            </a:extLst>
          </p:cNvPr>
          <p:cNvSpPr txBox="1"/>
          <p:nvPr/>
        </p:nvSpPr>
        <p:spPr>
          <a:xfrm>
            <a:off x="8318337"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Continuous Delivery</a:t>
            </a:r>
          </a:p>
        </p:txBody>
      </p:sp>
      <p:sp>
        <p:nvSpPr>
          <p:cNvPr id="78" name="TextBox 77">
            <a:extLst>
              <a:ext uri="{FF2B5EF4-FFF2-40B4-BE49-F238E27FC236}">
                <a16:creationId xmlns:a16="http://schemas.microsoft.com/office/drawing/2014/main" id="{7D6F65C6-DA07-452B-9190-C575EF0AEF09}"/>
              </a:ext>
            </a:extLst>
          </p:cNvPr>
          <p:cNvSpPr txBox="1"/>
          <p:nvPr/>
        </p:nvSpPr>
        <p:spPr>
          <a:xfrm>
            <a:off x="10295886"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Deploy strategies</a:t>
            </a:r>
          </a:p>
        </p:txBody>
      </p:sp>
      <p:grpSp>
        <p:nvGrpSpPr>
          <p:cNvPr id="55" name="Group 54">
            <a:extLst>
              <a:ext uri="{FF2B5EF4-FFF2-40B4-BE49-F238E27FC236}">
                <a16:creationId xmlns:a16="http://schemas.microsoft.com/office/drawing/2014/main" id="{275FF221-3289-4088-9926-73989110E54A}"/>
              </a:ext>
            </a:extLst>
          </p:cNvPr>
          <p:cNvGrpSpPr/>
          <p:nvPr/>
        </p:nvGrpSpPr>
        <p:grpSpPr>
          <a:xfrm>
            <a:off x="8211453" y="5463766"/>
            <a:ext cx="1091590" cy="1256516"/>
            <a:chOff x="7785861" y="3175174"/>
            <a:chExt cx="1091590" cy="1256516"/>
          </a:xfrm>
        </p:grpSpPr>
        <p:grpSp>
          <p:nvGrpSpPr>
            <p:cNvPr id="46" name="Group 45">
              <a:extLst>
                <a:ext uri="{FF2B5EF4-FFF2-40B4-BE49-F238E27FC236}">
                  <a16:creationId xmlns:a16="http://schemas.microsoft.com/office/drawing/2014/main" id="{C83703CD-D1DC-4499-AEFF-A0B4AFB0F0A3}"/>
                </a:ext>
              </a:extLst>
            </p:cNvPr>
            <p:cNvGrpSpPr/>
            <p:nvPr/>
          </p:nvGrpSpPr>
          <p:grpSpPr>
            <a:xfrm>
              <a:off x="7951704" y="3620533"/>
              <a:ext cx="759905" cy="811157"/>
              <a:chOff x="7951704" y="3620533"/>
              <a:chExt cx="759905" cy="811157"/>
            </a:xfrm>
          </p:grpSpPr>
          <p:sp>
            <p:nvSpPr>
              <p:cNvPr id="60" name="Rectangle: Rounded Corners 118">
                <a:extLst>
                  <a:ext uri="{FF2B5EF4-FFF2-40B4-BE49-F238E27FC236}">
                    <a16:creationId xmlns:a16="http://schemas.microsoft.com/office/drawing/2014/main" id="{460ACF0C-F280-4688-972C-D6328C4C1EB5}"/>
                  </a:ext>
                </a:extLst>
              </p:cNvPr>
              <p:cNvSpPr/>
              <p:nvPr/>
            </p:nvSpPr>
            <p:spPr bwMode="auto">
              <a:xfrm>
                <a:off x="7951704" y="36205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5" name="Graphic 44">
                <a:extLst>
                  <a:ext uri="{FF2B5EF4-FFF2-40B4-BE49-F238E27FC236}">
                    <a16:creationId xmlns:a16="http://schemas.microsoft.com/office/drawing/2014/main" id="{B5136883-15DB-43A0-9C7E-7137BBFDC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5750" y="3760205"/>
                <a:ext cx="531813" cy="531813"/>
              </a:xfrm>
              <a:prstGeom prst="rect">
                <a:avLst/>
              </a:prstGeom>
            </p:spPr>
          </p:pic>
        </p:grpSp>
        <p:sp>
          <p:nvSpPr>
            <p:cNvPr id="81" name="Title 1">
              <a:extLst>
                <a:ext uri="{FF2B5EF4-FFF2-40B4-BE49-F238E27FC236}">
                  <a16:creationId xmlns:a16="http://schemas.microsoft.com/office/drawing/2014/main" id="{8BF8A06C-40DD-4C96-9E6D-7DEB1ECBF33C}"/>
                </a:ext>
              </a:extLst>
            </p:cNvPr>
            <p:cNvSpPr txBox="1">
              <a:spLocks/>
            </p:cNvSpPr>
            <p:nvPr/>
          </p:nvSpPr>
          <p:spPr>
            <a:xfrm>
              <a:off x="7785861" y="3175174"/>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Monitor</a:t>
              </a:r>
              <a:endParaRPr lang="en-US" sz="1200" i="1" spc="0">
                <a:solidFill>
                  <a:srgbClr val="000000"/>
                </a:solidFill>
                <a:latin typeface="Segoe UI Semibold" panose="020B0702040204020203" pitchFamily="34" charset="0"/>
                <a:cs typeface="Segoe UI Semibold" panose="020B0702040204020203" pitchFamily="34" charset="0"/>
              </a:endParaRPr>
            </a:p>
          </p:txBody>
        </p:sp>
      </p:grpSp>
      <p:sp>
        <p:nvSpPr>
          <p:cNvPr id="84" name="TextBox 83">
            <a:extLst>
              <a:ext uri="{FF2B5EF4-FFF2-40B4-BE49-F238E27FC236}">
                <a16:creationId xmlns:a16="http://schemas.microsoft.com/office/drawing/2014/main" id="{B603B46F-2999-4307-A36B-423FB51F2A8B}"/>
              </a:ext>
            </a:extLst>
          </p:cNvPr>
          <p:cNvSpPr txBox="1"/>
          <p:nvPr/>
        </p:nvSpPr>
        <p:spPr>
          <a:xfrm>
            <a:off x="10182368" y="6148976"/>
            <a:ext cx="877824" cy="323165"/>
          </a:xfrm>
          <a:prstGeom prst="rect">
            <a:avLst/>
          </a:prstGeom>
          <a:solidFill>
            <a:schemeClr val="bg1"/>
          </a:solidFill>
        </p:spPr>
        <p:txBody>
          <a:bodyPr wrap="square" lIns="91440" tIns="91440" rIns="91440" bIns="91440" rtlCol="0">
            <a:spAutoFit/>
          </a:bodyPr>
          <a:lstStyle/>
          <a:p>
            <a:pPr algn="ctr">
              <a:lnSpc>
                <a:spcPct val="90000"/>
              </a:lnSpc>
              <a:spcAft>
                <a:spcPts val="600"/>
              </a:spcAft>
            </a:pPr>
            <a:r>
              <a:rPr lang="en-US" sz="1000">
                <a:solidFill>
                  <a:srgbClr val="000000"/>
                </a:solidFill>
              </a:rPr>
              <a:t>Monitor</a:t>
            </a:r>
          </a:p>
        </p:txBody>
      </p:sp>
      <p:sp>
        <p:nvSpPr>
          <p:cNvPr id="85" name="TextBox 84">
            <a:extLst>
              <a:ext uri="{FF2B5EF4-FFF2-40B4-BE49-F238E27FC236}">
                <a16:creationId xmlns:a16="http://schemas.microsoft.com/office/drawing/2014/main" id="{AC449ECA-2679-4A55-AB56-196D8353B50A}"/>
              </a:ext>
            </a:extLst>
          </p:cNvPr>
          <p:cNvSpPr txBox="1"/>
          <p:nvPr/>
        </p:nvSpPr>
        <p:spPr>
          <a:xfrm>
            <a:off x="6409950" y="6148976"/>
            <a:ext cx="877824" cy="323165"/>
          </a:xfrm>
          <a:prstGeom prst="rect">
            <a:avLst/>
          </a:prstGeom>
          <a:solidFill>
            <a:schemeClr val="bg1"/>
          </a:solidFill>
        </p:spPr>
        <p:txBody>
          <a:bodyPr wrap="square" lIns="91440" tIns="91440" rIns="91440" bIns="91440" rtlCol="0">
            <a:spAutoFit/>
          </a:bodyPr>
          <a:lstStyle/>
          <a:p>
            <a:pPr algn="ctr">
              <a:lnSpc>
                <a:spcPct val="90000"/>
              </a:lnSpc>
              <a:spcAft>
                <a:spcPts val="600"/>
              </a:spcAft>
            </a:pPr>
            <a:r>
              <a:rPr lang="en-US" sz="1000">
                <a:solidFill>
                  <a:srgbClr val="000000"/>
                </a:solidFill>
              </a:rPr>
              <a:t>Iterate</a:t>
            </a:r>
          </a:p>
        </p:txBody>
      </p:sp>
      <p:sp>
        <p:nvSpPr>
          <p:cNvPr id="92" name="Title 1">
            <a:extLst>
              <a:ext uri="{FF2B5EF4-FFF2-40B4-BE49-F238E27FC236}">
                <a16:creationId xmlns:a16="http://schemas.microsoft.com/office/drawing/2014/main" id="{D602AC6C-9B46-435B-A779-C4AB987C6F02}"/>
              </a:ext>
            </a:extLst>
          </p:cNvPr>
          <p:cNvSpPr txBox="1">
            <a:spLocks/>
          </p:cNvSpPr>
          <p:nvPr/>
        </p:nvSpPr>
        <p:spPr>
          <a:xfrm>
            <a:off x="6543452" y="1850772"/>
            <a:ext cx="13358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Deep traceability</a:t>
            </a:r>
          </a:p>
        </p:txBody>
      </p:sp>
      <p:grpSp>
        <p:nvGrpSpPr>
          <p:cNvPr id="3" name="Group 2">
            <a:extLst>
              <a:ext uri="{FF2B5EF4-FFF2-40B4-BE49-F238E27FC236}">
                <a16:creationId xmlns:a16="http://schemas.microsoft.com/office/drawing/2014/main" id="{0366AF80-BED7-445D-8C0D-2D6930339956}"/>
              </a:ext>
            </a:extLst>
          </p:cNvPr>
          <p:cNvGrpSpPr/>
          <p:nvPr/>
        </p:nvGrpSpPr>
        <p:grpSpPr>
          <a:xfrm>
            <a:off x="5585141" y="3822232"/>
            <a:ext cx="759905" cy="1257937"/>
            <a:chOff x="5427974" y="3822232"/>
            <a:chExt cx="759905" cy="1257937"/>
          </a:xfrm>
        </p:grpSpPr>
        <p:sp>
          <p:nvSpPr>
            <p:cNvPr id="68" name="Title 1">
              <a:extLst>
                <a:ext uri="{FF2B5EF4-FFF2-40B4-BE49-F238E27FC236}">
                  <a16:creationId xmlns:a16="http://schemas.microsoft.com/office/drawing/2014/main" id="{1F1035D3-A292-4EA8-80DB-8FA2A643ACCB}"/>
                </a:ext>
              </a:extLst>
            </p:cNvPr>
            <p:cNvSpPr txBox="1">
              <a:spLocks/>
            </p:cNvSpPr>
            <p:nvPr/>
          </p:nvSpPr>
          <p:spPr>
            <a:xfrm>
              <a:off x="5482385" y="3822232"/>
              <a:ext cx="65108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Source code</a:t>
              </a:r>
            </a:p>
          </p:txBody>
        </p:sp>
        <p:grpSp>
          <p:nvGrpSpPr>
            <p:cNvPr id="24" name="Group 23">
              <a:extLst>
                <a:ext uri="{FF2B5EF4-FFF2-40B4-BE49-F238E27FC236}">
                  <a16:creationId xmlns:a16="http://schemas.microsoft.com/office/drawing/2014/main" id="{7C8E022C-D006-462E-85FA-F9909A0A5577}"/>
                </a:ext>
              </a:extLst>
            </p:cNvPr>
            <p:cNvGrpSpPr/>
            <p:nvPr/>
          </p:nvGrpSpPr>
          <p:grpSpPr>
            <a:xfrm>
              <a:off x="5427974" y="4269012"/>
              <a:ext cx="759905" cy="811157"/>
              <a:chOff x="5355404" y="3920670"/>
              <a:chExt cx="759905" cy="811157"/>
            </a:xfrm>
          </p:grpSpPr>
          <p:sp>
            <p:nvSpPr>
              <p:cNvPr id="35" name="Rectangle: Rounded Corners 118">
                <a:extLst>
                  <a:ext uri="{FF2B5EF4-FFF2-40B4-BE49-F238E27FC236}">
                    <a16:creationId xmlns:a16="http://schemas.microsoft.com/office/drawing/2014/main" id="{66EC207B-B0CF-44CF-A5E8-51B471DD55FF}"/>
                  </a:ext>
                </a:extLst>
              </p:cNvPr>
              <p:cNvSpPr/>
              <p:nvPr/>
            </p:nvSpPr>
            <p:spPr bwMode="auto">
              <a:xfrm>
                <a:off x="5355404" y="392067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23" name="Picture 22">
                <a:extLst>
                  <a:ext uri="{FF2B5EF4-FFF2-40B4-BE49-F238E27FC236}">
                    <a16:creationId xmlns:a16="http://schemas.microsoft.com/office/drawing/2014/main" id="{31CD4B6A-CFDA-4A28-A93F-012AB825D8D6}"/>
                  </a:ext>
                </a:extLst>
              </p:cNvPr>
              <p:cNvPicPr>
                <a:picLocks noChangeAspect="1"/>
              </p:cNvPicPr>
              <p:nvPr/>
            </p:nvPicPr>
            <p:blipFill rotWithShape="1">
              <a:blip r:embed="rId5"/>
              <a:srcRect l="22924" r="23637"/>
              <a:stretch/>
            </p:blipFill>
            <p:spPr>
              <a:xfrm>
                <a:off x="5413329" y="4008154"/>
                <a:ext cx="644055" cy="636188"/>
              </a:xfrm>
              <a:prstGeom prst="rect">
                <a:avLst/>
              </a:prstGeom>
            </p:spPr>
          </p:pic>
        </p:grpSp>
      </p:grpSp>
      <p:cxnSp>
        <p:nvCxnSpPr>
          <p:cNvPr id="29" name="Straight Connector 28">
            <a:extLst>
              <a:ext uri="{FF2B5EF4-FFF2-40B4-BE49-F238E27FC236}">
                <a16:creationId xmlns:a16="http://schemas.microsoft.com/office/drawing/2014/main" id="{9E4E1E92-3CBC-48A1-A501-0E934FB23CC1}"/>
              </a:ext>
            </a:extLst>
          </p:cNvPr>
          <p:cNvCxnSpPr/>
          <p:nvPr/>
        </p:nvCxnSpPr>
        <p:spPr>
          <a:xfrm>
            <a:off x="6779719" y="3665339"/>
            <a:ext cx="331569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F8FEC9C-FA9F-4964-BFB1-E1354FEF3104}"/>
              </a:ext>
            </a:extLst>
          </p:cNvPr>
          <p:cNvGrpSpPr/>
          <p:nvPr/>
        </p:nvGrpSpPr>
        <p:grpSpPr>
          <a:xfrm>
            <a:off x="9116279" y="2564607"/>
            <a:ext cx="651082" cy="821799"/>
            <a:chOff x="8935913" y="2599299"/>
            <a:chExt cx="651082" cy="821799"/>
          </a:xfrm>
        </p:grpSpPr>
        <p:sp>
          <p:nvSpPr>
            <p:cNvPr id="126" name="Rectangle: Rounded Corners 118">
              <a:extLst>
                <a:ext uri="{FF2B5EF4-FFF2-40B4-BE49-F238E27FC236}">
                  <a16:creationId xmlns:a16="http://schemas.microsoft.com/office/drawing/2014/main" id="{9319BCEC-1184-463B-93EA-E393C5CB65BA}"/>
                </a:ext>
              </a:extLst>
            </p:cNvPr>
            <p:cNvSpPr/>
            <p:nvPr/>
          </p:nvSpPr>
          <p:spPr bwMode="auto">
            <a:xfrm>
              <a:off x="8985909" y="2832840"/>
              <a:ext cx="551090" cy="58825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5" name="Title 1">
              <a:extLst>
                <a:ext uri="{FF2B5EF4-FFF2-40B4-BE49-F238E27FC236}">
                  <a16:creationId xmlns:a16="http://schemas.microsoft.com/office/drawing/2014/main" id="{D8B10E3C-1117-48EF-BA54-C23ABD5B84E6}"/>
                </a:ext>
              </a:extLst>
            </p:cNvPr>
            <p:cNvSpPr txBox="1">
              <a:spLocks/>
            </p:cNvSpPr>
            <p:nvPr/>
          </p:nvSpPr>
          <p:spPr>
            <a:xfrm>
              <a:off x="8935913" y="2599299"/>
              <a:ext cx="65108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Pod</a:t>
              </a:r>
            </a:p>
          </p:txBody>
        </p:sp>
        <p:sp>
          <p:nvSpPr>
            <p:cNvPr id="134" name="Freeform: Shape 133">
              <a:extLst>
                <a:ext uri="{FF2B5EF4-FFF2-40B4-BE49-F238E27FC236}">
                  <a16:creationId xmlns:a16="http://schemas.microsoft.com/office/drawing/2014/main" id="{A0CEF40C-A4BC-4B3C-A2EA-4085DB2A6211}"/>
                </a:ext>
              </a:extLst>
            </p:cNvPr>
            <p:cNvSpPr/>
            <p:nvPr/>
          </p:nvSpPr>
          <p:spPr>
            <a:xfrm>
              <a:off x="9104009" y="2954422"/>
              <a:ext cx="314891" cy="3450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F0D87938-F2BB-4578-9DD6-218D8D0E6AD1}"/>
              </a:ext>
            </a:extLst>
          </p:cNvPr>
          <p:cNvGrpSpPr/>
          <p:nvPr/>
        </p:nvGrpSpPr>
        <p:grpSpPr>
          <a:xfrm>
            <a:off x="8169197" y="2410718"/>
            <a:ext cx="651082" cy="982324"/>
            <a:chOff x="7985078" y="2445410"/>
            <a:chExt cx="651082" cy="982324"/>
          </a:xfrm>
        </p:grpSpPr>
        <p:sp>
          <p:nvSpPr>
            <p:cNvPr id="121" name="Rectangle: Rounded Corners 118">
              <a:extLst>
                <a:ext uri="{FF2B5EF4-FFF2-40B4-BE49-F238E27FC236}">
                  <a16:creationId xmlns:a16="http://schemas.microsoft.com/office/drawing/2014/main" id="{7E5A04E9-48C2-444D-A98D-F6639604893E}"/>
                </a:ext>
              </a:extLst>
            </p:cNvPr>
            <p:cNvSpPr/>
            <p:nvPr/>
          </p:nvSpPr>
          <p:spPr bwMode="auto">
            <a:xfrm>
              <a:off x="8035074" y="2839476"/>
              <a:ext cx="551090" cy="58825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0" name="Title 1">
              <a:extLst>
                <a:ext uri="{FF2B5EF4-FFF2-40B4-BE49-F238E27FC236}">
                  <a16:creationId xmlns:a16="http://schemas.microsoft.com/office/drawing/2014/main" id="{4D3C5373-9B5C-4D4D-A7C2-D3165BFB6987}"/>
                </a:ext>
              </a:extLst>
            </p:cNvPr>
            <p:cNvSpPr txBox="1">
              <a:spLocks/>
            </p:cNvSpPr>
            <p:nvPr/>
          </p:nvSpPr>
          <p:spPr>
            <a:xfrm>
              <a:off x="7985078" y="2445410"/>
              <a:ext cx="651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Container image</a:t>
              </a:r>
            </a:p>
          </p:txBody>
        </p:sp>
        <p:pic>
          <p:nvPicPr>
            <p:cNvPr id="133" name="Graphic 132">
              <a:extLst>
                <a:ext uri="{FF2B5EF4-FFF2-40B4-BE49-F238E27FC236}">
                  <a16:creationId xmlns:a16="http://schemas.microsoft.com/office/drawing/2014/main" id="{6221C9D4-E88A-47E5-9794-A6A410184F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6056" y="2959042"/>
              <a:ext cx="349126" cy="349126"/>
            </a:xfrm>
            <a:prstGeom prst="rect">
              <a:avLst/>
            </a:prstGeom>
          </p:spPr>
        </p:pic>
      </p:grpSp>
      <p:grpSp>
        <p:nvGrpSpPr>
          <p:cNvPr id="10" name="Group 9">
            <a:extLst>
              <a:ext uri="{FF2B5EF4-FFF2-40B4-BE49-F238E27FC236}">
                <a16:creationId xmlns:a16="http://schemas.microsoft.com/office/drawing/2014/main" id="{E3D4D5A6-F028-494E-A6ED-9F3EDB972DE1}"/>
              </a:ext>
            </a:extLst>
          </p:cNvPr>
          <p:cNvGrpSpPr/>
          <p:nvPr/>
        </p:nvGrpSpPr>
        <p:grpSpPr>
          <a:xfrm>
            <a:off x="7107771" y="2410718"/>
            <a:ext cx="765425" cy="1142454"/>
            <a:chOff x="6927405" y="2445410"/>
            <a:chExt cx="765425" cy="1142454"/>
          </a:xfrm>
        </p:grpSpPr>
        <p:sp>
          <p:nvSpPr>
            <p:cNvPr id="131" name="Rectangle: Rounded Corners 118">
              <a:extLst>
                <a:ext uri="{FF2B5EF4-FFF2-40B4-BE49-F238E27FC236}">
                  <a16:creationId xmlns:a16="http://schemas.microsoft.com/office/drawing/2014/main" id="{F939A7C1-7274-47EE-BB7F-2FF0E33907FC}"/>
                </a:ext>
              </a:extLst>
            </p:cNvPr>
            <p:cNvSpPr/>
            <p:nvPr/>
          </p:nvSpPr>
          <p:spPr bwMode="auto">
            <a:xfrm>
              <a:off x="7091744" y="2839476"/>
              <a:ext cx="551090" cy="588258"/>
            </a:xfrm>
            <a:prstGeom prst="roundRect">
              <a:avLst>
                <a:gd name="adj" fmla="val 3125"/>
              </a:avLst>
            </a:prstGeom>
            <a:solidFill>
              <a:schemeClr val="bg1"/>
            </a:solidFill>
            <a:ln w="127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46" name="Group 145">
              <a:extLst>
                <a:ext uri="{FF2B5EF4-FFF2-40B4-BE49-F238E27FC236}">
                  <a16:creationId xmlns:a16="http://schemas.microsoft.com/office/drawing/2014/main" id="{1878C1D7-EEE9-4F80-8192-774D31DD25E0}"/>
                </a:ext>
              </a:extLst>
            </p:cNvPr>
            <p:cNvGrpSpPr/>
            <p:nvPr/>
          </p:nvGrpSpPr>
          <p:grpSpPr>
            <a:xfrm>
              <a:off x="7164643" y="2930959"/>
              <a:ext cx="405292" cy="405292"/>
              <a:chOff x="10313066" y="2201487"/>
              <a:chExt cx="930078" cy="930078"/>
            </a:xfrm>
          </p:grpSpPr>
          <p:sp>
            <p:nvSpPr>
              <p:cNvPr id="51" name="Freeform: Shape 50">
                <a:extLst>
                  <a:ext uri="{FF2B5EF4-FFF2-40B4-BE49-F238E27FC236}">
                    <a16:creationId xmlns:a16="http://schemas.microsoft.com/office/drawing/2014/main" id="{6A865462-A614-4117-BC1A-ACDA2465AF00}"/>
                  </a:ext>
                </a:extLst>
              </p:cNvPr>
              <p:cNvSpPr/>
              <p:nvPr/>
            </p:nvSpPr>
            <p:spPr>
              <a:xfrm>
                <a:off x="10313066" y="2201487"/>
                <a:ext cx="930078" cy="930078"/>
              </a:xfrm>
              <a:custGeom>
                <a:avLst/>
                <a:gdLst>
                  <a:gd name="connsiteX0" fmla="*/ 467201 w 476250"/>
                  <a:gd name="connsiteY0" fmla="*/ 214789 h 476250"/>
                  <a:gd name="connsiteX1" fmla="*/ 467201 w 476250"/>
                  <a:gd name="connsiteY1" fmla="*/ 262414 h 476250"/>
                  <a:gd name="connsiteX2" fmla="*/ 262414 w 476250"/>
                  <a:gd name="connsiteY2" fmla="*/ 467201 h 476250"/>
                  <a:gd name="connsiteX3" fmla="*/ 214789 w 476250"/>
                  <a:gd name="connsiteY3" fmla="*/ 467201 h 476250"/>
                  <a:gd name="connsiteX4" fmla="*/ 10001 w 476250"/>
                  <a:gd name="connsiteY4" fmla="*/ 262414 h 476250"/>
                  <a:gd name="connsiteX5" fmla="*/ 10001 w 476250"/>
                  <a:gd name="connsiteY5" fmla="*/ 214789 h 476250"/>
                  <a:gd name="connsiteX6" fmla="*/ 214789 w 476250"/>
                  <a:gd name="connsiteY6" fmla="*/ 10001 h 476250"/>
                  <a:gd name="connsiteX7" fmla="*/ 262414 w 476250"/>
                  <a:gd name="connsiteY7" fmla="*/ 10001 h 476250"/>
                  <a:gd name="connsiteX8" fmla="*/ 467201 w 476250"/>
                  <a:gd name="connsiteY8" fmla="*/ 21478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476250">
                    <a:moveTo>
                      <a:pt x="467201" y="214789"/>
                    </a:moveTo>
                    <a:cubicBezTo>
                      <a:pt x="480536" y="228124"/>
                      <a:pt x="480536" y="250031"/>
                      <a:pt x="467201" y="262414"/>
                    </a:cubicBezTo>
                    <a:lnTo>
                      <a:pt x="262414" y="467201"/>
                    </a:lnTo>
                    <a:cubicBezTo>
                      <a:pt x="249079" y="480536"/>
                      <a:pt x="227171" y="480536"/>
                      <a:pt x="214789" y="467201"/>
                    </a:cubicBezTo>
                    <a:lnTo>
                      <a:pt x="10001" y="262414"/>
                    </a:lnTo>
                    <a:cubicBezTo>
                      <a:pt x="-3334" y="249079"/>
                      <a:pt x="-3334" y="227171"/>
                      <a:pt x="10001" y="214789"/>
                    </a:cubicBezTo>
                    <a:lnTo>
                      <a:pt x="214789" y="10001"/>
                    </a:lnTo>
                    <a:cubicBezTo>
                      <a:pt x="228124" y="-3334"/>
                      <a:pt x="250031" y="-3334"/>
                      <a:pt x="262414" y="10001"/>
                    </a:cubicBezTo>
                    <a:lnTo>
                      <a:pt x="467201" y="214789"/>
                    </a:lnTo>
                    <a:close/>
                  </a:path>
                </a:pathLst>
              </a:custGeom>
              <a:solidFill>
                <a:srgbClr val="FF000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EAC14BB-EF5C-49FF-BBFA-B383F73E1532}"/>
                  </a:ext>
                </a:extLst>
              </p:cNvPr>
              <p:cNvSpPr/>
              <p:nvPr/>
            </p:nvSpPr>
            <p:spPr>
              <a:xfrm>
                <a:off x="10615341" y="2762325"/>
                <a:ext cx="260422" cy="167414"/>
              </a:xfrm>
              <a:custGeom>
                <a:avLst/>
                <a:gdLst>
                  <a:gd name="connsiteX0" fmla="*/ 0 w 133350"/>
                  <a:gd name="connsiteY0" fmla="*/ 0 h 85725"/>
                  <a:gd name="connsiteX1" fmla="*/ 66675 w 133350"/>
                  <a:gd name="connsiteY1" fmla="*/ 93345 h 85725"/>
                  <a:gd name="connsiteX2" fmla="*/ 133350 w 133350"/>
                  <a:gd name="connsiteY2" fmla="*/ 0 h 85725"/>
                </a:gdLst>
                <a:ahLst/>
                <a:cxnLst>
                  <a:cxn ang="0">
                    <a:pos x="connsiteX0" y="connsiteY0"/>
                  </a:cxn>
                  <a:cxn ang="0">
                    <a:pos x="connsiteX1" y="connsiteY1"/>
                  </a:cxn>
                  <a:cxn ang="0">
                    <a:pos x="connsiteX2" y="connsiteY2"/>
                  </a:cxn>
                </a:cxnLst>
                <a:rect l="l" t="t" r="r" b="b"/>
                <a:pathLst>
                  <a:path w="133350" h="85725">
                    <a:moveTo>
                      <a:pt x="0" y="0"/>
                    </a:moveTo>
                    <a:lnTo>
                      <a:pt x="66675" y="93345"/>
                    </a:lnTo>
                    <a:lnTo>
                      <a:pt x="133350" y="0"/>
                    </a:ln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FF7E337-F8BC-4B9B-9931-2BB5726316C8}"/>
                  </a:ext>
                </a:extLst>
              </p:cNvPr>
              <p:cNvSpPr/>
              <p:nvPr/>
            </p:nvSpPr>
            <p:spPr>
              <a:xfrm>
                <a:off x="10937149" y="2628391"/>
                <a:ext cx="111609" cy="130211"/>
              </a:xfrm>
              <a:custGeom>
                <a:avLst/>
                <a:gdLst>
                  <a:gd name="connsiteX0" fmla="*/ 0 w 57150"/>
                  <a:gd name="connsiteY0" fmla="*/ 68580 h 66675"/>
                  <a:gd name="connsiteX1" fmla="*/ 60960 w 57150"/>
                  <a:gd name="connsiteY1" fmla="*/ 53340 h 66675"/>
                  <a:gd name="connsiteX2" fmla="*/ 27623 w 57150"/>
                  <a:gd name="connsiteY2" fmla="*/ 0 h 66675"/>
                </a:gdLst>
                <a:ahLst/>
                <a:cxnLst>
                  <a:cxn ang="0">
                    <a:pos x="connsiteX0" y="connsiteY0"/>
                  </a:cxn>
                  <a:cxn ang="0">
                    <a:pos x="connsiteX1" y="connsiteY1"/>
                  </a:cxn>
                  <a:cxn ang="0">
                    <a:pos x="connsiteX2" y="connsiteY2"/>
                  </a:cxn>
                </a:cxnLst>
                <a:rect l="l" t="t" r="r" b="b"/>
                <a:pathLst>
                  <a:path w="57150" h="66675">
                    <a:moveTo>
                      <a:pt x="0" y="68580"/>
                    </a:moveTo>
                    <a:lnTo>
                      <a:pt x="60960" y="53340"/>
                    </a:lnTo>
                    <a:lnTo>
                      <a:pt x="27623" y="0"/>
                    </a:ln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B599B8D-ECAD-4303-A14D-491D35F60699}"/>
                  </a:ext>
                </a:extLst>
              </p:cNvPr>
              <p:cNvSpPr/>
              <p:nvPr/>
            </p:nvSpPr>
            <p:spPr>
              <a:xfrm>
                <a:off x="10704628" y="2408895"/>
                <a:ext cx="74406" cy="372031"/>
              </a:xfrm>
              <a:custGeom>
                <a:avLst/>
                <a:gdLst>
                  <a:gd name="connsiteX0" fmla="*/ 0 w 38100"/>
                  <a:gd name="connsiteY0" fmla="*/ 0 h 190500"/>
                  <a:gd name="connsiteX1" fmla="*/ 42863 w 38100"/>
                  <a:gd name="connsiteY1" fmla="*/ 0 h 190500"/>
                  <a:gd name="connsiteX2" fmla="*/ 42863 w 38100"/>
                  <a:gd name="connsiteY2" fmla="*/ 191453 h 190500"/>
                  <a:gd name="connsiteX3" fmla="*/ 0 w 38100"/>
                  <a:gd name="connsiteY3" fmla="*/ 191453 h 190500"/>
                </a:gdLst>
                <a:ahLst/>
                <a:cxnLst>
                  <a:cxn ang="0">
                    <a:pos x="connsiteX0" y="connsiteY0"/>
                  </a:cxn>
                  <a:cxn ang="0">
                    <a:pos x="connsiteX1" y="connsiteY1"/>
                  </a:cxn>
                  <a:cxn ang="0">
                    <a:pos x="connsiteX2" y="connsiteY2"/>
                  </a:cxn>
                  <a:cxn ang="0">
                    <a:pos x="connsiteX3" y="connsiteY3"/>
                  </a:cxn>
                </a:cxnLst>
                <a:rect l="l" t="t" r="r" b="b"/>
                <a:pathLst>
                  <a:path w="38100" h="190500">
                    <a:moveTo>
                      <a:pt x="0" y="0"/>
                    </a:moveTo>
                    <a:lnTo>
                      <a:pt x="42863" y="0"/>
                    </a:lnTo>
                    <a:lnTo>
                      <a:pt x="42863" y="191453"/>
                    </a:lnTo>
                    <a:lnTo>
                      <a:pt x="0" y="191453"/>
                    </a:ln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16A78F4-4610-4C2A-BB8D-62C9E9B64945}"/>
                  </a:ext>
                </a:extLst>
              </p:cNvPr>
              <p:cNvSpPr/>
              <p:nvPr/>
            </p:nvSpPr>
            <p:spPr>
              <a:xfrm>
                <a:off x="10709864" y="2449818"/>
                <a:ext cx="297625" cy="279023"/>
              </a:xfrm>
              <a:custGeom>
                <a:avLst/>
                <a:gdLst>
                  <a:gd name="connsiteX0" fmla="*/ 149719 w 152400"/>
                  <a:gd name="connsiteY0" fmla="*/ 150495 h 142875"/>
                  <a:gd name="connsiteX1" fmla="*/ 177 w 152400"/>
                  <a:gd name="connsiteY1" fmla="*/ 0 h 142875"/>
                  <a:gd name="connsiteX2" fmla="*/ 35419 w 152400"/>
                  <a:gd name="connsiteY2" fmla="*/ 4763 h 142875"/>
                  <a:gd name="connsiteX3" fmla="*/ 17322 w 152400"/>
                  <a:gd name="connsiteY3" fmla="*/ 2858 h 142875"/>
                  <a:gd name="connsiteX4" fmla="*/ 35419 w 152400"/>
                  <a:gd name="connsiteY4" fmla="*/ 4763 h 142875"/>
                  <a:gd name="connsiteX5" fmla="*/ 158292 w 152400"/>
                  <a:gd name="connsiteY5" fmla="*/ 116205 h 142875"/>
                  <a:gd name="connsiteX6" fmla="*/ 149719 w 152400"/>
                  <a:gd name="connsiteY6" fmla="*/ 15049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49719" y="150495"/>
                    </a:moveTo>
                    <a:cubicBezTo>
                      <a:pt x="-11253" y="107633"/>
                      <a:pt x="177" y="4763"/>
                      <a:pt x="177" y="0"/>
                    </a:cubicBezTo>
                    <a:lnTo>
                      <a:pt x="35419" y="4763"/>
                    </a:lnTo>
                    <a:lnTo>
                      <a:pt x="17322" y="2858"/>
                    </a:lnTo>
                    <a:lnTo>
                      <a:pt x="35419" y="4763"/>
                    </a:lnTo>
                    <a:cubicBezTo>
                      <a:pt x="35419" y="7620"/>
                      <a:pt x="28752" y="81915"/>
                      <a:pt x="158292" y="116205"/>
                    </a:cubicBezTo>
                    <a:lnTo>
                      <a:pt x="149719" y="150495"/>
                    </a:lnTo>
                    <a:close/>
                  </a:path>
                </a:pathLst>
              </a:custGeom>
              <a:solidFill>
                <a:srgbClr val="FFFFFF"/>
              </a:solid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8295F37E-5B22-431A-A483-A1E4BC8A4B5F}"/>
                </a:ext>
              </a:extLst>
            </p:cNvPr>
            <p:cNvSpPr txBox="1">
              <a:spLocks/>
            </p:cNvSpPr>
            <p:nvPr/>
          </p:nvSpPr>
          <p:spPr>
            <a:xfrm>
              <a:off x="7041748" y="2445410"/>
              <a:ext cx="651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FF0000"/>
                  </a:solidFill>
                  <a:latin typeface="Segoe UI Semibold" panose="020B0702040204020203" pitchFamily="34" charset="0"/>
                  <a:cs typeface="Segoe UI Semibold" panose="020B0702040204020203" pitchFamily="34" charset="0"/>
                </a:rPr>
                <a:t>Source Repository</a:t>
              </a:r>
            </a:p>
          </p:txBody>
        </p:sp>
        <p:grpSp>
          <p:nvGrpSpPr>
            <p:cNvPr id="7" name="Group 6">
              <a:extLst>
                <a:ext uri="{FF2B5EF4-FFF2-40B4-BE49-F238E27FC236}">
                  <a16:creationId xmlns:a16="http://schemas.microsoft.com/office/drawing/2014/main" id="{FBC3F25C-FDFB-4301-84DB-ED22D6AE60D8}"/>
                </a:ext>
              </a:extLst>
            </p:cNvPr>
            <p:cNvGrpSpPr/>
            <p:nvPr/>
          </p:nvGrpSpPr>
          <p:grpSpPr>
            <a:xfrm>
              <a:off x="6927405" y="3261860"/>
              <a:ext cx="326004" cy="326004"/>
              <a:chOff x="7482487" y="2669607"/>
              <a:chExt cx="326004" cy="326004"/>
            </a:xfrm>
          </p:grpSpPr>
          <p:sp>
            <p:nvSpPr>
              <p:cNvPr id="157" name="Oval 156">
                <a:extLst>
                  <a:ext uri="{FF2B5EF4-FFF2-40B4-BE49-F238E27FC236}">
                    <a16:creationId xmlns:a16="http://schemas.microsoft.com/office/drawing/2014/main" id="{7BC5D906-B8B9-437B-BAB4-9B314E11AA50}"/>
                  </a:ext>
                </a:extLst>
              </p:cNvPr>
              <p:cNvSpPr/>
              <p:nvPr/>
            </p:nvSpPr>
            <p:spPr bwMode="auto">
              <a:xfrm>
                <a:off x="7482487" y="2669607"/>
                <a:ext cx="326004" cy="3260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a:extLst>
                  <a:ext uri="{FF2B5EF4-FFF2-40B4-BE49-F238E27FC236}">
                    <a16:creationId xmlns:a16="http://schemas.microsoft.com/office/drawing/2014/main" id="{AC0FB69A-8712-4071-B089-E08C0428FDBD}"/>
                  </a:ext>
                </a:extLst>
              </p:cNvPr>
              <p:cNvGrpSpPr/>
              <p:nvPr/>
            </p:nvGrpSpPr>
            <p:grpSpPr>
              <a:xfrm>
                <a:off x="7562068" y="2759687"/>
                <a:ext cx="166909" cy="163919"/>
                <a:chOff x="10233397" y="2171674"/>
                <a:chExt cx="476250" cy="467718"/>
              </a:xfrm>
              <a:solidFill>
                <a:schemeClr val="tx2"/>
              </a:solidFill>
            </p:grpSpPr>
            <p:sp>
              <p:nvSpPr>
                <p:cNvPr id="152" name="Freeform: Shape 151">
                  <a:extLst>
                    <a:ext uri="{FF2B5EF4-FFF2-40B4-BE49-F238E27FC236}">
                      <a16:creationId xmlns:a16="http://schemas.microsoft.com/office/drawing/2014/main" id="{D6BB715F-921D-4984-B8F6-4D53373838A0}"/>
                    </a:ext>
                  </a:extLst>
                </p:cNvPr>
                <p:cNvSpPr/>
                <p:nvPr/>
              </p:nvSpPr>
              <p:spPr>
                <a:xfrm>
                  <a:off x="10233397" y="2335544"/>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DFF397D-E021-4A14-8986-C300CA36E242}"/>
                    </a:ext>
                  </a:extLst>
                </p:cNvPr>
                <p:cNvSpPr/>
                <p:nvPr/>
              </p:nvSpPr>
              <p:spPr>
                <a:xfrm>
                  <a:off x="10339124" y="2334592"/>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9399FDC-271F-494E-85D7-9ADD0640E951}"/>
                    </a:ext>
                  </a:extLst>
                </p:cNvPr>
                <p:cNvSpPr/>
                <p:nvPr/>
              </p:nvSpPr>
              <p:spPr>
                <a:xfrm>
                  <a:off x="10490572" y="2334592"/>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C6C68D-EC66-46E1-AF36-D0353FA3D7DF}"/>
                    </a:ext>
                  </a:extLst>
                </p:cNvPr>
                <p:cNvSpPr/>
                <p:nvPr/>
              </p:nvSpPr>
              <p:spPr>
                <a:xfrm>
                  <a:off x="10351507" y="2171674"/>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endParaRPr lang="en-US"/>
                </a:p>
              </p:txBody>
            </p:sp>
          </p:grpSp>
        </p:grpSp>
      </p:grpSp>
      <p:grpSp>
        <p:nvGrpSpPr>
          <p:cNvPr id="12" name="Group 11">
            <a:extLst>
              <a:ext uri="{FF2B5EF4-FFF2-40B4-BE49-F238E27FC236}">
                <a16:creationId xmlns:a16="http://schemas.microsoft.com/office/drawing/2014/main" id="{275A2BBB-7B74-44FE-ACD4-01E0427ADD36}"/>
              </a:ext>
            </a:extLst>
          </p:cNvPr>
          <p:cNvGrpSpPr/>
          <p:nvPr/>
        </p:nvGrpSpPr>
        <p:grpSpPr>
          <a:xfrm>
            <a:off x="8057614" y="1418431"/>
            <a:ext cx="759905" cy="811157"/>
            <a:chOff x="7900447" y="1418431"/>
            <a:chExt cx="759905" cy="811157"/>
          </a:xfrm>
        </p:grpSpPr>
        <p:sp>
          <p:nvSpPr>
            <p:cNvPr id="89" name="Rectangle: Rounded Corners 118">
              <a:extLst>
                <a:ext uri="{FF2B5EF4-FFF2-40B4-BE49-F238E27FC236}">
                  <a16:creationId xmlns:a16="http://schemas.microsoft.com/office/drawing/2014/main" id="{180DF20C-EC8E-4868-B637-8B355B8627F4}"/>
                </a:ext>
              </a:extLst>
            </p:cNvPr>
            <p:cNvSpPr/>
            <p:nvPr/>
          </p:nvSpPr>
          <p:spPr bwMode="auto">
            <a:xfrm>
              <a:off x="7900447" y="1418431"/>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0" name="people_4" title="Icon of a person">
              <a:extLst>
                <a:ext uri="{FF2B5EF4-FFF2-40B4-BE49-F238E27FC236}">
                  <a16:creationId xmlns:a16="http://schemas.microsoft.com/office/drawing/2014/main" id="{57424828-A5C6-4A38-AD5B-69BFD9B54BAB}"/>
                </a:ext>
              </a:extLst>
            </p:cNvPr>
            <p:cNvSpPr>
              <a:spLocks noChangeAspect="1" noEditPoints="1"/>
            </p:cNvSpPr>
            <p:nvPr/>
          </p:nvSpPr>
          <p:spPr bwMode="auto">
            <a:xfrm>
              <a:off x="8079407" y="1599303"/>
              <a:ext cx="401985" cy="4494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8" name="Oval 117">
            <a:extLst>
              <a:ext uri="{FF2B5EF4-FFF2-40B4-BE49-F238E27FC236}">
                <a16:creationId xmlns:a16="http://schemas.microsoft.com/office/drawing/2014/main" id="{31BFD19C-2570-421C-AFB5-0123D093CE85}"/>
              </a:ext>
            </a:extLst>
          </p:cNvPr>
          <p:cNvSpPr/>
          <p:nvPr/>
        </p:nvSpPr>
        <p:spPr bwMode="auto">
          <a:xfrm>
            <a:off x="6860250"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19" name="Oval 118">
            <a:extLst>
              <a:ext uri="{FF2B5EF4-FFF2-40B4-BE49-F238E27FC236}">
                <a16:creationId xmlns:a16="http://schemas.microsoft.com/office/drawing/2014/main" id="{12F1CEFC-0895-40E1-A4E1-847653CA6D60}"/>
              </a:ext>
            </a:extLst>
          </p:cNvPr>
          <p:cNvSpPr/>
          <p:nvPr/>
        </p:nvSpPr>
        <p:spPr bwMode="auto">
          <a:xfrm>
            <a:off x="8620089"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2" name="Oval 121">
            <a:extLst>
              <a:ext uri="{FF2B5EF4-FFF2-40B4-BE49-F238E27FC236}">
                <a16:creationId xmlns:a16="http://schemas.microsoft.com/office/drawing/2014/main" id="{D742678E-D5ED-442B-BA34-0DFEEC13E496}"/>
              </a:ext>
            </a:extLst>
          </p:cNvPr>
          <p:cNvSpPr/>
          <p:nvPr/>
        </p:nvSpPr>
        <p:spPr bwMode="auto">
          <a:xfrm>
            <a:off x="8950855" y="197258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3" name="Oval 122">
            <a:extLst>
              <a:ext uri="{FF2B5EF4-FFF2-40B4-BE49-F238E27FC236}">
                <a16:creationId xmlns:a16="http://schemas.microsoft.com/office/drawing/2014/main" id="{5F99490B-4930-4883-9A79-DCFFC220F770}"/>
              </a:ext>
            </a:extLst>
          </p:cNvPr>
          <p:cNvSpPr/>
          <p:nvPr/>
        </p:nvSpPr>
        <p:spPr bwMode="auto">
          <a:xfrm>
            <a:off x="10597638"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4" name="Oval 123">
            <a:extLst>
              <a:ext uri="{FF2B5EF4-FFF2-40B4-BE49-F238E27FC236}">
                <a16:creationId xmlns:a16="http://schemas.microsoft.com/office/drawing/2014/main" id="{E2D264AA-31C2-4AA5-9AB9-882C6BCFC879}"/>
              </a:ext>
            </a:extLst>
          </p:cNvPr>
          <p:cNvSpPr/>
          <p:nvPr/>
        </p:nvSpPr>
        <p:spPr bwMode="auto">
          <a:xfrm>
            <a:off x="9425872" y="615992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794442" cy="410369"/>
          </a:xfrm>
        </p:spPr>
        <p:txBody>
          <a:bodyPr/>
          <a:lstStyle/>
          <a:p>
            <a:r>
              <a:rPr lang="en-US"/>
              <a:t>Azure Pipelines for AKS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͏As part of the CI, developers check in their code to a central repository, like GitHub; Azure Pipelines automatically builds application binaries, runs unit test, and pushes container image into a registry </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65138" y="3053812"/>
            <a:ext cx="4347246"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͏Developers then deploy the application to a testing environment and run integration test as part of the CD workflow </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65138" y="3885972"/>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͏Developers can review which pod is running which container image, what source code is built into an image, and what tests are run against each image at any point of time</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65138" y="4933575"/>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͏For production deployment, Azure Pipelines automatically executes pre-defined deployment strategy and progressively rolls out application to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 AKS cluster </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65138" y="5981177"/>
            <a:ext cx="4347246"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͏Enable app telemetry, container health monitoring, and real-time log analytics; insights used to address issues and feed into next sprint plans</a:t>
            </a:r>
          </a:p>
        </p:txBody>
      </p:sp>
    </p:spTree>
    <p:extLst>
      <p:ext uri="{BB962C8B-B14F-4D97-AF65-F5344CB8AC3E}">
        <p14:creationId xmlns:p14="http://schemas.microsoft.com/office/powerpoint/2010/main" val="1105590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 calcmode="lin" valueType="num">
                                      <p:cBhvr>
                                        <p:cTn id="51" dur="500" fill="hold"/>
                                        <p:tgtEl>
                                          <p:spTgt spid="87"/>
                                        </p:tgtEl>
                                        <p:attrNameLst>
                                          <p:attrName>ppt_w</p:attrName>
                                        </p:attrNameLst>
                                      </p:cBhvr>
                                      <p:tavLst>
                                        <p:tav tm="0">
                                          <p:val>
                                            <p:fltVal val="0"/>
                                          </p:val>
                                        </p:tav>
                                        <p:tav tm="100000">
                                          <p:val>
                                            <p:strVal val="#ppt_w"/>
                                          </p:val>
                                        </p:tav>
                                      </p:tavLst>
                                    </p:anim>
                                    <p:anim calcmode="lin" valueType="num">
                                      <p:cBhvr>
                                        <p:cTn id="52" dur="500" fill="hold"/>
                                        <p:tgtEl>
                                          <p:spTgt spid="87"/>
                                        </p:tgtEl>
                                        <p:attrNameLst>
                                          <p:attrName>ppt_h</p:attrName>
                                        </p:attrNameLst>
                                      </p:cBhvr>
                                      <p:tavLst>
                                        <p:tav tm="0">
                                          <p:val>
                                            <p:fltVal val="0"/>
                                          </p:val>
                                        </p:tav>
                                        <p:tav tm="100000">
                                          <p:val>
                                            <p:strVal val="#ppt_h"/>
                                          </p:val>
                                        </p:tav>
                                      </p:tavLst>
                                    </p:anim>
                                    <p:animEffect transition="in" filter="fade">
                                      <p:cBhvr>
                                        <p:cTn id="53" dur="500"/>
                                        <p:tgtEl>
                                          <p:spTgt spid="87"/>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500"/>
                                        <p:tgtEl>
                                          <p:spTgt spid="92"/>
                                        </p:tgtEl>
                                      </p:cBhvr>
                                    </p:animEffect>
                                  </p:childTnLst>
                                </p:cTn>
                              </p:par>
                              <p:par>
                                <p:cTn id="60" presetID="10" presetClass="entr" presetSubtype="0" fill="hold" nodeType="withEffect">
                                  <p:stCondLst>
                                    <p:cond delay="25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500"/>
                                        <p:tgtEl>
                                          <p:spTgt spid="1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par>
                          <p:cTn id="70" fill="hold">
                            <p:stCondLst>
                              <p:cond delay="1250"/>
                            </p:stCondLst>
                            <p:childTnLst>
                              <p:par>
                                <p:cTn id="71" presetID="10"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par>
                          <p:cTn id="74" fill="hold">
                            <p:stCondLst>
                              <p:cond delay="1750"/>
                            </p:stCondLst>
                            <p:childTnLst>
                              <p:par>
                                <p:cTn id="75" presetID="10"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par>
                                <p:cTn id="83" presetID="22" presetClass="entr" presetSubtype="8"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left)">
                                      <p:cBhvr>
                                        <p:cTn id="85" dur="500"/>
                                        <p:tgtEl>
                                          <p:spTgt spid="53"/>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123"/>
                                        </p:tgtEl>
                                        <p:attrNameLst>
                                          <p:attrName>style.visibility</p:attrName>
                                        </p:attrNameLst>
                                      </p:cBhvr>
                                      <p:to>
                                        <p:strVal val="visible"/>
                                      </p:to>
                                    </p:set>
                                    <p:animEffect transition="in" filter="fade">
                                      <p:cBhvr>
                                        <p:cTn id="88" dur="500"/>
                                        <p:tgtEl>
                                          <p:spTgt spid="123"/>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childTnLst>
                          </p:cTn>
                        </p:par>
                        <p:par>
                          <p:cTn id="92" fill="hold">
                            <p:stCondLst>
                              <p:cond delay="750"/>
                            </p:stCondLst>
                            <p:childTnLst>
                              <p:par>
                                <p:cTn id="93" presetID="10" presetClass="entr" presetSubtype="0" fill="hold" nodeType="after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10" presetClass="entr" presetSubtype="0"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fade">
                                      <p:cBhvr>
                                        <p:cTn id="109" dur="500"/>
                                        <p:tgtEl>
                                          <p:spTgt spid="124"/>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fade">
                                      <p:cBhvr>
                                        <p:cTn id="113" dur="500"/>
                                        <p:tgtEl>
                                          <p:spTgt spid="84"/>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85"/>
                                        </p:tgtEl>
                                        <p:attrNameLst>
                                          <p:attrName>style.visibility</p:attrName>
                                        </p:attrNameLst>
                                      </p:cBhvr>
                                      <p:to>
                                        <p:strVal val="visible"/>
                                      </p:to>
                                    </p:set>
                                    <p:animEffect transition="in" filter="fade">
                                      <p:cBhvr>
                                        <p:cTn id="1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47" grpId="0"/>
      <p:bldP spid="77" grpId="0"/>
      <p:bldP spid="78" grpId="0"/>
      <p:bldP spid="84" grpId="0" animBg="1"/>
      <p:bldP spid="85" grpId="0" animBg="1"/>
      <p:bldP spid="92" grpId="0"/>
      <p:bldP spid="118" grpId="0" animBg="1"/>
      <p:bldP spid="119" grpId="0" animBg="1"/>
      <p:bldP spid="122" grpId="0" animBg="1"/>
      <p:bldP spid="123" grpId="0" animBg="1"/>
      <p:bldP spid="124" grpId="0" animBg="1"/>
      <p:bldP spid="72" grpId="0"/>
      <p:bldP spid="75" grpId="0"/>
      <p:bldP spid="76" grpId="0"/>
      <p:bldP spid="79" grpId="0"/>
      <p:bldP spid="8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794442" cy="410369"/>
          </a:xfrm>
        </p:spPr>
        <p:txBody>
          <a:bodyPr/>
          <a:lstStyle/>
          <a:p>
            <a:r>
              <a:rPr lang="en-US"/>
              <a:t>GitHub Actions for Kubernetes on Azure</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͏Authenticate and login securely to an Azure subscription</a:t>
            </a:r>
          </a:p>
        </p:txBody>
      </p:sp>
      <p:sp>
        <p:nvSpPr>
          <p:cNvPr id="82" name="Title 16">
            <a:extLst>
              <a:ext uri="{FF2B5EF4-FFF2-40B4-BE49-F238E27FC236}">
                <a16:creationId xmlns:a16="http://schemas.microsoft.com/office/drawing/2014/main" id="{6B301FCF-90EC-4C9E-A8EE-7E7E12D5DA15}"/>
              </a:ext>
            </a:extLst>
          </p:cNvPr>
          <p:cNvSpPr txBox="1">
            <a:spLocks/>
          </p:cNvSpPr>
          <p:nvPr/>
        </p:nvSpPr>
        <p:spPr>
          <a:xfrm>
            <a:off x="465138" y="2799999"/>
            <a:ext cx="434724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͏Set the target AKS cluster</a:t>
            </a:r>
          </a:p>
        </p:txBody>
      </p:sp>
      <p:sp>
        <p:nvSpPr>
          <p:cNvPr id="83" name="Title 16">
            <a:extLst>
              <a:ext uri="{FF2B5EF4-FFF2-40B4-BE49-F238E27FC236}">
                <a16:creationId xmlns:a16="http://schemas.microsoft.com/office/drawing/2014/main" id="{C2583FA4-14BA-4F3B-9208-34FB6F162033}"/>
              </a:ext>
            </a:extLst>
          </p:cNvPr>
          <p:cNvSpPr txBox="1">
            <a:spLocks/>
          </p:cNvSpPr>
          <p:nvPr/>
        </p:nvSpPr>
        <p:spPr>
          <a:xfrm>
            <a:off x="465138" y="3378346"/>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͏Create Kubernetes secret objects to manage sensitive information</a:t>
            </a:r>
          </a:p>
        </p:txBody>
      </p:sp>
      <p:sp>
        <p:nvSpPr>
          <p:cNvPr id="86" name="Title 16">
            <a:extLst>
              <a:ext uri="{FF2B5EF4-FFF2-40B4-BE49-F238E27FC236}">
                <a16:creationId xmlns:a16="http://schemas.microsoft.com/office/drawing/2014/main" id="{8216FA1B-E973-44C0-B686-D18959F43879}"/>
              </a:ext>
            </a:extLst>
          </p:cNvPr>
          <p:cNvSpPr txBox="1">
            <a:spLocks/>
          </p:cNvSpPr>
          <p:nvPr/>
        </p:nvSpPr>
        <p:spPr>
          <a:xfrm>
            <a:off x="465138" y="4172137"/>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͏Connect to the Kubernetes cluster and deploy manifests, etc.</a:t>
            </a:r>
          </a:p>
        </p:txBody>
      </p:sp>
      <p:grpSp>
        <p:nvGrpSpPr>
          <p:cNvPr id="90" name="Group 89">
            <a:extLst>
              <a:ext uri="{FF2B5EF4-FFF2-40B4-BE49-F238E27FC236}">
                <a16:creationId xmlns:a16="http://schemas.microsoft.com/office/drawing/2014/main" id="{58D83433-E4BF-4B03-B0AA-11CFCBBAB366}"/>
              </a:ext>
            </a:extLst>
          </p:cNvPr>
          <p:cNvGrpSpPr/>
          <p:nvPr/>
        </p:nvGrpSpPr>
        <p:grpSpPr>
          <a:xfrm>
            <a:off x="5508479" y="1661340"/>
            <a:ext cx="2115613" cy="839343"/>
            <a:chOff x="5917270" y="1622699"/>
            <a:chExt cx="2115613" cy="839343"/>
          </a:xfrm>
        </p:grpSpPr>
        <p:sp>
          <p:nvSpPr>
            <p:cNvPr id="107" name="Rectangle: Rounded Corners 106">
              <a:extLst>
                <a:ext uri="{FF2B5EF4-FFF2-40B4-BE49-F238E27FC236}">
                  <a16:creationId xmlns:a16="http://schemas.microsoft.com/office/drawing/2014/main" id="{0E02551D-6438-4E45-88AE-2CD8295B0750}"/>
                </a:ext>
              </a:extLst>
            </p:cNvPr>
            <p:cNvSpPr/>
            <p:nvPr/>
          </p:nvSpPr>
          <p:spPr bwMode="auto">
            <a:xfrm>
              <a:off x="7193540" y="162269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8" name="Title 1">
              <a:extLst>
                <a:ext uri="{FF2B5EF4-FFF2-40B4-BE49-F238E27FC236}">
                  <a16:creationId xmlns:a16="http://schemas.microsoft.com/office/drawing/2014/main" id="{3AB5529E-B32B-46F1-ACF4-66705B5CAD84}"/>
                </a:ext>
              </a:extLst>
            </p:cNvPr>
            <p:cNvSpPr txBox="1">
              <a:spLocks/>
            </p:cNvSpPr>
            <p:nvPr/>
          </p:nvSpPr>
          <p:spPr>
            <a:xfrm>
              <a:off x="5917270" y="185770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docker-login</a:t>
              </a:r>
            </a:p>
          </p:txBody>
        </p:sp>
        <p:sp>
          <p:nvSpPr>
            <p:cNvPr id="109" name="Freeform: Shape 108">
              <a:extLst>
                <a:ext uri="{FF2B5EF4-FFF2-40B4-BE49-F238E27FC236}">
                  <a16:creationId xmlns:a16="http://schemas.microsoft.com/office/drawing/2014/main" id="{01CE658D-AB46-4EBD-86ED-69D908246363}"/>
                </a:ext>
              </a:extLst>
            </p:cNvPr>
            <p:cNvSpPr/>
            <p:nvPr/>
          </p:nvSpPr>
          <p:spPr>
            <a:xfrm>
              <a:off x="7315303" y="1831134"/>
              <a:ext cx="595816" cy="422472"/>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grpSp>
        <p:nvGrpSpPr>
          <p:cNvPr id="91" name="Group 90">
            <a:extLst>
              <a:ext uri="{FF2B5EF4-FFF2-40B4-BE49-F238E27FC236}">
                <a16:creationId xmlns:a16="http://schemas.microsoft.com/office/drawing/2014/main" id="{5FD56AC6-0445-44FA-A327-0B0F8EA28C9C}"/>
              </a:ext>
            </a:extLst>
          </p:cNvPr>
          <p:cNvGrpSpPr/>
          <p:nvPr/>
        </p:nvGrpSpPr>
        <p:grpSpPr>
          <a:xfrm>
            <a:off x="5374431" y="4130060"/>
            <a:ext cx="2249661" cy="839343"/>
            <a:chOff x="5783222" y="4091419"/>
            <a:chExt cx="2249661" cy="839343"/>
          </a:xfrm>
        </p:grpSpPr>
        <p:sp>
          <p:nvSpPr>
            <p:cNvPr id="104" name="Rectangle: Rounded Corners 103">
              <a:extLst>
                <a:ext uri="{FF2B5EF4-FFF2-40B4-BE49-F238E27FC236}">
                  <a16:creationId xmlns:a16="http://schemas.microsoft.com/office/drawing/2014/main" id="{3E7AE53C-312F-4246-BEB1-8DED9138EB09}"/>
                </a:ext>
              </a:extLst>
            </p:cNvPr>
            <p:cNvSpPr/>
            <p:nvPr/>
          </p:nvSpPr>
          <p:spPr bwMode="auto">
            <a:xfrm>
              <a:off x="7193540" y="409141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77160F9D-55AE-44FE-A053-E79FDBFB058A}"/>
                </a:ext>
              </a:extLst>
            </p:cNvPr>
            <p:cNvSpPr txBox="1">
              <a:spLocks/>
            </p:cNvSpPr>
            <p:nvPr/>
          </p:nvSpPr>
          <p:spPr>
            <a:xfrm>
              <a:off x="5783222" y="4326424"/>
              <a:ext cx="1277814"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k8s-create-secret</a:t>
              </a:r>
            </a:p>
          </p:txBody>
        </p:sp>
        <p:sp>
          <p:nvSpPr>
            <p:cNvPr id="106" name="Lock" title="Icon of a padlock">
              <a:extLst>
                <a:ext uri="{FF2B5EF4-FFF2-40B4-BE49-F238E27FC236}">
                  <a16:creationId xmlns:a16="http://schemas.microsoft.com/office/drawing/2014/main" id="{FE975CBF-BFDA-4BFD-9ECF-33677B4EFB5E}"/>
                </a:ext>
              </a:extLst>
            </p:cNvPr>
            <p:cNvSpPr>
              <a:spLocks noChangeAspect="1" noEditPoints="1"/>
            </p:cNvSpPr>
            <p:nvPr/>
          </p:nvSpPr>
          <p:spPr bwMode="auto">
            <a:xfrm>
              <a:off x="7412519" y="4230593"/>
              <a:ext cx="401384" cy="56099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92">
            <a:extLst>
              <a:ext uri="{FF2B5EF4-FFF2-40B4-BE49-F238E27FC236}">
                <a16:creationId xmlns:a16="http://schemas.microsoft.com/office/drawing/2014/main" id="{DB4A593E-6B5E-4CA3-B022-6DA42816BAA0}"/>
              </a:ext>
            </a:extLst>
          </p:cNvPr>
          <p:cNvGrpSpPr/>
          <p:nvPr/>
        </p:nvGrpSpPr>
        <p:grpSpPr>
          <a:xfrm>
            <a:off x="5508479" y="2895700"/>
            <a:ext cx="2115613" cy="839343"/>
            <a:chOff x="5917270" y="2857059"/>
            <a:chExt cx="2115613" cy="839343"/>
          </a:xfrm>
        </p:grpSpPr>
        <p:sp>
          <p:nvSpPr>
            <p:cNvPr id="101" name="Rectangle: Rounded Corners 100">
              <a:extLst>
                <a:ext uri="{FF2B5EF4-FFF2-40B4-BE49-F238E27FC236}">
                  <a16:creationId xmlns:a16="http://schemas.microsoft.com/office/drawing/2014/main" id="{D0D26BC1-2DC5-4989-B2AE-E260B9786866}"/>
                </a:ext>
              </a:extLst>
            </p:cNvPr>
            <p:cNvSpPr/>
            <p:nvPr/>
          </p:nvSpPr>
          <p:spPr bwMode="auto">
            <a:xfrm>
              <a:off x="7193540" y="285705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2" name="Title 1">
              <a:extLst>
                <a:ext uri="{FF2B5EF4-FFF2-40B4-BE49-F238E27FC236}">
                  <a16:creationId xmlns:a16="http://schemas.microsoft.com/office/drawing/2014/main" id="{FC1430FF-48DF-4D7E-AEEF-7A5C34BB7901}"/>
                </a:ext>
              </a:extLst>
            </p:cNvPr>
            <p:cNvSpPr txBox="1">
              <a:spLocks/>
            </p:cNvSpPr>
            <p:nvPr/>
          </p:nvSpPr>
          <p:spPr>
            <a:xfrm>
              <a:off x="5917270" y="309206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err="1">
                  <a:solidFill>
                    <a:srgbClr val="000000"/>
                  </a:solidFill>
                  <a:latin typeface="Segoe UI" panose="020B0502040204020203" pitchFamily="34" charset="0"/>
                </a:rPr>
                <a:t>aks</a:t>
              </a:r>
              <a:r>
                <a:rPr lang="en-US" sz="1200" spc="0">
                  <a:solidFill>
                    <a:srgbClr val="000000"/>
                  </a:solidFill>
                  <a:latin typeface="Segoe UI" panose="020B0502040204020203" pitchFamily="34" charset="0"/>
                </a:rPr>
                <a:t>-set-context</a:t>
              </a:r>
            </a:p>
          </p:txBody>
        </p:sp>
        <p:sp>
          <p:nvSpPr>
            <p:cNvPr id="103" name="monitor_3" title="Icon of a monitor with a checkmark on the lower right corner">
              <a:extLst>
                <a:ext uri="{FF2B5EF4-FFF2-40B4-BE49-F238E27FC236}">
                  <a16:creationId xmlns:a16="http://schemas.microsoft.com/office/drawing/2014/main" id="{82686512-68CB-4044-A8A1-A1130AE0C789}"/>
                </a:ext>
              </a:extLst>
            </p:cNvPr>
            <p:cNvSpPr>
              <a:spLocks noChangeAspect="1" noEditPoints="1"/>
            </p:cNvSpPr>
            <p:nvPr/>
          </p:nvSpPr>
          <p:spPr bwMode="auto">
            <a:xfrm>
              <a:off x="7331197" y="3050561"/>
              <a:ext cx="564028" cy="452339"/>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EF189662-76A0-474C-BC37-947AC82C9009}"/>
              </a:ext>
            </a:extLst>
          </p:cNvPr>
          <p:cNvGrpSpPr/>
          <p:nvPr/>
        </p:nvGrpSpPr>
        <p:grpSpPr>
          <a:xfrm>
            <a:off x="5508479" y="5364420"/>
            <a:ext cx="2115613" cy="839343"/>
            <a:chOff x="5917270" y="5325779"/>
            <a:chExt cx="2115613" cy="839343"/>
          </a:xfrm>
        </p:grpSpPr>
        <p:sp>
          <p:nvSpPr>
            <p:cNvPr id="98" name="Rectangle: Rounded Corners 97">
              <a:extLst>
                <a:ext uri="{FF2B5EF4-FFF2-40B4-BE49-F238E27FC236}">
                  <a16:creationId xmlns:a16="http://schemas.microsoft.com/office/drawing/2014/main" id="{0ED21D02-D65E-42A2-AEC4-4E9B4FE47A9D}"/>
                </a:ext>
              </a:extLst>
            </p:cNvPr>
            <p:cNvSpPr/>
            <p:nvPr/>
          </p:nvSpPr>
          <p:spPr bwMode="auto">
            <a:xfrm>
              <a:off x="7193540" y="532577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99" name="Title 1">
              <a:extLst>
                <a:ext uri="{FF2B5EF4-FFF2-40B4-BE49-F238E27FC236}">
                  <a16:creationId xmlns:a16="http://schemas.microsoft.com/office/drawing/2014/main" id="{0296F301-BA85-4E1E-9367-965CD794EAD8}"/>
                </a:ext>
              </a:extLst>
            </p:cNvPr>
            <p:cNvSpPr txBox="1">
              <a:spLocks/>
            </p:cNvSpPr>
            <p:nvPr/>
          </p:nvSpPr>
          <p:spPr>
            <a:xfrm>
              <a:off x="5917270" y="556078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k8s-deploy</a:t>
              </a:r>
            </a:p>
          </p:txBody>
        </p:sp>
        <p:sp>
          <p:nvSpPr>
            <p:cNvPr id="100" name="arrow_24" title="Icon of an arrow pointing out of a box">
              <a:extLst>
                <a:ext uri="{FF2B5EF4-FFF2-40B4-BE49-F238E27FC236}">
                  <a16:creationId xmlns:a16="http://schemas.microsoft.com/office/drawing/2014/main" id="{0D7D4271-F936-4301-8025-12E82FC7961F}"/>
                </a:ext>
              </a:extLst>
            </p:cNvPr>
            <p:cNvSpPr>
              <a:spLocks noChangeAspect="1" noEditPoints="1"/>
            </p:cNvSpPr>
            <p:nvPr/>
          </p:nvSpPr>
          <p:spPr bwMode="auto">
            <a:xfrm>
              <a:off x="7320200" y="5521674"/>
              <a:ext cx="586022" cy="447553"/>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cxnSp>
        <p:nvCxnSpPr>
          <p:cNvPr id="95" name="Straight Arrow Connector 94">
            <a:extLst>
              <a:ext uri="{FF2B5EF4-FFF2-40B4-BE49-F238E27FC236}">
                <a16:creationId xmlns:a16="http://schemas.microsoft.com/office/drawing/2014/main" id="{84B90E21-DC29-454C-9F9C-EB8CF8B5674F}"/>
              </a:ext>
            </a:extLst>
          </p:cNvPr>
          <p:cNvCxnSpPr>
            <a:stCxn id="107" idx="2"/>
            <a:endCxn id="101" idx="0"/>
          </p:cNvCxnSpPr>
          <p:nvPr/>
        </p:nvCxnSpPr>
        <p:spPr>
          <a:xfrm>
            <a:off x="7204421" y="250068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B4BC2E2-BE0A-40D1-BCC6-82C58EDFEA6D}"/>
              </a:ext>
            </a:extLst>
          </p:cNvPr>
          <p:cNvCxnSpPr>
            <a:cxnSpLocks/>
            <a:stCxn id="101" idx="2"/>
            <a:endCxn id="104" idx="0"/>
          </p:cNvCxnSpPr>
          <p:nvPr/>
        </p:nvCxnSpPr>
        <p:spPr>
          <a:xfrm>
            <a:off x="7204421" y="373504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E3BAD55-AF31-4678-B982-998AF89F2B88}"/>
              </a:ext>
            </a:extLst>
          </p:cNvPr>
          <p:cNvCxnSpPr>
            <a:cxnSpLocks/>
            <a:stCxn id="104" idx="2"/>
            <a:endCxn id="98" idx="0"/>
          </p:cNvCxnSpPr>
          <p:nvPr/>
        </p:nvCxnSpPr>
        <p:spPr>
          <a:xfrm>
            <a:off x="7204421" y="496940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521368A-A295-4374-8D36-4EEDA65250E5}"/>
              </a:ext>
            </a:extLst>
          </p:cNvPr>
          <p:cNvSpPr/>
          <p:nvPr/>
        </p:nvSpPr>
        <p:spPr bwMode="auto">
          <a:xfrm>
            <a:off x="7760538" y="19438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1" name="Oval 110">
            <a:extLst>
              <a:ext uri="{FF2B5EF4-FFF2-40B4-BE49-F238E27FC236}">
                <a16:creationId xmlns:a16="http://schemas.microsoft.com/office/drawing/2014/main" id="{A4603F15-35DE-4C8C-BDCB-85634EDDF39A}"/>
              </a:ext>
            </a:extLst>
          </p:cNvPr>
          <p:cNvSpPr/>
          <p:nvPr/>
        </p:nvSpPr>
        <p:spPr bwMode="auto">
          <a:xfrm>
            <a:off x="7760538" y="31782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2" name="Oval 111">
            <a:extLst>
              <a:ext uri="{FF2B5EF4-FFF2-40B4-BE49-F238E27FC236}">
                <a16:creationId xmlns:a16="http://schemas.microsoft.com/office/drawing/2014/main" id="{BB859227-9951-4962-9210-BF3C3C6A6157}"/>
              </a:ext>
            </a:extLst>
          </p:cNvPr>
          <p:cNvSpPr/>
          <p:nvPr/>
        </p:nvSpPr>
        <p:spPr bwMode="auto">
          <a:xfrm>
            <a:off x="7760538" y="4412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3" name="Oval 112">
            <a:extLst>
              <a:ext uri="{FF2B5EF4-FFF2-40B4-BE49-F238E27FC236}">
                <a16:creationId xmlns:a16="http://schemas.microsoft.com/office/drawing/2014/main" id="{75F773E7-DB44-4C93-BF82-AEB0BFFF83B3}"/>
              </a:ext>
            </a:extLst>
          </p:cNvPr>
          <p:cNvSpPr/>
          <p:nvPr/>
        </p:nvSpPr>
        <p:spPr bwMode="auto">
          <a:xfrm>
            <a:off x="7760538" y="56469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3ECEF3A5-1545-475C-A533-1D5DB3371694}"/>
              </a:ext>
            </a:extLst>
          </p:cNvPr>
          <p:cNvPicPr>
            <a:picLocks noChangeAspect="1"/>
          </p:cNvPicPr>
          <p:nvPr/>
        </p:nvPicPr>
        <p:blipFill rotWithShape="1">
          <a:blip r:embed="rId3"/>
          <a:srcRect l="1572" t="2420" r="41029" b="3138"/>
          <a:stretch/>
        </p:blipFill>
        <p:spPr>
          <a:xfrm>
            <a:off x="8275039" y="1518183"/>
            <a:ext cx="3891905" cy="4843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2493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22" presetClass="entr" presetSubtype="1"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up)">
                                      <p:cBhvr>
                                        <p:cTn id="21" dur="500"/>
                                        <p:tgtEl>
                                          <p:spTgt spid="9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22" presetClass="entr" presetSubtype="1" fill="hold" nodeType="with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wipe(up)">
                                      <p:cBhvr>
                                        <p:cTn id="36" dur="500"/>
                                        <p:tgtEl>
                                          <p:spTgt spid="96"/>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22" presetClass="entr" presetSubtype="1"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up)">
                                      <p:cBhvr>
                                        <p:cTn id="51" dur="500"/>
                                        <p:tgtEl>
                                          <p:spTgt spid="9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500"/>
                                        <p:tgtEl>
                                          <p:spTgt spid="113"/>
                                        </p:tgtEl>
                                      </p:cBhvr>
                                    </p:animEffect>
                                  </p:childTnLst>
                                </p:cTn>
                              </p:par>
                              <p:par>
                                <p:cTn id="56" presetID="10" presetClass="entr" presetSubtype="0" fill="hold" nodeType="with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2" grpId="0"/>
      <p:bldP spid="83" grpId="0"/>
      <p:bldP spid="86" grpId="0"/>
      <p:bldP spid="110" grpId="0" animBg="1"/>
      <p:bldP spid="111" grpId="0" animBg="1"/>
      <p:bldP spid="112" grpId="0" animBg="1"/>
      <p:bldP spid="1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͏US-based developer commits codes to build container image</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65138" y="2599547"/>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Image is pushed to the nearest Azure Container Registry (ACR) region based on DNS</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65138" y="3192885"/>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͏Geographical webhook triggers deployment to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East US</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65138" y="3786223"/>
            <a:ext cx="434724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͏ACR geo-replicates to configured regions</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65138" y="4164118"/>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͏Geographical webhook triggers deployment to West Europe</a:t>
            </a:r>
          </a:p>
        </p:txBody>
      </p:sp>
      <p:sp>
        <p:nvSpPr>
          <p:cNvPr id="257" name="Title 16">
            <a:extLst>
              <a:ext uri="{FF2B5EF4-FFF2-40B4-BE49-F238E27FC236}">
                <a16:creationId xmlns:a16="http://schemas.microsoft.com/office/drawing/2014/main" id="{B329EB14-A87C-4C38-B7A7-666FB5D228AC}"/>
              </a:ext>
            </a:extLst>
          </p:cNvPr>
          <p:cNvSpPr txBox="1">
            <a:spLocks/>
          </p:cNvSpPr>
          <p:nvPr/>
        </p:nvSpPr>
        <p:spPr>
          <a:xfrm>
            <a:off x="465138" y="4757458"/>
            <a:ext cx="451834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6"/>
              <a:defRPr/>
            </a:pPr>
            <a:r>
              <a:rPr lang="en-US" sz="1400" b="0" spc="0">
                <a:solidFill>
                  <a:srgbClr val="0078D4"/>
                </a:solidFill>
                <a:latin typeface="Segoe UI" panose="020B0502040204020203" pitchFamily="34" charset="0"/>
              </a:rPr>
              <a:t>͏Both AKS clusters pull from </a:t>
            </a:r>
            <a:r>
              <a:rPr lang="en-US" sz="1400" b="0" spc="0">
                <a:solidFill>
                  <a:srgbClr val="0078D4"/>
                </a:solidFill>
                <a:latin typeface="Courier New" panose="02070309020205020404" pitchFamily="49" charset="0"/>
                <a:cs typeface="Courier New" panose="02070309020205020404" pitchFamily="49" charset="0"/>
              </a:rPr>
              <a:t>contoso.azurecr.io</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7178039" cy="410369"/>
          </a:xfrm>
        </p:spPr>
        <p:txBody>
          <a:bodyPr/>
          <a:lstStyle/>
          <a:p>
            <a:r>
              <a:rPr lang="en-US"/>
              <a:t>Azure Container Registry geo-replication</a:t>
            </a:r>
          </a:p>
        </p:txBody>
      </p:sp>
      <p:pic>
        <p:nvPicPr>
          <p:cNvPr id="141" name="Picture 140" descr="A close up of a logo&#10;&#10;Description automatically generated">
            <a:extLst>
              <a:ext uri="{FF2B5EF4-FFF2-40B4-BE49-F238E27FC236}">
                <a16:creationId xmlns:a16="http://schemas.microsoft.com/office/drawing/2014/main" id="{94D66BC8-1316-4E4E-8071-37893340F8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061421" y="4576437"/>
            <a:ext cx="7210574" cy="2171798"/>
          </a:xfrm>
          <a:custGeom>
            <a:avLst/>
            <a:gdLst>
              <a:gd name="connsiteX0" fmla="*/ 0 w 6314660"/>
              <a:gd name="connsiteY0" fmla="*/ 0 h 1901952"/>
              <a:gd name="connsiteX1" fmla="*/ 6314660 w 6314660"/>
              <a:gd name="connsiteY1" fmla="*/ 0 h 1901952"/>
              <a:gd name="connsiteX2" fmla="*/ 6314660 w 6314660"/>
              <a:gd name="connsiteY2" fmla="*/ 1901952 h 1901952"/>
              <a:gd name="connsiteX3" fmla="*/ 0 w 6314660"/>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6314660" h="1901952">
                <a:moveTo>
                  <a:pt x="0" y="0"/>
                </a:moveTo>
                <a:lnTo>
                  <a:pt x="6314660" y="0"/>
                </a:lnTo>
                <a:lnTo>
                  <a:pt x="6314660" y="1901952"/>
                </a:lnTo>
                <a:lnTo>
                  <a:pt x="0" y="1901952"/>
                </a:lnTo>
                <a:close/>
              </a:path>
            </a:pathLst>
          </a:custGeom>
        </p:spPr>
      </p:pic>
      <p:sp>
        <p:nvSpPr>
          <p:cNvPr id="140" name="Rectangle 139">
            <a:extLst>
              <a:ext uri="{FF2B5EF4-FFF2-40B4-BE49-F238E27FC236}">
                <a16:creationId xmlns:a16="http://schemas.microsoft.com/office/drawing/2014/main" id="{4B118875-EC5A-498D-99B0-1DBC198E4455}"/>
              </a:ext>
            </a:extLst>
          </p:cNvPr>
          <p:cNvSpPr/>
          <p:nvPr/>
        </p:nvSpPr>
        <p:spPr bwMode="auto">
          <a:xfrm>
            <a:off x="5061420" y="4576437"/>
            <a:ext cx="7210573" cy="2171798"/>
          </a:xfrm>
          <a:prstGeom prst="rect">
            <a:avLst/>
          </a:prstGeom>
          <a:gradFill flip="none" rotWithShape="1">
            <a:gsLst>
              <a:gs pos="0">
                <a:schemeClr val="bg1"/>
              </a:gs>
              <a:gs pos="100000">
                <a:schemeClr val="bg1">
                  <a:alpha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FCE18D9-C1F6-49EB-84A8-50D99B357A1B}"/>
              </a:ext>
            </a:extLst>
          </p:cNvPr>
          <p:cNvCxnSpPr>
            <a:cxnSpLocks/>
          </p:cNvCxnSpPr>
          <p:nvPr/>
        </p:nvCxnSpPr>
        <p:spPr>
          <a:xfrm>
            <a:off x="7575046" y="2142326"/>
            <a:ext cx="71170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63B1E7-D96E-484A-84C5-644F4BA5F46D}"/>
              </a:ext>
            </a:extLst>
          </p:cNvPr>
          <p:cNvGrpSpPr/>
          <p:nvPr/>
        </p:nvGrpSpPr>
        <p:grpSpPr>
          <a:xfrm>
            <a:off x="6775095" y="1474104"/>
            <a:ext cx="839997" cy="1073800"/>
            <a:chOff x="8170605" y="1337987"/>
            <a:chExt cx="839997" cy="1073800"/>
          </a:xfrm>
        </p:grpSpPr>
        <p:sp>
          <p:nvSpPr>
            <p:cNvPr id="129" name="Rectangle: Rounded Corners 118">
              <a:extLst>
                <a:ext uri="{FF2B5EF4-FFF2-40B4-BE49-F238E27FC236}">
                  <a16:creationId xmlns:a16="http://schemas.microsoft.com/office/drawing/2014/main" id="{A22A6243-3021-4B3F-B23B-22A97E85D1BF}"/>
                </a:ext>
              </a:extLst>
            </p:cNvPr>
            <p:cNvSpPr/>
            <p:nvPr/>
          </p:nvSpPr>
          <p:spPr bwMode="auto">
            <a:xfrm>
              <a:off x="8210651" y="160063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2" name="people_4" title="Icon of a person">
              <a:extLst>
                <a:ext uri="{FF2B5EF4-FFF2-40B4-BE49-F238E27FC236}">
                  <a16:creationId xmlns:a16="http://schemas.microsoft.com/office/drawing/2014/main" id="{2EB2FDB8-9E5D-4EFF-AD97-68663DC3D420}"/>
                </a:ext>
              </a:extLst>
            </p:cNvPr>
            <p:cNvSpPr>
              <a:spLocks noChangeAspect="1" noEditPoints="1"/>
            </p:cNvSpPr>
            <p:nvPr/>
          </p:nvSpPr>
          <p:spPr bwMode="auto">
            <a:xfrm>
              <a:off x="8361225" y="1718032"/>
              <a:ext cx="458757" cy="512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Title 1">
              <a:extLst>
                <a:ext uri="{FF2B5EF4-FFF2-40B4-BE49-F238E27FC236}">
                  <a16:creationId xmlns:a16="http://schemas.microsoft.com/office/drawing/2014/main" id="{9443F8A1-40E4-4111-8539-1B469FADC279}"/>
                </a:ext>
              </a:extLst>
            </p:cNvPr>
            <p:cNvSpPr txBox="1">
              <a:spLocks/>
            </p:cNvSpPr>
            <p:nvPr/>
          </p:nvSpPr>
          <p:spPr>
            <a:xfrm>
              <a:off x="8170605" y="133798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 name="TextBox 18">
              <a:extLst>
                <a:ext uri="{FF2B5EF4-FFF2-40B4-BE49-F238E27FC236}">
                  <a16:creationId xmlns:a16="http://schemas.microsoft.com/office/drawing/2014/main" id="{7F58F041-5DDB-4A21-9FD5-AA465201E06A}"/>
                </a:ext>
              </a:extLst>
            </p:cNvPr>
            <p:cNvSpPr txBox="1"/>
            <p:nvPr/>
          </p:nvSpPr>
          <p:spPr>
            <a:xfrm>
              <a:off x="8354629" y="2094271"/>
              <a:ext cx="471949" cy="166199"/>
            </a:xfrm>
            <a:prstGeom prst="rect">
              <a:avLst/>
            </a:prstGeom>
            <a:noFill/>
          </p:spPr>
          <p:txBody>
            <a:bodyPr wrap="square" lIns="0" tIns="0" rIns="0" bIns="0" rtlCol="0">
              <a:spAutoFit/>
            </a:bodyPr>
            <a:lstStyle/>
            <a:p>
              <a:pPr algn="ctr">
                <a:lnSpc>
                  <a:spcPct val="90000"/>
                </a:lnSpc>
                <a:spcAft>
                  <a:spcPts val="600"/>
                </a:spcAft>
              </a:pPr>
              <a:r>
                <a:rPr lang="en-US" sz="1200">
                  <a:gradFill>
                    <a:gsLst>
                      <a:gs pos="2917">
                        <a:schemeClr val="tx1"/>
                      </a:gs>
                      <a:gs pos="30000">
                        <a:schemeClr val="tx1"/>
                      </a:gs>
                    </a:gsLst>
                    <a:lin ang="5400000" scaled="0"/>
                  </a:gradFill>
                  <a:latin typeface="+mj-lt"/>
                </a:rPr>
                <a:t>&lt;/&gt;</a:t>
              </a:r>
            </a:p>
          </p:txBody>
        </p:sp>
      </p:grpSp>
      <p:grpSp>
        <p:nvGrpSpPr>
          <p:cNvPr id="21" name="Group 20">
            <a:extLst>
              <a:ext uri="{FF2B5EF4-FFF2-40B4-BE49-F238E27FC236}">
                <a16:creationId xmlns:a16="http://schemas.microsoft.com/office/drawing/2014/main" id="{1634E3FD-A261-4340-84AE-1C19BF4A6C1F}"/>
              </a:ext>
            </a:extLst>
          </p:cNvPr>
          <p:cNvGrpSpPr/>
          <p:nvPr/>
        </p:nvGrpSpPr>
        <p:grpSpPr>
          <a:xfrm>
            <a:off x="8246707" y="1289438"/>
            <a:ext cx="839997" cy="1258466"/>
            <a:chOff x="8190270" y="2767664"/>
            <a:chExt cx="839997" cy="1258466"/>
          </a:xfrm>
        </p:grpSpPr>
        <p:sp>
          <p:nvSpPr>
            <p:cNvPr id="144" name="Rectangle: Rounded Corners 118">
              <a:extLst>
                <a:ext uri="{FF2B5EF4-FFF2-40B4-BE49-F238E27FC236}">
                  <a16:creationId xmlns:a16="http://schemas.microsoft.com/office/drawing/2014/main" id="{4FE8D926-9092-4D27-913A-33315FB6C7F2}"/>
                </a:ext>
              </a:extLst>
            </p:cNvPr>
            <p:cNvSpPr/>
            <p:nvPr/>
          </p:nvSpPr>
          <p:spPr bwMode="auto">
            <a:xfrm>
              <a:off x="8230316" y="3214973"/>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Title 1">
              <a:extLst>
                <a:ext uri="{FF2B5EF4-FFF2-40B4-BE49-F238E27FC236}">
                  <a16:creationId xmlns:a16="http://schemas.microsoft.com/office/drawing/2014/main" id="{1745E2E2-202A-449C-878B-D871B12655B9}"/>
                </a:ext>
              </a:extLst>
            </p:cNvPr>
            <p:cNvSpPr txBox="1">
              <a:spLocks/>
            </p:cNvSpPr>
            <p:nvPr/>
          </p:nvSpPr>
          <p:spPr>
            <a:xfrm>
              <a:off x="8190270" y="2767664"/>
              <a:ext cx="83999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image</a:t>
              </a:r>
            </a:p>
          </p:txBody>
        </p:sp>
        <p:pic>
          <p:nvPicPr>
            <p:cNvPr id="149" name="Graphic 148">
              <a:extLst>
                <a:ext uri="{FF2B5EF4-FFF2-40B4-BE49-F238E27FC236}">
                  <a16:creationId xmlns:a16="http://schemas.microsoft.com/office/drawing/2014/main" id="{067CA021-0142-407F-ADD4-0D2CB70D8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3661" y="3403944"/>
              <a:ext cx="433214" cy="433214"/>
            </a:xfrm>
            <a:prstGeom prst="rect">
              <a:avLst/>
            </a:prstGeom>
          </p:spPr>
        </p:pic>
      </p:grpSp>
      <p:cxnSp>
        <p:nvCxnSpPr>
          <p:cNvPr id="38" name="Connector: Elbow 37">
            <a:extLst>
              <a:ext uri="{FF2B5EF4-FFF2-40B4-BE49-F238E27FC236}">
                <a16:creationId xmlns:a16="http://schemas.microsoft.com/office/drawing/2014/main" id="{CD3DA8F7-4EEB-4689-943D-688AF5A36A9E}"/>
              </a:ext>
            </a:extLst>
          </p:cNvPr>
          <p:cNvCxnSpPr>
            <a:cxnSpLocks/>
          </p:cNvCxnSpPr>
          <p:nvPr/>
        </p:nvCxnSpPr>
        <p:spPr>
          <a:xfrm rot="5400000">
            <a:off x="7644932" y="2669130"/>
            <a:ext cx="1143000" cy="9005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Rectangle: Rounded Corners 118">
            <a:extLst>
              <a:ext uri="{FF2B5EF4-FFF2-40B4-BE49-F238E27FC236}">
                <a16:creationId xmlns:a16="http://schemas.microsoft.com/office/drawing/2014/main" id="{B4200B45-8F9F-4172-827D-27DDAB1E3EBC}"/>
              </a:ext>
            </a:extLst>
          </p:cNvPr>
          <p:cNvSpPr/>
          <p:nvPr/>
        </p:nvSpPr>
        <p:spPr bwMode="auto">
          <a:xfrm>
            <a:off x="6386930" y="5373353"/>
            <a:ext cx="388961" cy="7944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4" name="Rectangle: Rounded Corners 118">
            <a:extLst>
              <a:ext uri="{FF2B5EF4-FFF2-40B4-BE49-F238E27FC236}">
                <a16:creationId xmlns:a16="http://schemas.microsoft.com/office/drawing/2014/main" id="{9D1A0459-61F4-4C9D-894B-5D211023DF0F}"/>
              </a:ext>
            </a:extLst>
          </p:cNvPr>
          <p:cNvSpPr/>
          <p:nvPr/>
        </p:nvSpPr>
        <p:spPr bwMode="auto">
          <a:xfrm>
            <a:off x="8195258" y="5111025"/>
            <a:ext cx="382138" cy="769009"/>
          </a:xfrm>
          <a:prstGeom prst="roundRect">
            <a:avLst>
              <a:gd name="adj" fmla="val 3125"/>
            </a:avLst>
          </a:prstGeom>
          <a:solidFill>
            <a:srgbClr val="FFC000">
              <a:alpha val="784"/>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Rectangle: Rounded Corners 118">
            <a:extLst>
              <a:ext uri="{FF2B5EF4-FFF2-40B4-BE49-F238E27FC236}">
                <a16:creationId xmlns:a16="http://schemas.microsoft.com/office/drawing/2014/main" id="{ECE12697-2EBD-4A85-A7EC-93754AA29844}"/>
              </a:ext>
            </a:extLst>
          </p:cNvPr>
          <p:cNvSpPr/>
          <p:nvPr/>
        </p:nvSpPr>
        <p:spPr bwMode="auto">
          <a:xfrm>
            <a:off x="5224122" y="3238466"/>
            <a:ext cx="2706624" cy="13096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8" name="Title 1">
            <a:extLst>
              <a:ext uri="{FF2B5EF4-FFF2-40B4-BE49-F238E27FC236}">
                <a16:creationId xmlns:a16="http://schemas.microsoft.com/office/drawing/2014/main" id="{CE6AEAD0-D716-4690-8717-2019B799B26F}"/>
              </a:ext>
            </a:extLst>
          </p:cNvPr>
          <p:cNvSpPr txBox="1">
            <a:spLocks/>
          </p:cNvSpPr>
          <p:nvPr/>
        </p:nvSpPr>
        <p:spPr>
          <a:xfrm>
            <a:off x="6850953"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t>
            </a:r>
          </a:p>
        </p:txBody>
      </p:sp>
      <p:sp>
        <p:nvSpPr>
          <p:cNvPr id="199" name="Title 1">
            <a:extLst>
              <a:ext uri="{FF2B5EF4-FFF2-40B4-BE49-F238E27FC236}">
                <a16:creationId xmlns:a16="http://schemas.microsoft.com/office/drawing/2014/main" id="{8ACEA22C-7A40-4977-9B84-C7CC34C5B713}"/>
              </a:ext>
            </a:extLst>
          </p:cNvPr>
          <p:cNvSpPr txBox="1">
            <a:spLocks/>
          </p:cNvSpPr>
          <p:nvPr/>
        </p:nvSpPr>
        <p:spPr>
          <a:xfrm>
            <a:off x="5224122" y="297229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East US</a:t>
            </a:r>
          </a:p>
        </p:txBody>
      </p:sp>
      <p:sp>
        <p:nvSpPr>
          <p:cNvPr id="208" name="Rectangle: Rounded Corners 118">
            <a:extLst>
              <a:ext uri="{FF2B5EF4-FFF2-40B4-BE49-F238E27FC236}">
                <a16:creationId xmlns:a16="http://schemas.microsoft.com/office/drawing/2014/main" id="{292D2CE8-F120-4E0C-8D17-7161FCC9C985}"/>
              </a:ext>
            </a:extLst>
          </p:cNvPr>
          <p:cNvSpPr/>
          <p:nvPr/>
        </p:nvSpPr>
        <p:spPr bwMode="auto">
          <a:xfrm>
            <a:off x="9452474" y="3238466"/>
            <a:ext cx="2706624" cy="1309679"/>
          </a:xfrm>
          <a:prstGeom prst="roundRect">
            <a:avLst>
              <a:gd name="adj" fmla="val 3125"/>
            </a:avLst>
          </a:prstGeom>
          <a:solidFill>
            <a:srgbClr val="FFC000">
              <a:alpha val="1000"/>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9" name="Title 1">
            <a:extLst>
              <a:ext uri="{FF2B5EF4-FFF2-40B4-BE49-F238E27FC236}">
                <a16:creationId xmlns:a16="http://schemas.microsoft.com/office/drawing/2014/main" id="{6134DA43-4883-49EB-A965-993A8FAEF63F}"/>
              </a:ext>
            </a:extLst>
          </p:cNvPr>
          <p:cNvSpPr txBox="1">
            <a:spLocks/>
          </p:cNvSpPr>
          <p:nvPr/>
        </p:nvSpPr>
        <p:spPr>
          <a:xfrm>
            <a:off x="10789120" y="2972297"/>
            <a:ext cx="136997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West Europe</a:t>
            </a:r>
          </a:p>
        </p:txBody>
      </p:sp>
      <p:cxnSp>
        <p:nvCxnSpPr>
          <p:cNvPr id="1042" name="Straight Connector 1041">
            <a:extLst>
              <a:ext uri="{FF2B5EF4-FFF2-40B4-BE49-F238E27FC236}">
                <a16:creationId xmlns:a16="http://schemas.microsoft.com/office/drawing/2014/main" id="{CB67875B-184E-4D59-967E-2DE9880DC414}"/>
              </a:ext>
            </a:extLst>
          </p:cNvPr>
          <p:cNvCxnSpPr/>
          <p:nvPr/>
        </p:nvCxnSpPr>
        <p:spPr>
          <a:xfrm>
            <a:off x="7491837"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5A804A05-D298-4FA7-8E70-876E5658DA4C}"/>
              </a:ext>
            </a:extLst>
          </p:cNvPr>
          <p:cNvGrpSpPr/>
          <p:nvPr/>
        </p:nvGrpSpPr>
        <p:grpSpPr>
          <a:xfrm>
            <a:off x="9232880" y="2834489"/>
            <a:ext cx="1306335" cy="481855"/>
            <a:chOff x="11070388" y="2834489"/>
            <a:chExt cx="1306335" cy="481855"/>
          </a:xfrm>
        </p:grpSpPr>
        <p:cxnSp>
          <p:nvCxnSpPr>
            <p:cNvPr id="231" name="Straight Connector 230">
              <a:extLst>
                <a:ext uri="{FF2B5EF4-FFF2-40B4-BE49-F238E27FC236}">
                  <a16:creationId xmlns:a16="http://schemas.microsoft.com/office/drawing/2014/main" id="{C2C10571-1BEA-496D-9FAB-CE4C16FDCAA5}"/>
                </a:ext>
              </a:extLst>
            </p:cNvPr>
            <p:cNvCxnSpPr/>
            <p:nvPr/>
          </p:nvCxnSpPr>
          <p:spPr>
            <a:xfrm>
              <a:off x="11720189"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2" name="Title 1">
              <a:extLst>
                <a:ext uri="{FF2B5EF4-FFF2-40B4-BE49-F238E27FC236}">
                  <a16:creationId xmlns:a16="http://schemas.microsoft.com/office/drawing/2014/main" id="{083FC8BF-3F2A-4999-8060-687FF90F9CFF}"/>
                </a:ext>
              </a:extLst>
            </p:cNvPr>
            <p:cNvSpPr txBox="1">
              <a:spLocks/>
            </p:cNvSpPr>
            <p:nvPr/>
          </p:nvSpPr>
          <p:spPr>
            <a:xfrm>
              <a:off x="11070388"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t>
              </a:r>
            </a:p>
          </p:txBody>
        </p:sp>
      </p:grpSp>
      <p:grpSp>
        <p:nvGrpSpPr>
          <p:cNvPr id="251" name="Group 250">
            <a:extLst>
              <a:ext uri="{FF2B5EF4-FFF2-40B4-BE49-F238E27FC236}">
                <a16:creationId xmlns:a16="http://schemas.microsoft.com/office/drawing/2014/main" id="{10CD432B-68FD-4085-96AA-5CA88BAF042D}"/>
              </a:ext>
            </a:extLst>
          </p:cNvPr>
          <p:cNvGrpSpPr/>
          <p:nvPr/>
        </p:nvGrpSpPr>
        <p:grpSpPr>
          <a:xfrm>
            <a:off x="5669381" y="4121658"/>
            <a:ext cx="1828806" cy="254842"/>
            <a:chOff x="5669381" y="4121658"/>
            <a:chExt cx="1828806" cy="254842"/>
          </a:xfrm>
        </p:grpSpPr>
        <p:cxnSp>
          <p:nvCxnSpPr>
            <p:cNvPr id="1030" name="Connector: Elbow 1029">
              <a:extLst>
                <a:ext uri="{FF2B5EF4-FFF2-40B4-BE49-F238E27FC236}">
                  <a16:creationId xmlns:a16="http://schemas.microsoft.com/office/drawing/2014/main" id="{2ACDD31C-543D-4F76-9A3F-950D712EFFC7}"/>
                </a:ext>
              </a:extLst>
            </p:cNvPr>
            <p:cNvCxnSpPr/>
            <p:nvPr/>
          </p:nvCxnSpPr>
          <p:spPr>
            <a:xfrm rot="16200000" flipH="1">
              <a:off x="6577434"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itle 1">
              <a:extLst>
                <a:ext uri="{FF2B5EF4-FFF2-40B4-BE49-F238E27FC236}">
                  <a16:creationId xmlns:a16="http://schemas.microsoft.com/office/drawing/2014/main" id="{40B8A325-2AD4-4BC8-8AD1-829E3A633C59}"/>
                </a:ext>
              </a:extLst>
            </p:cNvPr>
            <p:cNvSpPr txBox="1">
              <a:spLocks/>
            </p:cNvSpPr>
            <p:nvPr/>
          </p:nvSpPr>
          <p:spPr>
            <a:xfrm>
              <a:off x="5806825"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contoso.azurecr.io/app:v1</a:t>
              </a:r>
            </a:p>
          </p:txBody>
        </p:sp>
      </p:grpSp>
      <p:grpSp>
        <p:nvGrpSpPr>
          <p:cNvPr id="241" name="Group 240">
            <a:extLst>
              <a:ext uri="{FF2B5EF4-FFF2-40B4-BE49-F238E27FC236}">
                <a16:creationId xmlns:a16="http://schemas.microsoft.com/office/drawing/2014/main" id="{C563019C-0DF9-45AF-8680-32C8C930D458}"/>
              </a:ext>
            </a:extLst>
          </p:cNvPr>
          <p:cNvGrpSpPr/>
          <p:nvPr/>
        </p:nvGrpSpPr>
        <p:grpSpPr>
          <a:xfrm>
            <a:off x="5388711" y="3346546"/>
            <a:ext cx="548640" cy="781462"/>
            <a:chOff x="5388711" y="3346546"/>
            <a:chExt cx="548640" cy="781462"/>
          </a:xfrm>
        </p:grpSpPr>
        <p:sp>
          <p:nvSpPr>
            <p:cNvPr id="166" name="Title 1">
              <a:extLst>
                <a:ext uri="{FF2B5EF4-FFF2-40B4-BE49-F238E27FC236}">
                  <a16:creationId xmlns:a16="http://schemas.microsoft.com/office/drawing/2014/main" id="{2FF34C6A-1B31-481B-9220-21A5C71C9B23}"/>
                </a:ext>
              </a:extLst>
            </p:cNvPr>
            <p:cNvSpPr txBox="1">
              <a:spLocks/>
            </p:cNvSpPr>
            <p:nvPr/>
          </p:nvSpPr>
          <p:spPr>
            <a:xfrm>
              <a:off x="5434431"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a:t>
              </a:r>
            </a:p>
          </p:txBody>
        </p:sp>
        <p:sp>
          <p:nvSpPr>
            <p:cNvPr id="167" name="Rectangle: Rounded Corners 166">
              <a:extLst>
                <a:ext uri="{FF2B5EF4-FFF2-40B4-BE49-F238E27FC236}">
                  <a16:creationId xmlns:a16="http://schemas.microsoft.com/office/drawing/2014/main" id="{9126A4B6-D4E5-4C9B-ABC2-56700DF8F884}"/>
                </a:ext>
              </a:extLst>
            </p:cNvPr>
            <p:cNvSpPr/>
            <p:nvPr/>
          </p:nvSpPr>
          <p:spPr bwMode="auto">
            <a:xfrm>
              <a:off x="5388711"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034" name="Group 1033">
              <a:extLst>
                <a:ext uri="{FF2B5EF4-FFF2-40B4-BE49-F238E27FC236}">
                  <a16:creationId xmlns:a16="http://schemas.microsoft.com/office/drawing/2014/main" id="{655EEAB4-1EE5-4ACD-A63E-95B153581EF1}"/>
                </a:ext>
              </a:extLst>
            </p:cNvPr>
            <p:cNvGrpSpPr/>
            <p:nvPr/>
          </p:nvGrpSpPr>
          <p:grpSpPr>
            <a:xfrm>
              <a:off x="5471395" y="3705266"/>
              <a:ext cx="383273" cy="296845"/>
              <a:chOff x="9162785" y="2570190"/>
              <a:chExt cx="1668463" cy="1292226"/>
            </a:xfrm>
          </p:grpSpPr>
          <p:sp>
            <p:nvSpPr>
              <p:cNvPr id="200" name="Freeform 5">
                <a:extLst>
                  <a:ext uri="{FF2B5EF4-FFF2-40B4-BE49-F238E27FC236}">
                    <a16:creationId xmlns:a16="http://schemas.microsoft.com/office/drawing/2014/main" id="{BA2A7332-5AD3-48A7-A081-ADD50BD92958}"/>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6">
                <a:extLst>
                  <a:ext uri="{FF2B5EF4-FFF2-40B4-BE49-F238E27FC236}">
                    <a16:creationId xmlns:a16="http://schemas.microsoft.com/office/drawing/2014/main" id="{DE616B2F-3AC2-4901-ACB2-B2676838649A}"/>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2" name="Group 241">
            <a:extLst>
              <a:ext uri="{FF2B5EF4-FFF2-40B4-BE49-F238E27FC236}">
                <a16:creationId xmlns:a16="http://schemas.microsoft.com/office/drawing/2014/main" id="{CD3E93A1-7279-495B-B767-1D35FCBF18CB}"/>
              </a:ext>
            </a:extLst>
          </p:cNvPr>
          <p:cNvGrpSpPr/>
          <p:nvPr/>
        </p:nvGrpSpPr>
        <p:grpSpPr>
          <a:xfrm>
            <a:off x="6303113" y="3346546"/>
            <a:ext cx="548640" cy="781462"/>
            <a:chOff x="6303113" y="3346546"/>
            <a:chExt cx="548640" cy="781462"/>
          </a:xfrm>
        </p:grpSpPr>
        <p:sp>
          <p:nvSpPr>
            <p:cNvPr id="162" name="Title 1">
              <a:extLst>
                <a:ext uri="{FF2B5EF4-FFF2-40B4-BE49-F238E27FC236}">
                  <a16:creationId xmlns:a16="http://schemas.microsoft.com/office/drawing/2014/main" id="{E4604811-260D-4C85-B0F2-CB9DAB75E021}"/>
                </a:ext>
              </a:extLst>
            </p:cNvPr>
            <p:cNvSpPr txBox="1">
              <a:spLocks/>
            </p:cNvSpPr>
            <p:nvPr/>
          </p:nvSpPr>
          <p:spPr>
            <a:xfrm>
              <a:off x="634883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CD</a:t>
              </a:r>
            </a:p>
          </p:txBody>
        </p:sp>
        <p:sp>
          <p:nvSpPr>
            <p:cNvPr id="163" name="Rectangle: Rounded Corners 162">
              <a:extLst>
                <a:ext uri="{FF2B5EF4-FFF2-40B4-BE49-F238E27FC236}">
                  <a16:creationId xmlns:a16="http://schemas.microsoft.com/office/drawing/2014/main" id="{8EAED489-2BB8-4CEC-88BF-001A34862515}"/>
                </a:ext>
              </a:extLst>
            </p:cNvPr>
            <p:cNvSpPr/>
            <p:nvPr/>
          </p:nvSpPr>
          <p:spPr bwMode="auto">
            <a:xfrm>
              <a:off x="630311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03" name="arrow_24" title="Icon of an arrow pointing out of a box">
              <a:extLst>
                <a:ext uri="{FF2B5EF4-FFF2-40B4-BE49-F238E27FC236}">
                  <a16:creationId xmlns:a16="http://schemas.microsoft.com/office/drawing/2014/main" id="{54101088-EFF4-4D75-8654-9209F49880A1}"/>
                </a:ext>
              </a:extLst>
            </p:cNvPr>
            <p:cNvSpPr>
              <a:spLocks noChangeAspect="1" noEditPoints="1"/>
            </p:cNvSpPr>
            <p:nvPr/>
          </p:nvSpPr>
          <p:spPr bwMode="auto">
            <a:xfrm flipH="1">
              <a:off x="6410251"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43" name="Group 242">
            <a:extLst>
              <a:ext uri="{FF2B5EF4-FFF2-40B4-BE49-F238E27FC236}">
                <a16:creationId xmlns:a16="http://schemas.microsoft.com/office/drawing/2014/main" id="{6A26C776-DB18-407A-866C-8B493D55D6B3}"/>
              </a:ext>
            </a:extLst>
          </p:cNvPr>
          <p:cNvGrpSpPr/>
          <p:nvPr/>
        </p:nvGrpSpPr>
        <p:grpSpPr>
          <a:xfrm>
            <a:off x="7217517" y="3346546"/>
            <a:ext cx="548640" cy="781462"/>
            <a:chOff x="7217517" y="3346546"/>
            <a:chExt cx="548640" cy="781462"/>
          </a:xfrm>
        </p:grpSpPr>
        <p:sp>
          <p:nvSpPr>
            <p:cNvPr id="151" name="Title 1">
              <a:extLst>
                <a:ext uri="{FF2B5EF4-FFF2-40B4-BE49-F238E27FC236}">
                  <a16:creationId xmlns:a16="http://schemas.microsoft.com/office/drawing/2014/main" id="{39CE618C-F3A1-42D1-8081-DCAA1D9D0597}"/>
                </a:ext>
              </a:extLst>
            </p:cNvPr>
            <p:cNvSpPr txBox="1">
              <a:spLocks/>
            </p:cNvSpPr>
            <p:nvPr/>
          </p:nvSpPr>
          <p:spPr>
            <a:xfrm>
              <a:off x="7263237"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ACR</a:t>
              </a:r>
            </a:p>
          </p:txBody>
        </p:sp>
        <p:sp>
          <p:nvSpPr>
            <p:cNvPr id="158" name="Rectangle: Rounded Corners 157">
              <a:extLst>
                <a:ext uri="{FF2B5EF4-FFF2-40B4-BE49-F238E27FC236}">
                  <a16:creationId xmlns:a16="http://schemas.microsoft.com/office/drawing/2014/main" id="{F04A121D-B3F5-444E-9FD0-40B6C0B885FB}"/>
                </a:ext>
              </a:extLst>
            </p:cNvPr>
            <p:cNvSpPr/>
            <p:nvPr/>
          </p:nvSpPr>
          <p:spPr bwMode="auto">
            <a:xfrm>
              <a:off x="7217517"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4" name="Graphic 203">
              <a:extLst>
                <a:ext uri="{FF2B5EF4-FFF2-40B4-BE49-F238E27FC236}">
                  <a16:creationId xmlns:a16="http://schemas.microsoft.com/office/drawing/2014/main" id="{F2C5E5EA-99C4-4FD4-90B3-81EC9694C86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1090" y="3642941"/>
              <a:ext cx="421494" cy="421494"/>
            </a:xfrm>
            <a:prstGeom prst="rect">
              <a:avLst/>
            </a:prstGeom>
          </p:spPr>
        </p:pic>
      </p:grpSp>
      <p:cxnSp>
        <p:nvCxnSpPr>
          <p:cNvPr id="1044" name="Straight Arrow Connector 1043">
            <a:extLst>
              <a:ext uri="{FF2B5EF4-FFF2-40B4-BE49-F238E27FC236}">
                <a16:creationId xmlns:a16="http://schemas.microsoft.com/office/drawing/2014/main" id="{CD6E6E5A-0621-4ADC-8DC9-AAF3889EFC30}"/>
              </a:ext>
            </a:extLst>
          </p:cNvPr>
          <p:cNvCxnSpPr/>
          <p:nvPr/>
        </p:nvCxnSpPr>
        <p:spPr>
          <a:xfrm flipH="1">
            <a:off x="6873524" y="3853688"/>
            <a:ext cx="3439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B782FAA-F4A6-4DA1-92E5-CD310AA091FD}"/>
              </a:ext>
            </a:extLst>
          </p:cNvPr>
          <p:cNvCxnSpPr>
            <a:cxnSpLocks/>
            <a:stCxn id="163" idx="1"/>
            <a:endCxn id="167" idx="3"/>
          </p:cNvCxnSpPr>
          <p:nvPr/>
        </p:nvCxnSpPr>
        <p:spPr>
          <a:xfrm flipH="1">
            <a:off x="5937351"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54" name="Picture 1053" descr="A picture containing vector graphics&#10;&#10;Description automatically generated">
            <a:extLst>
              <a:ext uri="{FF2B5EF4-FFF2-40B4-BE49-F238E27FC236}">
                <a16:creationId xmlns:a16="http://schemas.microsoft.com/office/drawing/2014/main" id="{E568BD8C-238B-4AD2-9CA0-27EC18796E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29212" y="3596123"/>
            <a:ext cx="182040" cy="182040"/>
          </a:xfrm>
          <a:prstGeom prst="rect">
            <a:avLst/>
          </a:prstGeom>
        </p:spPr>
      </p:pic>
      <p:pic>
        <p:nvPicPr>
          <p:cNvPr id="248" name="Picture 247" descr="A picture containing vector graphics&#10;&#10;Description automatically generated">
            <a:extLst>
              <a:ext uri="{FF2B5EF4-FFF2-40B4-BE49-F238E27FC236}">
                <a16:creationId xmlns:a16="http://schemas.microsoft.com/office/drawing/2014/main" id="{4F7D00A8-1441-41BD-974D-706A07F39F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3614" y="3591573"/>
            <a:ext cx="182040" cy="182040"/>
          </a:xfrm>
          <a:prstGeom prst="rect">
            <a:avLst/>
          </a:prstGeom>
        </p:spPr>
      </p:pic>
      <p:grpSp>
        <p:nvGrpSpPr>
          <p:cNvPr id="252" name="Group 251">
            <a:extLst>
              <a:ext uri="{FF2B5EF4-FFF2-40B4-BE49-F238E27FC236}">
                <a16:creationId xmlns:a16="http://schemas.microsoft.com/office/drawing/2014/main" id="{FA9E8286-CDF3-466A-BB35-255C1084AD82}"/>
              </a:ext>
            </a:extLst>
          </p:cNvPr>
          <p:cNvGrpSpPr/>
          <p:nvPr/>
        </p:nvGrpSpPr>
        <p:grpSpPr>
          <a:xfrm>
            <a:off x="9897733" y="4121658"/>
            <a:ext cx="1828806" cy="254842"/>
            <a:chOff x="9897733" y="4121658"/>
            <a:chExt cx="1828806" cy="254842"/>
          </a:xfrm>
        </p:grpSpPr>
        <p:cxnSp>
          <p:nvCxnSpPr>
            <p:cNvPr id="215" name="Connector: Elbow 214">
              <a:extLst>
                <a:ext uri="{FF2B5EF4-FFF2-40B4-BE49-F238E27FC236}">
                  <a16:creationId xmlns:a16="http://schemas.microsoft.com/office/drawing/2014/main" id="{4D3C1FEC-C804-4377-9002-F8270567CA4C}"/>
                </a:ext>
              </a:extLst>
            </p:cNvPr>
            <p:cNvCxnSpPr/>
            <p:nvPr/>
          </p:nvCxnSpPr>
          <p:spPr>
            <a:xfrm rot="16200000" flipH="1">
              <a:off x="10805786"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Title 1">
              <a:extLst>
                <a:ext uri="{FF2B5EF4-FFF2-40B4-BE49-F238E27FC236}">
                  <a16:creationId xmlns:a16="http://schemas.microsoft.com/office/drawing/2014/main" id="{AF84E6DE-FE2F-42E9-9B2D-B3BF11CFD453}"/>
                </a:ext>
              </a:extLst>
            </p:cNvPr>
            <p:cNvSpPr txBox="1">
              <a:spLocks/>
            </p:cNvSpPr>
            <p:nvPr/>
          </p:nvSpPr>
          <p:spPr>
            <a:xfrm>
              <a:off x="10035177"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contoso.azurecr.io/app:v1</a:t>
              </a:r>
            </a:p>
          </p:txBody>
        </p:sp>
      </p:grpSp>
      <p:grpSp>
        <p:nvGrpSpPr>
          <p:cNvPr id="246" name="Group 245">
            <a:extLst>
              <a:ext uri="{FF2B5EF4-FFF2-40B4-BE49-F238E27FC236}">
                <a16:creationId xmlns:a16="http://schemas.microsoft.com/office/drawing/2014/main" id="{9171F7C1-3259-4A1C-8B0F-A2E3E02E904B}"/>
              </a:ext>
            </a:extLst>
          </p:cNvPr>
          <p:cNvGrpSpPr/>
          <p:nvPr/>
        </p:nvGrpSpPr>
        <p:grpSpPr>
          <a:xfrm>
            <a:off x="11445869" y="3346546"/>
            <a:ext cx="548640" cy="781462"/>
            <a:chOff x="11445869" y="3346546"/>
            <a:chExt cx="548640" cy="781462"/>
          </a:xfrm>
        </p:grpSpPr>
        <p:sp>
          <p:nvSpPr>
            <p:cNvPr id="209" name="Title 1">
              <a:extLst>
                <a:ext uri="{FF2B5EF4-FFF2-40B4-BE49-F238E27FC236}">
                  <a16:creationId xmlns:a16="http://schemas.microsoft.com/office/drawing/2014/main" id="{A3569F9B-2EAF-4FEB-85FE-E6E4C311852A}"/>
                </a:ext>
              </a:extLst>
            </p:cNvPr>
            <p:cNvSpPr txBox="1">
              <a:spLocks/>
            </p:cNvSpPr>
            <p:nvPr/>
          </p:nvSpPr>
          <p:spPr>
            <a:xfrm>
              <a:off x="11491589"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a:t>
              </a:r>
            </a:p>
          </p:txBody>
        </p:sp>
        <p:sp>
          <p:nvSpPr>
            <p:cNvPr id="210" name="Rectangle: Rounded Corners 209">
              <a:extLst>
                <a:ext uri="{FF2B5EF4-FFF2-40B4-BE49-F238E27FC236}">
                  <a16:creationId xmlns:a16="http://schemas.microsoft.com/office/drawing/2014/main" id="{BDD22D62-7337-408C-AB40-491BFA2D7413}"/>
                </a:ext>
              </a:extLst>
            </p:cNvPr>
            <p:cNvSpPr/>
            <p:nvPr/>
          </p:nvSpPr>
          <p:spPr bwMode="auto">
            <a:xfrm>
              <a:off x="11445869"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220" name="Group 219">
              <a:extLst>
                <a:ext uri="{FF2B5EF4-FFF2-40B4-BE49-F238E27FC236}">
                  <a16:creationId xmlns:a16="http://schemas.microsoft.com/office/drawing/2014/main" id="{4CC497B8-C1C0-469B-926E-90D6F3DF5DAB}"/>
                </a:ext>
              </a:extLst>
            </p:cNvPr>
            <p:cNvGrpSpPr/>
            <p:nvPr/>
          </p:nvGrpSpPr>
          <p:grpSpPr>
            <a:xfrm>
              <a:off x="11528553" y="3705266"/>
              <a:ext cx="383273" cy="296845"/>
              <a:chOff x="9162785" y="2570190"/>
              <a:chExt cx="1668463" cy="1292226"/>
            </a:xfrm>
          </p:grpSpPr>
          <p:sp>
            <p:nvSpPr>
              <p:cNvPr id="223" name="Freeform 5">
                <a:extLst>
                  <a:ext uri="{FF2B5EF4-FFF2-40B4-BE49-F238E27FC236}">
                    <a16:creationId xmlns:a16="http://schemas.microsoft.com/office/drawing/2014/main" id="{06858078-2EE0-41AC-9096-E60BB1E13CF1}"/>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6">
                <a:extLst>
                  <a:ext uri="{FF2B5EF4-FFF2-40B4-BE49-F238E27FC236}">
                    <a16:creationId xmlns:a16="http://schemas.microsoft.com/office/drawing/2014/main" id="{52E359AF-6235-4C1E-AE00-B833D5A8A0A1}"/>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5" name="Group 244">
            <a:extLst>
              <a:ext uri="{FF2B5EF4-FFF2-40B4-BE49-F238E27FC236}">
                <a16:creationId xmlns:a16="http://schemas.microsoft.com/office/drawing/2014/main" id="{1EEA4FAD-317B-49F0-B0E9-87A12227F8F6}"/>
              </a:ext>
            </a:extLst>
          </p:cNvPr>
          <p:cNvGrpSpPr/>
          <p:nvPr/>
        </p:nvGrpSpPr>
        <p:grpSpPr>
          <a:xfrm>
            <a:off x="10531465" y="3346546"/>
            <a:ext cx="548640" cy="781462"/>
            <a:chOff x="10531465" y="3346546"/>
            <a:chExt cx="548640" cy="781462"/>
          </a:xfrm>
        </p:grpSpPr>
        <p:sp>
          <p:nvSpPr>
            <p:cNvPr id="211" name="Title 1">
              <a:extLst>
                <a:ext uri="{FF2B5EF4-FFF2-40B4-BE49-F238E27FC236}">
                  <a16:creationId xmlns:a16="http://schemas.microsoft.com/office/drawing/2014/main" id="{EDDE962F-EC44-4654-91E9-2696CD3AD0A9}"/>
                </a:ext>
              </a:extLst>
            </p:cNvPr>
            <p:cNvSpPr txBox="1">
              <a:spLocks/>
            </p:cNvSpPr>
            <p:nvPr/>
          </p:nvSpPr>
          <p:spPr>
            <a:xfrm>
              <a:off x="10577185"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CD</a:t>
              </a:r>
            </a:p>
          </p:txBody>
        </p:sp>
        <p:sp>
          <p:nvSpPr>
            <p:cNvPr id="212" name="Rectangle: Rounded Corners 211">
              <a:extLst>
                <a:ext uri="{FF2B5EF4-FFF2-40B4-BE49-F238E27FC236}">
                  <a16:creationId xmlns:a16="http://schemas.microsoft.com/office/drawing/2014/main" id="{38B0BB41-491F-487D-AB83-99A7B257A675}"/>
                </a:ext>
              </a:extLst>
            </p:cNvPr>
            <p:cNvSpPr/>
            <p:nvPr/>
          </p:nvSpPr>
          <p:spPr bwMode="auto">
            <a:xfrm>
              <a:off x="10531465"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1" name="arrow_24" title="Icon of an arrow pointing out of a box">
              <a:extLst>
                <a:ext uri="{FF2B5EF4-FFF2-40B4-BE49-F238E27FC236}">
                  <a16:creationId xmlns:a16="http://schemas.microsoft.com/office/drawing/2014/main" id="{61FF3CE7-FB24-4965-A20D-DDD5096A547F}"/>
                </a:ext>
              </a:extLst>
            </p:cNvPr>
            <p:cNvSpPr>
              <a:spLocks noChangeAspect="1" noEditPoints="1"/>
            </p:cNvSpPr>
            <p:nvPr/>
          </p:nvSpPr>
          <p:spPr bwMode="auto">
            <a:xfrm>
              <a:off x="10638603"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44" name="Group 243">
            <a:extLst>
              <a:ext uri="{FF2B5EF4-FFF2-40B4-BE49-F238E27FC236}">
                <a16:creationId xmlns:a16="http://schemas.microsoft.com/office/drawing/2014/main" id="{B5F46FC5-73C2-4507-9197-EE4E8E00B39D}"/>
              </a:ext>
            </a:extLst>
          </p:cNvPr>
          <p:cNvGrpSpPr/>
          <p:nvPr/>
        </p:nvGrpSpPr>
        <p:grpSpPr>
          <a:xfrm>
            <a:off x="9617063" y="3346546"/>
            <a:ext cx="548640" cy="781462"/>
            <a:chOff x="9617063" y="3346546"/>
            <a:chExt cx="548640" cy="781462"/>
          </a:xfrm>
        </p:grpSpPr>
        <p:sp>
          <p:nvSpPr>
            <p:cNvPr id="213" name="Title 1">
              <a:extLst>
                <a:ext uri="{FF2B5EF4-FFF2-40B4-BE49-F238E27FC236}">
                  <a16:creationId xmlns:a16="http://schemas.microsoft.com/office/drawing/2014/main" id="{8186A10E-DACC-496F-AF3E-C482B4A45FB1}"/>
                </a:ext>
              </a:extLst>
            </p:cNvPr>
            <p:cNvSpPr txBox="1">
              <a:spLocks/>
            </p:cNvSpPr>
            <p:nvPr/>
          </p:nvSpPr>
          <p:spPr>
            <a:xfrm>
              <a:off x="966278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ACR</a:t>
              </a:r>
            </a:p>
          </p:txBody>
        </p:sp>
        <p:sp>
          <p:nvSpPr>
            <p:cNvPr id="214" name="Rectangle: Rounded Corners 213">
              <a:extLst>
                <a:ext uri="{FF2B5EF4-FFF2-40B4-BE49-F238E27FC236}">
                  <a16:creationId xmlns:a16="http://schemas.microsoft.com/office/drawing/2014/main" id="{2159C2D3-94F7-441B-BF39-FE90A0237517}"/>
                </a:ext>
              </a:extLst>
            </p:cNvPr>
            <p:cNvSpPr/>
            <p:nvPr/>
          </p:nvSpPr>
          <p:spPr bwMode="auto">
            <a:xfrm>
              <a:off x="961706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2" name="Graphic 221">
              <a:extLst>
                <a:ext uri="{FF2B5EF4-FFF2-40B4-BE49-F238E27FC236}">
                  <a16:creationId xmlns:a16="http://schemas.microsoft.com/office/drawing/2014/main" id="{B7A51496-3555-488F-8D03-8C1B3630A3B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80636" y="3642941"/>
              <a:ext cx="421494" cy="421494"/>
            </a:xfrm>
            <a:prstGeom prst="rect">
              <a:avLst/>
            </a:prstGeom>
          </p:spPr>
        </p:pic>
      </p:grpSp>
      <p:cxnSp>
        <p:nvCxnSpPr>
          <p:cNvPr id="238" name="Straight Arrow Connector 237">
            <a:extLst>
              <a:ext uri="{FF2B5EF4-FFF2-40B4-BE49-F238E27FC236}">
                <a16:creationId xmlns:a16="http://schemas.microsoft.com/office/drawing/2014/main" id="{934345B5-F381-4887-8A5B-B19D172780BF}"/>
              </a:ext>
            </a:extLst>
          </p:cNvPr>
          <p:cNvCxnSpPr>
            <a:cxnSpLocks/>
            <a:stCxn id="212" idx="3"/>
            <a:endCxn id="210" idx="1"/>
          </p:cNvCxnSpPr>
          <p:nvPr/>
        </p:nvCxnSpPr>
        <p:spPr>
          <a:xfrm>
            <a:off x="11080105" y="3853688"/>
            <a:ext cx="36576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6696600-4D8B-414F-A6E4-785FD28F67D7}"/>
              </a:ext>
            </a:extLst>
          </p:cNvPr>
          <p:cNvCxnSpPr>
            <a:cxnSpLocks/>
            <a:stCxn id="214" idx="3"/>
            <a:endCxn id="212" idx="1"/>
          </p:cNvCxnSpPr>
          <p:nvPr/>
        </p:nvCxnSpPr>
        <p:spPr>
          <a:xfrm>
            <a:off x="10165703"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9" name="Picture 248" descr="A picture containing vector graphics&#10;&#10;Description automatically generated">
            <a:extLst>
              <a:ext uri="{FF2B5EF4-FFF2-40B4-BE49-F238E27FC236}">
                <a16:creationId xmlns:a16="http://schemas.microsoft.com/office/drawing/2014/main" id="{6C1AD17B-B154-45E7-922E-16F07090E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564" y="3591573"/>
            <a:ext cx="182040" cy="182040"/>
          </a:xfrm>
          <a:prstGeom prst="rect">
            <a:avLst/>
          </a:prstGeom>
        </p:spPr>
      </p:pic>
      <p:pic>
        <p:nvPicPr>
          <p:cNvPr id="250" name="Picture 249" descr="A picture containing vector graphics&#10;&#10;Description automatically generated">
            <a:extLst>
              <a:ext uri="{FF2B5EF4-FFF2-40B4-BE49-F238E27FC236}">
                <a16:creationId xmlns:a16="http://schemas.microsoft.com/office/drawing/2014/main" id="{DF366A11-9BB1-45E1-9F90-B1DFC29B0E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1966" y="3591573"/>
            <a:ext cx="182040" cy="182040"/>
          </a:xfrm>
          <a:prstGeom prst="rect">
            <a:avLst/>
          </a:prstGeom>
        </p:spPr>
      </p:pic>
      <p:grpSp>
        <p:nvGrpSpPr>
          <p:cNvPr id="228" name="Group 227">
            <a:extLst>
              <a:ext uri="{FF2B5EF4-FFF2-40B4-BE49-F238E27FC236}">
                <a16:creationId xmlns:a16="http://schemas.microsoft.com/office/drawing/2014/main" id="{FFDFB795-69EF-4010-854F-E1994BC613C0}"/>
              </a:ext>
            </a:extLst>
          </p:cNvPr>
          <p:cNvGrpSpPr/>
          <p:nvPr/>
        </p:nvGrpSpPr>
        <p:grpSpPr>
          <a:xfrm>
            <a:off x="7766157" y="3937127"/>
            <a:ext cx="1850906" cy="153888"/>
            <a:chOff x="7677669" y="3691526"/>
            <a:chExt cx="1850906" cy="153888"/>
          </a:xfrm>
        </p:grpSpPr>
        <p:cxnSp>
          <p:nvCxnSpPr>
            <p:cNvPr id="1028" name="Straight Connector 1027">
              <a:extLst>
                <a:ext uri="{FF2B5EF4-FFF2-40B4-BE49-F238E27FC236}">
                  <a16:creationId xmlns:a16="http://schemas.microsoft.com/office/drawing/2014/main" id="{1C5203C9-C479-47E8-8383-A38D50492DD6}"/>
                </a:ext>
              </a:extLst>
            </p:cNvPr>
            <p:cNvCxnSpPr>
              <a:cxnSpLocks/>
              <a:stCxn id="158" idx="3"/>
              <a:endCxn id="214" idx="1"/>
            </p:cNvCxnSpPr>
            <p:nvPr/>
          </p:nvCxnSpPr>
          <p:spPr>
            <a:xfrm>
              <a:off x="7677669" y="3771863"/>
              <a:ext cx="1850906" cy="0"/>
            </a:xfrm>
            <a:prstGeom prst="line">
              <a:avLst/>
            </a:prstGeom>
            <a:ln w="25400">
              <a:solidFill>
                <a:srgbClr val="0078D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2" name="Title 1">
              <a:extLst>
                <a:ext uri="{FF2B5EF4-FFF2-40B4-BE49-F238E27FC236}">
                  <a16:creationId xmlns:a16="http://schemas.microsoft.com/office/drawing/2014/main" id="{6A2D1FF1-2B09-4542-8816-8364A39B1D1A}"/>
                </a:ext>
              </a:extLst>
            </p:cNvPr>
            <p:cNvSpPr txBox="1">
              <a:spLocks/>
            </p:cNvSpPr>
            <p:nvPr/>
          </p:nvSpPr>
          <p:spPr>
            <a:xfrm>
              <a:off x="8076086" y="3691526"/>
              <a:ext cx="1004265" cy="153888"/>
            </a:xfrm>
            <a:prstGeom prst="rect">
              <a:avLst/>
            </a:prstGeom>
            <a:solidFill>
              <a:schemeClr val="bg1"/>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78D4"/>
                  </a:solidFill>
                </a:rPr>
                <a:t>Geo-Replication</a:t>
              </a:r>
            </a:p>
          </p:txBody>
        </p:sp>
      </p:grpSp>
      <p:sp>
        <p:nvSpPr>
          <p:cNvPr id="272" name="Oval 271">
            <a:extLst>
              <a:ext uri="{FF2B5EF4-FFF2-40B4-BE49-F238E27FC236}">
                <a16:creationId xmlns:a16="http://schemas.microsoft.com/office/drawing/2014/main" id="{7AFC4FAD-39A6-4B3E-BAD0-62A292151C5F}"/>
              </a:ext>
            </a:extLst>
          </p:cNvPr>
          <p:cNvSpPr/>
          <p:nvPr/>
        </p:nvSpPr>
        <p:spPr bwMode="auto">
          <a:xfrm>
            <a:off x="7793739" y="20003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3" name="Oval 272">
            <a:extLst>
              <a:ext uri="{FF2B5EF4-FFF2-40B4-BE49-F238E27FC236}">
                <a16:creationId xmlns:a16="http://schemas.microsoft.com/office/drawing/2014/main" id="{B18A0686-C119-4658-908F-6DCBA4604278}"/>
              </a:ext>
            </a:extLst>
          </p:cNvPr>
          <p:cNvSpPr/>
          <p:nvPr/>
        </p:nvSpPr>
        <p:spPr bwMode="auto">
          <a:xfrm>
            <a:off x="8534537" y="298224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4" name="Oval 273">
            <a:extLst>
              <a:ext uri="{FF2B5EF4-FFF2-40B4-BE49-F238E27FC236}">
                <a16:creationId xmlns:a16="http://schemas.microsoft.com/office/drawing/2014/main" id="{F12240E9-A699-4B03-AF50-FD90499D7698}"/>
              </a:ext>
            </a:extLst>
          </p:cNvPr>
          <p:cNvSpPr/>
          <p:nvPr/>
        </p:nvSpPr>
        <p:spPr bwMode="auto">
          <a:xfrm>
            <a:off x="5224122"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5" name="Oval 274">
            <a:extLst>
              <a:ext uri="{FF2B5EF4-FFF2-40B4-BE49-F238E27FC236}">
                <a16:creationId xmlns:a16="http://schemas.microsoft.com/office/drawing/2014/main" id="{708B11D7-84F2-49C2-A61C-8243912A51CA}"/>
              </a:ext>
            </a:extLst>
          </p:cNvPr>
          <p:cNvSpPr/>
          <p:nvPr/>
        </p:nvSpPr>
        <p:spPr bwMode="auto">
          <a:xfrm>
            <a:off x="8554450" y="41775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6" name="Oval 275">
            <a:extLst>
              <a:ext uri="{FF2B5EF4-FFF2-40B4-BE49-F238E27FC236}">
                <a16:creationId xmlns:a16="http://schemas.microsoft.com/office/drawing/2014/main" id="{6C90AC87-1CE8-4BAC-8620-AC334D4DC62A}"/>
              </a:ext>
            </a:extLst>
          </p:cNvPr>
          <p:cNvSpPr/>
          <p:nvPr/>
        </p:nvSpPr>
        <p:spPr bwMode="auto">
          <a:xfrm>
            <a:off x="11884778"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7" name="Oval 276">
            <a:extLst>
              <a:ext uri="{FF2B5EF4-FFF2-40B4-BE49-F238E27FC236}">
                <a16:creationId xmlns:a16="http://schemas.microsoft.com/office/drawing/2014/main" id="{5FF913B4-75C5-42EF-A072-2EA371B13ADC}"/>
              </a:ext>
            </a:extLst>
          </p:cNvPr>
          <p:cNvSpPr/>
          <p:nvPr/>
        </p:nvSpPr>
        <p:spPr bwMode="auto">
          <a:xfrm>
            <a:off x="6440274"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8" name="Oval 277">
            <a:extLst>
              <a:ext uri="{FF2B5EF4-FFF2-40B4-BE49-F238E27FC236}">
                <a16:creationId xmlns:a16="http://schemas.microsoft.com/office/drawing/2014/main" id="{6890AB5E-DA31-4179-BDAB-2BAD4E965D3D}"/>
              </a:ext>
            </a:extLst>
          </p:cNvPr>
          <p:cNvSpPr/>
          <p:nvPr/>
        </p:nvSpPr>
        <p:spPr bwMode="auto">
          <a:xfrm>
            <a:off x="10668626"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7" name="Rectangle 86">
            <a:extLst>
              <a:ext uri="{FF2B5EF4-FFF2-40B4-BE49-F238E27FC236}">
                <a16:creationId xmlns:a16="http://schemas.microsoft.com/office/drawing/2014/main" id="{1A4A0F95-01D2-4462-909A-A8EB410AAAC5}"/>
              </a:ext>
            </a:extLst>
          </p:cNvPr>
          <p:cNvSpPr/>
          <p:nvPr/>
        </p:nvSpPr>
        <p:spPr>
          <a:xfrm>
            <a:off x="465138" y="1054347"/>
            <a:ext cx="6217920" cy="584775"/>
          </a:xfrm>
          <a:prstGeom prst="rect">
            <a:avLst/>
          </a:prstGeom>
        </p:spPr>
        <p:txBody>
          <a:bodyPr wrap="square" lIns="0">
            <a:spAutoFit/>
          </a:bodyPr>
          <a:lstStyle/>
          <a:p>
            <a:r>
              <a:rPr lang="en-US" sz="1600" i="1"/>
              <a:t>Push image to a single registry and ACR takes care of geographical replication, including local notifications.</a:t>
            </a:r>
          </a:p>
        </p:txBody>
      </p:sp>
    </p:spTree>
    <p:extLst>
      <p:ext uri="{BB962C8B-B14F-4D97-AF65-F5344CB8AC3E}">
        <p14:creationId xmlns:p14="http://schemas.microsoft.com/office/powerpoint/2010/main" val="470839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2"/>
                                        </p:tgtEl>
                                        <p:attrNameLst>
                                          <p:attrName>style.visibility</p:attrName>
                                        </p:attrNameLst>
                                      </p:cBhvr>
                                      <p:to>
                                        <p:strVal val="visible"/>
                                      </p:to>
                                    </p:set>
                                    <p:animEffect transition="in" filter="fade">
                                      <p:cBhvr>
                                        <p:cTn id="17" dur="500"/>
                                        <p:tgtEl>
                                          <p:spTgt spid="272"/>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3"/>
                                        </p:tgtEl>
                                        <p:attrNameLst>
                                          <p:attrName>style.visibility</p:attrName>
                                        </p:attrNameLst>
                                      </p:cBhvr>
                                      <p:to>
                                        <p:strVal val="visible"/>
                                      </p:to>
                                    </p:set>
                                    <p:animEffect transition="in" filter="fade">
                                      <p:cBhvr>
                                        <p:cTn id="29" dur="500"/>
                                        <p:tgtEl>
                                          <p:spTgt spid="2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83"/>
                                        </p:tgtEl>
                                        <p:attrNameLst>
                                          <p:attrName>style.visibility</p:attrName>
                                        </p:attrNameLst>
                                      </p:cBhvr>
                                      <p:to>
                                        <p:strVal val="visible"/>
                                      </p:to>
                                    </p:set>
                                    <p:anim calcmode="lin" valueType="num">
                                      <p:cBhvr>
                                        <p:cTn id="36" dur="500" fill="hold"/>
                                        <p:tgtEl>
                                          <p:spTgt spid="183"/>
                                        </p:tgtEl>
                                        <p:attrNameLst>
                                          <p:attrName>ppt_w</p:attrName>
                                        </p:attrNameLst>
                                      </p:cBhvr>
                                      <p:tavLst>
                                        <p:tav tm="0">
                                          <p:val>
                                            <p:fltVal val="0"/>
                                          </p:val>
                                        </p:tav>
                                        <p:tav tm="100000">
                                          <p:val>
                                            <p:strVal val="#ppt_w"/>
                                          </p:val>
                                        </p:tav>
                                      </p:tavLst>
                                    </p:anim>
                                    <p:anim calcmode="lin" valueType="num">
                                      <p:cBhvr>
                                        <p:cTn id="37" dur="500" fill="hold"/>
                                        <p:tgtEl>
                                          <p:spTgt spid="183"/>
                                        </p:tgtEl>
                                        <p:attrNameLst>
                                          <p:attrName>ppt_h</p:attrName>
                                        </p:attrNameLst>
                                      </p:cBhvr>
                                      <p:tavLst>
                                        <p:tav tm="0">
                                          <p:val>
                                            <p:fltVal val="0"/>
                                          </p:val>
                                        </p:tav>
                                        <p:tav tm="100000">
                                          <p:val>
                                            <p:strVal val="#ppt_h"/>
                                          </p:val>
                                        </p:tav>
                                      </p:tavLst>
                                    </p:anim>
                                    <p:animEffect transition="in" filter="fade">
                                      <p:cBhvr>
                                        <p:cTn id="38" dur="500"/>
                                        <p:tgtEl>
                                          <p:spTgt spid="183"/>
                                        </p:tgtEl>
                                      </p:cBhvr>
                                    </p:animEffect>
                                  </p:childTnLst>
                                </p:cTn>
                              </p:par>
                              <p:par>
                                <p:cTn id="39" presetID="10" presetClass="entr" presetSubtype="0" fill="hold" nodeType="withEffect">
                                  <p:stCondLst>
                                    <p:cond delay="0"/>
                                  </p:stCondLst>
                                  <p:childTnLst>
                                    <p:set>
                                      <p:cBhvr>
                                        <p:cTn id="40" dur="1" fill="hold">
                                          <p:stCondLst>
                                            <p:cond delay="0"/>
                                          </p:stCondLst>
                                        </p:cTn>
                                        <p:tgtEl>
                                          <p:spTgt spid="243"/>
                                        </p:tgtEl>
                                        <p:attrNameLst>
                                          <p:attrName>style.visibility</p:attrName>
                                        </p:attrNameLst>
                                      </p:cBhvr>
                                      <p:to>
                                        <p:strVal val="visible"/>
                                      </p:to>
                                    </p:set>
                                    <p:animEffect transition="in" filter="fade">
                                      <p:cBhvr>
                                        <p:cTn id="41" dur="500"/>
                                        <p:tgtEl>
                                          <p:spTgt spid="2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8"/>
                                        </p:tgtEl>
                                        <p:attrNameLst>
                                          <p:attrName>style.visibility</p:attrName>
                                        </p:attrNameLst>
                                      </p:cBhvr>
                                      <p:to>
                                        <p:strVal val="visible"/>
                                      </p:to>
                                    </p:set>
                                    <p:animEffect transition="in" filter="fade">
                                      <p:cBhvr>
                                        <p:cTn id="44" dur="500"/>
                                        <p:tgtEl>
                                          <p:spTgt spid="198"/>
                                        </p:tgtEl>
                                      </p:cBhvr>
                                    </p:animEffect>
                                  </p:childTnLst>
                                </p:cTn>
                              </p:par>
                              <p:par>
                                <p:cTn id="45" presetID="10" presetClass="entr" presetSubtype="0" fill="hold" nodeType="withEffect">
                                  <p:stCondLst>
                                    <p:cond delay="0"/>
                                  </p:stCondLst>
                                  <p:childTnLst>
                                    <p:set>
                                      <p:cBhvr>
                                        <p:cTn id="46" dur="1" fill="hold">
                                          <p:stCondLst>
                                            <p:cond delay="0"/>
                                          </p:stCondLst>
                                        </p:cTn>
                                        <p:tgtEl>
                                          <p:spTgt spid="1042"/>
                                        </p:tgtEl>
                                        <p:attrNameLst>
                                          <p:attrName>style.visibility</p:attrName>
                                        </p:attrNameLst>
                                      </p:cBhvr>
                                      <p:to>
                                        <p:strVal val="visible"/>
                                      </p:to>
                                    </p:set>
                                    <p:animEffect transition="in" filter="fade">
                                      <p:cBhvr>
                                        <p:cTn id="47" dur="500"/>
                                        <p:tgtEl>
                                          <p:spTgt spid="10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fade">
                                      <p:cBhvr>
                                        <p:cTn id="52" dur="500"/>
                                        <p:tgtEl>
                                          <p:spTgt spid="19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4"/>
                                        </p:tgtEl>
                                        <p:attrNameLst>
                                          <p:attrName>style.visibility</p:attrName>
                                        </p:attrNameLst>
                                      </p:cBhvr>
                                      <p:to>
                                        <p:strVal val="visible"/>
                                      </p:to>
                                    </p:set>
                                    <p:animEffect transition="in" filter="fade">
                                      <p:cBhvr>
                                        <p:cTn id="55" dur="500"/>
                                        <p:tgtEl>
                                          <p:spTgt spid="27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88"/>
                                        </p:tgtEl>
                                        <p:attrNameLst>
                                          <p:attrName>style.visibility</p:attrName>
                                        </p:attrNameLst>
                                      </p:cBhvr>
                                      <p:to>
                                        <p:strVal val="visible"/>
                                      </p:to>
                                    </p:set>
                                    <p:anim calcmode="lin" valueType="num">
                                      <p:cBhvr>
                                        <p:cTn id="58" dur="500" fill="hold"/>
                                        <p:tgtEl>
                                          <p:spTgt spid="188"/>
                                        </p:tgtEl>
                                        <p:attrNameLst>
                                          <p:attrName>ppt_w</p:attrName>
                                        </p:attrNameLst>
                                      </p:cBhvr>
                                      <p:tavLst>
                                        <p:tav tm="0">
                                          <p:val>
                                            <p:fltVal val="0"/>
                                          </p:val>
                                        </p:tav>
                                        <p:tav tm="100000">
                                          <p:val>
                                            <p:strVal val="#ppt_w"/>
                                          </p:val>
                                        </p:tav>
                                      </p:tavLst>
                                    </p:anim>
                                    <p:anim calcmode="lin" valueType="num">
                                      <p:cBhvr>
                                        <p:cTn id="59" dur="500" fill="hold"/>
                                        <p:tgtEl>
                                          <p:spTgt spid="188"/>
                                        </p:tgtEl>
                                        <p:attrNameLst>
                                          <p:attrName>ppt_h</p:attrName>
                                        </p:attrNameLst>
                                      </p:cBhvr>
                                      <p:tavLst>
                                        <p:tav tm="0">
                                          <p:val>
                                            <p:fltVal val="0"/>
                                          </p:val>
                                        </p:tav>
                                        <p:tav tm="100000">
                                          <p:val>
                                            <p:strVal val="#ppt_h"/>
                                          </p:val>
                                        </p:tav>
                                      </p:tavLst>
                                    </p:anim>
                                    <p:animEffect transition="in" filter="fade">
                                      <p:cBhvr>
                                        <p:cTn id="60" dur="500"/>
                                        <p:tgtEl>
                                          <p:spTgt spid="18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par>
                          <p:cTn id="64" fill="hold">
                            <p:stCondLst>
                              <p:cond delay="500"/>
                            </p:stCondLst>
                            <p:childTnLst>
                              <p:par>
                                <p:cTn id="65" presetID="22" presetClass="entr" presetSubtype="2" fill="hold" nodeType="afterEffect">
                                  <p:stCondLst>
                                    <p:cond delay="0"/>
                                  </p:stCondLst>
                                  <p:childTnLst>
                                    <p:set>
                                      <p:cBhvr>
                                        <p:cTn id="66" dur="1" fill="hold">
                                          <p:stCondLst>
                                            <p:cond delay="0"/>
                                          </p:stCondLst>
                                        </p:cTn>
                                        <p:tgtEl>
                                          <p:spTgt spid="1044"/>
                                        </p:tgtEl>
                                        <p:attrNameLst>
                                          <p:attrName>style.visibility</p:attrName>
                                        </p:attrNameLst>
                                      </p:cBhvr>
                                      <p:to>
                                        <p:strVal val="visible"/>
                                      </p:to>
                                    </p:set>
                                    <p:animEffect transition="in" filter="wipe(right)">
                                      <p:cBhvr>
                                        <p:cTn id="67" dur="500"/>
                                        <p:tgtEl>
                                          <p:spTgt spid="1044"/>
                                        </p:tgtEl>
                                      </p:cBhvr>
                                    </p:animEffect>
                                  </p:childTnLst>
                                </p:cTn>
                              </p:par>
                              <p:par>
                                <p:cTn id="68" presetID="10" presetClass="entr" presetSubtype="0" fill="hold" nodeType="withEffect">
                                  <p:stCondLst>
                                    <p:cond delay="0"/>
                                  </p:stCondLst>
                                  <p:childTnLst>
                                    <p:set>
                                      <p:cBhvr>
                                        <p:cTn id="69" dur="1" fill="hold">
                                          <p:stCondLst>
                                            <p:cond delay="0"/>
                                          </p:stCondLst>
                                        </p:cTn>
                                        <p:tgtEl>
                                          <p:spTgt spid="248"/>
                                        </p:tgtEl>
                                        <p:attrNameLst>
                                          <p:attrName>style.visibility</p:attrName>
                                        </p:attrNameLst>
                                      </p:cBhvr>
                                      <p:to>
                                        <p:strVal val="visible"/>
                                      </p:to>
                                    </p:set>
                                    <p:animEffect transition="in" filter="fade">
                                      <p:cBhvr>
                                        <p:cTn id="70" dur="500"/>
                                        <p:tgtEl>
                                          <p:spTgt spid="248"/>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fade">
                                      <p:cBhvr>
                                        <p:cTn id="74" dur="500"/>
                                        <p:tgtEl>
                                          <p:spTgt spid="242"/>
                                        </p:tgtEl>
                                      </p:cBhvr>
                                    </p:animEffect>
                                  </p:childTnLst>
                                </p:cTn>
                              </p:par>
                            </p:childTnLst>
                          </p:cTn>
                        </p:par>
                        <p:par>
                          <p:cTn id="75" fill="hold">
                            <p:stCondLst>
                              <p:cond delay="1500"/>
                            </p:stCondLst>
                            <p:childTnLst>
                              <p:par>
                                <p:cTn id="76" presetID="22" presetClass="entr" presetSubtype="2" fill="hold" nodeType="afterEffect">
                                  <p:stCondLst>
                                    <p:cond delay="0"/>
                                  </p:stCondLst>
                                  <p:childTnLst>
                                    <p:set>
                                      <p:cBhvr>
                                        <p:cTn id="77" dur="1" fill="hold">
                                          <p:stCondLst>
                                            <p:cond delay="0"/>
                                          </p:stCondLst>
                                        </p:cTn>
                                        <p:tgtEl>
                                          <p:spTgt spid="235"/>
                                        </p:tgtEl>
                                        <p:attrNameLst>
                                          <p:attrName>style.visibility</p:attrName>
                                        </p:attrNameLst>
                                      </p:cBhvr>
                                      <p:to>
                                        <p:strVal val="visible"/>
                                      </p:to>
                                    </p:set>
                                    <p:animEffect transition="in" filter="wipe(right)">
                                      <p:cBhvr>
                                        <p:cTn id="78" dur="500"/>
                                        <p:tgtEl>
                                          <p:spTgt spid="235"/>
                                        </p:tgtEl>
                                      </p:cBhvr>
                                    </p:animEffect>
                                  </p:childTnLst>
                                </p:cTn>
                              </p:par>
                              <p:par>
                                <p:cTn id="79" presetID="10" presetClass="entr" presetSubtype="0" fill="hold" nodeType="withEffect">
                                  <p:stCondLst>
                                    <p:cond delay="0"/>
                                  </p:stCondLst>
                                  <p:childTnLst>
                                    <p:set>
                                      <p:cBhvr>
                                        <p:cTn id="80" dur="1" fill="hold">
                                          <p:stCondLst>
                                            <p:cond delay="0"/>
                                          </p:stCondLst>
                                        </p:cTn>
                                        <p:tgtEl>
                                          <p:spTgt spid="1054"/>
                                        </p:tgtEl>
                                        <p:attrNameLst>
                                          <p:attrName>style.visibility</p:attrName>
                                        </p:attrNameLst>
                                      </p:cBhvr>
                                      <p:to>
                                        <p:strVal val="visible"/>
                                      </p:to>
                                    </p:set>
                                    <p:animEffect transition="in" filter="fade">
                                      <p:cBhvr>
                                        <p:cTn id="81" dur="500"/>
                                        <p:tgtEl>
                                          <p:spTgt spid="1054"/>
                                        </p:tgtEl>
                                      </p:cBhvr>
                                    </p:animEffec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241"/>
                                        </p:tgtEl>
                                        <p:attrNameLst>
                                          <p:attrName>style.visibility</p:attrName>
                                        </p:attrNameLst>
                                      </p:cBhvr>
                                      <p:to>
                                        <p:strVal val="visible"/>
                                      </p:to>
                                    </p:set>
                                    <p:animEffect transition="in" filter="fade">
                                      <p:cBhvr>
                                        <p:cTn id="85" dur="500"/>
                                        <p:tgtEl>
                                          <p:spTgt spid="24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28"/>
                                        </p:tgtEl>
                                        <p:attrNameLst>
                                          <p:attrName>style.visibility</p:attrName>
                                        </p:attrNameLst>
                                      </p:cBhvr>
                                      <p:to>
                                        <p:strVal val="visible"/>
                                      </p:to>
                                    </p:set>
                                    <p:animEffect transition="in" filter="wipe(left)">
                                      <p:cBhvr>
                                        <p:cTn id="90" dur="500"/>
                                        <p:tgtEl>
                                          <p:spTgt spid="2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5"/>
                                        </p:tgtEl>
                                        <p:attrNameLst>
                                          <p:attrName>style.visibility</p:attrName>
                                        </p:attrNameLst>
                                      </p:cBhvr>
                                      <p:to>
                                        <p:strVal val="visible"/>
                                      </p:to>
                                    </p:set>
                                    <p:animEffect transition="in" filter="fade">
                                      <p:cBhvr>
                                        <p:cTn id="93" dur="500"/>
                                        <p:tgtEl>
                                          <p:spTgt spid="27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childTnLst>
                                </p:cTn>
                              </p:par>
                            </p:childTnLst>
                          </p:cTn>
                        </p:par>
                        <p:par>
                          <p:cTn id="97" fill="hold">
                            <p:stCondLst>
                              <p:cond delay="500"/>
                            </p:stCondLst>
                            <p:childTnLst>
                              <p:par>
                                <p:cTn id="98" presetID="53" presetClass="entr" presetSubtype="16" fill="hold" grpId="0" nodeType="afterEffect">
                                  <p:stCondLst>
                                    <p:cond delay="0"/>
                                  </p:stCondLst>
                                  <p:childTnLst>
                                    <p:set>
                                      <p:cBhvr>
                                        <p:cTn id="99" dur="1" fill="hold">
                                          <p:stCondLst>
                                            <p:cond delay="0"/>
                                          </p:stCondLst>
                                        </p:cTn>
                                        <p:tgtEl>
                                          <p:spTgt spid="184"/>
                                        </p:tgtEl>
                                        <p:attrNameLst>
                                          <p:attrName>style.visibility</p:attrName>
                                        </p:attrNameLst>
                                      </p:cBhvr>
                                      <p:to>
                                        <p:strVal val="visible"/>
                                      </p:to>
                                    </p:set>
                                    <p:anim calcmode="lin" valueType="num">
                                      <p:cBhvr>
                                        <p:cTn id="100" dur="500" fill="hold"/>
                                        <p:tgtEl>
                                          <p:spTgt spid="184"/>
                                        </p:tgtEl>
                                        <p:attrNameLst>
                                          <p:attrName>ppt_w</p:attrName>
                                        </p:attrNameLst>
                                      </p:cBhvr>
                                      <p:tavLst>
                                        <p:tav tm="0">
                                          <p:val>
                                            <p:fltVal val="0"/>
                                          </p:val>
                                        </p:tav>
                                        <p:tav tm="100000">
                                          <p:val>
                                            <p:strVal val="#ppt_w"/>
                                          </p:val>
                                        </p:tav>
                                      </p:tavLst>
                                    </p:anim>
                                    <p:anim calcmode="lin" valueType="num">
                                      <p:cBhvr>
                                        <p:cTn id="101" dur="500" fill="hold"/>
                                        <p:tgtEl>
                                          <p:spTgt spid="184"/>
                                        </p:tgtEl>
                                        <p:attrNameLst>
                                          <p:attrName>ppt_h</p:attrName>
                                        </p:attrNameLst>
                                      </p:cBhvr>
                                      <p:tavLst>
                                        <p:tav tm="0">
                                          <p:val>
                                            <p:fltVal val="0"/>
                                          </p:val>
                                        </p:tav>
                                        <p:tav tm="100000">
                                          <p:val>
                                            <p:strVal val="#ppt_h"/>
                                          </p:val>
                                        </p:tav>
                                      </p:tavLst>
                                    </p:anim>
                                    <p:animEffect transition="in" filter="fade">
                                      <p:cBhvr>
                                        <p:cTn id="102" dur="500"/>
                                        <p:tgtEl>
                                          <p:spTgt spid="184"/>
                                        </p:tgtEl>
                                      </p:cBhvr>
                                    </p:animEffect>
                                  </p:childTnLst>
                                </p:cTn>
                              </p:par>
                              <p:par>
                                <p:cTn id="103" presetID="10" presetClass="entr" presetSubtype="0" fill="hold" nodeType="withEffect">
                                  <p:stCondLst>
                                    <p:cond delay="0"/>
                                  </p:stCondLst>
                                  <p:childTnLst>
                                    <p:set>
                                      <p:cBhvr>
                                        <p:cTn id="104" dur="1" fill="hold">
                                          <p:stCondLst>
                                            <p:cond delay="0"/>
                                          </p:stCondLst>
                                        </p:cTn>
                                        <p:tgtEl>
                                          <p:spTgt spid="244"/>
                                        </p:tgtEl>
                                        <p:attrNameLst>
                                          <p:attrName>style.visibility</p:attrName>
                                        </p:attrNameLst>
                                      </p:cBhvr>
                                      <p:to>
                                        <p:strVal val="visible"/>
                                      </p:to>
                                    </p:set>
                                    <p:animEffect transition="in" filter="fade">
                                      <p:cBhvr>
                                        <p:cTn id="105" dur="500"/>
                                        <p:tgtEl>
                                          <p:spTgt spid="244"/>
                                        </p:tgtEl>
                                      </p:cBhvr>
                                    </p:animEffect>
                                  </p:childTnLst>
                                </p:cTn>
                              </p:par>
                              <p:par>
                                <p:cTn id="106" presetID="10" presetClass="entr" presetSubtype="0" fill="hold" nodeType="withEffect">
                                  <p:stCondLst>
                                    <p:cond delay="0"/>
                                  </p:stCondLst>
                                  <p:childTnLst>
                                    <p:set>
                                      <p:cBhvr>
                                        <p:cTn id="107" dur="1" fill="hold">
                                          <p:stCondLst>
                                            <p:cond delay="0"/>
                                          </p:stCondLst>
                                        </p:cTn>
                                        <p:tgtEl>
                                          <p:spTgt spid="247"/>
                                        </p:tgtEl>
                                        <p:attrNameLst>
                                          <p:attrName>style.visibility</p:attrName>
                                        </p:attrNameLst>
                                      </p:cBhvr>
                                      <p:to>
                                        <p:strVal val="visible"/>
                                      </p:to>
                                    </p:set>
                                    <p:animEffect transition="in" filter="fade">
                                      <p:cBhvr>
                                        <p:cTn id="108" dur="500"/>
                                        <p:tgtEl>
                                          <p:spTgt spid="24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500"/>
                                        <p:tgtEl>
                                          <p:spTgt spid="8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76"/>
                                        </p:tgtEl>
                                        <p:attrNameLst>
                                          <p:attrName>style.visibility</p:attrName>
                                        </p:attrNameLst>
                                      </p:cBhvr>
                                      <p:to>
                                        <p:strVal val="visible"/>
                                      </p:to>
                                    </p:set>
                                    <p:animEffect transition="in" filter="fade">
                                      <p:cBhvr>
                                        <p:cTn id="116" dur="500"/>
                                        <p:tgtEl>
                                          <p:spTgt spid="27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19"/>
                                        </p:tgtEl>
                                        <p:attrNameLst>
                                          <p:attrName>style.visibility</p:attrName>
                                        </p:attrNameLst>
                                      </p:cBhvr>
                                      <p:to>
                                        <p:strVal val="visible"/>
                                      </p:to>
                                    </p:set>
                                    <p:animEffect transition="in" filter="fade">
                                      <p:cBhvr>
                                        <p:cTn id="119" dur="500"/>
                                        <p:tgtEl>
                                          <p:spTgt spid="219"/>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08"/>
                                        </p:tgtEl>
                                        <p:attrNameLst>
                                          <p:attrName>style.visibility</p:attrName>
                                        </p:attrNameLst>
                                      </p:cBhvr>
                                      <p:to>
                                        <p:strVal val="visible"/>
                                      </p:to>
                                    </p:set>
                                    <p:anim calcmode="lin" valueType="num">
                                      <p:cBhvr>
                                        <p:cTn id="122" dur="500" fill="hold"/>
                                        <p:tgtEl>
                                          <p:spTgt spid="208"/>
                                        </p:tgtEl>
                                        <p:attrNameLst>
                                          <p:attrName>ppt_w</p:attrName>
                                        </p:attrNameLst>
                                      </p:cBhvr>
                                      <p:tavLst>
                                        <p:tav tm="0">
                                          <p:val>
                                            <p:fltVal val="0"/>
                                          </p:val>
                                        </p:tav>
                                        <p:tav tm="100000">
                                          <p:val>
                                            <p:strVal val="#ppt_w"/>
                                          </p:val>
                                        </p:tav>
                                      </p:tavLst>
                                    </p:anim>
                                    <p:anim calcmode="lin" valueType="num">
                                      <p:cBhvr>
                                        <p:cTn id="123" dur="500" fill="hold"/>
                                        <p:tgtEl>
                                          <p:spTgt spid="208"/>
                                        </p:tgtEl>
                                        <p:attrNameLst>
                                          <p:attrName>ppt_h</p:attrName>
                                        </p:attrNameLst>
                                      </p:cBhvr>
                                      <p:tavLst>
                                        <p:tav tm="0">
                                          <p:val>
                                            <p:fltVal val="0"/>
                                          </p:val>
                                        </p:tav>
                                        <p:tav tm="100000">
                                          <p:val>
                                            <p:strVal val="#ppt_h"/>
                                          </p:val>
                                        </p:tav>
                                      </p:tavLst>
                                    </p:anim>
                                    <p:animEffect transition="in" filter="fade">
                                      <p:cBhvr>
                                        <p:cTn id="124" dur="500"/>
                                        <p:tgtEl>
                                          <p:spTgt spid="208"/>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wipe(left)">
                                      <p:cBhvr>
                                        <p:cTn id="128" dur="500"/>
                                        <p:tgtEl>
                                          <p:spTgt spid="239"/>
                                        </p:tgtEl>
                                      </p:cBhvr>
                                    </p:animEffect>
                                  </p:childTnLst>
                                </p:cTn>
                              </p:par>
                              <p:par>
                                <p:cTn id="129" presetID="10" presetClass="entr" presetSubtype="0" fill="hold" nodeType="withEffect">
                                  <p:stCondLst>
                                    <p:cond delay="0"/>
                                  </p:stCondLst>
                                  <p:childTnLst>
                                    <p:set>
                                      <p:cBhvr>
                                        <p:cTn id="130" dur="1" fill="hold">
                                          <p:stCondLst>
                                            <p:cond delay="0"/>
                                          </p:stCondLst>
                                        </p:cTn>
                                        <p:tgtEl>
                                          <p:spTgt spid="249"/>
                                        </p:tgtEl>
                                        <p:attrNameLst>
                                          <p:attrName>style.visibility</p:attrName>
                                        </p:attrNameLst>
                                      </p:cBhvr>
                                      <p:to>
                                        <p:strVal val="visible"/>
                                      </p:to>
                                    </p:set>
                                    <p:animEffect transition="in" filter="fade">
                                      <p:cBhvr>
                                        <p:cTn id="131" dur="500"/>
                                        <p:tgtEl>
                                          <p:spTgt spid="249"/>
                                        </p:tgtEl>
                                      </p:cBhvr>
                                    </p:animEffect>
                                  </p:childTnLst>
                                </p:cTn>
                              </p:par>
                            </p:childTnLst>
                          </p:cTn>
                        </p:par>
                        <p:par>
                          <p:cTn id="132" fill="hold">
                            <p:stCondLst>
                              <p:cond delay="1000"/>
                            </p:stCondLst>
                            <p:childTnLst>
                              <p:par>
                                <p:cTn id="133" presetID="10" presetClass="entr" presetSubtype="0" fill="hold" nodeType="after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childTnLst>
                          </p:cTn>
                        </p:par>
                        <p:par>
                          <p:cTn id="136" fill="hold">
                            <p:stCondLst>
                              <p:cond delay="1500"/>
                            </p:stCondLst>
                            <p:childTnLst>
                              <p:par>
                                <p:cTn id="137" presetID="22" presetClass="entr" presetSubtype="8" fill="hold" nodeType="afterEffect">
                                  <p:stCondLst>
                                    <p:cond delay="0"/>
                                  </p:stCondLst>
                                  <p:childTnLst>
                                    <p:set>
                                      <p:cBhvr>
                                        <p:cTn id="138" dur="1" fill="hold">
                                          <p:stCondLst>
                                            <p:cond delay="0"/>
                                          </p:stCondLst>
                                        </p:cTn>
                                        <p:tgtEl>
                                          <p:spTgt spid="238"/>
                                        </p:tgtEl>
                                        <p:attrNameLst>
                                          <p:attrName>style.visibility</p:attrName>
                                        </p:attrNameLst>
                                      </p:cBhvr>
                                      <p:to>
                                        <p:strVal val="visible"/>
                                      </p:to>
                                    </p:set>
                                    <p:animEffect transition="in" filter="wipe(left)">
                                      <p:cBhvr>
                                        <p:cTn id="139" dur="500"/>
                                        <p:tgtEl>
                                          <p:spTgt spid="238"/>
                                        </p:tgtEl>
                                      </p:cBhvr>
                                    </p:animEffect>
                                  </p:childTnLst>
                                </p:cTn>
                              </p:par>
                              <p:par>
                                <p:cTn id="140" presetID="10" presetClass="entr" presetSubtype="0" fill="hold" nodeType="withEffect">
                                  <p:stCondLst>
                                    <p:cond delay="0"/>
                                  </p:stCondLst>
                                  <p:childTnLst>
                                    <p:set>
                                      <p:cBhvr>
                                        <p:cTn id="141" dur="1" fill="hold">
                                          <p:stCondLst>
                                            <p:cond delay="0"/>
                                          </p:stCondLst>
                                        </p:cTn>
                                        <p:tgtEl>
                                          <p:spTgt spid="250"/>
                                        </p:tgtEl>
                                        <p:attrNameLst>
                                          <p:attrName>style.visibility</p:attrName>
                                        </p:attrNameLst>
                                      </p:cBhvr>
                                      <p:to>
                                        <p:strVal val="visible"/>
                                      </p:to>
                                    </p:set>
                                    <p:animEffect transition="in" filter="fade">
                                      <p:cBhvr>
                                        <p:cTn id="142" dur="500"/>
                                        <p:tgtEl>
                                          <p:spTgt spid="250"/>
                                        </p:tgtEl>
                                      </p:cBhvr>
                                    </p:animEffect>
                                  </p:childTnLst>
                                </p:cTn>
                              </p:par>
                            </p:childTnLst>
                          </p:cTn>
                        </p:par>
                        <p:par>
                          <p:cTn id="143" fill="hold">
                            <p:stCondLst>
                              <p:cond delay="2000"/>
                            </p:stCondLst>
                            <p:childTnLst>
                              <p:par>
                                <p:cTn id="144" presetID="10" presetClass="entr" presetSubtype="0" fill="hold" nodeType="afterEffect">
                                  <p:stCondLst>
                                    <p:cond delay="0"/>
                                  </p:stCondLst>
                                  <p:childTnLst>
                                    <p:set>
                                      <p:cBhvr>
                                        <p:cTn id="145" dur="1" fill="hold">
                                          <p:stCondLst>
                                            <p:cond delay="0"/>
                                          </p:stCondLst>
                                        </p:cTn>
                                        <p:tgtEl>
                                          <p:spTgt spid="246"/>
                                        </p:tgtEl>
                                        <p:attrNameLst>
                                          <p:attrName>style.visibility</p:attrName>
                                        </p:attrNameLst>
                                      </p:cBhvr>
                                      <p:to>
                                        <p:strVal val="visible"/>
                                      </p:to>
                                    </p:set>
                                    <p:animEffect transition="in" filter="fade">
                                      <p:cBhvr>
                                        <p:cTn id="146" dur="500"/>
                                        <p:tgtEl>
                                          <p:spTgt spid="24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57"/>
                                        </p:tgtEl>
                                        <p:attrNameLst>
                                          <p:attrName>style.visibility</p:attrName>
                                        </p:attrNameLst>
                                      </p:cBhvr>
                                      <p:to>
                                        <p:strVal val="visible"/>
                                      </p:to>
                                    </p:set>
                                    <p:animEffect transition="in" filter="fade">
                                      <p:cBhvr>
                                        <p:cTn id="151" dur="500"/>
                                        <p:tgtEl>
                                          <p:spTgt spid="25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77"/>
                                        </p:tgtEl>
                                        <p:attrNameLst>
                                          <p:attrName>style.visibility</p:attrName>
                                        </p:attrNameLst>
                                      </p:cBhvr>
                                      <p:to>
                                        <p:strVal val="visible"/>
                                      </p:to>
                                    </p:set>
                                    <p:animEffect transition="in" filter="fade">
                                      <p:cBhvr>
                                        <p:cTn id="154" dur="500"/>
                                        <p:tgtEl>
                                          <p:spTgt spid="27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78"/>
                                        </p:tgtEl>
                                        <p:attrNameLst>
                                          <p:attrName>style.visibility</p:attrName>
                                        </p:attrNameLst>
                                      </p:cBhvr>
                                      <p:to>
                                        <p:strVal val="visible"/>
                                      </p:to>
                                    </p:set>
                                    <p:animEffect transition="in" filter="fade">
                                      <p:cBhvr>
                                        <p:cTn id="157" dur="500"/>
                                        <p:tgtEl>
                                          <p:spTgt spid="278"/>
                                        </p:tgtEl>
                                      </p:cBhvr>
                                    </p:animEffect>
                                  </p:childTnLst>
                                </p:cTn>
                              </p:par>
                            </p:childTnLst>
                          </p:cTn>
                        </p:par>
                        <p:par>
                          <p:cTn id="158" fill="hold">
                            <p:stCondLst>
                              <p:cond delay="500"/>
                            </p:stCondLst>
                            <p:childTnLst>
                              <p:par>
                                <p:cTn id="159" presetID="22" presetClass="entr" presetSubtype="1" fill="hold" nodeType="afterEffect">
                                  <p:stCondLst>
                                    <p:cond delay="0"/>
                                  </p:stCondLst>
                                  <p:childTnLst>
                                    <p:set>
                                      <p:cBhvr>
                                        <p:cTn id="160" dur="1" fill="hold">
                                          <p:stCondLst>
                                            <p:cond delay="0"/>
                                          </p:stCondLst>
                                        </p:cTn>
                                        <p:tgtEl>
                                          <p:spTgt spid="251"/>
                                        </p:tgtEl>
                                        <p:attrNameLst>
                                          <p:attrName>style.visibility</p:attrName>
                                        </p:attrNameLst>
                                      </p:cBhvr>
                                      <p:to>
                                        <p:strVal val="visible"/>
                                      </p:to>
                                    </p:set>
                                    <p:animEffect transition="in" filter="wipe(up)">
                                      <p:cBhvr>
                                        <p:cTn id="161" dur="500"/>
                                        <p:tgtEl>
                                          <p:spTgt spid="251"/>
                                        </p:tgtEl>
                                      </p:cBhvr>
                                    </p:animEffect>
                                  </p:childTnLst>
                                </p:cTn>
                              </p:par>
                              <p:par>
                                <p:cTn id="162" presetID="22" presetClass="entr" presetSubtype="1" fill="hold" nodeType="withEffect">
                                  <p:stCondLst>
                                    <p:cond delay="0"/>
                                  </p:stCondLst>
                                  <p:childTnLst>
                                    <p:set>
                                      <p:cBhvr>
                                        <p:cTn id="163" dur="1" fill="hold">
                                          <p:stCondLst>
                                            <p:cond delay="0"/>
                                          </p:stCondLst>
                                        </p:cTn>
                                        <p:tgtEl>
                                          <p:spTgt spid="252"/>
                                        </p:tgtEl>
                                        <p:attrNameLst>
                                          <p:attrName>style.visibility</p:attrName>
                                        </p:attrNameLst>
                                      </p:cBhvr>
                                      <p:to>
                                        <p:strVal val="visible"/>
                                      </p:to>
                                    </p:set>
                                    <p:animEffect transition="in" filter="wipe(up)">
                                      <p:cBhvr>
                                        <p:cTn id="164"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9" grpId="0"/>
      <p:bldP spid="80" grpId="0"/>
      <p:bldP spid="257" grpId="0"/>
      <p:bldP spid="183" grpId="0" animBg="1"/>
      <p:bldP spid="184" grpId="0" animBg="1"/>
      <p:bldP spid="188" grpId="0" animBg="1"/>
      <p:bldP spid="198" grpId="0"/>
      <p:bldP spid="199" grpId="0"/>
      <p:bldP spid="208" grpId="0" animBg="1"/>
      <p:bldP spid="219" grpId="0"/>
      <p:bldP spid="272" grpId="0" animBg="1"/>
      <p:bldP spid="273" grpId="0" animBg="1"/>
      <p:bldP spid="274" grpId="0" animBg="1"/>
      <p:bldP spid="275" grpId="0" animBg="1"/>
      <p:bldP spid="276" grpId="0" animBg="1"/>
      <p:bldP spid="277" grpId="0" animBg="1"/>
      <p:bldP spid="27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17543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Elastically provision compute capacity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in seconds </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No infrastructure to manage</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Built on open sourced Virtual </a:t>
            </a:r>
            <a:r>
              <a:rPr lang="en-US" sz="1400" b="0" spc="0" dirty="0">
                <a:solidFill>
                  <a:srgbClr val="0078D4"/>
                </a:solidFill>
                <a:latin typeface="Segoe UI" panose="020B0502040204020203" pitchFamily="34" charset="0"/>
              </a:rPr>
              <a:t>Kubelet</a:t>
            </a:r>
            <a:r>
              <a:rPr lang="en-US" sz="1400" b="0" spc="0">
                <a:solidFill>
                  <a:srgbClr val="0078D4"/>
                </a:solidFill>
                <a:latin typeface="Segoe UI" panose="020B0502040204020203" pitchFamily="34" charset="0"/>
              </a:rPr>
              <a:t>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technology, donated to the Cloud Native</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Computing Foundation (CNCF)</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7" y="632779"/>
            <a:ext cx="7406640" cy="410369"/>
          </a:xfrm>
        </p:spPr>
        <p:txBody>
          <a:bodyPr/>
          <a:lstStyle/>
          <a:p>
            <a:r>
              <a:rPr lang="en-US"/>
              <a:t>Serverless Kubernetes using AKS virtual nodes</a:t>
            </a:r>
          </a:p>
        </p:txBody>
      </p:sp>
      <p:sp>
        <p:nvSpPr>
          <p:cNvPr id="86" name="Rectangle: Rounded Corners 118">
            <a:extLst>
              <a:ext uri="{FF2B5EF4-FFF2-40B4-BE49-F238E27FC236}">
                <a16:creationId xmlns:a16="http://schemas.microsoft.com/office/drawing/2014/main" id="{5E240C26-A6BC-4FBD-8C91-53C0F333486F}"/>
              </a:ext>
            </a:extLst>
          </p:cNvPr>
          <p:cNvSpPr/>
          <p:nvPr/>
        </p:nvSpPr>
        <p:spPr bwMode="auto">
          <a:xfrm>
            <a:off x="6015902"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8" name="Title 1">
            <a:extLst>
              <a:ext uri="{FF2B5EF4-FFF2-40B4-BE49-F238E27FC236}">
                <a16:creationId xmlns:a16="http://schemas.microsoft.com/office/drawing/2014/main" id="{7030490F-3A09-4582-8AF1-4BF3F176D8E3}"/>
              </a:ext>
            </a:extLst>
          </p:cNvPr>
          <p:cNvSpPr txBox="1">
            <a:spLocks/>
          </p:cNvSpPr>
          <p:nvPr/>
        </p:nvSpPr>
        <p:spPr>
          <a:xfrm>
            <a:off x="6163143"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89" name="Title 1">
            <a:extLst>
              <a:ext uri="{FF2B5EF4-FFF2-40B4-BE49-F238E27FC236}">
                <a16:creationId xmlns:a16="http://schemas.microsoft.com/office/drawing/2014/main" id="{626B7948-9A14-4812-95D2-28D2A8B99F83}"/>
              </a:ext>
            </a:extLst>
          </p:cNvPr>
          <p:cNvSpPr txBox="1">
            <a:spLocks/>
          </p:cNvSpPr>
          <p:nvPr/>
        </p:nvSpPr>
        <p:spPr>
          <a:xfrm>
            <a:off x="6208272"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0" name="Group 89">
            <a:extLst>
              <a:ext uri="{FF2B5EF4-FFF2-40B4-BE49-F238E27FC236}">
                <a16:creationId xmlns:a16="http://schemas.microsoft.com/office/drawing/2014/main" id="{B327257B-5F14-4B63-9B0E-D0A08518408A}"/>
              </a:ext>
            </a:extLst>
          </p:cNvPr>
          <p:cNvGrpSpPr/>
          <p:nvPr/>
        </p:nvGrpSpPr>
        <p:grpSpPr>
          <a:xfrm>
            <a:off x="6173928" y="2765789"/>
            <a:ext cx="629512" cy="638065"/>
            <a:chOff x="2288401" y="2560320"/>
            <a:chExt cx="584604" cy="592548"/>
          </a:xfrm>
        </p:grpSpPr>
        <p:sp>
          <p:nvSpPr>
            <p:cNvPr id="91" name="Freeform: Shape 90">
              <a:extLst>
                <a:ext uri="{FF2B5EF4-FFF2-40B4-BE49-F238E27FC236}">
                  <a16:creationId xmlns:a16="http://schemas.microsoft.com/office/drawing/2014/main" id="{973F1A60-BCD8-467D-A785-A2E6FD5E9FD1}"/>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98746E66-31A5-42D1-BC18-E717F1C1010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DEFFDB8D-DA88-4A97-9E4F-4E9A54F2464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AFA02D9D-2B1A-4F9F-B8A0-045690FC4E84}"/>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95" name="Rectangle: Rounded Corners 118">
            <a:extLst>
              <a:ext uri="{FF2B5EF4-FFF2-40B4-BE49-F238E27FC236}">
                <a16:creationId xmlns:a16="http://schemas.microsoft.com/office/drawing/2014/main" id="{18A96967-CFED-4DFB-BFEA-F199FC33A3E1}"/>
              </a:ext>
            </a:extLst>
          </p:cNvPr>
          <p:cNvSpPr/>
          <p:nvPr/>
        </p:nvSpPr>
        <p:spPr bwMode="auto">
          <a:xfrm>
            <a:off x="7428337"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Title 1">
            <a:extLst>
              <a:ext uri="{FF2B5EF4-FFF2-40B4-BE49-F238E27FC236}">
                <a16:creationId xmlns:a16="http://schemas.microsoft.com/office/drawing/2014/main" id="{B97AE4A8-DBBE-40C6-854B-21BCD3080673}"/>
              </a:ext>
            </a:extLst>
          </p:cNvPr>
          <p:cNvSpPr txBox="1">
            <a:spLocks/>
          </p:cNvSpPr>
          <p:nvPr/>
        </p:nvSpPr>
        <p:spPr>
          <a:xfrm>
            <a:off x="7575578"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97" name="Title 1">
            <a:extLst>
              <a:ext uri="{FF2B5EF4-FFF2-40B4-BE49-F238E27FC236}">
                <a16:creationId xmlns:a16="http://schemas.microsoft.com/office/drawing/2014/main" id="{DD85A4A6-7055-4D0D-87E0-AC6E78B134DC}"/>
              </a:ext>
            </a:extLst>
          </p:cNvPr>
          <p:cNvSpPr txBox="1">
            <a:spLocks/>
          </p:cNvSpPr>
          <p:nvPr/>
        </p:nvSpPr>
        <p:spPr>
          <a:xfrm>
            <a:off x="7620707"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8" name="Group 97">
            <a:extLst>
              <a:ext uri="{FF2B5EF4-FFF2-40B4-BE49-F238E27FC236}">
                <a16:creationId xmlns:a16="http://schemas.microsoft.com/office/drawing/2014/main" id="{DA04B25F-25A0-4BE6-9C33-25813A8ED33E}"/>
              </a:ext>
            </a:extLst>
          </p:cNvPr>
          <p:cNvGrpSpPr/>
          <p:nvPr/>
        </p:nvGrpSpPr>
        <p:grpSpPr>
          <a:xfrm>
            <a:off x="7586363" y="2765789"/>
            <a:ext cx="629512" cy="638065"/>
            <a:chOff x="2288401" y="2560320"/>
            <a:chExt cx="584604" cy="592548"/>
          </a:xfrm>
        </p:grpSpPr>
        <p:sp>
          <p:nvSpPr>
            <p:cNvPr id="99" name="Freeform: Shape 98">
              <a:extLst>
                <a:ext uri="{FF2B5EF4-FFF2-40B4-BE49-F238E27FC236}">
                  <a16:creationId xmlns:a16="http://schemas.microsoft.com/office/drawing/2014/main" id="{C2EE0922-0210-409A-82B0-BC30976DCEF9}"/>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C504E019-84D5-4A12-B083-487C4802330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87B92513-0509-4F51-8854-5C9BD30BE9B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C3EF221-6133-4C1F-8FDA-846612E2425C}"/>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103" name="Title 1">
            <a:extLst>
              <a:ext uri="{FF2B5EF4-FFF2-40B4-BE49-F238E27FC236}">
                <a16:creationId xmlns:a16="http://schemas.microsoft.com/office/drawing/2014/main" id="{BDA7F60F-6214-4A98-86C1-FAA43DA49937}"/>
              </a:ext>
            </a:extLst>
          </p:cNvPr>
          <p:cNvSpPr txBox="1">
            <a:spLocks/>
          </p:cNvSpPr>
          <p:nvPr/>
        </p:nvSpPr>
        <p:spPr>
          <a:xfrm>
            <a:off x="6738870" y="3895223"/>
            <a:ext cx="914195" cy="338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104" name="Connector: Elbow 103">
            <a:extLst>
              <a:ext uri="{FF2B5EF4-FFF2-40B4-BE49-F238E27FC236}">
                <a16:creationId xmlns:a16="http://schemas.microsoft.com/office/drawing/2014/main" id="{A2149D1D-7A1B-40A5-87F2-74479F24F2BD}"/>
              </a:ext>
            </a:extLst>
          </p:cNvPr>
          <p:cNvCxnSpPr>
            <a:cxnSpLocks/>
            <a:stCxn id="103" idx="0"/>
            <a:endCxn id="86" idx="2"/>
          </p:cNvCxnSpPr>
          <p:nvPr/>
        </p:nvCxnSpPr>
        <p:spPr>
          <a:xfrm rot="16200000" flipV="1">
            <a:off x="6657106" y="3356361"/>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A8A9768-4285-4D9D-8AC3-87AA71543803}"/>
              </a:ext>
            </a:extLst>
          </p:cNvPr>
          <p:cNvCxnSpPr>
            <a:cxnSpLocks/>
            <a:stCxn id="103" idx="0"/>
            <a:endCxn id="95" idx="2"/>
          </p:cNvCxnSpPr>
          <p:nvPr/>
        </p:nvCxnSpPr>
        <p:spPr>
          <a:xfrm rot="5400000" flipH="1" flipV="1">
            <a:off x="7363323" y="3357428"/>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6" name="Title 1">
            <a:extLst>
              <a:ext uri="{FF2B5EF4-FFF2-40B4-BE49-F238E27FC236}">
                <a16:creationId xmlns:a16="http://schemas.microsoft.com/office/drawing/2014/main" id="{E85D955B-2570-4C1F-8124-4095616CEB0E}"/>
              </a:ext>
            </a:extLst>
          </p:cNvPr>
          <p:cNvSpPr txBox="1">
            <a:spLocks/>
          </p:cNvSpPr>
          <p:nvPr/>
        </p:nvSpPr>
        <p:spPr>
          <a:xfrm>
            <a:off x="9013002" y="3437264"/>
            <a:ext cx="153634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Container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Instances (ACI)</a:t>
            </a:r>
          </a:p>
        </p:txBody>
      </p:sp>
      <p:grpSp>
        <p:nvGrpSpPr>
          <p:cNvPr id="107" name="Group 106">
            <a:extLst>
              <a:ext uri="{FF2B5EF4-FFF2-40B4-BE49-F238E27FC236}">
                <a16:creationId xmlns:a16="http://schemas.microsoft.com/office/drawing/2014/main" id="{09F73F26-445E-41E6-8301-E83383F8A61C}"/>
              </a:ext>
            </a:extLst>
          </p:cNvPr>
          <p:cNvGrpSpPr/>
          <p:nvPr/>
        </p:nvGrpSpPr>
        <p:grpSpPr>
          <a:xfrm>
            <a:off x="9013003" y="3881113"/>
            <a:ext cx="1565374" cy="1576264"/>
            <a:chOff x="8228137" y="3881113"/>
            <a:chExt cx="1565374" cy="1576264"/>
          </a:xfrm>
        </p:grpSpPr>
        <p:sp>
          <p:nvSpPr>
            <p:cNvPr id="108" name="Rectangle: Rounded Corners 118">
              <a:extLst>
                <a:ext uri="{FF2B5EF4-FFF2-40B4-BE49-F238E27FC236}">
                  <a16:creationId xmlns:a16="http://schemas.microsoft.com/office/drawing/2014/main" id="{9E7815A7-61FD-4B8F-8E58-BB58F8E2DF31}"/>
                </a:ext>
              </a:extLst>
            </p:cNvPr>
            <p:cNvSpPr/>
            <p:nvPr/>
          </p:nvSpPr>
          <p:spPr bwMode="auto">
            <a:xfrm>
              <a:off x="8228137" y="3881113"/>
              <a:ext cx="1565374" cy="157626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9" name="Title 1">
              <a:extLst>
                <a:ext uri="{FF2B5EF4-FFF2-40B4-BE49-F238E27FC236}">
                  <a16:creationId xmlns:a16="http://schemas.microsoft.com/office/drawing/2014/main" id="{1652F37C-68C0-4B93-BD1A-DD531C7F71DB}"/>
                </a:ext>
              </a:extLst>
            </p:cNvPr>
            <p:cNvSpPr txBox="1">
              <a:spLocks/>
            </p:cNvSpPr>
            <p:nvPr/>
          </p:nvSpPr>
          <p:spPr>
            <a:xfrm>
              <a:off x="8621536" y="4012870"/>
              <a:ext cx="77857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cxnSp>
        <p:nvCxnSpPr>
          <p:cNvPr id="110" name="Straight Arrow Connector 109">
            <a:extLst>
              <a:ext uri="{FF2B5EF4-FFF2-40B4-BE49-F238E27FC236}">
                <a16:creationId xmlns:a16="http://schemas.microsoft.com/office/drawing/2014/main" id="{ECFA73B3-B3DC-4DE9-A790-2F30E480582F}"/>
              </a:ext>
            </a:extLst>
          </p:cNvPr>
          <p:cNvCxnSpPr>
            <a:cxnSpLocks/>
          </p:cNvCxnSpPr>
          <p:nvPr/>
        </p:nvCxnSpPr>
        <p:spPr>
          <a:xfrm>
            <a:off x="7726388" y="4835207"/>
            <a:ext cx="127719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8">
            <a:extLst>
              <a:ext uri="{FF2B5EF4-FFF2-40B4-BE49-F238E27FC236}">
                <a16:creationId xmlns:a16="http://schemas.microsoft.com/office/drawing/2014/main" id="{57317407-E990-4433-98D7-6762955262A1}"/>
              </a:ext>
            </a:extLst>
          </p:cNvPr>
          <p:cNvSpPr/>
          <p:nvPr/>
        </p:nvSpPr>
        <p:spPr bwMode="auto">
          <a:xfrm>
            <a:off x="6663416" y="4304855"/>
            <a:ext cx="1062972" cy="106070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F7702660-DE41-4752-AF88-72B12F793534}"/>
              </a:ext>
            </a:extLst>
          </p:cNvPr>
          <p:cNvGrpSpPr/>
          <p:nvPr/>
        </p:nvGrpSpPr>
        <p:grpSpPr>
          <a:xfrm>
            <a:off x="6905111" y="4411376"/>
            <a:ext cx="579583" cy="285236"/>
            <a:chOff x="7548107" y="3974103"/>
            <a:chExt cx="579583" cy="285236"/>
          </a:xfrm>
        </p:grpSpPr>
        <p:sp>
          <p:nvSpPr>
            <p:cNvPr id="113" name="Freeform: Shape 112">
              <a:extLst>
                <a:ext uri="{FF2B5EF4-FFF2-40B4-BE49-F238E27FC236}">
                  <a16:creationId xmlns:a16="http://schemas.microsoft.com/office/drawing/2014/main" id="{43285338-E73F-4BD6-A6CC-A78C672D2950}"/>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EF1F89C7-0194-4694-B929-F05B746A5852}"/>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15" name="Freeform: Shape 114">
            <a:extLst>
              <a:ext uri="{FF2B5EF4-FFF2-40B4-BE49-F238E27FC236}">
                <a16:creationId xmlns:a16="http://schemas.microsoft.com/office/drawing/2014/main" id="{AB3C3792-3543-4620-B002-D8AB5B83C4AE}"/>
              </a:ext>
            </a:extLst>
          </p:cNvPr>
          <p:cNvSpPr/>
          <p:nvPr/>
        </p:nvSpPr>
        <p:spPr>
          <a:xfrm>
            <a:off x="6745455"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6" name="Freeform: Shape 115">
            <a:extLst>
              <a:ext uri="{FF2B5EF4-FFF2-40B4-BE49-F238E27FC236}">
                <a16:creationId xmlns:a16="http://schemas.microsoft.com/office/drawing/2014/main" id="{8E28AAA8-31B2-4BE5-8937-AF6EEE4E35C1}"/>
              </a:ext>
            </a:extLst>
          </p:cNvPr>
          <p:cNvSpPr/>
          <p:nvPr/>
        </p:nvSpPr>
        <p:spPr>
          <a:xfrm>
            <a:off x="7064767"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nvGrpSpPr>
          <p:cNvPr id="117" name="Group 116">
            <a:extLst>
              <a:ext uri="{FF2B5EF4-FFF2-40B4-BE49-F238E27FC236}">
                <a16:creationId xmlns:a16="http://schemas.microsoft.com/office/drawing/2014/main" id="{D17AC927-012D-4D20-8202-63F70836AF6F}"/>
              </a:ext>
            </a:extLst>
          </p:cNvPr>
          <p:cNvGrpSpPr/>
          <p:nvPr/>
        </p:nvGrpSpPr>
        <p:grpSpPr>
          <a:xfrm>
            <a:off x="6905111" y="4973803"/>
            <a:ext cx="579583" cy="285236"/>
            <a:chOff x="7548107" y="3974103"/>
            <a:chExt cx="579583" cy="285236"/>
          </a:xfrm>
        </p:grpSpPr>
        <p:sp>
          <p:nvSpPr>
            <p:cNvPr id="118" name="Freeform: Shape 117">
              <a:extLst>
                <a:ext uri="{FF2B5EF4-FFF2-40B4-BE49-F238E27FC236}">
                  <a16:creationId xmlns:a16="http://schemas.microsoft.com/office/drawing/2014/main" id="{72A5344C-0637-4A74-9F67-F7A311AC5EC9}"/>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D009F2A-784D-498C-AA56-8BAE65374266}"/>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20" name="Freeform: Shape 119">
            <a:extLst>
              <a:ext uri="{FF2B5EF4-FFF2-40B4-BE49-F238E27FC236}">
                <a16:creationId xmlns:a16="http://schemas.microsoft.com/office/drawing/2014/main" id="{7D515CE3-AD32-441A-874A-95634CB45055}"/>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E25A068B-F9BE-4A27-9D49-D154E7B8B2EF}"/>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7D5EA257-CC7D-4241-B28D-967F07F0F7F8}"/>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3" name="Freeform: Shape 122">
            <a:extLst>
              <a:ext uri="{FF2B5EF4-FFF2-40B4-BE49-F238E27FC236}">
                <a16:creationId xmlns:a16="http://schemas.microsoft.com/office/drawing/2014/main" id="{2B45C6CC-25A0-4B19-A2D8-CD94E96A3BB3}"/>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714DF1F8-E396-462E-93B1-49259C9535C5}"/>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nvGrpSpPr>
          <p:cNvPr id="125" name="Group 124">
            <a:extLst>
              <a:ext uri="{FF2B5EF4-FFF2-40B4-BE49-F238E27FC236}">
                <a16:creationId xmlns:a16="http://schemas.microsoft.com/office/drawing/2014/main" id="{B6C2D86E-858D-4447-931F-F9EE63ECEAE1}"/>
              </a:ext>
            </a:extLst>
          </p:cNvPr>
          <p:cNvGrpSpPr/>
          <p:nvPr/>
        </p:nvGrpSpPr>
        <p:grpSpPr>
          <a:xfrm>
            <a:off x="9153926" y="4690782"/>
            <a:ext cx="1283529" cy="285236"/>
            <a:chOff x="8369060" y="4322481"/>
            <a:chExt cx="1283529" cy="285236"/>
          </a:xfrm>
        </p:grpSpPr>
        <p:sp>
          <p:nvSpPr>
            <p:cNvPr id="126" name="Freeform: Shape 125">
              <a:extLst>
                <a:ext uri="{FF2B5EF4-FFF2-40B4-BE49-F238E27FC236}">
                  <a16:creationId xmlns:a16="http://schemas.microsoft.com/office/drawing/2014/main" id="{085C0601-4258-43B2-AD17-55758E411E89}"/>
                </a:ext>
              </a:extLst>
            </p:cNvPr>
            <p:cNvSpPr/>
            <p:nvPr/>
          </p:nvSpPr>
          <p:spPr>
            <a:xfrm>
              <a:off x="8369060"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DD46FEF-17A7-49D1-8FD8-C8E07AEDAEAC}"/>
                </a:ext>
              </a:extLst>
            </p:cNvPr>
            <p:cNvSpPr/>
            <p:nvPr/>
          </p:nvSpPr>
          <p:spPr>
            <a:xfrm>
              <a:off x="8710146"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ECDD6895-6B57-491A-927B-A889F7A48D84}"/>
                </a:ext>
              </a:extLst>
            </p:cNvPr>
            <p:cNvSpPr/>
            <p:nvPr/>
          </p:nvSpPr>
          <p:spPr>
            <a:xfrm>
              <a:off x="9051232"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1" name="Freeform: Shape 130">
              <a:extLst>
                <a:ext uri="{FF2B5EF4-FFF2-40B4-BE49-F238E27FC236}">
                  <a16:creationId xmlns:a16="http://schemas.microsoft.com/office/drawing/2014/main" id="{4BA4A718-DA34-4865-AA95-4A56868F5029}"/>
                </a:ext>
              </a:extLst>
            </p:cNvPr>
            <p:cNvSpPr/>
            <p:nvPr/>
          </p:nvSpPr>
          <p:spPr>
            <a:xfrm>
              <a:off x="9392318"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3" name="Group 132">
            <a:extLst>
              <a:ext uri="{FF2B5EF4-FFF2-40B4-BE49-F238E27FC236}">
                <a16:creationId xmlns:a16="http://schemas.microsoft.com/office/drawing/2014/main" id="{7653B254-394C-462C-B079-B3B6ADE0B45F}"/>
              </a:ext>
            </a:extLst>
          </p:cNvPr>
          <p:cNvGrpSpPr/>
          <p:nvPr/>
        </p:nvGrpSpPr>
        <p:grpSpPr>
          <a:xfrm>
            <a:off x="9153926" y="4690782"/>
            <a:ext cx="1283529" cy="285236"/>
            <a:chOff x="9030356" y="4678076"/>
            <a:chExt cx="1283529" cy="285236"/>
          </a:xfrm>
        </p:grpSpPr>
        <p:sp>
          <p:nvSpPr>
            <p:cNvPr id="134" name="Freeform: Shape 133">
              <a:extLst>
                <a:ext uri="{FF2B5EF4-FFF2-40B4-BE49-F238E27FC236}">
                  <a16:creationId xmlns:a16="http://schemas.microsoft.com/office/drawing/2014/main" id="{1F1ED034-0132-44D3-AEBC-7FD50868B8A7}"/>
                </a:ext>
              </a:extLst>
            </p:cNvPr>
            <p:cNvSpPr/>
            <p:nvPr/>
          </p:nvSpPr>
          <p:spPr>
            <a:xfrm>
              <a:off x="9030356"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5" name="Freeform: Shape 134">
              <a:extLst>
                <a:ext uri="{FF2B5EF4-FFF2-40B4-BE49-F238E27FC236}">
                  <a16:creationId xmlns:a16="http://schemas.microsoft.com/office/drawing/2014/main" id="{8335EBF8-BBF9-4E6C-B6E8-7356C1803835}"/>
                </a:ext>
              </a:extLst>
            </p:cNvPr>
            <p:cNvSpPr/>
            <p:nvPr/>
          </p:nvSpPr>
          <p:spPr>
            <a:xfrm>
              <a:off x="9371442"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646429B2-BE54-4BD6-A70D-06A2997F1C78}"/>
                </a:ext>
              </a:extLst>
            </p:cNvPr>
            <p:cNvSpPr/>
            <p:nvPr/>
          </p:nvSpPr>
          <p:spPr>
            <a:xfrm>
              <a:off x="9712528"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8A5D3813-C352-4292-A0AA-FE145188DBEC}"/>
                </a:ext>
              </a:extLst>
            </p:cNvPr>
            <p:cNvSpPr/>
            <p:nvPr/>
          </p:nvSpPr>
          <p:spPr>
            <a:xfrm>
              <a:off x="10053614"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8" name="Group 137">
            <a:extLst>
              <a:ext uri="{FF2B5EF4-FFF2-40B4-BE49-F238E27FC236}">
                <a16:creationId xmlns:a16="http://schemas.microsoft.com/office/drawing/2014/main" id="{47039C71-5BA7-4DA6-935F-0010ADA9B377}"/>
              </a:ext>
            </a:extLst>
          </p:cNvPr>
          <p:cNvGrpSpPr/>
          <p:nvPr/>
        </p:nvGrpSpPr>
        <p:grpSpPr>
          <a:xfrm>
            <a:off x="7946385" y="4932081"/>
            <a:ext cx="837199" cy="662883"/>
            <a:chOff x="7161519" y="4932081"/>
            <a:chExt cx="837199" cy="662883"/>
          </a:xfrm>
        </p:grpSpPr>
        <p:sp>
          <p:nvSpPr>
            <p:cNvPr id="139" name="plug" title="Icon of a power plug showing an A to B connection">
              <a:extLst>
                <a:ext uri="{FF2B5EF4-FFF2-40B4-BE49-F238E27FC236}">
                  <a16:creationId xmlns:a16="http://schemas.microsoft.com/office/drawing/2014/main" id="{2B05B2C3-AFAD-4974-944C-176FA7421C63}"/>
                </a:ext>
              </a:extLst>
            </p:cNvPr>
            <p:cNvSpPr>
              <a:spLocks noChangeAspect="1" noEditPoints="1"/>
            </p:cNvSpPr>
            <p:nvPr/>
          </p:nvSpPr>
          <p:spPr bwMode="auto">
            <a:xfrm>
              <a:off x="7372363" y="4932081"/>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Title 1">
              <a:extLst>
                <a:ext uri="{FF2B5EF4-FFF2-40B4-BE49-F238E27FC236}">
                  <a16:creationId xmlns:a16="http://schemas.microsoft.com/office/drawing/2014/main" id="{C3E8FB07-FCDB-4C58-B4F6-467056C13696}"/>
                </a:ext>
              </a:extLst>
            </p:cNvPr>
            <p:cNvSpPr txBox="1">
              <a:spLocks/>
            </p:cNvSpPr>
            <p:nvPr/>
          </p:nvSpPr>
          <p:spPr>
            <a:xfrm>
              <a:off x="7161519" y="5425687"/>
              <a:ext cx="837199"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Virtual node</a:t>
              </a:r>
            </a:p>
          </p:txBody>
        </p:sp>
      </p:grpSp>
    </p:spTree>
    <p:extLst>
      <p:ext uri="{BB962C8B-B14F-4D97-AF65-F5344CB8AC3E}">
        <p14:creationId xmlns:p14="http://schemas.microsoft.com/office/powerpoint/2010/main" val="417263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53" presetClass="entr" presetSubtype="16"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ppt_w</p:attrName>
                                        </p:attrNameLst>
                                      </p:cBhvr>
                                      <p:tavLst>
                                        <p:tav tm="0">
                                          <p:val>
                                            <p:fltVal val="0"/>
                                          </p:val>
                                        </p:tav>
                                        <p:tav tm="100000">
                                          <p:val>
                                            <p:strVal val="#ppt_w"/>
                                          </p:val>
                                        </p:tav>
                                      </p:tavLst>
                                    </p:anim>
                                    <p:anim calcmode="lin" valueType="num">
                                      <p:cBhvr>
                                        <p:cTn id="18" dur="500" fill="hold"/>
                                        <p:tgtEl>
                                          <p:spTgt spid="107"/>
                                        </p:tgtEl>
                                        <p:attrNameLst>
                                          <p:attrName>ppt_h</p:attrName>
                                        </p:attrNameLst>
                                      </p:cBhvr>
                                      <p:tavLst>
                                        <p:tav tm="0">
                                          <p:val>
                                            <p:fltVal val="0"/>
                                          </p:val>
                                        </p:tav>
                                        <p:tav tm="100000">
                                          <p:val>
                                            <p:strVal val="#ppt_h"/>
                                          </p:val>
                                        </p:tav>
                                      </p:tavLst>
                                    </p:anim>
                                    <p:animEffect transition="in" filter="fade">
                                      <p:cBhvr>
                                        <p:cTn id="19" dur="500"/>
                                        <p:tgtEl>
                                          <p:spTgt spid="107"/>
                                        </p:tgtEl>
                                      </p:cBhvr>
                                    </p:animEffect>
                                  </p:childTnLst>
                                </p:cTn>
                              </p:par>
                            </p:childTnLst>
                          </p:cTn>
                        </p:par>
                        <p:par>
                          <p:cTn id="20" fill="hold">
                            <p:stCondLst>
                              <p:cond delay="1000"/>
                            </p:stCondLst>
                            <p:childTnLst>
                              <p:par>
                                <p:cTn id="21" presetID="10" presetClass="entr" presetSubtype="0" fill="hold" grpId="1"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childTnLst>
                          </p:cTn>
                        </p:par>
                        <p:par>
                          <p:cTn id="24" fill="hold">
                            <p:stCondLst>
                              <p:cond delay="1500"/>
                            </p:stCondLst>
                            <p:childTnLst>
                              <p:par>
                                <p:cTn id="25" presetID="63" presetClass="path" presetSubtype="0" accel="50000" decel="50000" fill="hold" grpId="0" nodeType="afterEffect">
                                  <p:stCondLst>
                                    <p:cond delay="0"/>
                                  </p:stCondLst>
                                  <p:childTnLst>
                                    <p:animMotion origin="layout" path="M -1.34797E-6 -4.53926E-9 L 0.14233 -4.53926E-9 " pathEditMode="relative" rAng="0" ptsTypes="AA">
                                      <p:cBhvr>
                                        <p:cTn id="26" dur="750" fill="hold"/>
                                        <p:tgtEl>
                                          <p:spTgt spid="121"/>
                                        </p:tgtEl>
                                        <p:attrNameLst>
                                          <p:attrName>ppt_x</p:attrName>
                                          <p:attrName>ppt_y</p:attrName>
                                        </p:attrNameLst>
                                      </p:cBhvr>
                                      <p:rCtr x="7110" y="0"/>
                                    </p:animMotion>
                                  </p:childTnLst>
                                </p:cTn>
                              </p:par>
                            </p:childTnLst>
                          </p:cTn>
                        </p:par>
                        <p:par>
                          <p:cTn id="27" fill="hold">
                            <p:stCondLst>
                              <p:cond delay="2250"/>
                            </p:stCondLst>
                            <p:childTnLst>
                              <p:par>
                                <p:cTn id="28" presetID="1" presetClass="entr" presetSubtype="0" fill="hold" grpId="1" nodeType="afterEffect">
                                  <p:stCondLst>
                                    <p:cond delay="0"/>
                                  </p:stCondLst>
                                  <p:childTnLst>
                                    <p:set>
                                      <p:cBhvr>
                                        <p:cTn id="29" dur="1" fill="hold">
                                          <p:stCondLst>
                                            <p:cond delay="0"/>
                                          </p:stCondLst>
                                        </p:cTn>
                                        <p:tgtEl>
                                          <p:spTgt spid="122"/>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23"/>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24"/>
                                        </p:tgtEl>
                                        <p:attrNameLst>
                                          <p:attrName>style.visibility</p:attrName>
                                        </p:attrNameLst>
                                      </p:cBhvr>
                                      <p:to>
                                        <p:strVal val="visible"/>
                                      </p:to>
                                    </p:set>
                                  </p:childTnLst>
                                </p:cTn>
                              </p:par>
                            </p:childTnLst>
                          </p:cTn>
                        </p:par>
                        <p:par>
                          <p:cTn id="34" fill="hold">
                            <p:stCondLst>
                              <p:cond delay="2250"/>
                            </p:stCondLst>
                            <p:childTnLst>
                              <p:par>
                                <p:cTn id="35" presetID="63" presetClass="path" presetSubtype="0" accel="50000" decel="50000" fill="hold" grpId="0" nodeType="afterEffect">
                                  <p:stCondLst>
                                    <p:cond delay="0"/>
                                  </p:stCondLst>
                                  <p:childTnLst>
                                    <p:animMotion origin="layout" path="M 3.39546E-7 3.92192E-6 L 0.02732 3.92192E-6 " pathEditMode="relative" rAng="0" ptsTypes="AA">
                                      <p:cBhvr>
                                        <p:cTn id="36" dur="500" fill="hold"/>
                                        <p:tgtEl>
                                          <p:spTgt spid="122"/>
                                        </p:tgtEl>
                                        <p:attrNameLst>
                                          <p:attrName>ppt_x</p:attrName>
                                          <p:attrName>ppt_y</p:attrName>
                                        </p:attrNameLst>
                                      </p:cBhvr>
                                      <p:rCtr x="1366" y="0"/>
                                    </p:animMotion>
                                  </p:childTnLst>
                                </p:cTn>
                              </p:par>
                              <p:par>
                                <p:cTn id="37" presetID="63" presetClass="path" presetSubtype="0" accel="50000" decel="50000" fill="hold" grpId="0" nodeType="withEffect">
                                  <p:stCondLst>
                                    <p:cond delay="150"/>
                                  </p:stCondLst>
                                  <p:childTnLst>
                                    <p:animMotion origin="layout" path="M 3.39546E-7 3.92192E-6 L 0.05489 3.92192E-6 " pathEditMode="relative" rAng="0" ptsTypes="AA">
                                      <p:cBhvr>
                                        <p:cTn id="38" dur="500" fill="hold"/>
                                        <p:tgtEl>
                                          <p:spTgt spid="123"/>
                                        </p:tgtEl>
                                        <p:attrNameLst>
                                          <p:attrName>ppt_x</p:attrName>
                                          <p:attrName>ppt_y</p:attrName>
                                        </p:attrNameLst>
                                      </p:cBhvr>
                                      <p:rCtr x="2744" y="0"/>
                                    </p:animMotion>
                                  </p:childTnLst>
                                </p:cTn>
                              </p:par>
                              <p:par>
                                <p:cTn id="39" presetID="63" presetClass="path" presetSubtype="0" accel="50000" decel="50000" fill="hold" grpId="0" nodeType="withEffect">
                                  <p:stCondLst>
                                    <p:cond delay="300"/>
                                  </p:stCondLst>
                                  <p:childTnLst>
                                    <p:animMotion origin="layout" path="M 3.39546E-7 3.92192E-6 L 0.08221 3.92192E-6 " pathEditMode="relative" rAng="0" ptsTypes="AA">
                                      <p:cBhvr>
                                        <p:cTn id="40" dur="500" fill="hold"/>
                                        <p:tgtEl>
                                          <p:spTgt spid="124"/>
                                        </p:tgtEl>
                                        <p:attrNameLst>
                                          <p:attrName>ppt_x</p:attrName>
                                          <p:attrName>ppt_y</p:attrName>
                                        </p:attrNameLst>
                                      </p:cBhvr>
                                      <p:rCtr x="4110" y="0"/>
                                    </p:animMotion>
                                  </p:childTnLst>
                                </p:cTn>
                              </p:par>
                            </p:childTnLst>
                          </p:cTn>
                        </p:par>
                        <p:par>
                          <p:cTn id="41" fill="hold">
                            <p:stCondLst>
                              <p:cond delay="3050"/>
                            </p:stCondLst>
                            <p:childTnLst>
                              <p:par>
                                <p:cTn id="42" presetID="1" presetClass="entr" presetSubtype="0" fill="hold" nodeType="afterEffect">
                                  <p:stCondLst>
                                    <p:cond delay="0"/>
                                  </p:stCondLst>
                                  <p:childTnLst>
                                    <p:set>
                                      <p:cBhvr>
                                        <p:cTn id="43" dur="1" fill="hold">
                                          <p:stCondLst>
                                            <p:cond delay="0"/>
                                          </p:stCondLst>
                                        </p:cTn>
                                        <p:tgtEl>
                                          <p:spTgt spid="1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3"/>
                                        </p:tgtEl>
                                        <p:attrNameLst>
                                          <p:attrName>style.visibility</p:attrName>
                                        </p:attrNameLst>
                                      </p:cBhvr>
                                      <p:to>
                                        <p:strVal val="visible"/>
                                      </p:to>
                                    </p:set>
                                  </p:childTnLst>
                                </p:cTn>
                              </p:par>
                            </p:childTnLst>
                          </p:cTn>
                        </p:par>
                        <p:par>
                          <p:cTn id="46" fill="hold">
                            <p:stCondLst>
                              <p:cond delay="3050"/>
                            </p:stCondLst>
                            <p:childTnLst>
                              <p:par>
                                <p:cTn id="47" presetID="64" presetClass="path" presetSubtype="0" accel="50000" decel="50000" fill="hold" nodeType="afterEffect">
                                  <p:stCondLst>
                                    <p:cond delay="0"/>
                                  </p:stCondLst>
                                  <p:childTnLst>
                                    <p:animMotion origin="layout" path="M -2.54532E-6 3.92192E-6 L -2.54532E-6 -0.05266 " pathEditMode="relative" rAng="0" ptsTypes="AA">
                                      <p:cBhvr>
                                        <p:cTn id="48" dur="500" fill="hold"/>
                                        <p:tgtEl>
                                          <p:spTgt spid="125"/>
                                        </p:tgtEl>
                                        <p:attrNameLst>
                                          <p:attrName>ppt_x</p:attrName>
                                          <p:attrName>ppt_y</p:attrName>
                                        </p:attrNameLst>
                                      </p:cBhvr>
                                      <p:rCtr x="0" y="-2633"/>
                                    </p:animMotion>
                                  </p:childTnLst>
                                </p:cTn>
                              </p:par>
                            </p:childTnLst>
                          </p:cTn>
                        </p:par>
                        <p:par>
                          <p:cTn id="49" fill="hold">
                            <p:stCondLst>
                              <p:cond delay="3550"/>
                            </p:stCondLst>
                            <p:childTnLst>
                              <p:par>
                                <p:cTn id="50" presetID="42" presetClass="path" presetSubtype="0" accel="50000" decel="50000" fill="hold" nodeType="afterEffect">
                                  <p:stCondLst>
                                    <p:cond delay="0"/>
                                  </p:stCondLst>
                                  <p:childTnLst>
                                    <p:animMotion origin="layout" path="M -2.54532E-6 3.92192E-6 L -2.54532E-6 0.05311 " pathEditMode="relative" rAng="0" ptsTypes="AA">
                                      <p:cBhvr>
                                        <p:cTn id="51" dur="500" fill="hold"/>
                                        <p:tgtEl>
                                          <p:spTgt spid="133"/>
                                        </p:tgtEl>
                                        <p:attrNameLst>
                                          <p:attrName>ppt_x</p:attrName>
                                          <p:attrName>ppt_y</p:attrName>
                                        </p:attrNameLst>
                                      </p:cBhvr>
                                      <p:rCtr x="0" y="26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21" grpId="0" animBg="1"/>
      <p:bldP spid="121" grpId="1" animBg="1"/>
      <p:bldP spid="122" grpId="0" animBg="1"/>
      <p:bldP spid="122" grpId="1" animBg="1"/>
      <p:bldP spid="123" grpId="0" animBg="1"/>
      <p:bldP spid="123" grpId="1" animBg="1"/>
      <p:bldP spid="124" grpId="0" animBg="1"/>
      <p:bldP spid="1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55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a:solidFill>
                  <a:srgbClr val="0078D4"/>
                </a:solidFill>
                <a:latin typeface="Segoe UI" panose="020B0502040204020203" pitchFamily="34" charset="0"/>
              </a:rPr>
              <a:t>Open-source component jointly built by Microsoft and RedHat</a:t>
            </a:r>
          </a:p>
          <a:p>
            <a:pPr marL="274320" lvl="0" indent="-274320">
              <a:spcAft>
                <a:spcPts val="1800"/>
              </a:spcAft>
              <a:buFont typeface="Arial" panose="020B0604020202020204" pitchFamily="34" charset="0"/>
              <a:buChar char="•"/>
              <a:defRPr/>
            </a:pPr>
            <a:r>
              <a:rPr lang="en-US" sz="1400" b="0" spc="0">
                <a:solidFill>
                  <a:srgbClr val="0078D4"/>
                </a:solidFill>
                <a:latin typeface="Segoe UI Semibold" panose="020B0702040204020203" pitchFamily="34" charset="0"/>
                <a:cs typeface="Segoe UI Semibold" panose="020B0702040204020203" pitchFamily="34" charset="0"/>
              </a:rPr>
              <a:t>Event-driven container creation &amp; scaling</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Allows containers to “scale to zero” until an event comes in, which will then create the container and process the event, resulting in more efficient utilization and reduced costs</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Native triggers support</a:t>
            </a:r>
            <a:br>
              <a:rPr lang="en-US" sz="1400" b="0" spc="0">
                <a:solidFill>
                  <a:srgbClr val="0078D4"/>
                </a:solidFill>
                <a:latin typeface="Segoe UI Semibold" panose="020B0702040204020203" pitchFamily="34" charset="0"/>
                <a:cs typeface="Segoe UI Semibold" panose="020B0702040204020203" pitchFamily="34" charset="0"/>
              </a:rPr>
            </a:br>
            <a:r>
              <a:rPr lang="en-US" sz="1400" b="0" spc="0">
                <a:solidFill>
                  <a:srgbClr val="0078D4"/>
                </a:solidFill>
                <a:latin typeface="Segoe UI" panose="020B0502040204020203" pitchFamily="34" charset="0"/>
              </a:rPr>
              <a:t>Containers can consume events directly from the event source, instead of routing events through HTTP</a:t>
            </a:r>
          </a:p>
          <a:p>
            <a:pPr marL="274320" lvl="0" indent="-274320">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Can be used in any Kubernetes service</a:t>
            </a:r>
            <a:br>
              <a:rPr lang="en-US" sz="1400" b="0" spc="0">
                <a:solidFill>
                  <a:srgbClr val="0078D4"/>
                </a:solidFill>
                <a:latin typeface="Segoe UI" panose="020B0502040204020203" pitchFamily="34" charset="0"/>
                <a:cs typeface="Segoe UI Semibold" panose="020B0702040204020203" pitchFamily="34" charset="0"/>
              </a:rPr>
            </a:br>
            <a:r>
              <a:rPr lang="en-US" sz="1400" b="0" spc="0">
                <a:solidFill>
                  <a:srgbClr val="0078D4"/>
                </a:solidFill>
                <a:latin typeface="Segoe UI" panose="020B0502040204020203" pitchFamily="34" charset="0"/>
                <a:cs typeface="Segoe UI Semibold" panose="020B0702040204020203" pitchFamily="34" charset="0"/>
              </a:rPr>
              <a:t>This includes </a:t>
            </a:r>
            <a:r>
              <a:rPr lang="en-US" sz="1400" b="0" spc="0">
                <a:solidFill>
                  <a:srgbClr val="0078D4"/>
                </a:solidFill>
                <a:latin typeface="Segoe UI" panose="020B0502040204020203" pitchFamily="34" charset="0"/>
              </a:rPr>
              <a:t>in the cloud (e.g., AKS, EKS, GKE, etc.) or on-premises with OpenShift—any Kubernetes workload that requires scaling by events instead of traditional CPU or memory scaling can leverage this component.</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Kubernetes-based event-driven auto-scaling (KEDA)</a:t>
            </a:r>
          </a:p>
        </p:txBody>
      </p:sp>
      <p:sp>
        <p:nvSpPr>
          <p:cNvPr id="56" name="Rectangle: Rounded Corners 55">
            <a:extLst>
              <a:ext uri="{FF2B5EF4-FFF2-40B4-BE49-F238E27FC236}">
                <a16:creationId xmlns:a16="http://schemas.microsoft.com/office/drawing/2014/main" id="{922EBF8D-4330-439B-9AB4-0551D469C302}"/>
              </a:ext>
            </a:extLst>
          </p:cNvPr>
          <p:cNvSpPr/>
          <p:nvPr/>
        </p:nvSpPr>
        <p:spPr bwMode="auto">
          <a:xfrm>
            <a:off x="7243145" y="2360317"/>
            <a:ext cx="4204337" cy="3332912"/>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2818BA0D-C402-4BB0-93FB-BBAC73C0B354}"/>
              </a:ext>
            </a:extLst>
          </p:cNvPr>
          <p:cNvSpPr txBox="1">
            <a:spLocks/>
          </p:cNvSpPr>
          <p:nvPr/>
        </p:nvSpPr>
        <p:spPr>
          <a:xfrm>
            <a:off x="8493257" y="2061031"/>
            <a:ext cx="170411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400" spc="0">
                <a:solidFill>
                  <a:srgbClr val="000000"/>
                </a:solidFill>
                <a:latin typeface="Segoe UI Semibold" panose="020B0702040204020203" pitchFamily="34" charset="0"/>
                <a:cs typeface="Segoe UI Semibold" panose="020B0702040204020203" pitchFamily="34" charset="0"/>
              </a:rPr>
              <a:t>Kubernetes cluster</a:t>
            </a:r>
          </a:p>
        </p:txBody>
      </p:sp>
      <p:grpSp>
        <p:nvGrpSpPr>
          <p:cNvPr id="58" name="Group 57">
            <a:extLst>
              <a:ext uri="{FF2B5EF4-FFF2-40B4-BE49-F238E27FC236}">
                <a16:creationId xmlns:a16="http://schemas.microsoft.com/office/drawing/2014/main" id="{5C9AA5E9-D3D8-4F6C-8BB9-A177D85EA4E9}"/>
              </a:ext>
            </a:extLst>
          </p:cNvPr>
          <p:cNvGrpSpPr/>
          <p:nvPr/>
        </p:nvGrpSpPr>
        <p:grpSpPr>
          <a:xfrm>
            <a:off x="5841982" y="3569684"/>
            <a:ext cx="577564" cy="577564"/>
            <a:chOff x="5759976" y="2830661"/>
            <a:chExt cx="822960" cy="822960"/>
          </a:xfrm>
        </p:grpSpPr>
        <p:sp>
          <p:nvSpPr>
            <p:cNvPr id="59" name="Oval 58">
              <a:extLst>
                <a:ext uri="{FF2B5EF4-FFF2-40B4-BE49-F238E27FC236}">
                  <a16:creationId xmlns:a16="http://schemas.microsoft.com/office/drawing/2014/main" id="{B594D023-4C77-4E60-A287-1D94AE8DDCFE}"/>
                </a:ext>
              </a:extLst>
            </p:cNvPr>
            <p:cNvSpPr/>
            <p:nvPr/>
          </p:nvSpPr>
          <p:spPr bwMode="auto">
            <a:xfrm>
              <a:off x="5759976" y="2830661"/>
              <a:ext cx="822960" cy="822960"/>
            </a:xfrm>
            <a:prstGeom prst="ellipse">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LightningBolt_E945" title="Icon of a lightning bolt">
              <a:extLst>
                <a:ext uri="{FF2B5EF4-FFF2-40B4-BE49-F238E27FC236}">
                  <a16:creationId xmlns:a16="http://schemas.microsoft.com/office/drawing/2014/main" id="{44F76E7A-8EC8-40A7-9108-852A64482A41}"/>
                </a:ext>
              </a:extLst>
            </p:cNvPr>
            <p:cNvSpPr>
              <a:spLocks noChangeAspect="1"/>
            </p:cNvSpPr>
            <p:nvPr/>
          </p:nvSpPr>
          <p:spPr bwMode="auto">
            <a:xfrm>
              <a:off x="5991609" y="2991170"/>
              <a:ext cx="359694" cy="50194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Title 1">
            <a:extLst>
              <a:ext uri="{FF2B5EF4-FFF2-40B4-BE49-F238E27FC236}">
                <a16:creationId xmlns:a16="http://schemas.microsoft.com/office/drawing/2014/main" id="{9CB3936F-B86F-42B2-805A-E94E60F5BC69}"/>
              </a:ext>
            </a:extLst>
          </p:cNvPr>
          <p:cNvSpPr txBox="1">
            <a:spLocks/>
          </p:cNvSpPr>
          <p:nvPr/>
        </p:nvSpPr>
        <p:spPr>
          <a:xfrm>
            <a:off x="5444938" y="3117289"/>
            <a:ext cx="137165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External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trigger source</a:t>
            </a:r>
          </a:p>
        </p:txBody>
      </p:sp>
      <p:sp>
        <p:nvSpPr>
          <p:cNvPr id="62" name="Title 1">
            <a:extLst>
              <a:ext uri="{FF2B5EF4-FFF2-40B4-BE49-F238E27FC236}">
                <a16:creationId xmlns:a16="http://schemas.microsoft.com/office/drawing/2014/main" id="{F48079D5-328C-49DC-B191-DC3727E1B30F}"/>
              </a:ext>
            </a:extLst>
          </p:cNvPr>
          <p:cNvSpPr txBox="1">
            <a:spLocks/>
          </p:cNvSpPr>
          <p:nvPr/>
        </p:nvSpPr>
        <p:spPr>
          <a:xfrm>
            <a:off x="7843036" y="5202348"/>
            <a:ext cx="1063266" cy="28813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836" spc="0">
                <a:solidFill>
                  <a:srgbClr val="000000"/>
                </a:solidFill>
                <a:latin typeface="Segoe UI Semibold" panose="020B0702040204020203" pitchFamily="34" charset="0"/>
                <a:cs typeface="Segoe UI Semibold" panose="020B0702040204020203" pitchFamily="34" charset="0"/>
              </a:rPr>
              <a:t>KEDA</a:t>
            </a:r>
          </a:p>
        </p:txBody>
      </p:sp>
      <p:sp>
        <p:nvSpPr>
          <p:cNvPr id="63" name="Rectangle: Rounded Corners 62">
            <a:extLst>
              <a:ext uri="{FF2B5EF4-FFF2-40B4-BE49-F238E27FC236}">
                <a16:creationId xmlns:a16="http://schemas.microsoft.com/office/drawing/2014/main" id="{252001D9-D1F9-4C18-B7BC-BEBA0E2AB39A}"/>
              </a:ext>
            </a:extLst>
          </p:cNvPr>
          <p:cNvSpPr/>
          <p:nvPr/>
        </p:nvSpPr>
        <p:spPr bwMode="auto">
          <a:xfrm>
            <a:off x="9576913" y="3034829"/>
            <a:ext cx="1624161" cy="164727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grpSp>
        <p:nvGrpSpPr>
          <p:cNvPr id="64" name="Group 63">
            <a:extLst>
              <a:ext uri="{FF2B5EF4-FFF2-40B4-BE49-F238E27FC236}">
                <a16:creationId xmlns:a16="http://schemas.microsoft.com/office/drawing/2014/main" id="{71BA3E7B-D91C-4DE1-83B7-DD71E8D9C050}"/>
              </a:ext>
            </a:extLst>
          </p:cNvPr>
          <p:cNvGrpSpPr/>
          <p:nvPr/>
        </p:nvGrpSpPr>
        <p:grpSpPr>
          <a:xfrm>
            <a:off x="9740051" y="3177263"/>
            <a:ext cx="1297884" cy="284721"/>
            <a:chOff x="10279438" y="3177263"/>
            <a:chExt cx="1297884" cy="284721"/>
          </a:xfrm>
        </p:grpSpPr>
        <p:sp>
          <p:nvSpPr>
            <p:cNvPr id="65" name="Freeform: Shape 64">
              <a:extLst>
                <a:ext uri="{FF2B5EF4-FFF2-40B4-BE49-F238E27FC236}">
                  <a16:creationId xmlns:a16="http://schemas.microsoft.com/office/drawing/2014/main" id="{51145D52-3135-4C19-8A0A-E987D0078386}"/>
                </a:ext>
              </a:extLst>
            </p:cNvPr>
            <p:cNvSpPr/>
            <p:nvPr/>
          </p:nvSpPr>
          <p:spPr>
            <a:xfrm>
              <a:off x="10279438" y="3177271"/>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6" name="Freeform: Shape 65">
              <a:extLst>
                <a:ext uri="{FF2B5EF4-FFF2-40B4-BE49-F238E27FC236}">
                  <a16:creationId xmlns:a16="http://schemas.microsoft.com/office/drawing/2014/main" id="{55CBC8FD-9997-414B-A910-C5DC0AA14AA1}"/>
                </a:ext>
              </a:extLst>
            </p:cNvPr>
            <p:cNvSpPr/>
            <p:nvPr/>
          </p:nvSpPr>
          <p:spPr>
            <a:xfrm>
              <a:off x="10625468" y="3177269"/>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7" name="Freeform: Shape 66">
              <a:extLst>
                <a:ext uri="{FF2B5EF4-FFF2-40B4-BE49-F238E27FC236}">
                  <a16:creationId xmlns:a16="http://schemas.microsoft.com/office/drawing/2014/main" id="{CBA72172-E0DA-4E26-90C5-CBD24C5A5322}"/>
                </a:ext>
              </a:extLst>
            </p:cNvPr>
            <p:cNvSpPr/>
            <p:nvPr/>
          </p:nvSpPr>
          <p:spPr>
            <a:xfrm>
              <a:off x="10971498"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8" name="Freeform: Shape 67">
              <a:extLst>
                <a:ext uri="{FF2B5EF4-FFF2-40B4-BE49-F238E27FC236}">
                  <a16:creationId xmlns:a16="http://schemas.microsoft.com/office/drawing/2014/main" id="{31F28CE8-6BDD-4CFE-A773-133C04FECAA2}"/>
                </a:ext>
              </a:extLst>
            </p:cNvPr>
            <p:cNvSpPr/>
            <p:nvPr/>
          </p:nvSpPr>
          <p:spPr>
            <a:xfrm>
              <a:off x="11317527"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grpSp>
      <p:sp>
        <p:nvSpPr>
          <p:cNvPr id="69" name="Title 1">
            <a:extLst>
              <a:ext uri="{FF2B5EF4-FFF2-40B4-BE49-F238E27FC236}">
                <a16:creationId xmlns:a16="http://schemas.microsoft.com/office/drawing/2014/main" id="{53626A93-34FC-4451-9585-1BF776242133}"/>
              </a:ext>
            </a:extLst>
          </p:cNvPr>
          <p:cNvSpPr txBox="1">
            <a:spLocks/>
          </p:cNvSpPr>
          <p:nvPr/>
        </p:nvSpPr>
        <p:spPr>
          <a:xfrm>
            <a:off x="9809808" y="2766221"/>
            <a:ext cx="115837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 cluster</a:t>
            </a:r>
          </a:p>
        </p:txBody>
      </p:sp>
      <p:grpSp>
        <p:nvGrpSpPr>
          <p:cNvPr id="70" name="Group 69">
            <a:extLst>
              <a:ext uri="{FF2B5EF4-FFF2-40B4-BE49-F238E27FC236}">
                <a16:creationId xmlns:a16="http://schemas.microsoft.com/office/drawing/2014/main" id="{37031437-187C-4CC6-8131-2D433295B532}"/>
              </a:ext>
            </a:extLst>
          </p:cNvPr>
          <p:cNvGrpSpPr/>
          <p:nvPr/>
        </p:nvGrpSpPr>
        <p:grpSpPr>
          <a:xfrm>
            <a:off x="7489552" y="2606609"/>
            <a:ext cx="1770235" cy="2503715"/>
            <a:chOff x="8028939" y="2606609"/>
            <a:chExt cx="1770235" cy="2503715"/>
          </a:xfrm>
        </p:grpSpPr>
        <p:sp>
          <p:nvSpPr>
            <p:cNvPr id="71" name="Rectangle: Rounded Corners 118">
              <a:extLst>
                <a:ext uri="{FF2B5EF4-FFF2-40B4-BE49-F238E27FC236}">
                  <a16:creationId xmlns:a16="http://schemas.microsoft.com/office/drawing/2014/main" id="{4F162CF3-3DF7-4544-9A36-1AAF72CCBD67}"/>
                </a:ext>
              </a:extLst>
            </p:cNvPr>
            <p:cNvSpPr/>
            <p:nvPr/>
          </p:nvSpPr>
          <p:spPr bwMode="auto">
            <a:xfrm rot="16200000">
              <a:off x="7662199" y="2973349"/>
              <a:ext cx="2503715" cy="1770235"/>
            </a:xfrm>
            <a:prstGeom prst="roundRect">
              <a:avLst>
                <a:gd name="adj" fmla="val 3125"/>
              </a:avLst>
            </a:prstGeom>
            <a:solidFill>
              <a:srgbClr val="FCFDFE"/>
            </a:solidFill>
            <a:ln w="285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grpSp>
          <p:nvGrpSpPr>
            <p:cNvPr id="73" name="Group 72">
              <a:extLst>
                <a:ext uri="{FF2B5EF4-FFF2-40B4-BE49-F238E27FC236}">
                  <a16:creationId xmlns:a16="http://schemas.microsoft.com/office/drawing/2014/main" id="{BB03C5F7-C621-4913-9887-6331F288D569}"/>
                </a:ext>
              </a:extLst>
            </p:cNvPr>
            <p:cNvGrpSpPr/>
            <p:nvPr/>
          </p:nvGrpSpPr>
          <p:grpSpPr>
            <a:xfrm>
              <a:off x="8203375" y="2766783"/>
              <a:ext cx="1421363" cy="653908"/>
              <a:chOff x="8237632" y="2743151"/>
              <a:chExt cx="1421363" cy="653908"/>
            </a:xfrm>
          </p:grpSpPr>
          <p:sp>
            <p:nvSpPr>
              <p:cNvPr id="83" name="Rectangle: Rounded Corners 118">
                <a:extLst>
                  <a:ext uri="{FF2B5EF4-FFF2-40B4-BE49-F238E27FC236}">
                    <a16:creationId xmlns:a16="http://schemas.microsoft.com/office/drawing/2014/main" id="{D83418E8-4FED-410D-9AFE-9E4C4EE5CBB1}"/>
                  </a:ext>
                </a:extLst>
              </p:cNvPr>
              <p:cNvSpPr/>
              <p:nvPr/>
            </p:nvSpPr>
            <p:spPr bwMode="auto">
              <a:xfrm>
                <a:off x="8237632" y="283749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4" name="Title 1">
                <a:extLst>
                  <a:ext uri="{FF2B5EF4-FFF2-40B4-BE49-F238E27FC236}">
                    <a16:creationId xmlns:a16="http://schemas.microsoft.com/office/drawing/2014/main" id="{A062C01D-B101-42AE-A1C3-07C0E84BB9E9}"/>
                  </a:ext>
                </a:extLst>
              </p:cNvPr>
              <p:cNvSpPr txBox="1">
                <a:spLocks/>
              </p:cNvSpPr>
              <p:nvPr/>
            </p:nvSpPr>
            <p:spPr>
              <a:xfrm>
                <a:off x="8659080" y="2743151"/>
                <a:ext cx="578466"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Scaler</a:t>
                </a:r>
              </a:p>
            </p:txBody>
          </p:sp>
        </p:grpSp>
        <p:grpSp>
          <p:nvGrpSpPr>
            <p:cNvPr id="74" name="Group 73">
              <a:extLst>
                <a:ext uri="{FF2B5EF4-FFF2-40B4-BE49-F238E27FC236}">
                  <a16:creationId xmlns:a16="http://schemas.microsoft.com/office/drawing/2014/main" id="{50D98591-3AB2-4CE5-B076-B6BA60CDC3CE}"/>
                </a:ext>
              </a:extLst>
            </p:cNvPr>
            <p:cNvGrpSpPr/>
            <p:nvPr/>
          </p:nvGrpSpPr>
          <p:grpSpPr>
            <a:xfrm>
              <a:off x="8203375" y="3532860"/>
              <a:ext cx="1421363" cy="653009"/>
              <a:chOff x="8237632" y="3508780"/>
              <a:chExt cx="1421363" cy="653009"/>
            </a:xfrm>
          </p:grpSpPr>
          <p:sp>
            <p:nvSpPr>
              <p:cNvPr id="81" name="Rectangle: Rounded Corners 118">
                <a:extLst>
                  <a:ext uri="{FF2B5EF4-FFF2-40B4-BE49-F238E27FC236}">
                    <a16:creationId xmlns:a16="http://schemas.microsoft.com/office/drawing/2014/main" id="{EAF8B741-C20D-4161-B86A-5938C1FF31F3}"/>
                  </a:ext>
                </a:extLst>
              </p:cNvPr>
              <p:cNvSpPr/>
              <p:nvPr/>
            </p:nvSpPr>
            <p:spPr bwMode="auto">
              <a:xfrm>
                <a:off x="8237632" y="360222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2" name="Title 1">
                <a:extLst>
                  <a:ext uri="{FF2B5EF4-FFF2-40B4-BE49-F238E27FC236}">
                    <a16:creationId xmlns:a16="http://schemas.microsoft.com/office/drawing/2014/main" id="{BE5F916A-59F0-48CC-94E7-83C59A17E814}"/>
                  </a:ext>
                </a:extLst>
              </p:cNvPr>
              <p:cNvSpPr txBox="1">
                <a:spLocks/>
              </p:cNvSpPr>
              <p:nvPr/>
            </p:nvSpPr>
            <p:spPr>
              <a:xfrm>
                <a:off x="8546594" y="3508780"/>
                <a:ext cx="803438"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Controller</a:t>
                </a:r>
              </a:p>
            </p:txBody>
          </p:sp>
        </p:grpSp>
        <p:grpSp>
          <p:nvGrpSpPr>
            <p:cNvPr id="75" name="Group 74">
              <a:extLst>
                <a:ext uri="{FF2B5EF4-FFF2-40B4-BE49-F238E27FC236}">
                  <a16:creationId xmlns:a16="http://schemas.microsoft.com/office/drawing/2014/main" id="{73FD494E-CA9F-4904-8720-9DACA7A180E6}"/>
                </a:ext>
              </a:extLst>
            </p:cNvPr>
            <p:cNvGrpSpPr/>
            <p:nvPr/>
          </p:nvGrpSpPr>
          <p:grpSpPr>
            <a:xfrm>
              <a:off x="8203375" y="4298037"/>
              <a:ext cx="1421363" cy="652113"/>
              <a:chOff x="8237632" y="4274405"/>
              <a:chExt cx="1421363" cy="652113"/>
            </a:xfrm>
          </p:grpSpPr>
          <p:sp>
            <p:nvSpPr>
              <p:cNvPr id="79" name="Rectangle: Rounded Corners 118">
                <a:extLst>
                  <a:ext uri="{FF2B5EF4-FFF2-40B4-BE49-F238E27FC236}">
                    <a16:creationId xmlns:a16="http://schemas.microsoft.com/office/drawing/2014/main" id="{D9249BE2-2265-4EE9-93EE-2D46CD05FACB}"/>
                  </a:ext>
                </a:extLst>
              </p:cNvPr>
              <p:cNvSpPr/>
              <p:nvPr/>
            </p:nvSpPr>
            <p:spPr bwMode="auto">
              <a:xfrm>
                <a:off x="8237632" y="4366956"/>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806B9AFA-2805-40CF-8946-3A326DE787CB}"/>
                  </a:ext>
                </a:extLst>
              </p:cNvPr>
              <p:cNvSpPr txBox="1">
                <a:spLocks/>
              </p:cNvSpPr>
              <p:nvPr/>
            </p:nvSpPr>
            <p:spPr>
              <a:xfrm>
                <a:off x="8319809" y="4274405"/>
                <a:ext cx="1257009"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Metrics adapter</a:t>
                </a:r>
              </a:p>
            </p:txBody>
          </p:sp>
        </p:grpSp>
        <p:sp>
          <p:nvSpPr>
            <p:cNvPr id="76" name="MiniExpand_E93A" title="Icon of a rectangle on the lower-left inside a larger rectangle with an arrow pointed to the upper-right corner">
              <a:extLst>
                <a:ext uri="{FF2B5EF4-FFF2-40B4-BE49-F238E27FC236}">
                  <a16:creationId xmlns:a16="http://schemas.microsoft.com/office/drawing/2014/main" id="{66D3A5B2-07C9-455F-9482-5A64C9C9EDC0}"/>
                </a:ext>
              </a:extLst>
            </p:cNvPr>
            <p:cNvSpPr>
              <a:spLocks noChangeAspect="1" noEditPoints="1"/>
            </p:cNvSpPr>
            <p:nvPr/>
          </p:nvSpPr>
          <p:spPr bwMode="auto">
            <a:xfrm>
              <a:off x="8759401" y="3052220"/>
              <a:ext cx="309311" cy="26182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7" name="remote" title="Icon of a remote control">
              <a:extLst>
                <a:ext uri="{FF2B5EF4-FFF2-40B4-BE49-F238E27FC236}">
                  <a16:creationId xmlns:a16="http://schemas.microsoft.com/office/drawing/2014/main" id="{288F9FC4-2549-4206-A86F-E14E70B3ABC8}"/>
                </a:ext>
              </a:extLst>
            </p:cNvPr>
            <p:cNvSpPr>
              <a:spLocks noChangeAspect="1" noEditPoints="1"/>
            </p:cNvSpPr>
            <p:nvPr/>
          </p:nvSpPr>
          <p:spPr bwMode="auto">
            <a:xfrm>
              <a:off x="8845026" y="3781905"/>
              <a:ext cx="138060" cy="330423"/>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graph_9" title="Icon of a line chart with connected circles at varying points">
              <a:extLst>
                <a:ext uri="{FF2B5EF4-FFF2-40B4-BE49-F238E27FC236}">
                  <a16:creationId xmlns:a16="http://schemas.microsoft.com/office/drawing/2014/main" id="{382B1A33-BD56-484D-B2B9-8AC8FC92EF0B}"/>
                </a:ext>
              </a:extLst>
            </p:cNvPr>
            <p:cNvSpPr>
              <a:spLocks noChangeAspect="1" noEditPoints="1"/>
            </p:cNvSpPr>
            <p:nvPr/>
          </p:nvSpPr>
          <p:spPr bwMode="auto">
            <a:xfrm>
              <a:off x="8776090" y="4578171"/>
              <a:ext cx="275932" cy="24898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85" name="Straight Arrow Connector 84">
            <a:extLst>
              <a:ext uri="{FF2B5EF4-FFF2-40B4-BE49-F238E27FC236}">
                <a16:creationId xmlns:a16="http://schemas.microsoft.com/office/drawing/2014/main" id="{F04FAF44-DF13-4BE2-BFC0-30F79ACF37CE}"/>
              </a:ext>
            </a:extLst>
          </p:cNvPr>
          <p:cNvCxnSpPr>
            <a:stCxn id="59" idx="6"/>
          </p:cNvCxnSpPr>
          <p:nvPr/>
        </p:nvCxnSpPr>
        <p:spPr>
          <a:xfrm flipV="1">
            <a:off x="6419546" y="3849914"/>
            <a:ext cx="798953" cy="855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340597B-7692-45E1-BB6E-47DD1CC9B096}"/>
              </a:ext>
            </a:extLst>
          </p:cNvPr>
          <p:cNvGrpSpPr/>
          <p:nvPr/>
        </p:nvGrpSpPr>
        <p:grpSpPr>
          <a:xfrm>
            <a:off x="9740051" y="3177263"/>
            <a:ext cx="1297884" cy="284721"/>
            <a:chOff x="7966103" y="3693834"/>
            <a:chExt cx="1272549" cy="279164"/>
          </a:xfrm>
        </p:grpSpPr>
        <p:sp>
          <p:nvSpPr>
            <p:cNvPr id="129" name="Freeform: Shape 128">
              <a:extLst>
                <a:ext uri="{FF2B5EF4-FFF2-40B4-BE49-F238E27FC236}">
                  <a16:creationId xmlns:a16="http://schemas.microsoft.com/office/drawing/2014/main" id="{658DF6DB-C8F0-4A15-8FD2-FBF972AECE62}"/>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32" name="Freeform: Shape 131">
              <a:extLst>
                <a:ext uri="{FF2B5EF4-FFF2-40B4-BE49-F238E27FC236}">
                  <a16:creationId xmlns:a16="http://schemas.microsoft.com/office/drawing/2014/main" id="{E6236AA8-800F-4E0A-9FCB-43C2B338DDC2}"/>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0" name="Freeform: Shape 139">
              <a:extLst>
                <a:ext uri="{FF2B5EF4-FFF2-40B4-BE49-F238E27FC236}">
                  <a16:creationId xmlns:a16="http://schemas.microsoft.com/office/drawing/2014/main" id="{C5676481-FB4C-43E8-A2DD-3799000EF167}"/>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1" name="Freeform: Shape 140">
              <a:extLst>
                <a:ext uri="{FF2B5EF4-FFF2-40B4-BE49-F238E27FC236}">
                  <a16:creationId xmlns:a16="http://schemas.microsoft.com/office/drawing/2014/main" id="{9CDD559F-3DF9-4D15-8E06-EF5887704C7B}"/>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2" name="Group 141">
            <a:extLst>
              <a:ext uri="{FF2B5EF4-FFF2-40B4-BE49-F238E27FC236}">
                <a16:creationId xmlns:a16="http://schemas.microsoft.com/office/drawing/2014/main" id="{ACED0055-8D43-4D05-825E-12183F97BA68}"/>
              </a:ext>
            </a:extLst>
          </p:cNvPr>
          <p:cNvGrpSpPr/>
          <p:nvPr/>
        </p:nvGrpSpPr>
        <p:grpSpPr>
          <a:xfrm>
            <a:off x="9740051" y="3537643"/>
            <a:ext cx="1297884" cy="284721"/>
            <a:chOff x="7966103" y="3693834"/>
            <a:chExt cx="1272549" cy="279164"/>
          </a:xfrm>
        </p:grpSpPr>
        <p:sp>
          <p:nvSpPr>
            <p:cNvPr id="144" name="Freeform: Shape 143">
              <a:extLst>
                <a:ext uri="{FF2B5EF4-FFF2-40B4-BE49-F238E27FC236}">
                  <a16:creationId xmlns:a16="http://schemas.microsoft.com/office/drawing/2014/main" id="{C649FEEB-E96E-4C65-9076-99E5FF23231C}"/>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6" name="Freeform: Shape 145">
              <a:extLst>
                <a:ext uri="{FF2B5EF4-FFF2-40B4-BE49-F238E27FC236}">
                  <a16:creationId xmlns:a16="http://schemas.microsoft.com/office/drawing/2014/main" id="{AC399749-97F3-466A-9BD4-9AFCBE9133DD}"/>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7" name="Freeform: Shape 146">
              <a:extLst>
                <a:ext uri="{FF2B5EF4-FFF2-40B4-BE49-F238E27FC236}">
                  <a16:creationId xmlns:a16="http://schemas.microsoft.com/office/drawing/2014/main" id="{05CACB73-5BA1-41B3-A11E-7F2EB137ADCB}"/>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8" name="Freeform: Shape 147">
              <a:extLst>
                <a:ext uri="{FF2B5EF4-FFF2-40B4-BE49-F238E27FC236}">
                  <a16:creationId xmlns:a16="http://schemas.microsoft.com/office/drawing/2014/main" id="{94C994CD-05BE-48B8-BB3E-3043AB078DAA}"/>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9" name="Group 148">
            <a:extLst>
              <a:ext uri="{FF2B5EF4-FFF2-40B4-BE49-F238E27FC236}">
                <a16:creationId xmlns:a16="http://schemas.microsoft.com/office/drawing/2014/main" id="{CF4FE1E4-C3F7-4FBB-AC50-AA624C027764}"/>
              </a:ext>
            </a:extLst>
          </p:cNvPr>
          <p:cNvGrpSpPr/>
          <p:nvPr/>
        </p:nvGrpSpPr>
        <p:grpSpPr>
          <a:xfrm>
            <a:off x="9740051" y="3896230"/>
            <a:ext cx="1297884" cy="284721"/>
            <a:chOff x="7966103" y="3693834"/>
            <a:chExt cx="1272549" cy="279164"/>
          </a:xfrm>
        </p:grpSpPr>
        <p:sp>
          <p:nvSpPr>
            <p:cNvPr id="150" name="Freeform: Shape 149">
              <a:extLst>
                <a:ext uri="{FF2B5EF4-FFF2-40B4-BE49-F238E27FC236}">
                  <a16:creationId xmlns:a16="http://schemas.microsoft.com/office/drawing/2014/main" id="{94A47ED5-6CEF-48C5-902E-40A2DB553430}"/>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1" name="Freeform: Shape 150">
              <a:extLst>
                <a:ext uri="{FF2B5EF4-FFF2-40B4-BE49-F238E27FC236}">
                  <a16:creationId xmlns:a16="http://schemas.microsoft.com/office/drawing/2014/main" id="{C83E418C-A67E-4344-8386-280172FF9F70}"/>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2" name="Freeform: Shape 151">
              <a:extLst>
                <a:ext uri="{FF2B5EF4-FFF2-40B4-BE49-F238E27FC236}">
                  <a16:creationId xmlns:a16="http://schemas.microsoft.com/office/drawing/2014/main" id="{6651DE9F-E0B5-4F17-AB06-99633EA0285E}"/>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3" name="Freeform: Shape 152">
              <a:extLst>
                <a:ext uri="{FF2B5EF4-FFF2-40B4-BE49-F238E27FC236}">
                  <a16:creationId xmlns:a16="http://schemas.microsoft.com/office/drawing/2014/main" id="{8E0B8351-2085-4FE3-AF22-82C0ABFFAF84}"/>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4" name="Group 153">
            <a:extLst>
              <a:ext uri="{FF2B5EF4-FFF2-40B4-BE49-F238E27FC236}">
                <a16:creationId xmlns:a16="http://schemas.microsoft.com/office/drawing/2014/main" id="{150D91F1-9786-4428-9109-E5E09D16CEA5}"/>
              </a:ext>
            </a:extLst>
          </p:cNvPr>
          <p:cNvGrpSpPr/>
          <p:nvPr/>
        </p:nvGrpSpPr>
        <p:grpSpPr>
          <a:xfrm>
            <a:off x="9740051" y="4254810"/>
            <a:ext cx="1297884" cy="284721"/>
            <a:chOff x="11007372" y="4640300"/>
            <a:chExt cx="1297884" cy="284721"/>
          </a:xfrm>
        </p:grpSpPr>
        <p:sp>
          <p:nvSpPr>
            <p:cNvPr id="155" name="Freeform: Shape 154">
              <a:extLst>
                <a:ext uri="{FF2B5EF4-FFF2-40B4-BE49-F238E27FC236}">
                  <a16:creationId xmlns:a16="http://schemas.microsoft.com/office/drawing/2014/main" id="{AB0BEEBF-6D15-41B6-9062-7D0BDAE3FE22}"/>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6" name="Freeform: Shape 155">
              <a:extLst>
                <a:ext uri="{FF2B5EF4-FFF2-40B4-BE49-F238E27FC236}">
                  <a16:creationId xmlns:a16="http://schemas.microsoft.com/office/drawing/2014/main" id="{F61260E9-3AD4-4D12-B349-CE943B59FAC4}"/>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7" name="Freeform: Shape 156">
              <a:extLst>
                <a:ext uri="{FF2B5EF4-FFF2-40B4-BE49-F238E27FC236}">
                  <a16:creationId xmlns:a16="http://schemas.microsoft.com/office/drawing/2014/main" id="{49557DE2-0A2C-4C67-96DC-ABCA2326CBE9}"/>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8" name="Freeform: Shape 157">
              <a:extLst>
                <a:ext uri="{FF2B5EF4-FFF2-40B4-BE49-F238E27FC236}">
                  <a16:creationId xmlns:a16="http://schemas.microsoft.com/office/drawing/2014/main" id="{86500FBE-92B1-4CB8-97C3-96013B862FD6}"/>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9" name="Group 158">
            <a:extLst>
              <a:ext uri="{FF2B5EF4-FFF2-40B4-BE49-F238E27FC236}">
                <a16:creationId xmlns:a16="http://schemas.microsoft.com/office/drawing/2014/main" id="{2C202532-7FD3-4545-A621-BE1E3EC4F3D5}"/>
              </a:ext>
            </a:extLst>
          </p:cNvPr>
          <p:cNvGrpSpPr/>
          <p:nvPr/>
        </p:nvGrpSpPr>
        <p:grpSpPr>
          <a:xfrm>
            <a:off x="9740051" y="3896230"/>
            <a:ext cx="1297884" cy="284721"/>
            <a:chOff x="11007372" y="4640300"/>
            <a:chExt cx="1297884" cy="284721"/>
          </a:xfrm>
        </p:grpSpPr>
        <p:sp>
          <p:nvSpPr>
            <p:cNvPr id="160" name="Freeform: Shape 159">
              <a:extLst>
                <a:ext uri="{FF2B5EF4-FFF2-40B4-BE49-F238E27FC236}">
                  <a16:creationId xmlns:a16="http://schemas.microsoft.com/office/drawing/2014/main" id="{E017E21C-56FF-425D-9E1E-053D3C8CA416}"/>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1" name="Freeform: Shape 160">
              <a:extLst>
                <a:ext uri="{FF2B5EF4-FFF2-40B4-BE49-F238E27FC236}">
                  <a16:creationId xmlns:a16="http://schemas.microsoft.com/office/drawing/2014/main" id="{EF0B7114-D13E-489C-BC0B-711933FB81B5}"/>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2" name="Freeform: Shape 161">
              <a:extLst>
                <a:ext uri="{FF2B5EF4-FFF2-40B4-BE49-F238E27FC236}">
                  <a16:creationId xmlns:a16="http://schemas.microsoft.com/office/drawing/2014/main" id="{09486433-8A6D-4902-AAD8-E71523A671C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3" name="Freeform: Shape 162">
              <a:extLst>
                <a:ext uri="{FF2B5EF4-FFF2-40B4-BE49-F238E27FC236}">
                  <a16:creationId xmlns:a16="http://schemas.microsoft.com/office/drawing/2014/main" id="{83039B2F-62CC-4AE6-ABED-6DE621CA256D}"/>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64" name="Group 163">
            <a:extLst>
              <a:ext uri="{FF2B5EF4-FFF2-40B4-BE49-F238E27FC236}">
                <a16:creationId xmlns:a16="http://schemas.microsoft.com/office/drawing/2014/main" id="{66702F82-3AF9-45F9-8A35-7EBA6B206360}"/>
              </a:ext>
            </a:extLst>
          </p:cNvPr>
          <p:cNvGrpSpPr/>
          <p:nvPr/>
        </p:nvGrpSpPr>
        <p:grpSpPr>
          <a:xfrm>
            <a:off x="9740051" y="3537643"/>
            <a:ext cx="1297884" cy="284721"/>
            <a:chOff x="11007372" y="4640300"/>
            <a:chExt cx="1297884" cy="284721"/>
          </a:xfrm>
        </p:grpSpPr>
        <p:sp>
          <p:nvSpPr>
            <p:cNvPr id="165" name="Freeform: Shape 164">
              <a:extLst>
                <a:ext uri="{FF2B5EF4-FFF2-40B4-BE49-F238E27FC236}">
                  <a16:creationId xmlns:a16="http://schemas.microsoft.com/office/drawing/2014/main" id="{06D03FF6-44FF-4F57-A238-7D5B1A1E73BF}"/>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6" name="Freeform: Shape 165">
              <a:extLst>
                <a:ext uri="{FF2B5EF4-FFF2-40B4-BE49-F238E27FC236}">
                  <a16:creationId xmlns:a16="http://schemas.microsoft.com/office/drawing/2014/main" id="{05CED4BA-A404-4799-97FB-7E08CD7E5828}"/>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7" name="Freeform: Shape 166">
              <a:extLst>
                <a:ext uri="{FF2B5EF4-FFF2-40B4-BE49-F238E27FC236}">
                  <a16:creationId xmlns:a16="http://schemas.microsoft.com/office/drawing/2014/main" id="{D67F579E-8185-43C1-AEAC-E62DCFC6224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8" name="Freeform: Shape 167">
              <a:extLst>
                <a:ext uri="{FF2B5EF4-FFF2-40B4-BE49-F238E27FC236}">
                  <a16:creationId xmlns:a16="http://schemas.microsoft.com/office/drawing/2014/main" id="{7464EE6D-FF90-4061-B7D5-A7B078D536CA}"/>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spTree>
    <p:extLst>
      <p:ext uri="{BB962C8B-B14F-4D97-AF65-F5344CB8AC3E}">
        <p14:creationId xmlns:p14="http://schemas.microsoft.com/office/powerpoint/2010/main" val="84648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outVertical)">
                                      <p:cBhvr>
                                        <p:cTn id="7" dur="500"/>
                                        <p:tgtEl>
                                          <p:spTgt spid="8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accel="50000" decel="50000" fill="hold" nodeType="withEffect">
                                  <p:stCondLst>
                                    <p:cond delay="0"/>
                                  </p:stCondLst>
                                  <p:childTnLst>
                                    <p:animMotion origin="layout" path="M -3.16314E-6 -1.18021E-7 L -3.16314E-6 0.05266 " pathEditMode="relative" rAng="0" ptsTypes="AA">
                                      <p:cBhvr>
                                        <p:cTn id="24" dur="500" fill="hold"/>
                                        <p:tgtEl>
                                          <p:spTgt spid="87"/>
                                        </p:tgtEl>
                                        <p:attrNameLst>
                                          <p:attrName>ppt_x</p:attrName>
                                          <p:attrName>ppt_y</p:attrName>
                                        </p:attrNameLst>
                                      </p:cBhvr>
                                      <p:rCtr x="0" y="2633"/>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42"/>
                                        </p:tgtEl>
                                        <p:attrNameLst>
                                          <p:attrName>style.visibility</p:attrName>
                                        </p:attrNameLst>
                                      </p:cBhvr>
                                      <p:to>
                                        <p:strVal val="visible"/>
                                      </p:to>
                                    </p:set>
                                  </p:childTnLst>
                                </p:cTn>
                              </p:par>
                              <p:par>
                                <p:cTn id="28" presetID="42" presetClass="path" presetSubtype="0" accel="50000" decel="50000" fill="hold" nodeType="withEffect">
                                  <p:stCondLst>
                                    <p:cond delay="0"/>
                                  </p:stCondLst>
                                  <p:childTnLst>
                                    <p:animMotion origin="layout" path="M -3.16314E-6 -7.71675E-7 L -3.16314E-6 0.05107 " pathEditMode="relative" rAng="0" ptsTypes="AA">
                                      <p:cBhvr>
                                        <p:cTn id="29" dur="500" fill="hold"/>
                                        <p:tgtEl>
                                          <p:spTgt spid="142"/>
                                        </p:tgtEl>
                                        <p:attrNameLst>
                                          <p:attrName>ppt_x</p:attrName>
                                          <p:attrName>ppt_y</p:attrName>
                                        </p:attrNameLst>
                                      </p:cBhvr>
                                      <p:rCtr x="0" y="2542"/>
                                    </p:animMotion>
                                  </p:childTnLst>
                                </p:cTn>
                              </p:par>
                              <p:par>
                                <p:cTn id="30" presetID="8" presetClass="emph" presetSubtype="0" fill="hold" nodeType="withEffect">
                                  <p:stCondLst>
                                    <p:cond delay="0"/>
                                  </p:stCondLst>
                                  <p:childTnLst>
                                    <p:animRot by="21600000">
                                      <p:cBhvr>
                                        <p:cTn id="31" dur="500" fill="hold"/>
                                        <p:tgtEl>
                                          <p:spTgt spid="58"/>
                                        </p:tgtEl>
                                        <p:attrNameLst>
                                          <p:attrName>r</p:attrName>
                                        </p:attrNameLst>
                                      </p:cBhvr>
                                    </p:animRot>
                                  </p:childTnLst>
                                </p:cTn>
                              </p:par>
                            </p:childTnLst>
                          </p:cTn>
                        </p:par>
                        <p:par>
                          <p:cTn id="32" fill="hold">
                            <p:stCondLst>
                              <p:cond delay="2500"/>
                            </p:stCondLst>
                            <p:childTnLst>
                              <p:par>
                                <p:cTn id="33" presetID="1" presetClass="entr" presetSubtype="0" fill="hold" nodeType="after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3.16314E-6 -4.4621E-6 L -0.00012 0.0513 " pathEditMode="relative" rAng="0" ptsTypes="AA">
                                      <p:cBhvr>
                                        <p:cTn id="36" dur="500" fill="hold"/>
                                        <p:tgtEl>
                                          <p:spTgt spid="149"/>
                                        </p:tgtEl>
                                        <p:attrNameLst>
                                          <p:attrName>ppt_x</p:attrName>
                                          <p:attrName>ppt_y</p:attrName>
                                        </p:attrNameLst>
                                      </p:cBhvr>
                                      <p:rCtr x="-13" y="2565"/>
                                    </p:animMotion>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154"/>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149"/>
                                        </p:tgtEl>
                                        <p:attrNameLst>
                                          <p:attrName>style.visibility</p:attrName>
                                        </p:attrNameLst>
                                      </p:cBhvr>
                                      <p:to>
                                        <p:strVal val="hidden"/>
                                      </p:to>
                                    </p:set>
                                  </p:childTnLst>
                                </p:cTn>
                              </p:par>
                              <p:par>
                                <p:cTn id="42" presetID="64" presetClass="path" presetSubtype="0" accel="50000" decel="50000" fill="hold" nodeType="withEffect">
                                  <p:stCondLst>
                                    <p:cond delay="0"/>
                                  </p:stCondLst>
                                  <p:childTnLst>
                                    <p:animMotion origin="layout" path="M -3.16314E-6 1.84748E-6 L -3.16314E-6 -0.0513 " pathEditMode="relative" rAng="0" ptsTypes="AA">
                                      <p:cBhvr>
                                        <p:cTn id="43" dur="500" fill="hold"/>
                                        <p:tgtEl>
                                          <p:spTgt spid="154"/>
                                        </p:tgtEl>
                                        <p:attrNameLst>
                                          <p:attrName>ppt_x</p:attrName>
                                          <p:attrName>ppt_y</p:attrName>
                                        </p:attrNameLst>
                                      </p:cBhvr>
                                      <p:rCtr x="0" y="-2565"/>
                                    </p:animMotion>
                                  </p:childTnLst>
                                </p:cTn>
                              </p:par>
                              <p:par>
                                <p:cTn id="44" presetID="8" presetClass="emph" presetSubtype="0" fill="hold" nodeType="withEffect">
                                  <p:stCondLst>
                                    <p:cond delay="0"/>
                                  </p:stCondLst>
                                  <p:childTnLst>
                                    <p:animRot by="21600000">
                                      <p:cBhvr>
                                        <p:cTn id="45" dur="500" fill="hold"/>
                                        <p:tgtEl>
                                          <p:spTgt spid="58"/>
                                        </p:tgtEl>
                                        <p:attrNameLst>
                                          <p:attrName>r</p:attrName>
                                        </p:attrNameLst>
                                      </p:cBhvr>
                                    </p:animRot>
                                  </p:childTnLst>
                                </p:cTn>
                              </p:par>
                            </p:childTnLst>
                          </p:cTn>
                        </p:par>
                        <p:par>
                          <p:cTn id="46" fill="hold">
                            <p:stCondLst>
                              <p:cond delay="3500"/>
                            </p:stCondLst>
                            <p:childTnLst>
                              <p:par>
                                <p:cTn id="47" presetID="1" presetClass="exit" presetSubtype="0" fill="hold" nodeType="afterEffect">
                                  <p:stCondLst>
                                    <p:cond delay="0"/>
                                  </p:stCondLst>
                                  <p:childTnLst>
                                    <p:set>
                                      <p:cBhvr>
                                        <p:cTn id="48" dur="1" fill="hold">
                                          <p:stCondLst>
                                            <p:cond delay="0"/>
                                          </p:stCondLst>
                                        </p:cTn>
                                        <p:tgtEl>
                                          <p:spTgt spid="15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5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42"/>
                                        </p:tgtEl>
                                        <p:attrNameLst>
                                          <p:attrName>style.visibility</p:attrName>
                                        </p:attrNameLst>
                                      </p:cBhvr>
                                      <p:to>
                                        <p:strVal val="hidden"/>
                                      </p:to>
                                    </p:set>
                                  </p:childTnLst>
                                </p:cTn>
                              </p:par>
                              <p:par>
                                <p:cTn id="53" presetID="64" presetClass="path" presetSubtype="0" accel="50000" decel="50000" fill="hold" nodeType="withEffect">
                                  <p:stCondLst>
                                    <p:cond delay="0"/>
                                  </p:stCondLst>
                                  <p:childTnLst>
                                    <p:animMotion origin="layout" path="M -3.16314E-6 -4.4621E-6 L -3.16314E-6 -0.05129 " pathEditMode="relative" rAng="0" ptsTypes="AA">
                                      <p:cBhvr>
                                        <p:cTn id="54" dur="500" fill="hold"/>
                                        <p:tgtEl>
                                          <p:spTgt spid="159"/>
                                        </p:tgtEl>
                                        <p:attrNameLst>
                                          <p:attrName>ppt_x</p:attrName>
                                          <p:attrName>ppt_y</p:attrName>
                                        </p:attrNameLst>
                                      </p:cBhvr>
                                      <p:rCtr x="0" y="-2565"/>
                                    </p:animMotion>
                                  </p:childTnLst>
                                </p:cTn>
                              </p:par>
                            </p:childTnLst>
                          </p:cTn>
                        </p:par>
                        <p:par>
                          <p:cTn id="55" fill="hold">
                            <p:stCondLst>
                              <p:cond delay="4000"/>
                            </p:stCondLst>
                            <p:childTnLst>
                              <p:par>
                                <p:cTn id="56" presetID="1" presetClass="entr" presetSubtype="0" fill="hold" nodeType="afterEffect">
                                  <p:stCondLst>
                                    <p:cond delay="0"/>
                                  </p:stCondLst>
                                  <p:childTnLst>
                                    <p:set>
                                      <p:cBhvr>
                                        <p:cTn id="57" dur="1" fill="hold">
                                          <p:stCondLst>
                                            <p:cond delay="0"/>
                                          </p:stCondLst>
                                        </p:cTn>
                                        <p:tgtEl>
                                          <p:spTgt spid="16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87"/>
                                        </p:tgtEl>
                                        <p:attrNameLst>
                                          <p:attrName>style.visibility</p:attrName>
                                        </p:attrNameLst>
                                      </p:cBhvr>
                                      <p:to>
                                        <p:strVal val="hidden"/>
                                      </p:to>
                                    </p:set>
                                  </p:childTnLst>
                                </p:cTn>
                              </p:par>
                              <p:par>
                                <p:cTn id="60" presetID="64" presetClass="path" presetSubtype="0" accel="50000" decel="50000" fill="hold" nodeType="withEffect">
                                  <p:stCondLst>
                                    <p:cond delay="0"/>
                                  </p:stCondLst>
                                  <p:childTnLst>
                                    <p:animMotion origin="layout" path="M -3.16314E-6 -7.71675E-7 L -3.16314E-6 -0.05152 " pathEditMode="relative" rAng="0" ptsTypes="AA">
                                      <p:cBhvr>
                                        <p:cTn id="61" dur="500" fill="hold"/>
                                        <p:tgtEl>
                                          <p:spTgt spid="164"/>
                                        </p:tgtEl>
                                        <p:attrNameLst>
                                          <p:attrName>ppt_x</p:attrName>
                                          <p:attrName>ppt_y</p:attrName>
                                        </p:attrNameLst>
                                      </p:cBhvr>
                                      <p:rCtr x="0" y="-2587"/>
                                    </p:animMotion>
                                  </p:childTnLst>
                                </p:cTn>
                              </p:par>
                              <p:par>
                                <p:cTn id="62" presetID="1" presetClass="exit" presetSubtype="0" fill="hold" nodeType="withEffect">
                                  <p:stCondLst>
                                    <p:cond delay="0"/>
                                  </p:stCondLst>
                                  <p:childTnLst>
                                    <p:set>
                                      <p:cBhvr>
                                        <p:cTn id="63" dur="1" fill="hold">
                                          <p:stCondLst>
                                            <p:cond delay="0"/>
                                          </p:stCondLst>
                                        </p:cTn>
                                        <p:tgtEl>
                                          <p:spTgt spid="159"/>
                                        </p:tgtEl>
                                        <p:attrNameLst>
                                          <p:attrName>style.visibility</p:attrName>
                                        </p:attrNameLst>
                                      </p:cBhvr>
                                      <p:to>
                                        <p:strVal val="hidden"/>
                                      </p:to>
                                    </p:set>
                                  </p:childTnLst>
                                </p:cTn>
                              </p:par>
                              <p:par>
                                <p:cTn id="64" presetID="8" presetClass="emph" presetSubtype="0" fill="hold" nodeType="withEffect">
                                  <p:stCondLst>
                                    <p:cond delay="0"/>
                                  </p:stCondLst>
                                  <p:childTnLst>
                                    <p:animRot by="21600000">
                                      <p:cBhvr>
                                        <p:cTn id="65" dur="50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263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a:solidFill>
                  <a:srgbClr val="0078D4"/>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Standard interface</a:t>
            </a:r>
            <a:r>
              <a:rPr lang="en-US" sz="1400" b="0" spc="0">
                <a:solidFill>
                  <a:srgbClr val="0078D4"/>
                </a:solidFill>
                <a:latin typeface="Segoe UI" panose="020B0502040204020203" pitchFamily="34" charset="0"/>
              </a:rPr>
              <a:t> for service mesh on Kubernetes​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Basic feature set</a:t>
            </a:r>
            <a:r>
              <a:rPr lang="en-US" sz="1400" b="0" spc="0">
                <a:solidFill>
                  <a:srgbClr val="0078D4"/>
                </a:solidFill>
                <a:latin typeface="Segoe UI" panose="020B0502040204020203" pitchFamily="34" charset="0"/>
              </a:rPr>
              <a:t> to address most common scenarios​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Extensible</a:t>
            </a:r>
            <a:r>
              <a:rPr lang="en-US" sz="1400" b="0" spc="0">
                <a:solidFill>
                  <a:srgbClr val="0078D4"/>
                </a:solidFill>
                <a:latin typeface="Segoe UI" panose="020B0502040204020203" pitchFamily="34" charset="0"/>
              </a:rPr>
              <a:t> to support new features as they become widely available​ </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Service Mesh Interface (SMI)</a:t>
            </a:r>
          </a:p>
        </p:txBody>
      </p:sp>
      <p:grpSp>
        <p:nvGrpSpPr>
          <p:cNvPr id="86" name="Group 85">
            <a:extLst>
              <a:ext uri="{FF2B5EF4-FFF2-40B4-BE49-F238E27FC236}">
                <a16:creationId xmlns:a16="http://schemas.microsoft.com/office/drawing/2014/main" id="{48337D40-7FEF-41B2-868B-2B5B099DE49C}"/>
              </a:ext>
            </a:extLst>
          </p:cNvPr>
          <p:cNvGrpSpPr/>
          <p:nvPr/>
        </p:nvGrpSpPr>
        <p:grpSpPr>
          <a:xfrm>
            <a:off x="5389468" y="1805557"/>
            <a:ext cx="6414932" cy="4254272"/>
            <a:chOff x="5163094" y="1753178"/>
            <a:chExt cx="6414932" cy="4254272"/>
          </a:xfrm>
        </p:grpSpPr>
        <p:sp>
          <p:nvSpPr>
            <p:cNvPr id="88" name="Rectangle: Rounded Corners 87">
              <a:extLst>
                <a:ext uri="{FF2B5EF4-FFF2-40B4-BE49-F238E27FC236}">
                  <a16:creationId xmlns:a16="http://schemas.microsoft.com/office/drawing/2014/main" id="{F2BAFE5C-FFB0-4101-B7B4-1E75F01E09B3}"/>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Apps</a:t>
              </a:r>
            </a:p>
          </p:txBody>
        </p:sp>
        <p:sp>
          <p:nvSpPr>
            <p:cNvPr id="89" name="Rectangle: Rounded Corners 88">
              <a:extLst>
                <a:ext uri="{FF2B5EF4-FFF2-40B4-BE49-F238E27FC236}">
                  <a16:creationId xmlns:a16="http://schemas.microsoft.com/office/drawing/2014/main" id="{70CCBF86-5C36-4635-96EA-DEC22521D5A2}"/>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Tooling</a:t>
              </a:r>
            </a:p>
          </p:txBody>
        </p:sp>
        <p:sp>
          <p:nvSpPr>
            <p:cNvPr id="90" name="Rectangle: Rounded Corners 89">
              <a:extLst>
                <a:ext uri="{FF2B5EF4-FFF2-40B4-BE49-F238E27FC236}">
                  <a16:creationId xmlns:a16="http://schemas.microsoft.com/office/drawing/2014/main" id="{045262EB-8164-4629-98C0-23FB6F0262CC}"/>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Ecosystem</a:t>
              </a:r>
            </a:p>
          </p:txBody>
        </p:sp>
        <p:sp>
          <p:nvSpPr>
            <p:cNvPr id="91" name="Rectangle: Rounded Corners 90">
              <a:extLst>
                <a:ext uri="{FF2B5EF4-FFF2-40B4-BE49-F238E27FC236}">
                  <a16:creationId xmlns:a16="http://schemas.microsoft.com/office/drawing/2014/main" id="{AB4AF1D2-D553-461E-9526-FCB55748232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 descr="Image result for istio logo png">
              <a:extLst>
                <a:ext uri="{FF2B5EF4-FFF2-40B4-BE49-F238E27FC236}">
                  <a16:creationId xmlns:a16="http://schemas.microsoft.com/office/drawing/2014/main" id="{FB7E03C6-35BA-405C-9725-38DAA73E07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12122E95-7D0F-45EC-8C7F-91A7BBAF97C1}"/>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Consul logo">
              <a:extLst>
                <a:ext uri="{FF2B5EF4-FFF2-40B4-BE49-F238E27FC236}">
                  <a16:creationId xmlns:a16="http://schemas.microsoft.com/office/drawing/2014/main" id="{2725ED3F-DC8F-46ED-8FA4-6E0C9EA73ADA}"/>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95" name="Rectangle: Rounded Corners 94">
              <a:extLst>
                <a:ext uri="{FF2B5EF4-FFF2-40B4-BE49-F238E27FC236}">
                  <a16:creationId xmlns:a16="http://schemas.microsoft.com/office/drawing/2014/main" id="{09FA3EEE-BEE4-4A37-82FD-026D0ABA4134}"/>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close up of a logo&#10;&#10;Description automatically generated">
              <a:extLst>
                <a:ext uri="{FF2B5EF4-FFF2-40B4-BE49-F238E27FC236}">
                  <a16:creationId xmlns:a16="http://schemas.microsoft.com/office/drawing/2014/main" id="{E17D2BB3-BA42-436E-99A8-E2FB043BF3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97" name="Rectangle: Rounded Corners 96">
              <a:extLst>
                <a:ext uri="{FF2B5EF4-FFF2-40B4-BE49-F238E27FC236}">
                  <a16:creationId xmlns:a16="http://schemas.microsoft.com/office/drawing/2014/main" id="{8958436F-58EC-4DE9-86D5-06A44671B15B}"/>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…and more</a:t>
              </a:r>
            </a:p>
          </p:txBody>
        </p:sp>
        <p:cxnSp>
          <p:nvCxnSpPr>
            <p:cNvPr id="98" name="Straight Arrow Connector 97">
              <a:extLst>
                <a:ext uri="{FF2B5EF4-FFF2-40B4-BE49-F238E27FC236}">
                  <a16:creationId xmlns:a16="http://schemas.microsoft.com/office/drawing/2014/main" id="{846FC530-1A63-45DE-9DB5-8BF5CD13F730}"/>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5D7B09E-5DCC-4546-8A05-FBD81FC66A5F}"/>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F9E8F3-D99F-4F3A-9B3D-EDD5C144FD39}"/>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2A0E46C-62E8-47FC-ADC1-A72B729214BC}"/>
                </a:ext>
              </a:extLst>
            </p:cNvPr>
            <p:cNvCxnSpPr>
              <a:cxnSpLocks/>
              <a:stCxn id="105" idx="2"/>
              <a:endCxn id="91"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3154C73-5F61-41AF-9AE9-CB9B0E38AA7D}"/>
                </a:ext>
              </a:extLst>
            </p:cNvPr>
            <p:cNvCxnSpPr>
              <a:cxnSpLocks/>
              <a:stCxn id="105" idx="2"/>
              <a:endCxn id="93"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CB88344-36AC-47F7-B9AA-99CDE663BB29}"/>
                </a:ext>
              </a:extLst>
            </p:cNvPr>
            <p:cNvCxnSpPr>
              <a:cxnSpLocks/>
              <a:stCxn id="105" idx="2"/>
              <a:endCxn id="95"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22AEC-AF6C-4A8F-B265-721B22601838}"/>
                </a:ext>
              </a:extLst>
            </p:cNvPr>
            <p:cNvCxnSpPr>
              <a:cxnSpLocks/>
              <a:stCxn id="105" idx="2"/>
              <a:endCxn id="97"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FEF6E79A-B983-46B0-B9EA-9AC0388D73EB}"/>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F3840B09-80B9-415D-8F0B-0CA1C2D2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107" name="TextBox 106">
              <a:extLst>
                <a:ext uri="{FF2B5EF4-FFF2-40B4-BE49-F238E27FC236}">
                  <a16:creationId xmlns:a16="http://schemas.microsoft.com/office/drawing/2014/main" id="{687CB3EA-FB2B-4E19-8591-FCBB2B111E55}"/>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108" name="Group 107">
              <a:extLst>
                <a:ext uri="{FF2B5EF4-FFF2-40B4-BE49-F238E27FC236}">
                  <a16:creationId xmlns:a16="http://schemas.microsoft.com/office/drawing/2014/main" id="{62FECBCF-527F-4FA3-B305-79C17DA34117}"/>
                </a:ext>
              </a:extLst>
            </p:cNvPr>
            <p:cNvGrpSpPr/>
            <p:nvPr/>
          </p:nvGrpSpPr>
          <p:grpSpPr>
            <a:xfrm>
              <a:off x="9186304" y="3278433"/>
              <a:ext cx="831970" cy="738769"/>
              <a:chOff x="9517774" y="3887121"/>
              <a:chExt cx="831970" cy="738769"/>
            </a:xfrm>
          </p:grpSpPr>
          <p:sp>
            <p:nvSpPr>
              <p:cNvPr id="120" name="Rectangle: Rounded Corners 119">
                <a:extLst>
                  <a:ext uri="{FF2B5EF4-FFF2-40B4-BE49-F238E27FC236}">
                    <a16:creationId xmlns:a16="http://schemas.microsoft.com/office/drawing/2014/main" id="{F1D2ECA6-990D-4411-BA72-7F6C93AC9FF9}"/>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_17" title="Icon of a curved arrow that splits in two directions">
                <a:extLst>
                  <a:ext uri="{FF2B5EF4-FFF2-40B4-BE49-F238E27FC236}">
                    <a16:creationId xmlns:a16="http://schemas.microsoft.com/office/drawing/2014/main" id="{B140C98B-72DB-4610-B95B-86F9EF7AF221}"/>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 name="Title 1">
                <a:extLst>
                  <a:ext uri="{FF2B5EF4-FFF2-40B4-BE49-F238E27FC236}">
                    <a16:creationId xmlns:a16="http://schemas.microsoft.com/office/drawing/2014/main" id="{72A14616-36C7-4800-AD09-973E99575536}"/>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Routing</a:t>
                </a:r>
              </a:p>
            </p:txBody>
          </p:sp>
        </p:grpSp>
        <p:grpSp>
          <p:nvGrpSpPr>
            <p:cNvPr id="109" name="Group 108">
              <a:extLst>
                <a:ext uri="{FF2B5EF4-FFF2-40B4-BE49-F238E27FC236}">
                  <a16:creationId xmlns:a16="http://schemas.microsoft.com/office/drawing/2014/main" id="{3A3A6833-471E-4974-91E2-EAE078EEAD8C}"/>
                </a:ext>
              </a:extLst>
            </p:cNvPr>
            <p:cNvGrpSpPr/>
            <p:nvPr/>
          </p:nvGrpSpPr>
          <p:grpSpPr>
            <a:xfrm>
              <a:off x="9961639" y="3278433"/>
              <a:ext cx="831970" cy="738769"/>
              <a:chOff x="10138804" y="3887121"/>
              <a:chExt cx="831970" cy="738769"/>
            </a:xfrm>
          </p:grpSpPr>
          <p:sp>
            <p:nvSpPr>
              <p:cNvPr id="117" name="Rectangle: Rounded Corners 116">
                <a:extLst>
                  <a:ext uri="{FF2B5EF4-FFF2-40B4-BE49-F238E27FC236}">
                    <a16:creationId xmlns:a16="http://schemas.microsoft.com/office/drawing/2014/main" id="{30C257F4-59BD-4268-ADE7-AE5AAFC7C1F8}"/>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inary" title="Icon of binary code, ones and zeros">
                <a:extLst>
                  <a:ext uri="{FF2B5EF4-FFF2-40B4-BE49-F238E27FC236}">
                    <a16:creationId xmlns:a16="http://schemas.microsoft.com/office/drawing/2014/main" id="{6BE1557D-93A3-490A-8FD9-CEBEB10C7739}"/>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Title 1">
                <a:extLst>
                  <a:ext uri="{FF2B5EF4-FFF2-40B4-BE49-F238E27FC236}">
                    <a16:creationId xmlns:a16="http://schemas.microsoft.com/office/drawing/2014/main" id="{26D223A8-CC67-465F-984A-6B336069F6E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Telemetry</a:t>
                </a:r>
              </a:p>
            </p:txBody>
          </p:sp>
        </p:grpSp>
        <p:grpSp>
          <p:nvGrpSpPr>
            <p:cNvPr id="110" name="Group 109">
              <a:extLst>
                <a:ext uri="{FF2B5EF4-FFF2-40B4-BE49-F238E27FC236}">
                  <a16:creationId xmlns:a16="http://schemas.microsoft.com/office/drawing/2014/main" id="{ADD31163-BE08-4F86-BE90-0690C3DD48EC}"/>
                </a:ext>
              </a:extLst>
            </p:cNvPr>
            <p:cNvGrpSpPr/>
            <p:nvPr/>
          </p:nvGrpSpPr>
          <p:grpSpPr>
            <a:xfrm>
              <a:off x="10736974" y="3278433"/>
              <a:ext cx="831970" cy="738769"/>
              <a:chOff x="10736974" y="3887121"/>
              <a:chExt cx="831970" cy="738769"/>
            </a:xfrm>
          </p:grpSpPr>
          <p:sp>
            <p:nvSpPr>
              <p:cNvPr id="114" name="Rectangle: Rounded Corners 113">
                <a:extLst>
                  <a:ext uri="{FF2B5EF4-FFF2-40B4-BE49-F238E27FC236}">
                    <a16:creationId xmlns:a16="http://schemas.microsoft.com/office/drawing/2014/main" id="{5D4BC517-2C11-4666-8732-7AFEBC44FF30}"/>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cript_F03A" title="Icon of an unrolled document with writing on it">
                <a:extLst>
                  <a:ext uri="{FF2B5EF4-FFF2-40B4-BE49-F238E27FC236}">
                    <a16:creationId xmlns:a16="http://schemas.microsoft.com/office/drawing/2014/main" id="{EDF77B7E-FF24-424E-B41B-B8B62B99E70F}"/>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itle 1">
                <a:extLst>
                  <a:ext uri="{FF2B5EF4-FFF2-40B4-BE49-F238E27FC236}">
                    <a16:creationId xmlns:a16="http://schemas.microsoft.com/office/drawing/2014/main" id="{48E5562E-EF09-4C41-97AE-0D6E3D59551B}"/>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Policy</a:t>
                </a:r>
              </a:p>
            </p:txBody>
          </p:sp>
        </p:grpSp>
        <p:grpSp>
          <p:nvGrpSpPr>
            <p:cNvPr id="111" name="Group 110">
              <a:extLst>
                <a:ext uri="{FF2B5EF4-FFF2-40B4-BE49-F238E27FC236}">
                  <a16:creationId xmlns:a16="http://schemas.microsoft.com/office/drawing/2014/main" id="{EC51ECA4-0359-49C1-8F15-E04E4A2B2BCF}"/>
                </a:ext>
              </a:extLst>
            </p:cNvPr>
            <p:cNvGrpSpPr/>
            <p:nvPr/>
          </p:nvGrpSpPr>
          <p:grpSpPr>
            <a:xfrm>
              <a:off x="5163095" y="5668896"/>
              <a:ext cx="6414930" cy="338554"/>
              <a:chOff x="5163095" y="6043647"/>
              <a:chExt cx="6414930" cy="338554"/>
            </a:xfrm>
          </p:grpSpPr>
          <p:cxnSp>
            <p:nvCxnSpPr>
              <p:cNvPr id="112" name="Straight Connector 111">
                <a:extLst>
                  <a:ext uri="{FF2B5EF4-FFF2-40B4-BE49-F238E27FC236}">
                    <a16:creationId xmlns:a16="http://schemas.microsoft.com/office/drawing/2014/main" id="{FB995BAE-45FC-4F63-9912-C84999639D0B}"/>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717BF42-8A13-4D79-9A1A-D391BADDB929}"/>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Kubernetes</a:t>
                </a:r>
                <a:endParaRPr lang="en-US" sz="1600">
                  <a:solidFill>
                    <a:srgbClr val="0078D4"/>
                  </a:solidFill>
                </a:endParaRPr>
              </a:p>
            </p:txBody>
          </p:sp>
        </p:grpSp>
      </p:grpSp>
    </p:spTree>
    <p:extLst>
      <p:ext uri="{BB962C8B-B14F-4D97-AF65-F5344CB8AC3E}">
        <p14:creationId xmlns:p14="http://schemas.microsoft.com/office/powerpoint/2010/main" val="33856326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20B6352B-0FFE-4494-90ED-A4EB042665FC}"/>
              </a:ext>
            </a:extLst>
          </p:cNvPr>
          <p:cNvSpPr txBox="1">
            <a:spLocks/>
          </p:cNvSpPr>
          <p:nvPr/>
        </p:nvSpPr>
        <p:spPr>
          <a:xfrm>
            <a:off x="465138" y="2803670"/>
            <a:ext cx="3383280"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2"/>
              <a:defRPr/>
            </a:pPr>
            <a:r>
              <a:rPr lang="en-US" sz="1400" b="0" spc="0">
                <a:solidFill>
                  <a:srgbClr val="0078D4"/>
                </a:solidFill>
                <a:latin typeface="Segoe UI" panose="020B0502040204020203" pitchFamily="34" charset="0"/>
              </a:rPr>
              <a:t>͏</a:t>
            </a:r>
            <a:r>
              <a:rPr lang="en-US" sz="1400" spc="0">
                <a:solidFill>
                  <a:srgbClr val="0078D4"/>
                </a:solidFill>
              </a:rPr>
              <a:t>Node and cluster level security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Automatic security patching nightly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Nodes deployed in private virtual network subnet w/o public addresses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Network policy to secure communication paths between namespaces (and nodes)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Pod Security Policies using Gatekeeper</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K8s RBAC and AAD for authentication</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Threat protection on nodes</a:t>
            </a:r>
          </a:p>
        </p:txBody>
      </p:sp>
      <p:grpSp>
        <p:nvGrpSpPr>
          <p:cNvPr id="304" name="Group 303">
            <a:extLst>
              <a:ext uri="{FF2B5EF4-FFF2-40B4-BE49-F238E27FC236}">
                <a16:creationId xmlns:a16="http://schemas.microsoft.com/office/drawing/2014/main" id="{F28CDA09-AEF0-4898-9C58-DEEEB07020C0}"/>
              </a:ext>
            </a:extLst>
          </p:cNvPr>
          <p:cNvGrpSpPr/>
          <p:nvPr/>
        </p:nvGrpSpPr>
        <p:grpSpPr>
          <a:xfrm>
            <a:off x="7290914" y="1524858"/>
            <a:ext cx="3575821" cy="337573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539910" y="2619975"/>
            <a:ext cx="1141146" cy="11887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3692525" cy="410369"/>
          </a:xfrm>
        </p:spPr>
        <p:txBody>
          <a:bodyPr/>
          <a:lstStyle/>
          <a:p>
            <a:r>
              <a:rPr lang="en-US"/>
              <a:t>Security overview</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65138" y="1703929"/>
            <a:ext cx="3383280"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t>
            </a:r>
            <a:r>
              <a:rPr lang="en-US" sz="1400" b="0" spc="0">
                <a:solidFill>
                  <a:srgbClr val="0078D4"/>
                </a:solidFill>
              </a:rPr>
              <a:t>Image and container level security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AAD authenticated Container registry access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ACR image scanning and content trust for image validation</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65138" y="4555730"/>
            <a:ext cx="3383280"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3"/>
              <a:defRPr/>
            </a:pPr>
            <a:r>
              <a:rPr lang="en-US" sz="1400" b="0" spc="0">
                <a:solidFill>
                  <a:srgbClr val="0078D4"/>
                </a:solidFill>
                <a:latin typeface="Segoe UI" panose="020B0502040204020203" pitchFamily="34" charset="0"/>
              </a:rPr>
              <a:t>͏</a:t>
            </a:r>
            <a:r>
              <a:rPr lang="en-US" sz="1400" spc="0">
                <a:solidFill>
                  <a:srgbClr val="0078D4"/>
                </a:solidFill>
              </a:rPr>
              <a:t>Pod level security</a:t>
            </a:r>
          </a:p>
          <a:p>
            <a:pPr marL="548640" lvl="0" indent="-274320">
              <a:buFont typeface="Arial" panose="020B0604020202020204" pitchFamily="34" charset="0"/>
              <a:buChar char="•"/>
              <a:defRPr/>
            </a:pPr>
            <a:r>
              <a:rPr lang="en-US" sz="1200" b="0" spc="0">
                <a:solidFill>
                  <a:srgbClr val="0078D4"/>
                </a:solidFill>
                <a:latin typeface="Segoe UI" panose="020B0502040204020203" pitchFamily="34" charset="0"/>
              </a:rPr>
              <a:t>Pod level control using AAD Pod Identity </a:t>
            </a:r>
          </a:p>
          <a:p>
            <a:pPr marL="548640" lvl="0" indent="-274320">
              <a:buFont typeface="Arial" panose="020B0604020202020204" pitchFamily="34" charset="0"/>
              <a:buChar char="•"/>
              <a:defRPr/>
            </a:pPr>
            <a:r>
              <a:rPr lang="en-US" sz="1200" b="0" spc="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65138" y="5286140"/>
            <a:ext cx="3383280" cy="15081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t>
            </a:r>
            <a:r>
              <a:rPr lang="en-US" sz="1400" spc="0">
                <a:solidFill>
                  <a:srgbClr val="0078D4"/>
                </a:solidFill>
              </a:rPr>
              <a:t>Workload level security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Azure Role-based Access Control (RBAC) &amp; security policy groups</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Secure access to resources &amp; services </a:t>
            </a:r>
            <a:br>
              <a:rPr lang="en-US" sz="1200" b="0" spc="0">
                <a:solidFill>
                  <a:srgbClr val="0078D4"/>
                </a:solidFill>
                <a:latin typeface="Segoe UI" panose="020B0502040204020203" pitchFamily="34" charset="0"/>
              </a:rPr>
            </a:br>
            <a:r>
              <a:rPr lang="en-US" sz="1200" b="0" spc="0">
                <a:solidFill>
                  <a:srgbClr val="0078D4"/>
                </a:solidFill>
                <a:latin typeface="Segoe UI" panose="020B0502040204020203" pitchFamily="34" charset="0"/>
              </a:rPr>
              <a:t>(e.g. Azure Key Vault) via Pod Identity</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Storage Encryption</a:t>
            </a:r>
          </a:p>
          <a:p>
            <a:pPr marL="548640" indent="-274320">
              <a:buFont typeface="Arial" panose="020B0604020202020204" pitchFamily="34" charset="0"/>
              <a:buChar char="•"/>
              <a:defRPr/>
            </a:pPr>
            <a:r>
              <a:rPr lang="en-US" sz="1200" b="0" spc="0">
                <a:solidFill>
                  <a:srgbClr val="0078D4"/>
                </a:solidFill>
                <a:latin typeface="Segoe UI" panose="020B0502040204020203" pitchFamily="34" charset="0"/>
              </a:rPr>
              <a:t>App Gateway with WAF to protect against threats and intrusions</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4462533" y="1612671"/>
            <a:ext cx="822960" cy="1031092"/>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104643" y="1234575"/>
            <a:ext cx="980709" cy="1409188"/>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5720" tIns="45720" rIns="45720" bIns="45720" rtlCol="0">
                <a:spAutoFit/>
              </a:bodyPr>
              <a:lstStyle/>
              <a:p>
                <a:pPr algn="ctr" defTabSz="914192">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230046" y="2964712"/>
            <a:ext cx="822960" cy="1184981"/>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9078825" y="4900595"/>
            <a:ext cx="0" cy="45148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9078825" y="4207491"/>
            <a:ext cx="12700" cy="2276484"/>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513780" y="5409770"/>
            <a:ext cx="853605" cy="1023472"/>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652022" y="5409770"/>
            <a:ext cx="853605" cy="1023472"/>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790264" y="5409770"/>
            <a:ext cx="853605" cy="1023472"/>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477728" y="257756"/>
            <a:ext cx="717581" cy="910661"/>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409716" y="1826582"/>
            <a:ext cx="853605" cy="903041"/>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836518"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964704" y="257756"/>
            <a:ext cx="717581" cy="910661"/>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896692" y="1826582"/>
            <a:ext cx="853605" cy="903041"/>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323494"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457193" y="2664279"/>
            <a:ext cx="3243263" cy="2139735"/>
            <a:chOff x="7457193" y="3190643"/>
            <a:chExt cx="3243263" cy="1597395"/>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0643"/>
              <a:ext cx="1097280" cy="12195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a:t>
              </a:r>
              <a:r>
                <a:rPr lang="en-US" err="1">
                  <a:solidFill>
                    <a:srgbClr val="000000"/>
                  </a:solidFill>
                </a:rPr>
                <a:t>VNet</a:t>
              </a:r>
              <a:endParaRPr lang="en-US">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559223" y="3465056"/>
            <a:ext cx="1373762" cy="1199868"/>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224386" y="3465056"/>
            <a:ext cx="1374039" cy="1199868"/>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886700" y="3746039"/>
            <a:ext cx="980970" cy="852210"/>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323500"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323500"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584106"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584106"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295964" y="3746039"/>
            <a:ext cx="1230882" cy="852210"/>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818508" y="417660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632258" y="4118973"/>
            <a:ext cx="341658" cy="341658"/>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916504" y="4446338"/>
            <a:ext cx="71523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774135" y="4355156"/>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520443" y="4407291"/>
            <a:ext cx="283464" cy="5669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884286" y="3036990"/>
            <a:ext cx="639217" cy="318052"/>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a:t>
              </a:r>
              <a:r>
                <a:rPr lang="en-US" sz="800" spc="0">
                  <a:solidFill>
                    <a:srgbClr val="000000"/>
                  </a:solidFill>
                  <a:latin typeface="Segoe UI Semibold" panose="020B0702040204020203" pitchFamily="34" charset="0"/>
                  <a:cs typeface="Segoe UI Semibold" panose="020B0702040204020203" pitchFamily="34" charset="0"/>
                </a:rPr>
                <a:t>C</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932985" y="4170193"/>
            <a:ext cx="291401"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891018" y="3791552"/>
            <a:ext cx="3390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529102" y="6558823"/>
            <a:ext cx="3099444" cy="153888"/>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966173" y="168149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951201" y="41500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3" name="Oval 292">
            <a:extLst>
              <a:ext uri="{FF2B5EF4-FFF2-40B4-BE49-F238E27FC236}">
                <a16:creationId xmlns:a16="http://schemas.microsoft.com/office/drawing/2014/main" id="{AB660874-33B9-48D5-AFDC-F873098C6BC8}"/>
              </a:ext>
            </a:extLst>
          </p:cNvPr>
          <p:cNvSpPr/>
          <p:nvPr/>
        </p:nvSpPr>
        <p:spPr bwMode="auto">
          <a:xfrm>
            <a:off x="9273497" y="40296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4" name="Oval 293">
            <a:extLst>
              <a:ext uri="{FF2B5EF4-FFF2-40B4-BE49-F238E27FC236}">
                <a16:creationId xmlns:a16="http://schemas.microsoft.com/office/drawing/2014/main" id="{CA51BB25-4B31-47AA-B0C3-FAAF65EB47A0}"/>
              </a:ext>
            </a:extLst>
          </p:cNvPr>
          <p:cNvSpPr/>
          <p:nvPr/>
        </p:nvSpPr>
        <p:spPr bwMode="auto">
          <a:xfrm>
            <a:off x="8622715" y="49893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130215" y="4675794"/>
            <a:ext cx="1388663" cy="463697"/>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Azure </a:t>
                </a:r>
                <a:br>
                  <a:rPr lang="en-US">
                    <a:solidFill>
                      <a:srgbClr val="000000"/>
                    </a:solidFill>
                  </a:rPr>
                </a:br>
                <a:r>
                  <a:rPr lang="en-US">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848566" y="2717576"/>
            <a:ext cx="617603" cy="9305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224386" y="3036990"/>
            <a:ext cx="639217" cy="318052"/>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Ingress Controller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523503" y="3196016"/>
            <a:ext cx="64212" cy="626967"/>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543995" y="3355043"/>
            <a:ext cx="157098" cy="467941"/>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487783" y="2511516"/>
            <a:ext cx="617603" cy="505179"/>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154703" y="1265830"/>
            <a:ext cx="1504666" cy="368490"/>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959208" y="3036990"/>
            <a:ext cx="639217" cy="318052"/>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External DNS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863603" y="3196016"/>
            <a:ext cx="9560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660693" y="1857083"/>
            <a:ext cx="1265253" cy="283861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087792" y="3036990"/>
            <a:ext cx="853605" cy="947657"/>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10"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304"/>
                                        </p:tgtEl>
                                        <p:attrNameLst>
                                          <p:attrName>style.visibility</p:attrName>
                                        </p:attrNameLst>
                                      </p:cBhvr>
                                      <p:to>
                                        <p:strVal val="visible"/>
                                      </p:to>
                                    </p:set>
                                    <p:anim calcmode="lin" valueType="num">
                                      <p:cBhvr>
                                        <p:cTn id="36" dur="500" fill="hold"/>
                                        <p:tgtEl>
                                          <p:spTgt spid="304"/>
                                        </p:tgtEl>
                                        <p:attrNameLst>
                                          <p:attrName>ppt_w</p:attrName>
                                        </p:attrNameLst>
                                      </p:cBhvr>
                                      <p:tavLst>
                                        <p:tav tm="0">
                                          <p:val>
                                            <p:fltVal val="0"/>
                                          </p:val>
                                        </p:tav>
                                        <p:tav tm="100000">
                                          <p:val>
                                            <p:strVal val="#ppt_w"/>
                                          </p:val>
                                        </p:tav>
                                      </p:tavLst>
                                    </p:anim>
                                    <p:anim calcmode="lin" valueType="num">
                                      <p:cBhvr>
                                        <p:cTn id="37" dur="500" fill="hold"/>
                                        <p:tgtEl>
                                          <p:spTgt spid="304"/>
                                        </p:tgtEl>
                                        <p:attrNameLst>
                                          <p:attrName>ppt_h</p:attrName>
                                        </p:attrNameLst>
                                      </p:cBhvr>
                                      <p:tavLst>
                                        <p:tav tm="0">
                                          <p:val>
                                            <p:fltVal val="0"/>
                                          </p:val>
                                        </p:tav>
                                        <p:tav tm="100000">
                                          <p:val>
                                            <p:strVal val="#ppt_h"/>
                                          </p:val>
                                        </p:tav>
                                      </p:tavLst>
                                    </p:anim>
                                    <p:animEffect transition="in" filter="fade">
                                      <p:cBhvr>
                                        <p:cTn id="38" dur="500"/>
                                        <p:tgtEl>
                                          <p:spTgt spid="30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500"/>
                                        <p:tgtEl>
                                          <p:spTgt spid="296"/>
                                        </p:tgtEl>
                                      </p:cBhvr>
                                    </p:animEffect>
                                  </p:childTnLst>
                                </p:cTn>
                              </p:par>
                              <p:par>
                                <p:cTn id="43" presetID="10" presetClass="entr" presetSubtype="0" fill="hold" nodeType="with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fade">
                                      <p:cBhvr>
                                        <p:cTn id="45" dur="500"/>
                                        <p:tgtEl>
                                          <p:spTgt spid="29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10" presetClass="entr" presetSubtype="0" fill="hold" nodeType="with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01"/>
                                        </p:tgtEl>
                                        <p:attrNameLst>
                                          <p:attrName>style.visibility</p:attrName>
                                        </p:attrNameLst>
                                      </p:cBhvr>
                                      <p:to>
                                        <p:strVal val="visible"/>
                                      </p:to>
                                    </p:set>
                                    <p:animEffect transition="in" filter="fade">
                                      <p:cBhvr>
                                        <p:cTn id="56" dur="500"/>
                                        <p:tgtEl>
                                          <p:spTgt spid="301"/>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500"/>
                                        <p:tgtEl>
                                          <p:spTgt spid="172"/>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par>
                                <p:cTn id="75" presetID="10"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306"/>
                                        </p:tgtEl>
                                        <p:attrNameLst>
                                          <p:attrName>style.visibility</p:attrName>
                                        </p:attrNameLst>
                                      </p:cBhvr>
                                      <p:to>
                                        <p:strVal val="visible"/>
                                      </p:to>
                                    </p:set>
                                    <p:animEffect transition="in" filter="fade">
                                      <p:cBhvr>
                                        <p:cTn id="81" dur="500"/>
                                        <p:tgtEl>
                                          <p:spTgt spid="306"/>
                                        </p:tgtEl>
                                      </p:cBhvr>
                                    </p:animEffect>
                                  </p:childTnLst>
                                </p:cTn>
                              </p:par>
                              <p:par>
                                <p:cTn id="82" presetID="10" presetClass="entr" presetSubtype="0" fill="hold" nodeType="withEffect">
                                  <p:stCondLst>
                                    <p:cond delay="0"/>
                                  </p:stCondLst>
                                  <p:childTnLst>
                                    <p:set>
                                      <p:cBhvr>
                                        <p:cTn id="83" dur="1" fill="hold">
                                          <p:stCondLst>
                                            <p:cond delay="0"/>
                                          </p:stCondLst>
                                        </p:cTn>
                                        <p:tgtEl>
                                          <p:spTgt spid="305"/>
                                        </p:tgtEl>
                                        <p:attrNameLst>
                                          <p:attrName>style.visibility</p:attrName>
                                        </p:attrNameLst>
                                      </p:cBhvr>
                                      <p:to>
                                        <p:strVal val="visible"/>
                                      </p:to>
                                    </p:set>
                                    <p:animEffect transition="in" filter="fade">
                                      <p:cBhvr>
                                        <p:cTn id="84" dur="500"/>
                                        <p:tgtEl>
                                          <p:spTgt spid="305"/>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300"/>
                                        </p:tgtEl>
                                        <p:attrNameLst>
                                          <p:attrName>style.visibility</p:attrName>
                                        </p:attrNameLst>
                                      </p:cBhvr>
                                      <p:to>
                                        <p:strVal val="visible"/>
                                      </p:to>
                                    </p:set>
                                    <p:animEffect transition="in" filter="fade">
                                      <p:cBhvr>
                                        <p:cTn id="88" dur="500"/>
                                        <p:tgtEl>
                                          <p:spTgt spid="300"/>
                                        </p:tgtEl>
                                      </p:cBhvr>
                                    </p:animEffect>
                                  </p:childTnLst>
                                </p:cTn>
                              </p:par>
                              <p:par>
                                <p:cTn id="89" presetID="10" presetClass="entr" presetSubtype="0" fill="hold" nodeType="withEffect">
                                  <p:stCondLst>
                                    <p:cond delay="0"/>
                                  </p:stCondLst>
                                  <p:childTnLst>
                                    <p:set>
                                      <p:cBhvr>
                                        <p:cTn id="90" dur="1" fill="hold">
                                          <p:stCondLst>
                                            <p:cond delay="0"/>
                                          </p:stCondLst>
                                        </p:cTn>
                                        <p:tgtEl>
                                          <p:spTgt spid="299"/>
                                        </p:tgtEl>
                                        <p:attrNameLst>
                                          <p:attrName>style.visibility</p:attrName>
                                        </p:attrNameLst>
                                      </p:cBhvr>
                                      <p:to>
                                        <p:strVal val="visible"/>
                                      </p:to>
                                    </p:set>
                                    <p:animEffect transition="in" filter="fade">
                                      <p:cBhvr>
                                        <p:cTn id="91" dur="500"/>
                                        <p:tgtEl>
                                          <p:spTgt spid="299"/>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208"/>
                                        </p:tgtEl>
                                        <p:attrNameLst>
                                          <p:attrName>style.visibility</p:attrName>
                                        </p:attrNameLst>
                                      </p:cBhvr>
                                      <p:to>
                                        <p:strVal val="visible"/>
                                      </p:to>
                                    </p:set>
                                    <p:anim calcmode="lin" valueType="num">
                                      <p:cBhvr>
                                        <p:cTn id="95" dur="250" fill="hold"/>
                                        <p:tgtEl>
                                          <p:spTgt spid="208"/>
                                        </p:tgtEl>
                                        <p:attrNameLst>
                                          <p:attrName>ppt_w</p:attrName>
                                        </p:attrNameLst>
                                      </p:cBhvr>
                                      <p:tavLst>
                                        <p:tav tm="0">
                                          <p:val>
                                            <p:fltVal val="0"/>
                                          </p:val>
                                        </p:tav>
                                        <p:tav tm="100000">
                                          <p:val>
                                            <p:strVal val="#ppt_w"/>
                                          </p:val>
                                        </p:tav>
                                      </p:tavLst>
                                    </p:anim>
                                    <p:anim calcmode="lin" valueType="num">
                                      <p:cBhvr>
                                        <p:cTn id="96" dur="250" fill="hold"/>
                                        <p:tgtEl>
                                          <p:spTgt spid="208"/>
                                        </p:tgtEl>
                                        <p:attrNameLst>
                                          <p:attrName>ppt_h</p:attrName>
                                        </p:attrNameLst>
                                      </p:cBhvr>
                                      <p:tavLst>
                                        <p:tav tm="0">
                                          <p:val>
                                            <p:fltVal val="0"/>
                                          </p:val>
                                        </p:tav>
                                        <p:tav tm="100000">
                                          <p:val>
                                            <p:strVal val="#ppt_h"/>
                                          </p:val>
                                        </p:tav>
                                      </p:tavLst>
                                    </p:anim>
                                    <p:animEffect transition="in" filter="fade">
                                      <p:cBhvr>
                                        <p:cTn id="97" dur="250"/>
                                        <p:tgtEl>
                                          <p:spTgt spid="208"/>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210"/>
                                        </p:tgtEl>
                                        <p:attrNameLst>
                                          <p:attrName>style.visibility</p:attrName>
                                        </p:attrNameLst>
                                      </p:cBhvr>
                                      <p:to>
                                        <p:strVal val="visible"/>
                                      </p:to>
                                    </p:set>
                                    <p:anim calcmode="lin" valueType="num">
                                      <p:cBhvr>
                                        <p:cTn id="101" dur="250" fill="hold"/>
                                        <p:tgtEl>
                                          <p:spTgt spid="210"/>
                                        </p:tgtEl>
                                        <p:attrNameLst>
                                          <p:attrName>ppt_w</p:attrName>
                                        </p:attrNameLst>
                                      </p:cBhvr>
                                      <p:tavLst>
                                        <p:tav tm="0">
                                          <p:val>
                                            <p:fltVal val="0"/>
                                          </p:val>
                                        </p:tav>
                                        <p:tav tm="100000">
                                          <p:val>
                                            <p:strVal val="#ppt_w"/>
                                          </p:val>
                                        </p:tav>
                                      </p:tavLst>
                                    </p:anim>
                                    <p:anim calcmode="lin" valueType="num">
                                      <p:cBhvr>
                                        <p:cTn id="102" dur="250" fill="hold"/>
                                        <p:tgtEl>
                                          <p:spTgt spid="210"/>
                                        </p:tgtEl>
                                        <p:attrNameLst>
                                          <p:attrName>ppt_h</p:attrName>
                                        </p:attrNameLst>
                                      </p:cBhvr>
                                      <p:tavLst>
                                        <p:tav tm="0">
                                          <p:val>
                                            <p:fltVal val="0"/>
                                          </p:val>
                                        </p:tav>
                                        <p:tav tm="100000">
                                          <p:val>
                                            <p:strVal val="#ppt_h"/>
                                          </p:val>
                                        </p:tav>
                                      </p:tavLst>
                                    </p:anim>
                                    <p:animEffect transition="in" filter="fade">
                                      <p:cBhvr>
                                        <p:cTn id="103" dur="250"/>
                                        <p:tgtEl>
                                          <p:spTgt spid="210"/>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 calcmode="lin" valueType="num">
                                      <p:cBhvr>
                                        <p:cTn id="107" dur="250" fill="hold"/>
                                        <p:tgtEl>
                                          <p:spTgt spid="215"/>
                                        </p:tgtEl>
                                        <p:attrNameLst>
                                          <p:attrName>ppt_w</p:attrName>
                                        </p:attrNameLst>
                                      </p:cBhvr>
                                      <p:tavLst>
                                        <p:tav tm="0">
                                          <p:val>
                                            <p:fltVal val="0"/>
                                          </p:val>
                                        </p:tav>
                                        <p:tav tm="100000">
                                          <p:val>
                                            <p:strVal val="#ppt_w"/>
                                          </p:val>
                                        </p:tav>
                                      </p:tavLst>
                                    </p:anim>
                                    <p:anim calcmode="lin" valueType="num">
                                      <p:cBhvr>
                                        <p:cTn id="108" dur="250" fill="hold"/>
                                        <p:tgtEl>
                                          <p:spTgt spid="215"/>
                                        </p:tgtEl>
                                        <p:attrNameLst>
                                          <p:attrName>ppt_h</p:attrName>
                                        </p:attrNameLst>
                                      </p:cBhvr>
                                      <p:tavLst>
                                        <p:tav tm="0">
                                          <p:val>
                                            <p:fltVal val="0"/>
                                          </p:val>
                                        </p:tav>
                                        <p:tav tm="100000">
                                          <p:val>
                                            <p:strVal val="#ppt_h"/>
                                          </p:val>
                                        </p:tav>
                                      </p:tavLst>
                                    </p:anim>
                                    <p:animEffect transition="in" filter="fade">
                                      <p:cBhvr>
                                        <p:cTn id="109" dur="250"/>
                                        <p:tgtEl>
                                          <p:spTgt spid="215"/>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216"/>
                                        </p:tgtEl>
                                        <p:attrNameLst>
                                          <p:attrName>style.visibility</p:attrName>
                                        </p:attrNameLst>
                                      </p:cBhvr>
                                      <p:to>
                                        <p:strVal val="visible"/>
                                      </p:to>
                                    </p:set>
                                    <p:anim calcmode="lin" valueType="num">
                                      <p:cBhvr>
                                        <p:cTn id="113" dur="250" fill="hold"/>
                                        <p:tgtEl>
                                          <p:spTgt spid="216"/>
                                        </p:tgtEl>
                                        <p:attrNameLst>
                                          <p:attrName>ppt_w</p:attrName>
                                        </p:attrNameLst>
                                      </p:cBhvr>
                                      <p:tavLst>
                                        <p:tav tm="0">
                                          <p:val>
                                            <p:fltVal val="0"/>
                                          </p:val>
                                        </p:tav>
                                        <p:tav tm="100000">
                                          <p:val>
                                            <p:strVal val="#ppt_w"/>
                                          </p:val>
                                        </p:tav>
                                      </p:tavLst>
                                    </p:anim>
                                    <p:anim calcmode="lin" valueType="num">
                                      <p:cBhvr>
                                        <p:cTn id="114" dur="250" fill="hold"/>
                                        <p:tgtEl>
                                          <p:spTgt spid="216"/>
                                        </p:tgtEl>
                                        <p:attrNameLst>
                                          <p:attrName>ppt_h</p:attrName>
                                        </p:attrNameLst>
                                      </p:cBhvr>
                                      <p:tavLst>
                                        <p:tav tm="0">
                                          <p:val>
                                            <p:fltVal val="0"/>
                                          </p:val>
                                        </p:tav>
                                        <p:tav tm="100000">
                                          <p:val>
                                            <p:strVal val="#ppt_h"/>
                                          </p:val>
                                        </p:tav>
                                      </p:tavLst>
                                    </p:anim>
                                    <p:animEffect transition="in" filter="fade">
                                      <p:cBhvr>
                                        <p:cTn id="115" dur="250"/>
                                        <p:tgtEl>
                                          <p:spTgt spid="216"/>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235"/>
                                        </p:tgtEl>
                                        <p:attrNameLst>
                                          <p:attrName>style.visibility</p:attrName>
                                        </p:attrNameLst>
                                      </p:cBhvr>
                                      <p:to>
                                        <p:strVal val="visible"/>
                                      </p:to>
                                    </p:set>
                                    <p:anim calcmode="lin" valueType="num">
                                      <p:cBhvr>
                                        <p:cTn id="119" dur="250" fill="hold"/>
                                        <p:tgtEl>
                                          <p:spTgt spid="235"/>
                                        </p:tgtEl>
                                        <p:attrNameLst>
                                          <p:attrName>ppt_w</p:attrName>
                                        </p:attrNameLst>
                                      </p:cBhvr>
                                      <p:tavLst>
                                        <p:tav tm="0">
                                          <p:val>
                                            <p:fltVal val="0"/>
                                          </p:val>
                                        </p:tav>
                                        <p:tav tm="100000">
                                          <p:val>
                                            <p:strVal val="#ppt_w"/>
                                          </p:val>
                                        </p:tav>
                                      </p:tavLst>
                                    </p:anim>
                                    <p:anim calcmode="lin" valueType="num">
                                      <p:cBhvr>
                                        <p:cTn id="120" dur="250" fill="hold"/>
                                        <p:tgtEl>
                                          <p:spTgt spid="235"/>
                                        </p:tgtEl>
                                        <p:attrNameLst>
                                          <p:attrName>ppt_h</p:attrName>
                                        </p:attrNameLst>
                                      </p:cBhvr>
                                      <p:tavLst>
                                        <p:tav tm="0">
                                          <p:val>
                                            <p:fltVal val="0"/>
                                          </p:val>
                                        </p:tav>
                                        <p:tav tm="100000">
                                          <p:val>
                                            <p:strVal val="#ppt_h"/>
                                          </p:val>
                                        </p:tav>
                                      </p:tavLst>
                                    </p:anim>
                                    <p:animEffect transition="in" filter="fade">
                                      <p:cBhvr>
                                        <p:cTn id="121" dur="250"/>
                                        <p:tgtEl>
                                          <p:spTgt spid="235"/>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84"/>
                                        </p:tgtEl>
                                        <p:attrNameLst>
                                          <p:attrName>style.visibility</p:attrName>
                                        </p:attrNameLst>
                                      </p:cBhvr>
                                      <p:to>
                                        <p:strVal val="visible"/>
                                      </p:to>
                                    </p:set>
                                    <p:animEffect transition="in" filter="fade">
                                      <p:cBhvr>
                                        <p:cTn id="125" dur="500"/>
                                        <p:tgtEl>
                                          <p:spTgt spid="28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282"/>
                                        </p:tgtEl>
                                        <p:attrNameLst>
                                          <p:attrName>style.visibility</p:attrName>
                                        </p:attrNameLst>
                                      </p:cBhvr>
                                      <p:to>
                                        <p:strVal val="visible"/>
                                      </p:to>
                                    </p:set>
                                    <p:animEffect transition="in" filter="wipe(right)">
                                      <p:cBhvr>
                                        <p:cTn id="129" dur="500"/>
                                        <p:tgtEl>
                                          <p:spTgt spid="282"/>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277"/>
                                        </p:tgtEl>
                                        <p:attrNameLst>
                                          <p:attrName>style.visibility</p:attrName>
                                        </p:attrNameLst>
                                      </p:cBhvr>
                                      <p:to>
                                        <p:strVal val="visible"/>
                                      </p:to>
                                    </p:set>
                                    <p:animEffect transition="in" filter="barn(outVertical)">
                                      <p:cBhvr>
                                        <p:cTn id="133" dur="500"/>
                                        <p:tgtEl>
                                          <p:spTgt spid="2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93"/>
                                        </p:tgtEl>
                                        <p:attrNameLst>
                                          <p:attrName>style.visibility</p:attrName>
                                        </p:attrNameLst>
                                      </p:cBhvr>
                                      <p:to>
                                        <p:strVal val="visible"/>
                                      </p:to>
                                    </p:set>
                                    <p:animEffect transition="in" filter="fade">
                                      <p:cBhvr>
                                        <p:cTn id="136" dur="500"/>
                                        <p:tgtEl>
                                          <p:spTgt spid="29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92"/>
                                        </p:tgtEl>
                                        <p:attrNameLst>
                                          <p:attrName>style.visibility</p:attrName>
                                        </p:attrNameLst>
                                      </p:cBhvr>
                                      <p:to>
                                        <p:strVal val="visible"/>
                                      </p:to>
                                    </p:set>
                                    <p:animEffect transition="in" filter="fade">
                                      <p:cBhvr>
                                        <p:cTn id="141" dur="500"/>
                                        <p:tgtEl>
                                          <p:spTgt spid="29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fade">
                                      <p:cBhvr>
                                        <p:cTn id="144" dur="500"/>
                                        <p:tgtEl>
                                          <p:spTgt spid="6"/>
                                        </p:tgtEl>
                                      </p:cBhvr>
                                    </p:animEffect>
                                  </p:childTnLst>
                                </p:cTn>
                              </p:par>
                              <p:par>
                                <p:cTn id="145" presetID="10" presetClass="entr" presetSubtype="0" fill="hold" nodeType="withEffect">
                                  <p:stCondLst>
                                    <p:cond delay="0"/>
                                  </p:stCondLst>
                                  <p:childTnLst>
                                    <p:set>
                                      <p:cBhvr>
                                        <p:cTn id="146" dur="1" fill="hold">
                                          <p:stCondLst>
                                            <p:cond delay="0"/>
                                          </p:stCondLst>
                                        </p:cTn>
                                        <p:tgtEl>
                                          <p:spTgt spid="307"/>
                                        </p:tgtEl>
                                        <p:attrNameLst>
                                          <p:attrName>style.visibility</p:attrName>
                                        </p:attrNameLst>
                                      </p:cBhvr>
                                      <p:to>
                                        <p:strVal val="visible"/>
                                      </p:to>
                                    </p:set>
                                    <p:animEffect transition="in" filter="fade">
                                      <p:cBhvr>
                                        <p:cTn id="147" dur="500"/>
                                        <p:tgtEl>
                                          <p:spTgt spid="307"/>
                                        </p:tgtEl>
                                      </p:cBhvr>
                                    </p:animEffect>
                                  </p:childTnLst>
                                </p:cTn>
                              </p:par>
                              <p:par>
                                <p:cTn id="148" presetID="10" presetClass="entr" presetSubtype="0" fill="hold" nodeType="withEffect">
                                  <p:stCondLst>
                                    <p:cond delay="0"/>
                                  </p:stCondLst>
                                  <p:childTnLst>
                                    <p:set>
                                      <p:cBhvr>
                                        <p:cTn id="149" dur="1" fill="hold">
                                          <p:stCondLst>
                                            <p:cond delay="0"/>
                                          </p:stCondLst>
                                        </p:cTn>
                                        <p:tgtEl>
                                          <p:spTgt spid="251"/>
                                        </p:tgtEl>
                                        <p:attrNameLst>
                                          <p:attrName>style.visibility</p:attrName>
                                        </p:attrNameLst>
                                      </p:cBhvr>
                                      <p:to>
                                        <p:strVal val="visible"/>
                                      </p:to>
                                    </p:set>
                                    <p:animEffect transition="in" filter="fade">
                                      <p:cBhvr>
                                        <p:cTn id="150" dur="500"/>
                                        <p:tgtEl>
                                          <p:spTgt spid="2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2"/>
                                        </p:tgtEl>
                                        <p:attrNameLst>
                                          <p:attrName>style.visibility</p:attrName>
                                        </p:attrNameLst>
                                      </p:cBhvr>
                                      <p:to>
                                        <p:strVal val="visible"/>
                                      </p:to>
                                    </p:set>
                                    <p:animEffect transition="in" filter="fade">
                                      <p:cBhvr>
                                        <p:cTn id="153" dur="500"/>
                                        <p:tgtEl>
                                          <p:spTgt spid="25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500"/>
                                        <p:tgtEl>
                                          <p:spTgt spid="8"/>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151"/>
                                        </p:tgtEl>
                                        <p:attrNameLst>
                                          <p:attrName>style.visibility</p:attrName>
                                        </p:attrNameLst>
                                      </p:cBhvr>
                                      <p:to>
                                        <p:strVal val="visible"/>
                                      </p:to>
                                    </p:set>
                                    <p:animEffect transition="in" filter="fade">
                                      <p:cBhvr>
                                        <p:cTn id="162" dur="500"/>
                                        <p:tgtEl>
                                          <p:spTgt spid="151"/>
                                        </p:tgtEl>
                                      </p:cBhvr>
                                    </p:animEffect>
                                  </p:childTnLst>
                                </p:cTn>
                              </p:par>
                              <p:par>
                                <p:cTn id="163" presetID="10" presetClass="entr" presetSubtype="0" fill="hold" nodeType="withEffect">
                                  <p:stCondLst>
                                    <p:cond delay="0"/>
                                  </p:stCondLst>
                                  <p:childTnLst>
                                    <p:set>
                                      <p:cBhvr>
                                        <p:cTn id="164" dur="1" fill="hold">
                                          <p:stCondLst>
                                            <p:cond delay="0"/>
                                          </p:stCondLst>
                                        </p:cTn>
                                        <p:tgtEl>
                                          <p:spTgt spid="152"/>
                                        </p:tgtEl>
                                        <p:attrNameLst>
                                          <p:attrName>style.visibility</p:attrName>
                                        </p:attrNameLst>
                                      </p:cBhvr>
                                      <p:to>
                                        <p:strVal val="visible"/>
                                      </p:to>
                                    </p:set>
                                    <p:animEffect transition="in" filter="fade">
                                      <p:cBhvr>
                                        <p:cTn id="165" dur="500"/>
                                        <p:tgtEl>
                                          <p:spTgt spid="152"/>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wipe(up)">
                                      <p:cBhvr>
                                        <p:cTn id="169" dur="500"/>
                                        <p:tgtEl>
                                          <p:spTgt spid="178"/>
                                        </p:tgtEl>
                                      </p:cBhvr>
                                    </p:animEffect>
                                  </p:childTnLst>
                                </p:cTn>
                              </p:par>
                              <p:par>
                                <p:cTn id="170" presetID="10" presetClass="entr" presetSubtype="0" fill="hold" nodeType="with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fade">
                                      <p:cBhvr>
                                        <p:cTn id="172" dur="500"/>
                                        <p:tgtEl>
                                          <p:spTgt spid="4"/>
                                        </p:tgtEl>
                                      </p:cBhvr>
                                    </p:animEffect>
                                  </p:childTnLst>
                                </p:cTn>
                              </p:par>
                              <p:par>
                                <p:cTn id="173" presetID="22" presetClass="entr" presetSubtype="1" fill="hold" nodeType="withEffect">
                                  <p:stCondLst>
                                    <p:cond delay="0"/>
                                  </p:stCondLst>
                                  <p:childTnLst>
                                    <p:set>
                                      <p:cBhvr>
                                        <p:cTn id="174" dur="1" fill="hold">
                                          <p:stCondLst>
                                            <p:cond delay="0"/>
                                          </p:stCondLst>
                                        </p:cTn>
                                        <p:tgtEl>
                                          <p:spTgt spid="181"/>
                                        </p:tgtEl>
                                        <p:attrNameLst>
                                          <p:attrName>style.visibility</p:attrName>
                                        </p:attrNameLst>
                                      </p:cBhvr>
                                      <p:to>
                                        <p:strVal val="visible"/>
                                      </p:to>
                                    </p:set>
                                    <p:animEffect transition="in" filter="wipe(up)">
                                      <p:cBhvr>
                                        <p:cTn id="175" dur="500"/>
                                        <p:tgtEl>
                                          <p:spTgt spid="181"/>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262"/>
                                        </p:tgtEl>
                                        <p:attrNameLst>
                                          <p:attrName>style.visibility</p:attrName>
                                        </p:attrNameLst>
                                      </p:cBhvr>
                                      <p:to>
                                        <p:strVal val="visible"/>
                                      </p:to>
                                    </p:set>
                                    <p:animEffect transition="in" filter="fade">
                                      <p:cBhvr>
                                        <p:cTn id="179" dur="500"/>
                                        <p:tgtEl>
                                          <p:spTgt spid="262"/>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308"/>
                                        </p:tgtEl>
                                        <p:attrNameLst>
                                          <p:attrName>style.visibility</p:attrName>
                                        </p:attrNameLst>
                                      </p:cBhvr>
                                      <p:to>
                                        <p:strVal val="visible"/>
                                      </p:to>
                                    </p:set>
                                    <p:animEffect transition="in" filter="fade">
                                      <p:cBhvr>
                                        <p:cTn id="183" dur="500"/>
                                        <p:tgtEl>
                                          <p:spTgt spid="308"/>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141"/>
                                        </p:tgtEl>
                                        <p:attrNameLst>
                                          <p:attrName>style.visibility</p:attrName>
                                        </p:attrNameLst>
                                      </p:cBhvr>
                                      <p:to>
                                        <p:strVal val="visible"/>
                                      </p:to>
                                    </p:set>
                                    <p:animEffect transition="in" filter="fade">
                                      <p:cBhvr>
                                        <p:cTn id="187" dur="500"/>
                                        <p:tgtEl>
                                          <p:spTgt spid="141"/>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140"/>
                                        </p:tgtEl>
                                        <p:attrNameLst>
                                          <p:attrName>style.visibility</p:attrName>
                                        </p:attrNameLst>
                                      </p:cBhvr>
                                      <p:to>
                                        <p:strVal val="visible"/>
                                      </p:to>
                                    </p:set>
                                    <p:animEffect transition="in" filter="fade">
                                      <p:cBhvr>
                                        <p:cTn id="191" dur="500"/>
                                        <p:tgtEl>
                                          <p:spTgt spid="140"/>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fade">
                                      <p:cBhvr>
                                        <p:cTn id="195" dur="500"/>
                                        <p:tgtEl>
                                          <p:spTgt spid="139"/>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302"/>
                                        </p:tgtEl>
                                        <p:attrNameLst>
                                          <p:attrName>style.visibility</p:attrName>
                                        </p:attrNameLst>
                                      </p:cBhvr>
                                      <p:to>
                                        <p:strVal val="visible"/>
                                      </p:to>
                                    </p:set>
                                    <p:animEffect transition="in" filter="barn(outVertical)">
                                      <p:cBhvr>
                                        <p:cTn id="199" dur="500"/>
                                        <p:tgtEl>
                                          <p:spTgt spid="302"/>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114"/>
                                        </p:tgtEl>
                                        <p:attrNameLst>
                                          <p:attrName>style.visibility</p:attrName>
                                        </p:attrNameLst>
                                      </p:cBhvr>
                                      <p:to>
                                        <p:strVal val="visible"/>
                                      </p:to>
                                    </p:set>
                                    <p:animEffect transition="in" filter="fade">
                                      <p:cBhvr>
                                        <p:cTn id="203" dur="500"/>
                                        <p:tgtEl>
                                          <p:spTgt spid="114"/>
                                        </p:tgtEl>
                                      </p:cBhvr>
                                    </p:animEffect>
                                  </p:childTnLst>
                                </p:cTn>
                              </p:par>
                              <p:par>
                                <p:cTn id="204" presetID="10" presetClass="entr" presetSubtype="0" fill="hold" nodeType="with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294"/>
                                        </p:tgtEl>
                                        <p:attrNameLst>
                                          <p:attrName>style.visibility</p:attrName>
                                        </p:attrNameLst>
                                      </p:cBhvr>
                                      <p:to>
                                        <p:strVal val="visible"/>
                                      </p:to>
                                    </p:set>
                                    <p:animEffect transition="in" filter="fade">
                                      <p:cBhvr>
                                        <p:cTn id="209"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P spid="208" grpId="0" animBg="1"/>
      <p:bldP spid="210" grpId="0" animBg="1"/>
      <p:bldP spid="215" grpId="0" animBg="1"/>
      <p:bldP spid="216" grpId="0" animBg="1"/>
      <p:bldP spid="235" grpId="0" animBg="1"/>
      <p:bldP spid="252" grpId="0"/>
      <p:bldP spid="291" grpId="0" animBg="1"/>
      <p:bldP spid="292" grpId="0" animBg="1"/>
      <p:bldP spid="293" grpId="0" animBg="1"/>
      <p:bldP spid="2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ABD7E19-8895-4A0F-B83D-EE19D46C73E3}"/>
              </a:ext>
            </a:extLst>
          </p:cNvPr>
          <p:cNvSpPr txBox="1"/>
          <p:nvPr/>
        </p:nvSpPr>
        <p:spPr>
          <a:xfrm>
            <a:off x="1402475" y="5524084"/>
            <a:ext cx="2468530" cy="1027896"/>
          </a:xfrm>
          <a:prstGeom prst="rect">
            <a:avLst/>
          </a:prstGeom>
          <a:noFill/>
        </p:spPr>
        <p:txBody>
          <a:bodyPr wrap="square" lIns="143408" tIns="143408" rIns="143408" bIns="143408"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99">
                <a:ln w="0"/>
                <a:solidFill>
                  <a:schemeClr val="tx1"/>
                </a:solidFill>
              </a:rPr>
              <a:t>Manage and </a:t>
            </a:r>
            <a:br>
              <a:rPr lang="en-US" sz="1599">
                <a:ln w="0"/>
                <a:solidFill>
                  <a:schemeClr val="tx1"/>
                </a:solidFill>
              </a:rPr>
            </a:br>
            <a:r>
              <a:rPr lang="en-US" sz="1599">
                <a:ln w="0"/>
                <a:solidFill>
                  <a:schemeClr val="tx1"/>
                </a:solidFill>
              </a:rPr>
              <a:t>operate Kubernetes with ease </a:t>
            </a:r>
          </a:p>
        </p:txBody>
      </p:sp>
      <p:sp>
        <p:nvSpPr>
          <p:cNvPr id="29" name="TextBox 28">
            <a:extLst>
              <a:ext uri="{FF2B5EF4-FFF2-40B4-BE49-F238E27FC236}">
                <a16:creationId xmlns:a16="http://schemas.microsoft.com/office/drawing/2014/main" id="{5FCB6C93-BCB8-41B1-BB0D-D1DF9FB7420A}"/>
              </a:ext>
            </a:extLst>
          </p:cNvPr>
          <p:cNvSpPr txBox="1"/>
          <p:nvPr/>
        </p:nvSpPr>
        <p:spPr>
          <a:xfrm>
            <a:off x="6182903" y="5533319"/>
            <a:ext cx="2468530" cy="1027896"/>
          </a:xfrm>
          <a:prstGeom prst="rect">
            <a:avLst/>
          </a:prstGeom>
          <a:noFill/>
        </p:spPr>
        <p:txBody>
          <a:bodyPr wrap="square" lIns="143408" tIns="143408" rIns="143408" bIns="143408"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99">
                <a:ln w="0"/>
                <a:solidFill>
                  <a:schemeClr val="tx1"/>
                </a:solidFill>
              </a:rPr>
              <a:t>Build on an </a:t>
            </a:r>
            <a:br>
              <a:rPr lang="en-US" sz="1599">
                <a:ln w="0"/>
                <a:solidFill>
                  <a:schemeClr val="tx1"/>
                </a:solidFill>
              </a:rPr>
            </a:br>
            <a:r>
              <a:rPr lang="en-US" sz="1599">
                <a:ln w="0"/>
                <a:solidFill>
                  <a:schemeClr val="tx1"/>
                </a:solidFill>
              </a:rPr>
              <a:t>enterprise-grade, </a:t>
            </a:r>
            <a:br>
              <a:rPr lang="en-US" sz="1599">
                <a:ln w="0"/>
                <a:solidFill>
                  <a:schemeClr val="tx1"/>
                </a:solidFill>
              </a:rPr>
            </a:br>
            <a:r>
              <a:rPr lang="en-US" sz="1599">
                <a:ln w="0"/>
                <a:solidFill>
                  <a:schemeClr val="tx1"/>
                </a:solidFill>
              </a:rPr>
              <a:t>secure platform</a:t>
            </a:r>
          </a:p>
        </p:txBody>
      </p:sp>
      <p:sp>
        <p:nvSpPr>
          <p:cNvPr id="31" name="TextBox 30">
            <a:extLst>
              <a:ext uri="{FF2B5EF4-FFF2-40B4-BE49-F238E27FC236}">
                <a16:creationId xmlns:a16="http://schemas.microsoft.com/office/drawing/2014/main" id="{401F5984-4A5C-454F-8F93-FA65F97164F7}"/>
              </a:ext>
            </a:extLst>
          </p:cNvPr>
          <p:cNvSpPr txBox="1"/>
          <p:nvPr/>
        </p:nvSpPr>
        <p:spPr>
          <a:xfrm>
            <a:off x="3788135" y="5524085"/>
            <a:ext cx="2468530" cy="1033897"/>
          </a:xfrm>
          <a:prstGeom prst="rect">
            <a:avLst/>
          </a:prstGeom>
          <a:noFill/>
        </p:spPr>
        <p:txBody>
          <a:bodyPr wrap="square" lIns="143408" tIns="143408" rIns="143408" bIns="143408"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99">
                <a:ln w="0"/>
                <a:solidFill>
                  <a:schemeClr val="tx1"/>
                </a:solidFill>
              </a:rPr>
              <a:t>Accelerate </a:t>
            </a:r>
            <a:br>
              <a:rPr lang="en-US" sz="1599">
                <a:ln w="0"/>
                <a:solidFill>
                  <a:schemeClr val="tx1"/>
                </a:solidFill>
              </a:rPr>
            </a:br>
            <a:r>
              <a:rPr lang="en-US" sz="1599">
                <a:ln w="0"/>
                <a:solidFill>
                  <a:schemeClr val="tx1"/>
                </a:solidFill>
              </a:rPr>
              <a:t>containerized app development</a:t>
            </a:r>
          </a:p>
        </p:txBody>
      </p:sp>
      <p:sp>
        <p:nvSpPr>
          <p:cNvPr id="33" name="TextBox 32">
            <a:extLst>
              <a:ext uri="{FF2B5EF4-FFF2-40B4-BE49-F238E27FC236}">
                <a16:creationId xmlns:a16="http://schemas.microsoft.com/office/drawing/2014/main" id="{1899723A-2E85-49A0-A4BE-495101259CE4}"/>
              </a:ext>
            </a:extLst>
          </p:cNvPr>
          <p:cNvSpPr txBox="1"/>
          <p:nvPr/>
        </p:nvSpPr>
        <p:spPr>
          <a:xfrm>
            <a:off x="8565656" y="5524084"/>
            <a:ext cx="2468530" cy="1027896"/>
          </a:xfrm>
          <a:prstGeom prst="rect">
            <a:avLst/>
          </a:prstGeom>
          <a:noFill/>
        </p:spPr>
        <p:txBody>
          <a:bodyPr wrap="square" lIns="143408" tIns="143408" rIns="143408" bIns="143408"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99" dirty="0">
                <a:ln w="0"/>
                <a:solidFill>
                  <a:schemeClr val="tx1"/>
                </a:solidFill>
              </a:rPr>
              <a:t>Run any </a:t>
            </a:r>
            <a:br>
              <a:rPr lang="en-US" sz="1599" dirty="0">
                <a:ln w="0"/>
                <a:solidFill>
                  <a:schemeClr val="tx1"/>
                </a:solidFill>
              </a:rPr>
            </a:br>
            <a:r>
              <a:rPr lang="en-US" sz="1599" dirty="0">
                <a:ln w="0"/>
                <a:solidFill>
                  <a:schemeClr val="tx1"/>
                </a:solidFill>
              </a:rPr>
              <a:t>workload </a:t>
            </a:r>
            <a:br>
              <a:rPr lang="en-US" sz="1599" dirty="0">
                <a:ln w="0"/>
                <a:solidFill>
                  <a:schemeClr val="tx1"/>
                </a:solidFill>
              </a:rPr>
            </a:br>
            <a:r>
              <a:rPr lang="en-US" sz="1599" dirty="0">
                <a:ln w="0"/>
                <a:solidFill>
                  <a:schemeClr val="tx1"/>
                </a:solidFill>
              </a:rPr>
              <a:t>anywhere</a:t>
            </a:r>
          </a:p>
        </p:txBody>
      </p:sp>
      <p:sp>
        <p:nvSpPr>
          <p:cNvPr id="4" name="Title 3"/>
          <p:cNvSpPr>
            <a:spLocks noGrp="1"/>
          </p:cNvSpPr>
          <p:nvPr>
            <p:ph type="title"/>
          </p:nvPr>
        </p:nvSpPr>
        <p:spPr>
          <a:xfrm>
            <a:off x="465955" y="633185"/>
            <a:ext cx="11531551" cy="410311"/>
          </a:xfrm>
        </p:spPr>
        <p:txBody>
          <a:bodyPr/>
          <a:lstStyle/>
          <a:p>
            <a:r>
              <a:rPr lang="en-US" dirty="0">
                <a:solidFill>
                  <a:srgbClr val="0078D4"/>
                </a:solidFill>
                <a:cs typeface="Segoe UI"/>
              </a:rPr>
              <a:t>Kubernetes on Azure</a:t>
            </a:r>
            <a:endParaRPr lang="en-US" dirty="0"/>
          </a:p>
        </p:txBody>
      </p:sp>
      <p:sp>
        <p:nvSpPr>
          <p:cNvPr id="42" name="TextBox 41">
            <a:extLst>
              <a:ext uri="{FF2B5EF4-FFF2-40B4-BE49-F238E27FC236}">
                <a16:creationId xmlns:a16="http://schemas.microsoft.com/office/drawing/2014/main" id="{A64FAED4-1F7B-4ED0-80E2-4E964E7C503B}"/>
              </a:ext>
            </a:extLst>
          </p:cNvPr>
          <p:cNvSpPr txBox="1"/>
          <p:nvPr/>
        </p:nvSpPr>
        <p:spPr>
          <a:xfrm>
            <a:off x="1055216" y="1794064"/>
            <a:ext cx="2774354" cy="603521"/>
          </a:xfrm>
          <a:prstGeom prst="rect">
            <a:avLst/>
          </a:prstGeom>
          <a:noFill/>
        </p:spPr>
        <p:txBody>
          <a:bodyPr wrap="square" lIns="143408" tIns="143408" rIns="143408" bIns="143408" rtlCol="0">
            <a:spAutoFit/>
          </a:bodyPr>
          <a:lstStyle/>
          <a:p>
            <a:pPr algn="ctr" defTabSz="914191">
              <a:spcAft>
                <a:spcPts val="587"/>
              </a:spcAft>
              <a:defRPr/>
            </a:pPr>
            <a:r>
              <a:rPr lang="en-US" sz="2000">
                <a:solidFill>
                  <a:srgbClr val="0078D4"/>
                </a:solidFill>
                <a:latin typeface="Segoe UI Semibold" panose="020B0702040204020203" pitchFamily="34" charset="0"/>
                <a:cs typeface="Segoe UI Semibold" panose="020B0702040204020203" pitchFamily="34" charset="0"/>
              </a:rPr>
              <a:t>Portable</a:t>
            </a:r>
          </a:p>
        </p:txBody>
      </p:sp>
      <p:sp>
        <p:nvSpPr>
          <p:cNvPr id="43" name="TextBox 42">
            <a:extLst>
              <a:ext uri="{FF2B5EF4-FFF2-40B4-BE49-F238E27FC236}">
                <a16:creationId xmlns:a16="http://schemas.microsoft.com/office/drawing/2014/main" id="{D25E3173-FBAC-4E91-B68D-16A040B21EB4}"/>
              </a:ext>
            </a:extLst>
          </p:cNvPr>
          <p:cNvSpPr txBox="1"/>
          <p:nvPr/>
        </p:nvSpPr>
        <p:spPr>
          <a:xfrm>
            <a:off x="4830963" y="1794064"/>
            <a:ext cx="2774354" cy="603521"/>
          </a:xfrm>
          <a:prstGeom prst="rect">
            <a:avLst/>
          </a:prstGeom>
          <a:noFill/>
        </p:spPr>
        <p:txBody>
          <a:bodyPr wrap="square" lIns="143408" tIns="143408" rIns="143408" bIns="143408" rtlCol="0">
            <a:spAutoFit/>
          </a:bodyPr>
          <a:lstStyle/>
          <a:p>
            <a:pPr algn="ctr" defTabSz="914191">
              <a:spcAft>
                <a:spcPts val="587"/>
              </a:spcAft>
              <a:defRPr/>
            </a:pPr>
            <a:r>
              <a:rPr lang="en-US" sz="2000">
                <a:solidFill>
                  <a:srgbClr val="0078D4"/>
                </a:solidFill>
                <a:latin typeface="Segoe UI Semibold" panose="020B0702040204020203" pitchFamily="34" charset="0"/>
                <a:cs typeface="Segoe UI Semibold" panose="020B0702040204020203" pitchFamily="34" charset="0"/>
              </a:rPr>
              <a:t>Extensible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296927" y="1751207"/>
            <a:ext cx="3393921" cy="603521"/>
          </a:xfrm>
          <a:prstGeom prst="rect">
            <a:avLst/>
          </a:prstGeom>
          <a:noFill/>
        </p:spPr>
        <p:txBody>
          <a:bodyPr wrap="square" lIns="143408" tIns="143408" rIns="143408" bIns="143408" rtlCol="0">
            <a:spAutoFit/>
          </a:bodyPr>
          <a:lstStyle/>
          <a:p>
            <a:pPr algn="ctr" defTabSz="914191">
              <a:spcAft>
                <a:spcPts val="587"/>
              </a:spcAft>
              <a:defRPr/>
            </a:pPr>
            <a:r>
              <a:rPr lang="en-US" sz="2000">
                <a:solidFill>
                  <a:srgbClr val="0078D4"/>
                </a:solidFill>
                <a:latin typeface="Segoe UI Semibold" panose="020B0702040204020203" pitchFamily="34" charset="0"/>
                <a:cs typeface="Segoe UI Semibold" panose="020B0702040204020203" pitchFamily="34" charset="0"/>
              </a:rPr>
              <a:t>Self-healing</a:t>
            </a:r>
          </a:p>
        </p:txBody>
      </p:sp>
      <p:cxnSp>
        <p:nvCxnSpPr>
          <p:cNvPr id="45" name="Straight Connector 44">
            <a:extLst>
              <a:ext uri="{FF2B5EF4-FFF2-40B4-BE49-F238E27FC236}">
                <a16:creationId xmlns:a16="http://schemas.microsoft.com/office/drawing/2014/main" id="{335D4F74-C666-4AA1-AB09-D3C434E17381}"/>
              </a:ext>
            </a:extLst>
          </p:cNvPr>
          <p:cNvCxnSpPr>
            <a:cxnSpLocks/>
          </p:cNvCxnSpPr>
          <p:nvPr/>
        </p:nvCxnSpPr>
        <p:spPr>
          <a:xfrm flipV="1">
            <a:off x="6218141" y="2694736"/>
            <a:ext cx="0" cy="5258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1A675AA-73D1-4906-9A3F-4906CC223469}"/>
              </a:ext>
            </a:extLst>
          </p:cNvPr>
          <p:cNvSpPr/>
          <p:nvPr/>
        </p:nvSpPr>
        <p:spPr bwMode="auto">
          <a:xfrm rot="16200000">
            <a:off x="2370392" y="2458992"/>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6200000">
            <a:off x="6146139" y="2458992"/>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6200000">
            <a:off x="9921887" y="2458992"/>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40" name="Straight Connector 39">
            <a:extLst>
              <a:ext uri="{FF2B5EF4-FFF2-40B4-BE49-F238E27FC236}">
                <a16:creationId xmlns:a16="http://schemas.microsoft.com/office/drawing/2014/main" id="{070939F8-7C7E-41ED-BD15-9E51DFAE4FFD}"/>
              </a:ext>
            </a:extLst>
          </p:cNvPr>
          <p:cNvCxnSpPr>
            <a:cxnSpLocks/>
          </p:cNvCxnSpPr>
          <p:nvPr/>
        </p:nvCxnSpPr>
        <p:spPr>
          <a:xfrm>
            <a:off x="2678570" y="2530994"/>
            <a:ext cx="3303396"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a:off x="6454316" y="2530994"/>
            <a:ext cx="3303396"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4C94F5-2953-41A0-89E8-151F2952D50F}"/>
              </a:ext>
            </a:extLst>
          </p:cNvPr>
          <p:cNvSpPr/>
          <p:nvPr/>
        </p:nvSpPr>
        <p:spPr bwMode="auto">
          <a:xfrm rot="16200000">
            <a:off x="2564738" y="5334680"/>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2A7F81CC-D73C-474D-8B84-BD033B5FA5C1}"/>
              </a:ext>
            </a:extLst>
          </p:cNvPr>
          <p:cNvSpPr/>
          <p:nvPr/>
        </p:nvSpPr>
        <p:spPr bwMode="auto">
          <a:xfrm rot="16200000">
            <a:off x="7336058" y="5334681"/>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25" name="Straight Connector 24">
            <a:extLst>
              <a:ext uri="{FF2B5EF4-FFF2-40B4-BE49-F238E27FC236}">
                <a16:creationId xmlns:a16="http://schemas.microsoft.com/office/drawing/2014/main" id="{AD9B6EB2-3561-49B4-B58F-4015855C6F87}"/>
              </a:ext>
            </a:extLst>
          </p:cNvPr>
          <p:cNvCxnSpPr>
            <a:cxnSpLocks/>
          </p:cNvCxnSpPr>
          <p:nvPr/>
        </p:nvCxnSpPr>
        <p:spPr>
          <a:xfrm>
            <a:off x="7595192" y="5406681"/>
            <a:ext cx="201139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AEF84-C749-4E4B-8D7B-69451FEA7125}"/>
              </a:ext>
            </a:extLst>
          </p:cNvPr>
          <p:cNvCxnSpPr>
            <a:cxnSpLocks/>
          </p:cNvCxnSpPr>
          <p:nvPr/>
        </p:nvCxnSpPr>
        <p:spPr>
          <a:xfrm flipV="1">
            <a:off x="6218141" y="4786725"/>
            <a:ext cx="0" cy="5258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78F0A4F-ACE8-4C81-9F39-9BB23F7A90EB}"/>
              </a:ext>
            </a:extLst>
          </p:cNvPr>
          <p:cNvGrpSpPr/>
          <p:nvPr/>
        </p:nvGrpSpPr>
        <p:grpSpPr>
          <a:xfrm>
            <a:off x="5209807" y="2990675"/>
            <a:ext cx="2016671" cy="2016671"/>
            <a:chOff x="5209663" y="3518122"/>
            <a:chExt cx="2016957" cy="2016957"/>
          </a:xfrm>
        </p:grpSpPr>
        <p:sp>
          <p:nvSpPr>
            <p:cNvPr id="26" name="Oval 25">
              <a:extLst>
                <a:ext uri="{FF2B5EF4-FFF2-40B4-BE49-F238E27FC236}">
                  <a16:creationId xmlns:a16="http://schemas.microsoft.com/office/drawing/2014/main" id="{690BBFBD-922A-4B55-9451-E138544E3729}"/>
                </a:ext>
              </a:extLst>
            </p:cNvPr>
            <p:cNvSpPr/>
            <p:nvPr/>
          </p:nvSpPr>
          <p:spPr bwMode="auto">
            <a:xfrm>
              <a:off x="5209663" y="3518122"/>
              <a:ext cx="2016957" cy="2016957"/>
            </a:xfrm>
            <a:prstGeom prst="ellipse">
              <a:avLst/>
            </a:prstGeom>
            <a:solidFill>
              <a:schemeClr val="bg1"/>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176" err="1">
                <a:solidFill>
                  <a:srgbClr val="505050"/>
                </a:solidFill>
                <a:latin typeface="Segoe UI"/>
                <a:cs typeface="Segoe UI" pitchFamily="34" charset="0"/>
              </a:endParaRPr>
            </a:p>
          </p:txBody>
        </p:sp>
        <p:grpSp>
          <p:nvGrpSpPr>
            <p:cNvPr id="46" name="Graphic 13">
              <a:extLst>
                <a:ext uri="{FF2B5EF4-FFF2-40B4-BE49-F238E27FC236}">
                  <a16:creationId xmlns:a16="http://schemas.microsoft.com/office/drawing/2014/main" id="{3F5E00F9-146F-456A-95F0-19F9D8D7CBEB}"/>
                </a:ext>
              </a:extLst>
            </p:cNvPr>
            <p:cNvGrpSpPr/>
            <p:nvPr/>
          </p:nvGrpSpPr>
          <p:grpSpPr>
            <a:xfrm>
              <a:off x="5633741" y="3951514"/>
              <a:ext cx="1165968" cy="1148029"/>
              <a:chOff x="4854743" y="2207523"/>
              <a:chExt cx="2476499" cy="2438399"/>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3"/>
                <a:ext cx="2476499" cy="2438399"/>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224">
                  <a:defRPr/>
                </a:pPr>
                <a:endParaRPr lang="en-IN" sz="1836">
                  <a:solidFill>
                    <a:srgbClr val="505050"/>
                  </a:solidFill>
                  <a:latin typeface="Segoe UI"/>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224">
                  <a:defRPr/>
                </a:pPr>
                <a:endParaRPr lang="en-IN" sz="1836">
                  <a:solidFill>
                    <a:srgbClr val="505050"/>
                  </a:solidFill>
                  <a:latin typeface="Segoe UI"/>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224">
                  <a:defRPr/>
                </a:pPr>
                <a:endParaRPr lang="en-IN" sz="1836">
                  <a:solidFill>
                    <a:srgbClr val="505050"/>
                  </a:solidFill>
                  <a:latin typeface="Segoe UI"/>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224">
                  <a:defRPr/>
                </a:pPr>
                <a:endParaRPr lang="en-IN" sz="1836">
                  <a:solidFill>
                    <a:srgbClr val="505050"/>
                  </a:solidFill>
                  <a:latin typeface="Segoe UI"/>
                </a:endParaRPr>
              </a:p>
            </p:txBody>
          </p:sp>
        </p:grpSp>
      </p:grpSp>
      <p:sp>
        <p:nvSpPr>
          <p:cNvPr id="36" name="Oval 35">
            <a:extLst>
              <a:ext uri="{FF2B5EF4-FFF2-40B4-BE49-F238E27FC236}">
                <a16:creationId xmlns:a16="http://schemas.microsoft.com/office/drawing/2014/main" id="{7683266B-51FD-4946-8FA9-35A67867DD7A}"/>
              </a:ext>
            </a:extLst>
          </p:cNvPr>
          <p:cNvSpPr/>
          <p:nvPr/>
        </p:nvSpPr>
        <p:spPr bwMode="auto">
          <a:xfrm rot="16200000">
            <a:off x="4950398" y="5334681"/>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51" name="Oval 50">
            <a:extLst>
              <a:ext uri="{FF2B5EF4-FFF2-40B4-BE49-F238E27FC236}">
                <a16:creationId xmlns:a16="http://schemas.microsoft.com/office/drawing/2014/main" id="{41927A08-1224-47EE-B4BA-FD1D05C5070C}"/>
              </a:ext>
            </a:extLst>
          </p:cNvPr>
          <p:cNvSpPr/>
          <p:nvPr/>
        </p:nvSpPr>
        <p:spPr bwMode="auto">
          <a:xfrm rot="16200000">
            <a:off x="9721717" y="5334680"/>
            <a:ext cx="144004" cy="14400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5" rIns="0" bIns="44815"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id="{E0C5F124-55E7-42A4-AD12-669556CC4387}"/>
              </a:ext>
            </a:extLst>
          </p:cNvPr>
          <p:cNvCxnSpPr>
            <a:cxnSpLocks/>
          </p:cNvCxnSpPr>
          <p:nvPr/>
        </p:nvCxnSpPr>
        <p:spPr>
          <a:xfrm>
            <a:off x="5209532" y="5406681"/>
            <a:ext cx="201139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7517A-F0F8-4542-8F6D-1F1BA9680E11}"/>
              </a:ext>
            </a:extLst>
          </p:cNvPr>
          <p:cNvCxnSpPr>
            <a:cxnSpLocks/>
          </p:cNvCxnSpPr>
          <p:nvPr/>
        </p:nvCxnSpPr>
        <p:spPr>
          <a:xfrm>
            <a:off x="2823872" y="5406681"/>
            <a:ext cx="201139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20C5D69-B5A0-4E3E-BC6A-D36E2E813090}"/>
              </a:ext>
            </a:extLst>
          </p:cNvPr>
          <p:cNvSpPr/>
          <p:nvPr/>
        </p:nvSpPr>
        <p:spPr>
          <a:xfrm>
            <a:off x="465954" y="993857"/>
            <a:ext cx="11654451" cy="408075"/>
          </a:xfrm>
          <a:prstGeom prst="rect">
            <a:avLst/>
          </a:prstGeom>
        </p:spPr>
        <p:txBody>
          <a:bodyPr wrap="square" lIns="0">
            <a:spAutoFit/>
          </a:bodyPr>
          <a:lstStyle/>
          <a:p>
            <a:pPr defTabSz="914224">
              <a:spcAft>
                <a:spcPts val="2400"/>
              </a:spcAft>
              <a:defRPr/>
            </a:pPr>
            <a:r>
              <a:rPr lang="en-US" sz="2000">
                <a:cs typeface="Segoe UI Semibold" panose="020B0702040204020203" pitchFamily="34" charset="0"/>
              </a:rPr>
              <a:t>Simplify the deployment, management, and operations of Kubernetes</a:t>
            </a:r>
          </a:p>
        </p:txBody>
      </p:sp>
      <p:sp>
        <p:nvSpPr>
          <p:cNvPr id="67" name="Oval 66">
            <a:extLst>
              <a:ext uri="{FF2B5EF4-FFF2-40B4-BE49-F238E27FC236}">
                <a16:creationId xmlns:a16="http://schemas.microsoft.com/office/drawing/2014/main" id="{F2CFE3F8-5DC1-4801-AF3F-3599452C7169}"/>
              </a:ext>
            </a:extLst>
          </p:cNvPr>
          <p:cNvSpPr/>
          <p:nvPr/>
        </p:nvSpPr>
        <p:spPr bwMode="auto">
          <a:xfrm>
            <a:off x="5209531" y="2999910"/>
            <a:ext cx="2016671" cy="2016671"/>
          </a:xfrm>
          <a:prstGeom prst="ellipse">
            <a:avLst/>
          </a:prstGeom>
          <a:solidFill>
            <a:schemeClr val="bg1"/>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176" err="1">
              <a:solidFill>
                <a:srgbClr val="505050"/>
              </a:solidFill>
              <a:latin typeface="Segoe UI"/>
              <a:cs typeface="Segoe UI" pitchFamily="34" charset="0"/>
            </a:endParaRPr>
          </a:p>
        </p:txBody>
      </p:sp>
      <p:grpSp>
        <p:nvGrpSpPr>
          <p:cNvPr id="53" name="Group 52">
            <a:extLst>
              <a:ext uri="{FF2B5EF4-FFF2-40B4-BE49-F238E27FC236}">
                <a16:creationId xmlns:a16="http://schemas.microsoft.com/office/drawing/2014/main" id="{E6429AE6-A0A0-40EF-9F5C-61709508BF7E}"/>
              </a:ext>
            </a:extLst>
          </p:cNvPr>
          <p:cNvGrpSpPr/>
          <p:nvPr/>
        </p:nvGrpSpPr>
        <p:grpSpPr>
          <a:xfrm>
            <a:off x="5799257" y="3637965"/>
            <a:ext cx="831942" cy="785977"/>
            <a:chOff x="3172902" y="4132385"/>
            <a:chExt cx="355417" cy="335781"/>
          </a:xfrm>
          <a:noFill/>
        </p:grpSpPr>
        <p:grpSp>
          <p:nvGrpSpPr>
            <p:cNvPr id="57" name="Group 56">
              <a:extLst>
                <a:ext uri="{FF2B5EF4-FFF2-40B4-BE49-F238E27FC236}">
                  <a16:creationId xmlns:a16="http://schemas.microsoft.com/office/drawing/2014/main" id="{DD3CB94E-E535-414B-B8D6-2559A7A1B8AF}"/>
                </a:ext>
              </a:extLst>
            </p:cNvPr>
            <p:cNvGrpSpPr/>
            <p:nvPr/>
          </p:nvGrpSpPr>
          <p:grpSpPr>
            <a:xfrm>
              <a:off x="3234030" y="4132385"/>
              <a:ext cx="233160" cy="110531"/>
              <a:chOff x="3234867" y="4132385"/>
              <a:chExt cx="233160" cy="110531"/>
            </a:xfrm>
            <a:grpFill/>
          </p:grpSpPr>
          <p:sp>
            <p:nvSpPr>
              <p:cNvPr id="65" name="Freeform: Shape 64">
                <a:extLst>
                  <a:ext uri="{FF2B5EF4-FFF2-40B4-BE49-F238E27FC236}">
                    <a16:creationId xmlns:a16="http://schemas.microsoft.com/office/drawing/2014/main" id="{895DC447-B510-4B7E-9ED9-37F9E50DBF3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6" name="Freeform: Shape 65">
                <a:extLst>
                  <a:ext uri="{FF2B5EF4-FFF2-40B4-BE49-F238E27FC236}">
                    <a16:creationId xmlns:a16="http://schemas.microsoft.com/office/drawing/2014/main" id="{E5988590-F0E0-4623-A21B-EFD73C7BB90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grpSp>
        <p:grpSp>
          <p:nvGrpSpPr>
            <p:cNvPr id="58" name="Group 57">
              <a:extLst>
                <a:ext uri="{FF2B5EF4-FFF2-40B4-BE49-F238E27FC236}">
                  <a16:creationId xmlns:a16="http://schemas.microsoft.com/office/drawing/2014/main" id="{98783054-74BD-476A-826D-84DDDBAA3BED}"/>
                </a:ext>
              </a:extLst>
            </p:cNvPr>
            <p:cNvGrpSpPr/>
            <p:nvPr/>
          </p:nvGrpSpPr>
          <p:grpSpPr>
            <a:xfrm>
              <a:off x="3172902" y="4245010"/>
              <a:ext cx="355417" cy="110531"/>
              <a:chOff x="3172902" y="4244590"/>
              <a:chExt cx="355417" cy="110531"/>
            </a:xfrm>
            <a:grpFill/>
          </p:grpSpPr>
          <p:sp>
            <p:nvSpPr>
              <p:cNvPr id="62" name="Freeform: Shape 61">
                <a:extLst>
                  <a:ext uri="{FF2B5EF4-FFF2-40B4-BE49-F238E27FC236}">
                    <a16:creationId xmlns:a16="http://schemas.microsoft.com/office/drawing/2014/main" id="{9831FEB7-D287-4364-957D-002CE90C9A7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3" name="Freeform: Shape 62">
                <a:extLst>
                  <a:ext uri="{FF2B5EF4-FFF2-40B4-BE49-F238E27FC236}">
                    <a16:creationId xmlns:a16="http://schemas.microsoft.com/office/drawing/2014/main" id="{7B9BEE36-555C-47ED-AD08-F0E5A902BB5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4" name="Freeform: Shape 63">
                <a:extLst>
                  <a:ext uri="{FF2B5EF4-FFF2-40B4-BE49-F238E27FC236}">
                    <a16:creationId xmlns:a16="http://schemas.microsoft.com/office/drawing/2014/main" id="{97200968-F432-4100-824F-4C4F4D006D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grpSp>
        <p:grpSp>
          <p:nvGrpSpPr>
            <p:cNvPr id="59" name="Group 58">
              <a:extLst>
                <a:ext uri="{FF2B5EF4-FFF2-40B4-BE49-F238E27FC236}">
                  <a16:creationId xmlns:a16="http://schemas.microsoft.com/office/drawing/2014/main" id="{A0B2D7CA-01FF-44A5-B69C-6A5ED348D144}"/>
                </a:ext>
              </a:extLst>
            </p:cNvPr>
            <p:cNvGrpSpPr/>
            <p:nvPr/>
          </p:nvGrpSpPr>
          <p:grpSpPr>
            <a:xfrm>
              <a:off x="3234030" y="4357635"/>
              <a:ext cx="233160" cy="110531"/>
              <a:chOff x="3234867" y="4132385"/>
              <a:chExt cx="233160" cy="110531"/>
            </a:xfrm>
            <a:grpFill/>
          </p:grpSpPr>
          <p:sp>
            <p:nvSpPr>
              <p:cNvPr id="60" name="Freeform: Shape 59">
                <a:extLst>
                  <a:ext uri="{FF2B5EF4-FFF2-40B4-BE49-F238E27FC236}">
                    <a16:creationId xmlns:a16="http://schemas.microsoft.com/office/drawing/2014/main" id="{57045D16-139F-46DE-BBDD-66F93803684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1" name="Freeform: Shape 60">
                <a:extLst>
                  <a:ext uri="{FF2B5EF4-FFF2-40B4-BE49-F238E27FC236}">
                    <a16:creationId xmlns:a16="http://schemas.microsoft.com/office/drawing/2014/main" id="{02956D0F-CB44-4B14-AAB2-0B9D2BE1C74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914191">
                  <a:defRPr/>
                </a:pPr>
                <a:endParaRPr lang="en-US" sz="1764">
                  <a:solidFill>
                    <a:srgbClr val="FFFFFF"/>
                  </a:solidFill>
                  <a:latin typeface="Segoe UI"/>
                </a:endParaRPr>
              </a:p>
            </p:txBody>
          </p:sp>
        </p:grpSp>
      </p:grpSp>
    </p:spTree>
    <p:extLst>
      <p:ext uri="{BB962C8B-B14F-4D97-AF65-F5344CB8AC3E}">
        <p14:creationId xmlns:p14="http://schemas.microsoft.com/office/powerpoint/2010/main" val="151117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33" grpId="0"/>
      <p:bldP spid="21" grpId="0" animBg="1"/>
      <p:bldP spid="22" grpId="0" animBg="1"/>
      <p:bldP spid="36" grpId="0" animBg="1"/>
      <p:bldP spid="5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6">
            <a:extLst>
              <a:ext uri="{FF2B5EF4-FFF2-40B4-BE49-F238E27FC236}">
                <a16:creationId xmlns:a16="http://schemas.microsoft.com/office/drawing/2014/main" id="{FBA58908-6DAD-49A4-B69F-708E2B8A1BF8}"/>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Kubernetes operator defines an identity map for K8s service accounts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Pod identity</a:t>
            </a:r>
          </a:p>
        </p:txBody>
      </p:sp>
      <p:sp>
        <p:nvSpPr>
          <p:cNvPr id="175" name="Title 16">
            <a:extLst>
              <a:ext uri="{FF2B5EF4-FFF2-40B4-BE49-F238E27FC236}">
                <a16:creationId xmlns:a16="http://schemas.microsoft.com/office/drawing/2014/main" id="{B3DD7386-8F81-46B4-8D96-291A4426154E}"/>
              </a:ext>
            </a:extLst>
          </p:cNvPr>
          <p:cNvSpPr txBox="1">
            <a:spLocks/>
          </p:cNvSpPr>
          <p:nvPr/>
        </p:nvSpPr>
        <p:spPr>
          <a:xfrm>
            <a:off x="465138" y="2670281"/>
            <a:ext cx="3082589"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Node Managed Identity (NMI) watches for mapping reaction and syncs to Managed Service Identify (MSI)</a:t>
            </a:r>
          </a:p>
        </p:txBody>
      </p:sp>
      <p:sp>
        <p:nvSpPr>
          <p:cNvPr id="179" name="Title 16">
            <a:extLst>
              <a:ext uri="{FF2B5EF4-FFF2-40B4-BE49-F238E27FC236}">
                <a16:creationId xmlns:a16="http://schemas.microsoft.com/office/drawing/2014/main" id="{110E0484-E8E3-44DB-89FF-9B1601401DDC}"/>
              </a:ext>
            </a:extLst>
          </p:cNvPr>
          <p:cNvSpPr txBox="1">
            <a:spLocks/>
          </p:cNvSpPr>
          <p:nvPr/>
        </p:nvSpPr>
        <p:spPr>
          <a:xfrm>
            <a:off x="465138" y="3765240"/>
            <a:ext cx="32496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Developer creates a pod with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 service account, and pod uses standard Azure SDK to fetch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 token bound to MSI</a:t>
            </a:r>
          </a:p>
        </p:txBody>
      </p:sp>
      <p:sp>
        <p:nvSpPr>
          <p:cNvPr id="180" name="Title 16">
            <a:extLst>
              <a:ext uri="{FF2B5EF4-FFF2-40B4-BE49-F238E27FC236}">
                <a16:creationId xmlns:a16="http://schemas.microsoft.com/office/drawing/2014/main" id="{2804FC20-7475-4C0B-B87D-025B7CEFA3B2}"/>
              </a:ext>
            </a:extLst>
          </p:cNvPr>
          <p:cNvSpPr txBox="1">
            <a:spLocks/>
          </p:cNvSpPr>
          <p:nvPr/>
        </p:nvSpPr>
        <p:spPr>
          <a:xfrm>
            <a:off x="465138" y="4860198"/>
            <a:ext cx="3326789"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Pod uses access token to consume other Azure services; services validate token</a:t>
            </a:r>
          </a:p>
        </p:txBody>
      </p:sp>
      <p:grpSp>
        <p:nvGrpSpPr>
          <p:cNvPr id="96" name="Group 95">
            <a:extLst>
              <a:ext uri="{FF2B5EF4-FFF2-40B4-BE49-F238E27FC236}">
                <a16:creationId xmlns:a16="http://schemas.microsoft.com/office/drawing/2014/main" id="{4B0350F3-3CBC-4289-9063-5B04476E796B}"/>
              </a:ext>
            </a:extLst>
          </p:cNvPr>
          <p:cNvGrpSpPr/>
          <p:nvPr/>
        </p:nvGrpSpPr>
        <p:grpSpPr>
          <a:xfrm>
            <a:off x="6930090" y="3069685"/>
            <a:ext cx="2793941" cy="3453847"/>
            <a:chOff x="6182370" y="2841077"/>
            <a:chExt cx="2793941" cy="3453847"/>
          </a:xfrm>
        </p:grpSpPr>
        <p:sp>
          <p:nvSpPr>
            <p:cNvPr id="98" name="Title 1">
              <a:extLst>
                <a:ext uri="{FF2B5EF4-FFF2-40B4-BE49-F238E27FC236}">
                  <a16:creationId xmlns:a16="http://schemas.microsoft.com/office/drawing/2014/main" id="{0824D845-719B-4F94-A5B4-6F9AE8F2FE39}"/>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sp>
          <p:nvSpPr>
            <p:cNvPr id="113" name="Rectangle: Rounded Corners 112">
              <a:extLst>
                <a:ext uri="{FF2B5EF4-FFF2-40B4-BE49-F238E27FC236}">
                  <a16:creationId xmlns:a16="http://schemas.microsoft.com/office/drawing/2014/main" id="{DAAB9CFF-038D-4D43-83FD-5C6250A03F6E}"/>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114" name="Group 113">
            <a:extLst>
              <a:ext uri="{FF2B5EF4-FFF2-40B4-BE49-F238E27FC236}">
                <a16:creationId xmlns:a16="http://schemas.microsoft.com/office/drawing/2014/main" id="{A13386D1-BF03-401D-AB01-1EE4AEFD6BCD}"/>
              </a:ext>
            </a:extLst>
          </p:cNvPr>
          <p:cNvGrpSpPr/>
          <p:nvPr/>
        </p:nvGrpSpPr>
        <p:grpSpPr>
          <a:xfrm>
            <a:off x="5524208" y="3470621"/>
            <a:ext cx="822960" cy="1184981"/>
            <a:chOff x="4625721" y="3242013"/>
            <a:chExt cx="822960" cy="1184981"/>
          </a:xfrm>
        </p:grpSpPr>
        <p:sp>
          <p:nvSpPr>
            <p:cNvPr id="115" name="Title 1">
              <a:extLst>
                <a:ext uri="{FF2B5EF4-FFF2-40B4-BE49-F238E27FC236}">
                  <a16:creationId xmlns:a16="http://schemas.microsoft.com/office/drawing/2014/main" id="{1E48C50A-371D-423B-95DB-2BDF55842BD8}"/>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117" name="Rectangle: Rounded Corners 116">
              <a:extLst>
                <a:ext uri="{FF2B5EF4-FFF2-40B4-BE49-F238E27FC236}">
                  <a16:creationId xmlns:a16="http://schemas.microsoft.com/office/drawing/2014/main" id="{3FFB1DB1-F3ED-4AE7-B365-8F5623522898}"/>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8" name="Group 117">
              <a:extLst>
                <a:ext uri="{FF2B5EF4-FFF2-40B4-BE49-F238E27FC236}">
                  <a16:creationId xmlns:a16="http://schemas.microsoft.com/office/drawing/2014/main" id="{200A7366-998F-4257-9D5C-D2C43403A7D5}"/>
                </a:ext>
              </a:extLst>
            </p:cNvPr>
            <p:cNvGrpSpPr/>
            <p:nvPr/>
          </p:nvGrpSpPr>
          <p:grpSpPr>
            <a:xfrm>
              <a:off x="4796431" y="3746338"/>
              <a:ext cx="481540" cy="538353"/>
              <a:chOff x="4937274" y="2450177"/>
              <a:chExt cx="481540" cy="538353"/>
            </a:xfrm>
          </p:grpSpPr>
          <p:sp>
            <p:nvSpPr>
              <p:cNvPr id="119" name="Freeform: Shape 118">
                <a:extLst>
                  <a:ext uri="{FF2B5EF4-FFF2-40B4-BE49-F238E27FC236}">
                    <a16:creationId xmlns:a16="http://schemas.microsoft.com/office/drawing/2014/main" id="{22801086-E26E-4EC9-A9EB-497813A1053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eople_4" title="Icon of a person">
                <a:extLst>
                  <a:ext uri="{FF2B5EF4-FFF2-40B4-BE49-F238E27FC236}">
                    <a16:creationId xmlns:a16="http://schemas.microsoft.com/office/drawing/2014/main" id="{102529AA-CAEF-4EFA-A92E-7C49B9C9D93A}"/>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1" name="Group 120">
            <a:extLst>
              <a:ext uri="{FF2B5EF4-FFF2-40B4-BE49-F238E27FC236}">
                <a16:creationId xmlns:a16="http://schemas.microsoft.com/office/drawing/2014/main" id="{9BEE5EE7-3348-4819-B81C-4ED558EFCFBB}"/>
              </a:ext>
            </a:extLst>
          </p:cNvPr>
          <p:cNvGrpSpPr/>
          <p:nvPr/>
        </p:nvGrpSpPr>
        <p:grpSpPr>
          <a:xfrm>
            <a:off x="10103770" y="5115063"/>
            <a:ext cx="717581" cy="736259"/>
            <a:chOff x="9085941" y="2684839"/>
            <a:chExt cx="717581" cy="736259"/>
          </a:xfrm>
        </p:grpSpPr>
        <p:sp>
          <p:nvSpPr>
            <p:cNvPr id="122" name="Rectangle: Rounded Corners 121">
              <a:extLst>
                <a:ext uri="{FF2B5EF4-FFF2-40B4-BE49-F238E27FC236}">
                  <a16:creationId xmlns:a16="http://schemas.microsoft.com/office/drawing/2014/main" id="{870C81AA-3C95-4589-BAF3-5F6D7B661057}"/>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5" name="Eye" title="Icon of an eye">
              <a:extLst>
                <a:ext uri="{FF2B5EF4-FFF2-40B4-BE49-F238E27FC236}">
                  <a16:creationId xmlns:a16="http://schemas.microsoft.com/office/drawing/2014/main" id="{020D1F9C-AD9F-473C-BED3-30F65F7265E4}"/>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6" name="Title 1">
              <a:extLst>
                <a:ext uri="{FF2B5EF4-FFF2-40B4-BE49-F238E27FC236}">
                  <a16:creationId xmlns:a16="http://schemas.microsoft.com/office/drawing/2014/main" id="{C8B4935D-C6D9-497F-A036-936E2A58A306}"/>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7" name="Straight Arrow Connector 126">
            <a:extLst>
              <a:ext uri="{FF2B5EF4-FFF2-40B4-BE49-F238E27FC236}">
                <a16:creationId xmlns:a16="http://schemas.microsoft.com/office/drawing/2014/main" id="{ED24C9BB-71A0-49FE-8E30-9D89BD519C3C}"/>
              </a:ext>
            </a:extLst>
          </p:cNvPr>
          <p:cNvCxnSpPr>
            <a:cxnSpLocks/>
          </p:cNvCxnSpPr>
          <p:nvPr/>
        </p:nvCxnSpPr>
        <p:spPr>
          <a:xfrm>
            <a:off x="8504179" y="5735530"/>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A6C5177-65F3-4691-9A87-2FA0CF80D703}"/>
              </a:ext>
            </a:extLst>
          </p:cNvPr>
          <p:cNvGrpSpPr/>
          <p:nvPr/>
        </p:nvGrpSpPr>
        <p:grpSpPr>
          <a:xfrm>
            <a:off x="7110878" y="3470568"/>
            <a:ext cx="717581" cy="1038184"/>
            <a:chOff x="6184119" y="2097708"/>
            <a:chExt cx="717581" cy="1038184"/>
          </a:xfrm>
        </p:grpSpPr>
        <p:sp>
          <p:nvSpPr>
            <p:cNvPr id="129" name="Title 1">
              <a:extLst>
                <a:ext uri="{FF2B5EF4-FFF2-40B4-BE49-F238E27FC236}">
                  <a16:creationId xmlns:a16="http://schemas.microsoft.com/office/drawing/2014/main" id="{2698DE15-B454-46EC-98C9-5B35D95EAC4F}"/>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131" name="Group 130">
              <a:extLst>
                <a:ext uri="{FF2B5EF4-FFF2-40B4-BE49-F238E27FC236}">
                  <a16:creationId xmlns:a16="http://schemas.microsoft.com/office/drawing/2014/main" id="{E318EDE9-5377-4218-81F2-146EC4F10C33}"/>
                </a:ext>
              </a:extLst>
            </p:cNvPr>
            <p:cNvGrpSpPr/>
            <p:nvPr/>
          </p:nvGrpSpPr>
          <p:grpSpPr>
            <a:xfrm>
              <a:off x="6276115" y="2602303"/>
              <a:ext cx="533589" cy="533589"/>
              <a:chOff x="6276115" y="2641203"/>
              <a:chExt cx="533589" cy="533589"/>
            </a:xfrm>
          </p:grpSpPr>
          <p:sp>
            <p:nvSpPr>
              <p:cNvPr id="132" name="Rectangle: Rounded Corners 131">
                <a:extLst>
                  <a:ext uri="{FF2B5EF4-FFF2-40B4-BE49-F238E27FC236}">
                    <a16:creationId xmlns:a16="http://schemas.microsoft.com/office/drawing/2014/main" id="{AD85A3D0-6705-4E85-BD9C-3DDEB437D060}"/>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3" name="Freeform 72">
                <a:extLst>
                  <a:ext uri="{FF2B5EF4-FFF2-40B4-BE49-F238E27FC236}">
                    <a16:creationId xmlns:a16="http://schemas.microsoft.com/office/drawing/2014/main" id="{DB1AF4FF-1F47-4D94-A1D6-F28C194490FE}"/>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FD8947C6-A2C2-4A6C-AFAD-2CD057B156ED}"/>
              </a:ext>
            </a:extLst>
          </p:cNvPr>
          <p:cNvGrpSpPr/>
          <p:nvPr/>
        </p:nvGrpSpPr>
        <p:grpSpPr>
          <a:xfrm>
            <a:off x="7875049" y="4807286"/>
            <a:ext cx="724670" cy="1248213"/>
            <a:chOff x="7172350" y="3230502"/>
            <a:chExt cx="724670" cy="1248213"/>
          </a:xfrm>
        </p:grpSpPr>
        <p:grpSp>
          <p:nvGrpSpPr>
            <p:cNvPr id="135" name="Group 134">
              <a:extLst>
                <a:ext uri="{FF2B5EF4-FFF2-40B4-BE49-F238E27FC236}">
                  <a16:creationId xmlns:a16="http://schemas.microsoft.com/office/drawing/2014/main" id="{FDAAC6CC-C0A1-4719-BDA2-6BD416859DE2}"/>
                </a:ext>
              </a:extLst>
            </p:cNvPr>
            <p:cNvGrpSpPr/>
            <p:nvPr/>
          </p:nvGrpSpPr>
          <p:grpSpPr>
            <a:xfrm>
              <a:off x="7175895" y="3230502"/>
              <a:ext cx="717581" cy="1044036"/>
              <a:chOff x="7379061" y="2807592"/>
              <a:chExt cx="717581" cy="1044036"/>
            </a:xfrm>
          </p:grpSpPr>
          <p:sp>
            <p:nvSpPr>
              <p:cNvPr id="139" name="Rectangle: Rounded Corners 138">
                <a:extLst>
                  <a:ext uri="{FF2B5EF4-FFF2-40B4-BE49-F238E27FC236}">
                    <a16:creationId xmlns:a16="http://schemas.microsoft.com/office/drawing/2014/main" id="{246509D6-3E61-40CC-AAA8-E78DA415727A}"/>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0" name="Title 1">
                <a:extLst>
                  <a:ext uri="{FF2B5EF4-FFF2-40B4-BE49-F238E27FC236}">
                    <a16:creationId xmlns:a16="http://schemas.microsoft.com/office/drawing/2014/main" id="{8B7C0652-27BB-475E-B4A9-B9A18917D9EA}"/>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141" name="Picture 140" descr="A picture containing object&#10;&#10;Description generated with high confidence">
                <a:extLst>
                  <a:ext uri="{FF2B5EF4-FFF2-40B4-BE49-F238E27FC236}">
                    <a16:creationId xmlns:a16="http://schemas.microsoft.com/office/drawing/2014/main" id="{A5138544-F385-43BE-AB4A-27ACBDBFF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137" name="Title 1">
              <a:extLst>
                <a:ext uri="{FF2B5EF4-FFF2-40B4-BE49-F238E27FC236}">
                  <a16:creationId xmlns:a16="http://schemas.microsoft.com/office/drawing/2014/main" id="{B62DE680-2E50-41FC-9139-13EB753F9090}"/>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142" name="Group 141">
            <a:extLst>
              <a:ext uri="{FF2B5EF4-FFF2-40B4-BE49-F238E27FC236}">
                <a16:creationId xmlns:a16="http://schemas.microsoft.com/office/drawing/2014/main" id="{0BAE9BE4-65BE-40FA-A87C-0E88A083567B}"/>
              </a:ext>
            </a:extLst>
          </p:cNvPr>
          <p:cNvGrpSpPr/>
          <p:nvPr/>
        </p:nvGrpSpPr>
        <p:grpSpPr>
          <a:xfrm>
            <a:off x="8646308" y="3772493"/>
            <a:ext cx="717581" cy="736259"/>
            <a:chOff x="7870551" y="2521009"/>
            <a:chExt cx="717581" cy="736259"/>
          </a:xfrm>
        </p:grpSpPr>
        <p:sp>
          <p:nvSpPr>
            <p:cNvPr id="143" name="Rectangle: Rounded Corners 142">
              <a:extLst>
                <a:ext uri="{FF2B5EF4-FFF2-40B4-BE49-F238E27FC236}">
                  <a16:creationId xmlns:a16="http://schemas.microsoft.com/office/drawing/2014/main" id="{BF6CF35B-8519-459F-AB56-FC3CC27A502F}"/>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5" name="Title 1">
              <a:extLst>
                <a:ext uri="{FF2B5EF4-FFF2-40B4-BE49-F238E27FC236}">
                  <a16:creationId xmlns:a16="http://schemas.microsoft.com/office/drawing/2014/main" id="{10A0399D-94F5-4B04-9430-16703D6728FF}"/>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46" name="Freeform: Shape 145">
              <a:extLst>
                <a:ext uri="{FF2B5EF4-FFF2-40B4-BE49-F238E27FC236}">
                  <a16:creationId xmlns:a16="http://schemas.microsoft.com/office/drawing/2014/main" id="{C55C200A-691D-4DB5-8CB1-375A68E99F87}"/>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cxnSp>
        <p:nvCxnSpPr>
          <p:cNvPr id="148" name="Connector: Elbow 147">
            <a:extLst>
              <a:ext uri="{FF2B5EF4-FFF2-40B4-BE49-F238E27FC236}">
                <a16:creationId xmlns:a16="http://schemas.microsoft.com/office/drawing/2014/main" id="{284542CE-481F-42B2-837E-F1A5CF82912C}"/>
              </a:ext>
            </a:extLst>
          </p:cNvPr>
          <p:cNvCxnSpPr>
            <a:stCxn id="132" idx="2"/>
            <a:endCxn id="139" idx="1"/>
          </p:cNvCxnSpPr>
          <p:nvPr/>
        </p:nvCxnSpPr>
        <p:spPr>
          <a:xfrm rot="16200000" flipH="1">
            <a:off x="7182241" y="4796179"/>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2126DDB-8567-4967-BB88-F8F9D42F679E}"/>
              </a:ext>
            </a:extLst>
          </p:cNvPr>
          <p:cNvCxnSpPr>
            <a:cxnSpLocks/>
            <a:stCxn id="139" idx="3"/>
            <a:endCxn id="143" idx="2"/>
          </p:cNvCxnSpPr>
          <p:nvPr/>
        </p:nvCxnSpPr>
        <p:spPr>
          <a:xfrm flipV="1">
            <a:off x="8504179" y="4508752"/>
            <a:ext cx="500920" cy="1075776"/>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5123C2E-8D84-4AE7-823E-077BE5B2F615}"/>
              </a:ext>
            </a:extLst>
          </p:cNvPr>
          <p:cNvGrpSpPr/>
          <p:nvPr/>
        </p:nvGrpSpPr>
        <p:grpSpPr>
          <a:xfrm>
            <a:off x="8816510" y="4749164"/>
            <a:ext cx="832276" cy="402336"/>
            <a:chOff x="6627166" y="5231968"/>
            <a:chExt cx="832276" cy="402336"/>
          </a:xfrm>
        </p:grpSpPr>
        <p:sp>
          <p:nvSpPr>
            <p:cNvPr id="151" name="Rectangle: Rounded Corners 150">
              <a:extLst>
                <a:ext uri="{FF2B5EF4-FFF2-40B4-BE49-F238E27FC236}">
                  <a16:creationId xmlns:a16="http://schemas.microsoft.com/office/drawing/2014/main" id="{A6B5B98F-ABDE-4B6A-80EE-E6E980C0DEB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4" name="TagLegacy_E1CB" title="Icon of a shopping tag">
              <a:extLst>
                <a:ext uri="{FF2B5EF4-FFF2-40B4-BE49-F238E27FC236}">
                  <a16:creationId xmlns:a16="http://schemas.microsoft.com/office/drawing/2014/main" id="{6BAC3F38-C099-4DD4-ABD7-D1E9CD547B2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160DE6A4-313D-4AD0-82DF-73357F5C4DFB}"/>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61" name="Group 160">
            <a:extLst>
              <a:ext uri="{FF2B5EF4-FFF2-40B4-BE49-F238E27FC236}">
                <a16:creationId xmlns:a16="http://schemas.microsoft.com/office/drawing/2014/main" id="{8E1FFE05-D824-4DCA-AF30-9644A69A777D}"/>
              </a:ext>
            </a:extLst>
          </p:cNvPr>
          <p:cNvGrpSpPr/>
          <p:nvPr/>
        </p:nvGrpSpPr>
        <p:grpSpPr>
          <a:xfrm>
            <a:off x="10103770" y="3618604"/>
            <a:ext cx="717581" cy="890148"/>
            <a:chOff x="9067435" y="2275120"/>
            <a:chExt cx="717581" cy="890148"/>
          </a:xfrm>
        </p:grpSpPr>
        <p:sp>
          <p:nvSpPr>
            <p:cNvPr id="162" name="Rectangle: Rounded Corners 161">
              <a:extLst>
                <a:ext uri="{FF2B5EF4-FFF2-40B4-BE49-F238E27FC236}">
                  <a16:creationId xmlns:a16="http://schemas.microsoft.com/office/drawing/2014/main" id="{E1FC6A76-BF3E-4B2A-A3C5-43F383A4ADD3}"/>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4" name="Title 1">
              <a:extLst>
                <a:ext uri="{FF2B5EF4-FFF2-40B4-BE49-F238E27FC236}">
                  <a16:creationId xmlns:a16="http://schemas.microsoft.com/office/drawing/2014/main" id="{05980E6E-99DD-46C8-9C02-C69B8B173BFF}"/>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165" name="Group 164">
              <a:extLst>
                <a:ext uri="{FF2B5EF4-FFF2-40B4-BE49-F238E27FC236}">
                  <a16:creationId xmlns:a16="http://schemas.microsoft.com/office/drawing/2014/main" id="{D72B502B-B0D9-49D8-BD8F-FB70FF4EDD15}"/>
                </a:ext>
              </a:extLst>
            </p:cNvPr>
            <p:cNvGrpSpPr/>
            <p:nvPr/>
          </p:nvGrpSpPr>
          <p:grpSpPr>
            <a:xfrm>
              <a:off x="9294567" y="2724730"/>
              <a:ext cx="263317" cy="347486"/>
              <a:chOff x="10305105" y="2133716"/>
              <a:chExt cx="263317" cy="347486"/>
            </a:xfrm>
          </p:grpSpPr>
          <p:sp>
            <p:nvSpPr>
              <p:cNvPr id="168" name="Freeform: Shape 167">
                <a:extLst>
                  <a:ext uri="{FF2B5EF4-FFF2-40B4-BE49-F238E27FC236}">
                    <a16:creationId xmlns:a16="http://schemas.microsoft.com/office/drawing/2014/main" id="{54500BCB-B43F-4A1E-8FD4-9F9871FF8F7C}"/>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AF049CA-B6F0-486D-B72B-A5052FAF66B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60AD209-213D-4455-A686-E89615899373}"/>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BA2172A-8590-4696-A14E-305F2110DB7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9FD11E3-00D0-4676-8D22-30ABE3B037C9}"/>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600B270-AC03-4217-A160-24C95FC83BD2}"/>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A5F2DB3-1BCB-49A3-A641-ABBD82D16AFB}"/>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CF7FCC-E166-4C05-BD5B-34240FB445D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E2BE70-5BE6-4239-B005-88F9408BE5CC}"/>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cxnSp>
        <p:nvCxnSpPr>
          <p:cNvPr id="181" name="Straight Arrow Connector 180">
            <a:extLst>
              <a:ext uri="{FF2B5EF4-FFF2-40B4-BE49-F238E27FC236}">
                <a16:creationId xmlns:a16="http://schemas.microsoft.com/office/drawing/2014/main" id="{A3723518-758E-48B4-B2AF-A5B4B6ADDAA2}"/>
              </a:ext>
            </a:extLst>
          </p:cNvPr>
          <p:cNvCxnSpPr>
            <a:cxnSpLocks/>
            <a:stCxn id="126" idx="0"/>
            <a:endCxn id="162" idx="2"/>
          </p:cNvCxnSpPr>
          <p:nvPr/>
        </p:nvCxnSpPr>
        <p:spPr>
          <a:xfrm flipV="1">
            <a:off x="10462561" y="4508752"/>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AAB5835-8D79-4222-8AA3-2C1E18FEB804}"/>
              </a:ext>
            </a:extLst>
          </p:cNvPr>
          <p:cNvCxnSpPr>
            <a:cxnSpLocks/>
            <a:stCxn id="162" idx="1"/>
            <a:endCxn id="143" idx="3"/>
          </p:cNvCxnSpPr>
          <p:nvPr/>
        </p:nvCxnSpPr>
        <p:spPr>
          <a:xfrm flipH="1">
            <a:off x="9271893" y="4241958"/>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A47B2DCB-8BDE-4F98-8F9E-D35367A891D5}"/>
              </a:ext>
            </a:extLst>
          </p:cNvPr>
          <p:cNvSpPr/>
          <p:nvPr/>
        </p:nvSpPr>
        <p:spPr bwMode="auto">
          <a:xfrm>
            <a:off x="6503366" y="390079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4" name="Oval 183">
            <a:extLst>
              <a:ext uri="{FF2B5EF4-FFF2-40B4-BE49-F238E27FC236}">
                <a16:creationId xmlns:a16="http://schemas.microsoft.com/office/drawing/2014/main" id="{343C219C-01AC-4D20-BE6B-A9131A64CC6A}"/>
              </a:ext>
            </a:extLst>
          </p:cNvPr>
          <p:cNvSpPr/>
          <p:nvPr/>
        </p:nvSpPr>
        <p:spPr bwMode="auto">
          <a:xfrm>
            <a:off x="8100224" y="61219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85" name="Oval 184">
            <a:extLst>
              <a:ext uri="{FF2B5EF4-FFF2-40B4-BE49-F238E27FC236}">
                <a16:creationId xmlns:a16="http://schemas.microsoft.com/office/drawing/2014/main" id="{778B66F3-F305-4BBE-A50E-6BA8F814DDD0}"/>
              </a:ext>
            </a:extLst>
          </p:cNvPr>
          <p:cNvSpPr/>
          <p:nvPr/>
        </p:nvSpPr>
        <p:spPr bwMode="auto">
          <a:xfrm>
            <a:off x="8643049" y="285214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86" name="Oval 185">
            <a:extLst>
              <a:ext uri="{FF2B5EF4-FFF2-40B4-BE49-F238E27FC236}">
                <a16:creationId xmlns:a16="http://schemas.microsoft.com/office/drawing/2014/main" id="{C742F76B-8DA4-4DB8-B876-0C1D589DC85C}"/>
              </a:ext>
            </a:extLst>
          </p:cNvPr>
          <p:cNvSpPr/>
          <p:nvPr/>
        </p:nvSpPr>
        <p:spPr bwMode="auto">
          <a:xfrm>
            <a:off x="9309801" y="538168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87" name="Straight Arrow Connector 186">
            <a:extLst>
              <a:ext uri="{FF2B5EF4-FFF2-40B4-BE49-F238E27FC236}">
                <a16:creationId xmlns:a16="http://schemas.microsoft.com/office/drawing/2014/main" id="{22A2C7D8-8A33-4C56-A6DC-531F09EC2C23}"/>
              </a:ext>
            </a:extLst>
          </p:cNvPr>
          <p:cNvCxnSpPr>
            <a:cxnSpLocks/>
            <a:stCxn id="145" idx="0"/>
            <a:endCxn id="192" idx="2"/>
          </p:cNvCxnSpPr>
          <p:nvPr/>
        </p:nvCxnSpPr>
        <p:spPr>
          <a:xfrm flipV="1">
            <a:off x="9005099" y="2703206"/>
            <a:ext cx="2556" cy="106928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03CB53A4-4778-4403-A021-2E00E474F3F1}"/>
              </a:ext>
            </a:extLst>
          </p:cNvPr>
          <p:cNvGrpSpPr/>
          <p:nvPr/>
        </p:nvGrpSpPr>
        <p:grpSpPr>
          <a:xfrm>
            <a:off x="8596175" y="1672114"/>
            <a:ext cx="822960" cy="1031092"/>
            <a:chOff x="7848455" y="1748306"/>
            <a:chExt cx="822960" cy="1031092"/>
          </a:xfrm>
        </p:grpSpPr>
        <p:grpSp>
          <p:nvGrpSpPr>
            <p:cNvPr id="189" name="Group 188">
              <a:extLst>
                <a:ext uri="{FF2B5EF4-FFF2-40B4-BE49-F238E27FC236}">
                  <a16:creationId xmlns:a16="http://schemas.microsoft.com/office/drawing/2014/main" id="{067C7C96-6E37-40A9-BF8A-EE04548FD6DA}"/>
                </a:ext>
              </a:extLst>
            </p:cNvPr>
            <p:cNvGrpSpPr/>
            <p:nvPr/>
          </p:nvGrpSpPr>
          <p:grpSpPr>
            <a:xfrm>
              <a:off x="7848455" y="1748306"/>
              <a:ext cx="822960" cy="1031092"/>
              <a:chOff x="4625721" y="3395902"/>
              <a:chExt cx="822960" cy="1031092"/>
            </a:xfrm>
          </p:grpSpPr>
          <p:sp>
            <p:nvSpPr>
              <p:cNvPr id="191" name="Title 1">
                <a:extLst>
                  <a:ext uri="{FF2B5EF4-FFF2-40B4-BE49-F238E27FC236}">
                    <a16:creationId xmlns:a16="http://schemas.microsoft.com/office/drawing/2014/main" id="{04724A22-487D-4FC1-8388-0A7EDFF0F643}"/>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2" name="Rectangle: Rounded Corners 191">
                <a:extLst>
                  <a:ext uri="{FF2B5EF4-FFF2-40B4-BE49-F238E27FC236}">
                    <a16:creationId xmlns:a16="http://schemas.microsoft.com/office/drawing/2014/main" id="{9B08273C-6B9C-4F50-9429-0D80DCC42A7D}"/>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3" name="people_4" title="Icon of a person">
                <a:extLst>
                  <a:ext uri="{FF2B5EF4-FFF2-40B4-BE49-F238E27FC236}">
                    <a16:creationId xmlns:a16="http://schemas.microsoft.com/office/drawing/2014/main" id="{8DFF9340-8F0F-4B0E-AAA6-B6F16D886DCB}"/>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0" name="TextBox 189">
              <a:extLst>
                <a:ext uri="{FF2B5EF4-FFF2-40B4-BE49-F238E27FC236}">
                  <a16:creationId xmlns:a16="http://schemas.microsoft.com/office/drawing/2014/main" id="{B103EFC7-D1F9-48C9-BCE6-AC893377837D}"/>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a:solidFill>
                    <a:srgbClr val="000000"/>
                  </a:solidFill>
                  <a:latin typeface="Segoe UI Semibold" panose="020B0702040204020203" pitchFamily="34" charset="0"/>
                  <a:cs typeface="Segoe UI Semibold" panose="020B0702040204020203" pitchFamily="34" charset="0"/>
                </a:rPr>
                <a:t>&lt;\&gt;</a:t>
              </a:r>
            </a:p>
          </p:txBody>
        </p:sp>
      </p:grpSp>
      <p:cxnSp>
        <p:nvCxnSpPr>
          <p:cNvPr id="194" name="Straight Arrow Connector 193">
            <a:extLst>
              <a:ext uri="{FF2B5EF4-FFF2-40B4-BE49-F238E27FC236}">
                <a16:creationId xmlns:a16="http://schemas.microsoft.com/office/drawing/2014/main" id="{9B0F6BA2-7FF6-45D8-B029-39661AFE3DF6}"/>
              </a:ext>
            </a:extLst>
          </p:cNvPr>
          <p:cNvCxnSpPr>
            <a:cxnSpLocks/>
            <a:stCxn id="132" idx="1"/>
            <a:endCxn id="117" idx="3"/>
          </p:cNvCxnSpPr>
          <p:nvPr/>
        </p:nvCxnSpPr>
        <p:spPr>
          <a:xfrm flipH="1">
            <a:off x="6347168" y="4241958"/>
            <a:ext cx="855706" cy="2164"/>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3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wipe(left)">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par>
                                <p:cTn id="18" presetID="10" presetClass="entr" presetSubtype="0" fill="hold" nodeType="withEffect">
                                  <p:stCondLst>
                                    <p:cond delay="25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500"/>
                                        <p:tgtEl>
                                          <p:spTgt spid="148"/>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barn(outVertical)">
                                      <p:cBhvr>
                                        <p:cTn id="43" dur="500"/>
                                        <p:tgtEl>
                                          <p:spTgt spid="127"/>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500"/>
                                        <p:tgtEl>
                                          <p:spTgt spid="1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fade">
                                      <p:cBhvr>
                                        <p:cTn id="55" dur="500"/>
                                        <p:tgtEl>
                                          <p:spTgt spid="17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wipe(up)">
                                      <p:cBhvr>
                                        <p:cTn id="59" dur="500"/>
                                        <p:tgtEl>
                                          <p:spTgt spid="1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animEffect transition="in" filter="fade">
                                      <p:cBhvr>
                                        <p:cTn id="62" dur="500"/>
                                        <p:tgtEl>
                                          <p:spTgt spid="18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9"/>
                                        </p:tgtEl>
                                        <p:attrNameLst>
                                          <p:attrName>style.visibility</p:attrName>
                                        </p:attrNameLst>
                                      </p:cBhvr>
                                      <p:to>
                                        <p:strVal val="visible"/>
                                      </p:to>
                                    </p:set>
                                    <p:animEffect transition="in" filter="fade">
                                      <p:cBhvr>
                                        <p:cTn id="70" dur="500"/>
                                        <p:tgtEl>
                                          <p:spTgt spid="149"/>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6"/>
                                        </p:tgtEl>
                                        <p:attrNameLst>
                                          <p:attrName>style.visibility</p:attrName>
                                        </p:attrNameLst>
                                      </p:cBhvr>
                                      <p:to>
                                        <p:strVal val="visible"/>
                                      </p:to>
                                    </p:set>
                                    <p:animEffect transition="in" filter="fade">
                                      <p:cBhvr>
                                        <p:cTn id="78" dur="500"/>
                                        <p:tgtEl>
                                          <p:spTgt spid="1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fade">
                                      <p:cBhvr>
                                        <p:cTn id="81" dur="500"/>
                                        <p:tgtEl>
                                          <p:spTgt spid="180"/>
                                        </p:tgtEl>
                                      </p:cBhvr>
                                    </p:animEffect>
                                  </p:childTnLst>
                                </p:cTn>
                              </p:par>
                            </p:childTnLst>
                          </p:cTn>
                        </p:par>
                        <p:par>
                          <p:cTn id="82" fill="hold">
                            <p:stCondLst>
                              <p:cond delay="500"/>
                            </p:stCondLst>
                            <p:childTnLst>
                              <p:par>
                                <p:cTn id="83" presetID="16" presetClass="entr" presetSubtype="42" fill="hold" nodeType="afterEffect">
                                  <p:stCondLst>
                                    <p:cond delay="0"/>
                                  </p:stCondLst>
                                  <p:childTnLst>
                                    <p:set>
                                      <p:cBhvr>
                                        <p:cTn id="84" dur="1" fill="hold">
                                          <p:stCondLst>
                                            <p:cond delay="0"/>
                                          </p:stCondLst>
                                        </p:cTn>
                                        <p:tgtEl>
                                          <p:spTgt spid="181"/>
                                        </p:tgtEl>
                                        <p:attrNameLst>
                                          <p:attrName>style.visibility</p:attrName>
                                        </p:attrNameLst>
                                      </p:cBhvr>
                                      <p:to>
                                        <p:strVal val="visible"/>
                                      </p:to>
                                    </p:set>
                                    <p:animEffect transition="in" filter="barn(outHorizontal)">
                                      <p:cBhvr>
                                        <p:cTn id="85" dur="500"/>
                                        <p:tgtEl>
                                          <p:spTgt spid="181"/>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wipe(left)">
                                      <p:cBhvr>
                                        <p:cTn id="93"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5" grpId="0"/>
      <p:bldP spid="179" grpId="0"/>
      <p:bldP spid="180" grpId="0"/>
      <p:bldP spid="183" grpId="0" animBg="1"/>
      <p:bldP spid="184" grpId="0" animBg="1"/>
      <p:bldP spid="185" grpId="0" animBg="1"/>
      <p:bldP spid="18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Secure network communications with VNET and CNI</a:t>
            </a:r>
          </a:p>
        </p:txBody>
      </p:sp>
      <p:grpSp>
        <p:nvGrpSpPr>
          <p:cNvPr id="70" name="Group 69">
            <a:extLst>
              <a:ext uri="{FF2B5EF4-FFF2-40B4-BE49-F238E27FC236}">
                <a16:creationId xmlns:a16="http://schemas.microsoft.com/office/drawing/2014/main" id="{C7EF81FE-2F54-452C-9741-16377A3BE4EA}"/>
              </a:ext>
            </a:extLst>
          </p:cNvPr>
          <p:cNvGrpSpPr/>
          <p:nvPr/>
        </p:nvGrpSpPr>
        <p:grpSpPr>
          <a:xfrm>
            <a:off x="5852434" y="2764829"/>
            <a:ext cx="1650697" cy="1583399"/>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879409" y="2606784"/>
            <a:ext cx="907414" cy="1405150"/>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Backend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7073659" y="3488424"/>
            <a:ext cx="805750"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679671" y="2296348"/>
            <a:ext cx="3279915" cy="2285669"/>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959586" y="2703589"/>
            <a:ext cx="979147"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938733" y="1892102"/>
            <a:ext cx="866205" cy="1232973"/>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10117191" y="2340674"/>
            <a:ext cx="509288" cy="695351"/>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endParaRPr lang="en-US" sz="1350"/>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313930" y="4589606"/>
            <a:ext cx="0" cy="57494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463675" y="5413855"/>
            <a:ext cx="530352" cy="530352"/>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7054452" y="5413855"/>
            <a:ext cx="530352" cy="530352"/>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645229" y="5413855"/>
            <a:ext cx="530352" cy="530352"/>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708855" y="5214443"/>
            <a:ext cx="122154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Other peered </a:t>
            </a:r>
            <a:r>
              <a:rPr lang="en-US" sz="1000" spc="0" err="1">
                <a:solidFill>
                  <a:srgbClr val="000000"/>
                </a:solidFill>
                <a:latin typeface="Segoe UI Semibold" panose="020B0702040204020203" pitchFamily="34" charset="0"/>
                <a:cs typeface="Segoe UI Semibold" panose="020B0702040204020203" pitchFamily="34" charset="0"/>
              </a:rPr>
              <a:t>VNets</a:t>
            </a:r>
            <a:endParaRPr lang="en-US" sz="100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172960" y="4715060"/>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198811" y="4760070"/>
            <a:ext cx="1200968" cy="2340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9158780" y="2525417"/>
            <a:ext cx="580758" cy="738484"/>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Express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217034" y="311616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217034" y="3287256"/>
            <a:ext cx="402336" cy="402336"/>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671323" y="3287256"/>
            <a:ext cx="402336" cy="402336"/>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217034" y="3741051"/>
            <a:ext cx="402336" cy="402336"/>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671323" y="3741051"/>
            <a:ext cx="402336" cy="402336"/>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992951" y="3139766"/>
            <a:ext cx="680330" cy="697317"/>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65138" y="2700546"/>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Allows for connectivity to existing Azure services in the same </a:t>
            </a:r>
            <a:r>
              <a:rPr lang="en-US" sz="1400" b="0" spc="0" err="1">
                <a:solidFill>
                  <a:srgbClr val="0078D4"/>
                </a:solidFill>
                <a:latin typeface="Segoe UI" panose="020B0502040204020203" pitchFamily="34" charset="0"/>
              </a:rPr>
              <a:t>VNet</a:t>
            </a:r>
            <a:endParaRPr lang="en-US" sz="1400" b="0" spc="0">
              <a:solidFill>
                <a:srgbClr val="0078D4"/>
              </a:solidFill>
              <a:latin typeface="Segoe UI" panose="020B0502040204020203"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25675" y="6326592"/>
            <a:ext cx="3005714"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200" b="0" spc="0">
                <a:solidFill>
                  <a:srgbClr val="000000"/>
                </a:solidFill>
                <a:latin typeface="+mn-lt"/>
                <a:cs typeface="+mn-cs"/>
              </a:rPr>
              <a:t>AKS </a:t>
            </a:r>
            <a:r>
              <a:rPr lang="en-US" sz="1200" b="0" spc="0" err="1">
                <a:solidFill>
                  <a:srgbClr val="000000"/>
                </a:solidFill>
                <a:latin typeface="+mn-lt"/>
                <a:cs typeface="+mn-cs"/>
              </a:rPr>
              <a:t>VNet</a:t>
            </a:r>
            <a:r>
              <a:rPr lang="en-US" sz="1200" b="0" spc="0">
                <a:solidFill>
                  <a:srgbClr val="000000"/>
                </a:solidFill>
                <a:latin typeface="+mn-lt"/>
                <a:cs typeface="+mn-cs"/>
              </a:rPr>
              <a:t> integration works seamlessly </a:t>
            </a:r>
            <a:br>
              <a:rPr lang="en-US" sz="1200" b="0" spc="0">
                <a:solidFill>
                  <a:srgbClr val="000000"/>
                </a:solidFill>
                <a:latin typeface="+mn-lt"/>
                <a:cs typeface="+mn-cs"/>
              </a:rPr>
            </a:br>
            <a:r>
              <a:rPr lang="en-US" sz="1200" b="0" spc="0">
                <a:solidFill>
                  <a:srgbClr val="000000"/>
                </a:solidFill>
                <a:latin typeface="+mn-lt"/>
                <a:cs typeface="+mn-cs"/>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681942" y="19505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195956" y="40953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C8C37047-0E11-4F74-8B30-D86C3135B114}"/>
              </a:ext>
            </a:extLst>
          </p:cNvPr>
          <p:cNvSpPr/>
          <p:nvPr/>
        </p:nvSpPr>
        <p:spPr bwMode="auto">
          <a:xfrm>
            <a:off x="9311999" y="213630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Oval 209">
            <a:extLst>
              <a:ext uri="{FF2B5EF4-FFF2-40B4-BE49-F238E27FC236}">
                <a16:creationId xmlns:a16="http://schemas.microsoft.com/office/drawing/2014/main" id="{77B50537-A610-4309-AA20-F3C03725412A}"/>
              </a:ext>
            </a:extLst>
          </p:cNvPr>
          <p:cNvSpPr/>
          <p:nvPr/>
        </p:nvSpPr>
        <p:spPr bwMode="auto">
          <a:xfrm>
            <a:off x="7182468" y="604478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65138" y="3394883"/>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65138" y="4089220"/>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Use </a:t>
            </a:r>
            <a:r>
              <a:rPr lang="en-US" sz="1400" b="0" spc="0" err="1">
                <a:solidFill>
                  <a:srgbClr val="0078D4"/>
                </a:solidFill>
                <a:latin typeface="Segoe UI" panose="020B0502040204020203" pitchFamily="34" charset="0"/>
              </a:rPr>
              <a:t>VNet</a:t>
            </a:r>
            <a:r>
              <a:rPr lang="en-US" sz="1400" b="0" spc="0">
                <a:solidFill>
                  <a:srgbClr val="0078D4"/>
                </a:solidFill>
                <a:latin typeface="Segoe UI" panose="020B0502040204020203" pitchFamily="34" charset="0"/>
              </a:rPr>
              <a:t> peering to connect to other </a:t>
            </a:r>
            <a:r>
              <a:rPr lang="en-US" sz="1400" b="0" spc="0" err="1">
                <a:solidFill>
                  <a:srgbClr val="0078D4"/>
                </a:solidFill>
                <a:latin typeface="Segoe UI" panose="020B0502040204020203" pitchFamily="34" charset="0"/>
              </a:rPr>
              <a:t>VNets</a:t>
            </a:r>
            <a:endParaRPr lang="en-US" sz="1400" b="0" spc="0">
              <a:solidFill>
                <a:srgbClr val="0078D4"/>
              </a:solidFill>
              <a:latin typeface="Segoe UI" panose="020B05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959586" y="4383137"/>
            <a:ext cx="979147"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9158780" y="4517835"/>
            <a:ext cx="5807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311999" y="394521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214844" y="4300461"/>
            <a:ext cx="468630" cy="175260"/>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863744" y="3750153"/>
            <a:ext cx="680330" cy="889781"/>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65138" y="4783556"/>
            <a:ext cx="3326789"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Connect AKS cluster securely and privately to other Azure resources using </a:t>
            </a:r>
            <a:r>
              <a:rPr lang="en-US" sz="1400" b="0" spc="0" err="1">
                <a:solidFill>
                  <a:srgbClr val="0078D4"/>
                </a:solidFill>
                <a:latin typeface="Segoe UI" panose="020B0502040204020203" pitchFamily="34" charset="0"/>
              </a:rPr>
              <a:t>VNet</a:t>
            </a:r>
            <a:r>
              <a:rPr lang="en-US" sz="1400" b="0" spc="0">
                <a:solidFill>
                  <a:srgbClr val="0078D4"/>
                </a:solidFill>
                <a:latin typeface="Segoe UI" panose="020B0502040204020203"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06"/>
                                        </p:tgtEl>
                                        <p:attrNameLst>
                                          <p:attrName>style.visibility</p:attrName>
                                        </p:attrNameLst>
                                      </p:cBhvr>
                                      <p:to>
                                        <p:strVal val="visible"/>
                                      </p:to>
                                    </p:set>
                                    <p:animEffect transition="in" filter="fade">
                                      <p:cBhvr>
                                        <p:cTn id="14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6"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65138" y="20062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A developer authenticates to the AAD token issuance endpoint and requests an access token</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Identity and access management through AAD and RBAC</a:t>
            </a: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25675" y="5957260"/>
            <a:ext cx="30057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200" b="0" spc="0">
                <a:solidFill>
                  <a:srgbClr val="000000"/>
                </a:solidFill>
                <a:latin typeface="+mn-lt"/>
                <a:cs typeface="+mn-cs"/>
              </a:rPr>
              <a:t>Azure delivers a streamlined identity and access management solution with Azure Active Directory (AAD) and Azure Kubernetes Services (AKS)</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8" y="2924557"/>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The AAD token issuance endpoint issues the access token</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8" y="3627461"/>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The access token is used to authenticate to the secured resource</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65138" y="4330364"/>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Data from the secured resource is returned to the web application</a:t>
            </a:r>
          </a:p>
        </p:txBody>
      </p:sp>
      <p:grpSp>
        <p:nvGrpSpPr>
          <p:cNvPr id="115" name="Group 114">
            <a:extLst>
              <a:ext uri="{FF2B5EF4-FFF2-40B4-BE49-F238E27FC236}">
                <a16:creationId xmlns:a16="http://schemas.microsoft.com/office/drawing/2014/main" id="{A8CFBC46-E737-4C8E-8B8B-F80FECC370F5}"/>
              </a:ext>
            </a:extLst>
          </p:cNvPr>
          <p:cNvGrpSpPr/>
          <p:nvPr/>
        </p:nvGrpSpPr>
        <p:grpSpPr>
          <a:xfrm>
            <a:off x="9600027" y="3996120"/>
            <a:ext cx="822960" cy="1031092"/>
            <a:chOff x="7524488" y="4365630"/>
            <a:chExt cx="822960" cy="1031092"/>
          </a:xfrm>
        </p:grpSpPr>
        <p:sp>
          <p:nvSpPr>
            <p:cNvPr id="117" name="Rectangle: Rounded Corners 116">
              <a:extLst>
                <a:ext uri="{FF2B5EF4-FFF2-40B4-BE49-F238E27FC236}">
                  <a16:creationId xmlns:a16="http://schemas.microsoft.com/office/drawing/2014/main" id="{FE901F9C-E06E-4546-895B-841CC84A06E2}"/>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18" name="Title 1">
              <a:extLst>
                <a:ext uri="{FF2B5EF4-FFF2-40B4-BE49-F238E27FC236}">
                  <a16:creationId xmlns:a16="http://schemas.microsoft.com/office/drawing/2014/main" id="{B72F943D-81E6-471D-A50D-7D5906646CB6}"/>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19" name="Group 118">
              <a:extLst>
                <a:ext uri="{FF2B5EF4-FFF2-40B4-BE49-F238E27FC236}">
                  <a16:creationId xmlns:a16="http://schemas.microsoft.com/office/drawing/2014/main" id="{85187519-D74A-468A-AD52-4C2506032547}"/>
                </a:ext>
              </a:extLst>
            </p:cNvPr>
            <p:cNvGrpSpPr/>
            <p:nvPr/>
          </p:nvGrpSpPr>
          <p:grpSpPr>
            <a:xfrm>
              <a:off x="7624016" y="4690524"/>
              <a:ext cx="623905" cy="589436"/>
              <a:chOff x="2613694" y="3600725"/>
              <a:chExt cx="355417" cy="335781"/>
            </a:xfrm>
          </p:grpSpPr>
          <p:sp>
            <p:nvSpPr>
              <p:cNvPr id="120" name="Freeform: Shape 119">
                <a:extLst>
                  <a:ext uri="{FF2B5EF4-FFF2-40B4-BE49-F238E27FC236}">
                    <a16:creationId xmlns:a16="http://schemas.microsoft.com/office/drawing/2014/main" id="{3E1843C8-DC9C-4B3F-8A67-40BB66BA936A}"/>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E106C9C-EFFB-407A-BA48-C0811D31E77F}"/>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33BF014-01B9-41F9-A72A-89C60EDE36A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D0AB9FB-AA88-4608-B8B6-ABEC818B1CB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35F43D4-C7FE-401E-B27A-D573988192F0}"/>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46B7A2C-6886-403E-B215-6A1BDD8DED5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B65B031F-4618-4E8F-8FD7-F50DE886C2C0}"/>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0DBE6D84-7D51-4B46-ADF4-F6AD73FFBA22}"/>
              </a:ext>
            </a:extLst>
          </p:cNvPr>
          <p:cNvGrpSpPr/>
          <p:nvPr/>
        </p:nvGrpSpPr>
        <p:grpSpPr>
          <a:xfrm>
            <a:off x="8016568" y="2514740"/>
            <a:ext cx="822960" cy="1184981"/>
            <a:chOff x="5769351" y="2455575"/>
            <a:chExt cx="822960" cy="1184981"/>
          </a:xfrm>
        </p:grpSpPr>
        <p:sp>
          <p:nvSpPr>
            <p:cNvPr id="131" name="Title 1">
              <a:extLst>
                <a:ext uri="{FF2B5EF4-FFF2-40B4-BE49-F238E27FC236}">
                  <a16:creationId xmlns:a16="http://schemas.microsoft.com/office/drawing/2014/main" id="{DDDFACA9-140A-4E93-80D2-1C12B406C05C}"/>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132" name="Rectangle: Rounded Corners 131">
              <a:extLst>
                <a:ext uri="{FF2B5EF4-FFF2-40B4-BE49-F238E27FC236}">
                  <a16:creationId xmlns:a16="http://schemas.microsoft.com/office/drawing/2014/main" id="{BD4ED8DD-F2E1-4874-BD71-D90FC96EDEE7}"/>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33" name="Picture 132" descr="A picture containing object&#10;&#10;Description generated with high confidence">
              <a:extLst>
                <a:ext uri="{FF2B5EF4-FFF2-40B4-BE49-F238E27FC236}">
                  <a16:creationId xmlns:a16="http://schemas.microsoft.com/office/drawing/2014/main" id="{E5FC0D2D-752B-41D9-93F5-6EE347DE5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140" name="Connector: Elbow 139">
            <a:extLst>
              <a:ext uri="{FF2B5EF4-FFF2-40B4-BE49-F238E27FC236}">
                <a16:creationId xmlns:a16="http://schemas.microsoft.com/office/drawing/2014/main" id="{95D1D7ED-55F8-41E8-9EEC-C26C0277465B}"/>
              </a:ext>
            </a:extLst>
          </p:cNvPr>
          <p:cNvCxnSpPr>
            <a:cxnSpLocks/>
            <a:stCxn id="135" idx="0"/>
          </p:cNvCxnSpPr>
          <p:nvPr/>
        </p:nvCxnSpPr>
        <p:spPr>
          <a:xfrm rot="5400000" flipH="1" flipV="1">
            <a:off x="7231421" y="2901411"/>
            <a:ext cx="398316"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70881616-78FA-473E-BC31-8C537A906BC5}"/>
              </a:ext>
            </a:extLst>
          </p:cNvPr>
          <p:cNvCxnSpPr>
            <a:cxnSpLocks/>
            <a:stCxn id="132" idx="2"/>
            <a:endCxn id="137" idx="3"/>
          </p:cNvCxnSpPr>
          <p:nvPr/>
        </p:nvCxnSpPr>
        <p:spPr>
          <a:xfrm rot="5400000">
            <a:off x="7538835" y="341695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99EA1A2-1C2F-4A53-959C-85A93879D3B3}"/>
              </a:ext>
            </a:extLst>
          </p:cNvPr>
          <p:cNvCxnSpPr>
            <a:cxnSpLocks/>
          </p:cNvCxnSpPr>
          <p:nvPr/>
        </p:nvCxnSpPr>
        <p:spPr>
          <a:xfrm rot="5400000" flipH="1">
            <a:off x="8273267" y="3288972"/>
            <a:ext cx="309562" cy="3166918"/>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864A64A-B422-4904-ABF2-C69FAD908678}"/>
              </a:ext>
            </a:extLst>
          </p:cNvPr>
          <p:cNvCxnSpPr>
            <a:stCxn id="117" idx="1"/>
          </p:cNvCxnSpPr>
          <p:nvPr/>
        </p:nvCxnSpPr>
        <p:spPr>
          <a:xfrm flipH="1" flipV="1">
            <a:off x="7256070" y="460586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5264D993-700A-4E3B-84D5-473E38E2C37D}"/>
              </a:ext>
            </a:extLst>
          </p:cNvPr>
          <p:cNvGrpSpPr/>
          <p:nvPr/>
        </p:nvGrpSpPr>
        <p:grpSpPr>
          <a:xfrm>
            <a:off x="8219445" y="4880889"/>
            <a:ext cx="417207" cy="570971"/>
            <a:chOff x="6619731" y="5063333"/>
            <a:chExt cx="417207" cy="570971"/>
          </a:xfrm>
        </p:grpSpPr>
        <p:sp>
          <p:nvSpPr>
            <p:cNvPr id="146" name="Rectangle: Rounded Corners 145">
              <a:extLst>
                <a:ext uri="{FF2B5EF4-FFF2-40B4-BE49-F238E27FC236}">
                  <a16:creationId xmlns:a16="http://schemas.microsoft.com/office/drawing/2014/main" id="{7F345EF1-C502-4316-8789-F5DF9D91A4D2}"/>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agLegacy_E1CB" title="Icon of a shopping tag">
              <a:extLst>
                <a:ext uri="{FF2B5EF4-FFF2-40B4-BE49-F238E27FC236}">
                  <a16:creationId xmlns:a16="http://schemas.microsoft.com/office/drawing/2014/main" id="{0201AAF0-D972-4363-8F2E-01840EE5B6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Title 1">
              <a:extLst>
                <a:ext uri="{FF2B5EF4-FFF2-40B4-BE49-F238E27FC236}">
                  <a16:creationId xmlns:a16="http://schemas.microsoft.com/office/drawing/2014/main" id="{66E94473-EAFB-4928-BA7D-BAF4AF6554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50" name="Group 149">
            <a:extLst>
              <a:ext uri="{FF2B5EF4-FFF2-40B4-BE49-F238E27FC236}">
                <a16:creationId xmlns:a16="http://schemas.microsoft.com/office/drawing/2014/main" id="{07EB38E4-4FAE-496D-A8D1-FB6FAA5481A3}"/>
              </a:ext>
            </a:extLst>
          </p:cNvPr>
          <p:cNvGrpSpPr/>
          <p:nvPr/>
        </p:nvGrpSpPr>
        <p:grpSpPr>
          <a:xfrm>
            <a:off x="7623062" y="3933748"/>
            <a:ext cx="417207" cy="570971"/>
            <a:chOff x="6619731" y="5063333"/>
            <a:chExt cx="417207" cy="570971"/>
          </a:xfrm>
        </p:grpSpPr>
        <p:sp>
          <p:nvSpPr>
            <p:cNvPr id="151" name="Rectangle: Rounded Corners 150">
              <a:extLst>
                <a:ext uri="{FF2B5EF4-FFF2-40B4-BE49-F238E27FC236}">
                  <a16:creationId xmlns:a16="http://schemas.microsoft.com/office/drawing/2014/main" id="{5749E144-F298-4597-96C4-4CDCB65D0F6D}"/>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4" name="TagLegacy_E1CB" title="Icon of a shopping tag">
              <a:extLst>
                <a:ext uri="{FF2B5EF4-FFF2-40B4-BE49-F238E27FC236}">
                  <a16:creationId xmlns:a16="http://schemas.microsoft.com/office/drawing/2014/main" id="{16B0553F-283E-49BA-9F88-8BC905AACAA0}"/>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EC6B86D5-3F02-4591-AEB6-242CEAC61F58}"/>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161" name="Oval 160">
            <a:extLst>
              <a:ext uri="{FF2B5EF4-FFF2-40B4-BE49-F238E27FC236}">
                <a16:creationId xmlns:a16="http://schemas.microsoft.com/office/drawing/2014/main" id="{61871A35-D586-46AE-8782-02B328B6BEA7}"/>
              </a:ext>
            </a:extLst>
          </p:cNvPr>
          <p:cNvSpPr/>
          <p:nvPr/>
        </p:nvSpPr>
        <p:spPr bwMode="auto">
          <a:xfrm>
            <a:off x="7293419" y="31551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2" name="Oval 161">
            <a:extLst>
              <a:ext uri="{FF2B5EF4-FFF2-40B4-BE49-F238E27FC236}">
                <a16:creationId xmlns:a16="http://schemas.microsoft.com/office/drawing/2014/main" id="{1C2F4A5A-02D1-4F37-8BED-DDB21BA02BD9}"/>
              </a:ext>
            </a:extLst>
          </p:cNvPr>
          <p:cNvSpPr/>
          <p:nvPr/>
        </p:nvSpPr>
        <p:spPr bwMode="auto">
          <a:xfrm>
            <a:off x="8523848" y="38561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4" name="Oval 163">
            <a:extLst>
              <a:ext uri="{FF2B5EF4-FFF2-40B4-BE49-F238E27FC236}">
                <a16:creationId xmlns:a16="http://schemas.microsoft.com/office/drawing/2014/main" id="{921C0E78-8EA3-4E97-9129-1BE6ABA844BA}"/>
              </a:ext>
            </a:extLst>
          </p:cNvPr>
          <p:cNvSpPr/>
          <p:nvPr/>
        </p:nvSpPr>
        <p:spPr bwMode="auto">
          <a:xfrm>
            <a:off x="8936130" y="44804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5" name="Oval 164">
            <a:extLst>
              <a:ext uri="{FF2B5EF4-FFF2-40B4-BE49-F238E27FC236}">
                <a16:creationId xmlns:a16="http://schemas.microsoft.com/office/drawing/2014/main" id="{22950DC2-D194-4BA1-90E1-B5FACE4B35E1}"/>
              </a:ext>
            </a:extLst>
          </p:cNvPr>
          <p:cNvSpPr/>
          <p:nvPr/>
        </p:nvSpPr>
        <p:spPr bwMode="auto">
          <a:xfrm>
            <a:off x="8290888" y="555666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251BDC9-3ED6-4CDE-96D8-829A1A3C6E3C}"/>
              </a:ext>
            </a:extLst>
          </p:cNvPr>
          <p:cNvGrpSpPr/>
          <p:nvPr/>
        </p:nvGrpSpPr>
        <p:grpSpPr>
          <a:xfrm>
            <a:off x="6433109" y="3686558"/>
            <a:ext cx="822960" cy="1031092"/>
            <a:chOff x="6433109" y="3686558"/>
            <a:chExt cx="822960" cy="1031092"/>
          </a:xfrm>
        </p:grpSpPr>
        <p:sp>
          <p:nvSpPr>
            <p:cNvPr id="135" name="Title 1">
              <a:extLst>
                <a:ext uri="{FF2B5EF4-FFF2-40B4-BE49-F238E27FC236}">
                  <a16:creationId xmlns:a16="http://schemas.microsoft.com/office/drawing/2014/main" id="{9153314A-DA68-4234-9FAA-123226DCE6FA}"/>
                </a:ext>
              </a:extLst>
            </p:cNvPr>
            <p:cNvSpPr txBox="1">
              <a:spLocks/>
            </p:cNvSpPr>
            <p:nvPr/>
          </p:nvSpPr>
          <p:spPr>
            <a:xfrm>
              <a:off x="6485799" y="36865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37" name="Rectangle: Rounded Corners 136">
              <a:extLst>
                <a:ext uri="{FF2B5EF4-FFF2-40B4-BE49-F238E27FC236}">
                  <a16:creationId xmlns:a16="http://schemas.microsoft.com/office/drawing/2014/main" id="{756E0385-A379-40D6-BCE4-98885944A224}"/>
                </a:ext>
              </a:extLst>
            </p:cNvPr>
            <p:cNvSpPr/>
            <p:nvPr/>
          </p:nvSpPr>
          <p:spPr bwMode="auto">
            <a:xfrm>
              <a:off x="6433109" y="3894690"/>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5" name="people_4" title="Icon of a person">
              <a:extLst>
                <a:ext uri="{FF2B5EF4-FFF2-40B4-BE49-F238E27FC236}">
                  <a16:creationId xmlns:a16="http://schemas.microsoft.com/office/drawing/2014/main" id="{E68B39F5-493B-47A3-AD40-033766466509}"/>
                </a:ext>
              </a:extLst>
            </p:cNvPr>
            <p:cNvSpPr>
              <a:spLocks noChangeAspect="1" noEditPoints="1"/>
            </p:cNvSpPr>
            <p:nvPr/>
          </p:nvSpPr>
          <p:spPr bwMode="auto">
            <a:xfrm>
              <a:off x="6626881" y="4062777"/>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452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0"/>
                                        </p:tgtEl>
                                        <p:attrNameLst>
                                          <p:attrName>style.visibility</p:attrName>
                                        </p:attrNameLst>
                                      </p:cBhvr>
                                      <p:to>
                                        <p:strVal val="visible"/>
                                      </p:to>
                                    </p:set>
                                    <p:animEffect transition="in" filter="fade">
                                      <p:cBhvr>
                                        <p:cTn id="14" dur="500"/>
                                        <p:tgtEl>
                                          <p:spTgt spid="14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10" presetClass="entr" presetSubtype="0" fill="hold" nodeType="withEffect">
                                  <p:stCondLst>
                                    <p:cond delay="25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wipe(left)">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500"/>
                                        <p:tgtEl>
                                          <p:spTgt spid="1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500"/>
                                        <p:tgtEl>
                                          <p:spTgt spid="114"/>
                                        </p:tgtEl>
                                      </p:cBhvr>
                                    </p:animEffect>
                                  </p:childTnLst>
                                </p:cTn>
                              </p:par>
                              <p:par>
                                <p:cTn id="59" presetID="10" presetClass="entr" presetSubtype="0" fill="hold" nodeType="withEffect">
                                  <p:stCondLst>
                                    <p:cond delay="25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500"/>
                                        <p:tgtEl>
                                          <p:spTgt spid="16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206"/>
                                        </p:tgtEl>
                                        <p:attrNameLst>
                                          <p:attrName>style.visibility</p:attrName>
                                        </p:attrNameLst>
                                      </p:cBhvr>
                                      <p:to>
                                        <p:strVal val="visible"/>
                                      </p:to>
                                    </p:set>
                                    <p:animEffect transition="in" filter="fade">
                                      <p:cBhvr>
                                        <p:cTn id="6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06" grpId="0"/>
      <p:bldP spid="98" grpId="0"/>
      <p:bldP spid="113" grpId="0"/>
      <p:bldP spid="114" grpId="0"/>
      <p:bldP spid="161" grpId="0" animBg="1"/>
      <p:bldP spid="162" grpId="0" animBg="1"/>
      <p:bldP spid="164" grpId="0" animBg="1"/>
      <p:bldP spid="16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6">
            <a:extLst>
              <a:ext uri="{FF2B5EF4-FFF2-40B4-BE49-F238E27FC236}">
                <a16:creationId xmlns:a16="http://schemas.microsoft.com/office/drawing/2014/main" id="{BF4A29DA-5D37-4A30-B94E-D01436E02FC6}"/>
              </a:ext>
            </a:extLst>
          </p:cNvPr>
          <p:cNvSpPr txBox="1">
            <a:spLocks/>
          </p:cNvSpPr>
          <p:nvPr/>
        </p:nvSpPr>
        <p:spPr>
          <a:xfrm>
            <a:off x="489583" y="263682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endParaRPr lang="en-US"/>
          </a:p>
          <a:p>
            <a:pPr>
              <a:buFont typeface="+mj-lt"/>
              <a:buAutoNum type="arabicPeriod" startAt="3"/>
            </a:pPr>
            <a:endParaRPr lang="en-US"/>
          </a:p>
        </p:txBody>
      </p:sp>
      <p:sp>
        <p:nvSpPr>
          <p:cNvPr id="86" name="Title 16">
            <a:extLst>
              <a:ext uri="{FF2B5EF4-FFF2-40B4-BE49-F238E27FC236}">
                <a16:creationId xmlns:a16="http://schemas.microsoft.com/office/drawing/2014/main" id="{29E1B5FB-2997-4C5C-B686-C0106729584A}"/>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Cloud architect assigns a deployment policy across cluster(s)</a:t>
            </a:r>
          </a:p>
        </p:txBody>
      </p:sp>
      <p:sp>
        <p:nvSpPr>
          <p:cNvPr id="87" name="Title 16">
            <a:extLst>
              <a:ext uri="{FF2B5EF4-FFF2-40B4-BE49-F238E27FC236}">
                <a16:creationId xmlns:a16="http://schemas.microsoft.com/office/drawing/2014/main" id="{2FD39828-32B0-4189-95DA-593896647039}"/>
              </a:ext>
            </a:extLst>
          </p:cNvPr>
          <p:cNvSpPr txBox="1">
            <a:spLocks/>
          </p:cNvSpPr>
          <p:nvPr/>
        </p:nvSpPr>
        <p:spPr>
          <a:xfrm>
            <a:off x="465138" y="26439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Developer uses standard Kubernetes API to deploy to the cluster</a:t>
            </a:r>
          </a:p>
        </p:txBody>
      </p:sp>
      <p:sp>
        <p:nvSpPr>
          <p:cNvPr id="88" name="Title 16">
            <a:extLst>
              <a:ext uri="{FF2B5EF4-FFF2-40B4-BE49-F238E27FC236}">
                <a16:creationId xmlns:a16="http://schemas.microsoft.com/office/drawing/2014/main" id="{C78E2D12-FE61-4B3A-86B8-AF6C7FBF6C13}"/>
              </a:ext>
            </a:extLst>
          </p:cNvPr>
          <p:cNvSpPr txBox="1">
            <a:spLocks/>
          </p:cNvSpPr>
          <p:nvPr/>
        </p:nvSpPr>
        <p:spPr>
          <a:xfrm>
            <a:off x="465138" y="32816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Real-time deployment enforcement (acceptance/denial) provided to developer based on policy</a:t>
            </a:r>
          </a:p>
        </p:txBody>
      </p:sp>
      <p:sp>
        <p:nvSpPr>
          <p:cNvPr id="95" name="Title 16">
            <a:extLst>
              <a:ext uri="{FF2B5EF4-FFF2-40B4-BE49-F238E27FC236}">
                <a16:creationId xmlns:a16="http://schemas.microsoft.com/office/drawing/2014/main" id="{1172804F-6770-4E7E-BF48-8D0DCB7F0F07}"/>
              </a:ext>
            </a:extLst>
          </p:cNvPr>
          <p:cNvSpPr txBox="1">
            <a:spLocks/>
          </p:cNvSpPr>
          <p:nvPr/>
        </p:nvSpPr>
        <p:spPr>
          <a:xfrm>
            <a:off x="456547" y="4134753"/>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Cloud architect obtains compliance report for the entire environment and can drill down to individual pod level</a:t>
            </a:r>
          </a:p>
        </p:txBody>
      </p:sp>
      <p:sp>
        <p:nvSpPr>
          <p:cNvPr id="89" name="Title 3">
            <a:extLst>
              <a:ext uri="{FF2B5EF4-FFF2-40B4-BE49-F238E27FC236}">
                <a16:creationId xmlns:a16="http://schemas.microsoft.com/office/drawing/2014/main" id="{62027E6E-FDF3-4F90-84DA-CBCF2A4A9784}"/>
              </a:ext>
            </a:extLst>
          </p:cNvPr>
          <p:cNvSpPr>
            <a:spLocks noGrp="1"/>
          </p:cNvSpPr>
          <p:nvPr>
            <p:ph type="title"/>
          </p:nvPr>
        </p:nvSpPr>
        <p:spPr>
          <a:xfrm>
            <a:off x="465138" y="632779"/>
            <a:ext cx="11794442" cy="410369"/>
          </a:xfrm>
        </p:spPr>
        <p:txBody>
          <a:bodyPr/>
          <a:lstStyle/>
          <a:p>
            <a:r>
              <a:rPr lang="en-US"/>
              <a:t>Azure Policy for clusters</a:t>
            </a:r>
          </a:p>
        </p:txBody>
      </p:sp>
      <p:sp>
        <p:nvSpPr>
          <p:cNvPr id="84" name="Rectangle: Rounded Corners 83">
            <a:extLst>
              <a:ext uri="{FF2B5EF4-FFF2-40B4-BE49-F238E27FC236}">
                <a16:creationId xmlns:a16="http://schemas.microsoft.com/office/drawing/2014/main" id="{80350B2A-7A1C-48BF-A6B8-CB4AB3E89E0D}"/>
              </a:ext>
            </a:extLst>
          </p:cNvPr>
          <p:cNvSpPr/>
          <p:nvPr/>
        </p:nvSpPr>
        <p:spPr bwMode="auto">
          <a:xfrm>
            <a:off x="6958544" y="3584323"/>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1" name="Group 90">
            <a:extLst>
              <a:ext uri="{FF2B5EF4-FFF2-40B4-BE49-F238E27FC236}">
                <a16:creationId xmlns:a16="http://schemas.microsoft.com/office/drawing/2014/main" id="{E22E2F3F-F707-477C-A722-F5DA54E83754}"/>
              </a:ext>
            </a:extLst>
          </p:cNvPr>
          <p:cNvGrpSpPr/>
          <p:nvPr/>
        </p:nvGrpSpPr>
        <p:grpSpPr>
          <a:xfrm>
            <a:off x="5605108" y="2217483"/>
            <a:ext cx="822960" cy="1243815"/>
            <a:chOff x="6410166" y="1802786"/>
            <a:chExt cx="822960" cy="1243815"/>
          </a:xfrm>
        </p:grpSpPr>
        <p:sp>
          <p:nvSpPr>
            <p:cNvPr id="93" name="Title 1">
              <a:extLst>
                <a:ext uri="{FF2B5EF4-FFF2-40B4-BE49-F238E27FC236}">
                  <a16:creationId xmlns:a16="http://schemas.microsoft.com/office/drawing/2014/main" id="{8819D581-C8D4-4B85-8F4D-F9CEDADA46BF}"/>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94" name="Rectangle: Rounded Corners 93">
              <a:extLst>
                <a:ext uri="{FF2B5EF4-FFF2-40B4-BE49-F238E27FC236}">
                  <a16:creationId xmlns:a16="http://schemas.microsoft.com/office/drawing/2014/main" id="{382901F9-19E8-440D-95DC-DC52078B455F}"/>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people_4" title="Icon of a person">
              <a:extLst>
                <a:ext uri="{FF2B5EF4-FFF2-40B4-BE49-F238E27FC236}">
                  <a16:creationId xmlns:a16="http://schemas.microsoft.com/office/drawing/2014/main" id="{A470793D-E68E-428D-9184-A9B77F047456}"/>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3" title="Icon of a cloud">
              <a:extLst>
                <a:ext uri="{FF2B5EF4-FFF2-40B4-BE49-F238E27FC236}">
                  <a16:creationId xmlns:a16="http://schemas.microsoft.com/office/drawing/2014/main" id="{3E9EA966-660F-4276-A784-266226258892}"/>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34C1ED66-CEE2-4B87-9089-74D535996E78}"/>
              </a:ext>
            </a:extLst>
          </p:cNvPr>
          <p:cNvGrpSpPr/>
          <p:nvPr/>
        </p:nvGrpSpPr>
        <p:grpSpPr>
          <a:xfrm>
            <a:off x="5605108" y="5153943"/>
            <a:ext cx="822960" cy="1059149"/>
            <a:chOff x="5504558" y="4532630"/>
            <a:chExt cx="822960" cy="1059149"/>
          </a:xfrm>
        </p:grpSpPr>
        <p:sp>
          <p:nvSpPr>
            <p:cNvPr id="99" name="Title 1">
              <a:extLst>
                <a:ext uri="{FF2B5EF4-FFF2-40B4-BE49-F238E27FC236}">
                  <a16:creationId xmlns:a16="http://schemas.microsoft.com/office/drawing/2014/main" id="{8753F699-D32A-4096-8054-F997C09AF5A5}"/>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00" name="Rectangle: Rounded Corners 99">
              <a:extLst>
                <a:ext uri="{FF2B5EF4-FFF2-40B4-BE49-F238E27FC236}">
                  <a16:creationId xmlns:a16="http://schemas.microsoft.com/office/drawing/2014/main" id="{45FAC264-0A24-4A48-9E18-4C6590219328}"/>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1" name="people_4" title="Icon of a person">
              <a:extLst>
                <a:ext uri="{FF2B5EF4-FFF2-40B4-BE49-F238E27FC236}">
                  <a16:creationId xmlns:a16="http://schemas.microsoft.com/office/drawing/2014/main" id="{80FBE019-EC97-4626-B9BA-F291AA14EEA8}"/>
                </a:ext>
              </a:extLst>
            </p:cNvPr>
            <p:cNvSpPr>
              <a:spLocks noChangeAspect="1" noEditPoints="1"/>
            </p:cNvSpPr>
            <p:nvPr/>
          </p:nvSpPr>
          <p:spPr bwMode="auto">
            <a:xfrm>
              <a:off x="5698330" y="4936906"/>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Rectangle: Rounded Corners 101">
            <a:extLst>
              <a:ext uri="{FF2B5EF4-FFF2-40B4-BE49-F238E27FC236}">
                <a16:creationId xmlns:a16="http://schemas.microsoft.com/office/drawing/2014/main" id="{5F64F71A-77CF-4609-AE67-BF4A0D7337CB}"/>
              </a:ext>
            </a:extLst>
          </p:cNvPr>
          <p:cNvSpPr/>
          <p:nvPr/>
        </p:nvSpPr>
        <p:spPr bwMode="auto">
          <a:xfrm>
            <a:off x="7922354" y="5241590"/>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3" name="cloud" title="Icon of a cloud">
            <a:extLst>
              <a:ext uri="{FF2B5EF4-FFF2-40B4-BE49-F238E27FC236}">
                <a16:creationId xmlns:a16="http://schemas.microsoft.com/office/drawing/2014/main" id="{58F819A7-AE44-40D9-A263-93A946B3550C}"/>
              </a:ext>
            </a:extLst>
          </p:cNvPr>
          <p:cNvSpPr>
            <a:spLocks noChangeAspect="1"/>
          </p:cNvSpPr>
          <p:nvPr/>
        </p:nvSpPr>
        <p:spPr bwMode="auto">
          <a:xfrm>
            <a:off x="10698798" y="5106954"/>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4" name="Group 103">
            <a:extLst>
              <a:ext uri="{FF2B5EF4-FFF2-40B4-BE49-F238E27FC236}">
                <a16:creationId xmlns:a16="http://schemas.microsoft.com/office/drawing/2014/main" id="{3FBE9B4F-388A-4A8A-8B60-3F926FBBD289}"/>
              </a:ext>
            </a:extLst>
          </p:cNvPr>
          <p:cNvGrpSpPr/>
          <p:nvPr/>
        </p:nvGrpSpPr>
        <p:grpSpPr>
          <a:xfrm>
            <a:off x="7987237" y="5453105"/>
            <a:ext cx="1052945" cy="749725"/>
            <a:chOff x="7987237" y="5453105"/>
            <a:chExt cx="1052945" cy="749725"/>
          </a:xfrm>
        </p:grpSpPr>
        <p:sp>
          <p:nvSpPr>
            <p:cNvPr id="105" name="Rectangle: Rounded Corners 104">
              <a:extLst>
                <a:ext uri="{FF2B5EF4-FFF2-40B4-BE49-F238E27FC236}">
                  <a16:creationId xmlns:a16="http://schemas.microsoft.com/office/drawing/2014/main" id="{0782DC1D-6271-4989-A180-D487A03254DD}"/>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6" name="Title 1">
              <a:extLst>
                <a:ext uri="{FF2B5EF4-FFF2-40B4-BE49-F238E27FC236}">
                  <a16:creationId xmlns:a16="http://schemas.microsoft.com/office/drawing/2014/main" id="{AD4FD984-88E9-41DC-AFC1-D60F8DA3C7F7}"/>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107" name="Group 106">
              <a:extLst>
                <a:ext uri="{FF2B5EF4-FFF2-40B4-BE49-F238E27FC236}">
                  <a16:creationId xmlns:a16="http://schemas.microsoft.com/office/drawing/2014/main" id="{D979EA88-150C-4A8F-8346-962CCAF99D50}"/>
                </a:ext>
              </a:extLst>
            </p:cNvPr>
            <p:cNvGrpSpPr/>
            <p:nvPr/>
          </p:nvGrpSpPr>
          <p:grpSpPr>
            <a:xfrm>
              <a:off x="8337775" y="5740440"/>
              <a:ext cx="351868" cy="377547"/>
              <a:chOff x="8278782" y="4686865"/>
              <a:chExt cx="413241" cy="443399"/>
            </a:xfrm>
          </p:grpSpPr>
          <p:grpSp>
            <p:nvGrpSpPr>
              <p:cNvPr id="108" name="Group 107">
                <a:extLst>
                  <a:ext uri="{FF2B5EF4-FFF2-40B4-BE49-F238E27FC236}">
                    <a16:creationId xmlns:a16="http://schemas.microsoft.com/office/drawing/2014/main" id="{9DD8331E-099B-4C0D-AB52-A4AF6816955A}"/>
                  </a:ext>
                </a:extLst>
              </p:cNvPr>
              <p:cNvGrpSpPr/>
              <p:nvPr/>
            </p:nvGrpSpPr>
            <p:grpSpPr>
              <a:xfrm>
                <a:off x="8278782" y="4686865"/>
                <a:ext cx="413241" cy="197955"/>
                <a:chOff x="8278782" y="4686865"/>
                <a:chExt cx="413241" cy="197955"/>
              </a:xfrm>
            </p:grpSpPr>
            <p:sp>
              <p:nvSpPr>
                <p:cNvPr id="112" name="Freeform: Shape 111">
                  <a:extLst>
                    <a:ext uri="{FF2B5EF4-FFF2-40B4-BE49-F238E27FC236}">
                      <a16:creationId xmlns:a16="http://schemas.microsoft.com/office/drawing/2014/main" id="{C91BF871-063F-42AF-BC78-FC534C032B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01C7C603-BD11-4A5A-B0C3-1F0CA48114A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42F4D89C-4A01-4C10-8173-BDE17E4796DC}"/>
                  </a:ext>
                </a:extLst>
              </p:cNvPr>
              <p:cNvGrpSpPr/>
              <p:nvPr/>
            </p:nvGrpSpPr>
            <p:grpSpPr>
              <a:xfrm>
                <a:off x="8278782" y="4932309"/>
                <a:ext cx="413241" cy="197955"/>
                <a:chOff x="8278782" y="4686865"/>
                <a:chExt cx="413241" cy="197955"/>
              </a:xfrm>
            </p:grpSpPr>
            <p:sp>
              <p:nvSpPr>
                <p:cNvPr id="110" name="Freeform: Shape 109">
                  <a:extLst>
                    <a:ext uri="{FF2B5EF4-FFF2-40B4-BE49-F238E27FC236}">
                      <a16:creationId xmlns:a16="http://schemas.microsoft.com/office/drawing/2014/main" id="{D43954CA-2025-4298-A7DB-F62562CFA1D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F655F7-8945-4000-9F64-A5379B49414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14" name="Picture 113">
            <a:extLst>
              <a:ext uri="{FF2B5EF4-FFF2-40B4-BE49-F238E27FC236}">
                <a16:creationId xmlns:a16="http://schemas.microsoft.com/office/drawing/2014/main" id="{095035CB-FE2E-4E42-90E4-AA78A5065FF7}"/>
              </a:ext>
            </a:extLst>
          </p:cNvPr>
          <p:cNvPicPr>
            <a:picLocks noChangeAspect="1"/>
          </p:cNvPicPr>
          <p:nvPr/>
        </p:nvPicPr>
        <p:blipFill rotWithShape="1">
          <a:blip r:embed="rId3"/>
          <a:srcRect l="27557" t="28358" r="44873" b="44928"/>
          <a:stretch/>
        </p:blipFill>
        <p:spPr>
          <a:xfrm>
            <a:off x="10581014" y="5427103"/>
            <a:ext cx="225196" cy="205893"/>
          </a:xfrm>
          <a:prstGeom prst="rect">
            <a:avLst/>
          </a:prstGeom>
        </p:spPr>
      </p:pic>
      <p:pic>
        <p:nvPicPr>
          <p:cNvPr id="115" name="Picture 114">
            <a:extLst>
              <a:ext uri="{FF2B5EF4-FFF2-40B4-BE49-F238E27FC236}">
                <a16:creationId xmlns:a16="http://schemas.microsoft.com/office/drawing/2014/main" id="{B1A47683-749E-48FE-A091-DB111112ABC1}"/>
              </a:ext>
            </a:extLst>
          </p:cNvPr>
          <p:cNvPicPr>
            <a:picLocks noChangeAspect="1"/>
          </p:cNvPicPr>
          <p:nvPr/>
        </p:nvPicPr>
        <p:blipFill rotWithShape="1">
          <a:blip r:embed="rId4"/>
          <a:srcRect l="32199" t="19838" r="30052" b="43602"/>
          <a:stretch/>
        </p:blipFill>
        <p:spPr>
          <a:xfrm>
            <a:off x="9708020" y="5406875"/>
            <a:ext cx="240529" cy="246349"/>
          </a:xfrm>
          <a:prstGeom prst="rect">
            <a:avLst/>
          </a:prstGeom>
        </p:spPr>
      </p:pic>
      <p:pic>
        <p:nvPicPr>
          <p:cNvPr id="116" name="Picture 115">
            <a:extLst>
              <a:ext uri="{FF2B5EF4-FFF2-40B4-BE49-F238E27FC236}">
                <a16:creationId xmlns:a16="http://schemas.microsoft.com/office/drawing/2014/main" id="{362C39C8-4274-44C7-8CFB-A120908BE88D}"/>
              </a:ext>
            </a:extLst>
          </p:cNvPr>
          <p:cNvPicPr>
            <a:picLocks noChangeAspect="1"/>
          </p:cNvPicPr>
          <p:nvPr/>
        </p:nvPicPr>
        <p:blipFill rotWithShape="1">
          <a:blip r:embed="rId4"/>
          <a:srcRect l="32199" t="19838" r="30052" b="43602"/>
          <a:stretch/>
        </p:blipFill>
        <p:spPr>
          <a:xfrm>
            <a:off x="8808744" y="5406875"/>
            <a:ext cx="240529" cy="246349"/>
          </a:xfrm>
          <a:prstGeom prst="rect">
            <a:avLst/>
          </a:prstGeom>
        </p:spPr>
      </p:pic>
      <p:grpSp>
        <p:nvGrpSpPr>
          <p:cNvPr id="117" name="Group 116">
            <a:extLst>
              <a:ext uri="{FF2B5EF4-FFF2-40B4-BE49-F238E27FC236}">
                <a16:creationId xmlns:a16="http://schemas.microsoft.com/office/drawing/2014/main" id="{B2923E5A-EEA9-4E17-85F5-FD757BF13A14}"/>
              </a:ext>
            </a:extLst>
          </p:cNvPr>
          <p:cNvGrpSpPr/>
          <p:nvPr/>
        </p:nvGrpSpPr>
        <p:grpSpPr>
          <a:xfrm>
            <a:off x="8890751" y="5453105"/>
            <a:ext cx="1052945" cy="749725"/>
            <a:chOff x="8890751" y="5453105"/>
            <a:chExt cx="1052945" cy="749725"/>
          </a:xfrm>
        </p:grpSpPr>
        <p:sp>
          <p:nvSpPr>
            <p:cNvPr id="118" name="Title 1">
              <a:extLst>
                <a:ext uri="{FF2B5EF4-FFF2-40B4-BE49-F238E27FC236}">
                  <a16:creationId xmlns:a16="http://schemas.microsoft.com/office/drawing/2014/main" id="{E545032F-6369-4785-BCB8-044CF0AE7FA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19" name="Rectangle: Rounded Corners 118">
              <a:extLst>
                <a:ext uri="{FF2B5EF4-FFF2-40B4-BE49-F238E27FC236}">
                  <a16:creationId xmlns:a16="http://schemas.microsoft.com/office/drawing/2014/main" id="{2EB2FD84-B104-4CAF-B2B6-9F1D34E5CD0E}"/>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20" name="Group 119">
              <a:extLst>
                <a:ext uri="{FF2B5EF4-FFF2-40B4-BE49-F238E27FC236}">
                  <a16:creationId xmlns:a16="http://schemas.microsoft.com/office/drawing/2014/main" id="{777DD28E-1EB2-4D25-8D5A-E432F3185755}"/>
                </a:ext>
              </a:extLst>
            </p:cNvPr>
            <p:cNvGrpSpPr/>
            <p:nvPr/>
          </p:nvGrpSpPr>
          <p:grpSpPr>
            <a:xfrm>
              <a:off x="9241289" y="5740440"/>
              <a:ext cx="351868" cy="377547"/>
              <a:chOff x="8278782" y="4686865"/>
              <a:chExt cx="413241" cy="443399"/>
            </a:xfrm>
          </p:grpSpPr>
          <p:grpSp>
            <p:nvGrpSpPr>
              <p:cNvPr id="121" name="Group 120">
                <a:extLst>
                  <a:ext uri="{FF2B5EF4-FFF2-40B4-BE49-F238E27FC236}">
                    <a16:creationId xmlns:a16="http://schemas.microsoft.com/office/drawing/2014/main" id="{79F6083D-F0C5-4491-9278-DACB2E006783}"/>
                  </a:ext>
                </a:extLst>
              </p:cNvPr>
              <p:cNvGrpSpPr/>
              <p:nvPr/>
            </p:nvGrpSpPr>
            <p:grpSpPr>
              <a:xfrm>
                <a:off x="8278782" y="4686865"/>
                <a:ext cx="413241" cy="197955"/>
                <a:chOff x="8278782" y="4686865"/>
                <a:chExt cx="413241" cy="197955"/>
              </a:xfrm>
            </p:grpSpPr>
            <p:sp>
              <p:nvSpPr>
                <p:cNvPr id="125" name="Freeform: Shape 124">
                  <a:extLst>
                    <a:ext uri="{FF2B5EF4-FFF2-40B4-BE49-F238E27FC236}">
                      <a16:creationId xmlns:a16="http://schemas.microsoft.com/office/drawing/2014/main" id="{E739FC72-7477-44CB-B0FB-48DB907DFBA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425D02D-C324-435F-99D9-CB8C88C354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7022817-C195-45BF-9E3D-86AB7C9F260B}"/>
                  </a:ext>
                </a:extLst>
              </p:cNvPr>
              <p:cNvGrpSpPr/>
              <p:nvPr/>
            </p:nvGrpSpPr>
            <p:grpSpPr>
              <a:xfrm>
                <a:off x="8278782" y="4932309"/>
                <a:ext cx="413241" cy="197955"/>
                <a:chOff x="8278782" y="4686865"/>
                <a:chExt cx="413241" cy="197955"/>
              </a:xfrm>
            </p:grpSpPr>
            <p:sp>
              <p:nvSpPr>
                <p:cNvPr id="123" name="Freeform: Shape 122">
                  <a:extLst>
                    <a:ext uri="{FF2B5EF4-FFF2-40B4-BE49-F238E27FC236}">
                      <a16:creationId xmlns:a16="http://schemas.microsoft.com/office/drawing/2014/main" id="{A1E1CC1A-6A75-4E93-95EC-769C1BC23E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338E525-F65E-4F65-B7A1-F658B70C204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98C8DA9D-640B-4A14-AB36-73726B288627}"/>
              </a:ext>
            </a:extLst>
          </p:cNvPr>
          <p:cNvGrpSpPr/>
          <p:nvPr/>
        </p:nvGrpSpPr>
        <p:grpSpPr>
          <a:xfrm>
            <a:off x="9794265" y="5453105"/>
            <a:ext cx="1052945" cy="749725"/>
            <a:chOff x="9794265" y="5453105"/>
            <a:chExt cx="1052945" cy="749725"/>
          </a:xfrm>
        </p:grpSpPr>
        <p:sp>
          <p:nvSpPr>
            <p:cNvPr id="128" name="Title 1">
              <a:extLst>
                <a:ext uri="{FF2B5EF4-FFF2-40B4-BE49-F238E27FC236}">
                  <a16:creationId xmlns:a16="http://schemas.microsoft.com/office/drawing/2014/main" id="{E83D8402-6D7B-4A6D-90C9-DF7E8ACBACE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29" name="Rectangle: Rounded Corners 128">
              <a:extLst>
                <a:ext uri="{FF2B5EF4-FFF2-40B4-BE49-F238E27FC236}">
                  <a16:creationId xmlns:a16="http://schemas.microsoft.com/office/drawing/2014/main" id="{31E1C201-8D86-4117-94E2-563ADBBC209A}"/>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0" name="Group 129">
              <a:extLst>
                <a:ext uri="{FF2B5EF4-FFF2-40B4-BE49-F238E27FC236}">
                  <a16:creationId xmlns:a16="http://schemas.microsoft.com/office/drawing/2014/main" id="{51820849-5F7F-42ED-AD07-7FD8CD40C33E}"/>
                </a:ext>
              </a:extLst>
            </p:cNvPr>
            <p:cNvGrpSpPr/>
            <p:nvPr/>
          </p:nvGrpSpPr>
          <p:grpSpPr>
            <a:xfrm>
              <a:off x="10144803" y="5740440"/>
              <a:ext cx="351868" cy="377547"/>
              <a:chOff x="8278782" y="4686865"/>
              <a:chExt cx="413241" cy="443399"/>
            </a:xfrm>
          </p:grpSpPr>
          <p:grpSp>
            <p:nvGrpSpPr>
              <p:cNvPr id="131" name="Group 130">
                <a:extLst>
                  <a:ext uri="{FF2B5EF4-FFF2-40B4-BE49-F238E27FC236}">
                    <a16:creationId xmlns:a16="http://schemas.microsoft.com/office/drawing/2014/main" id="{44C7CA57-F174-4393-BA79-AB105C624E0A}"/>
                  </a:ext>
                </a:extLst>
              </p:cNvPr>
              <p:cNvGrpSpPr/>
              <p:nvPr/>
            </p:nvGrpSpPr>
            <p:grpSpPr>
              <a:xfrm>
                <a:off x="8278782" y="4686865"/>
                <a:ext cx="413241" cy="197955"/>
                <a:chOff x="8278782" y="4686865"/>
                <a:chExt cx="413241" cy="197955"/>
              </a:xfrm>
            </p:grpSpPr>
            <p:sp>
              <p:nvSpPr>
                <p:cNvPr id="135" name="Freeform: Shape 134">
                  <a:extLst>
                    <a:ext uri="{FF2B5EF4-FFF2-40B4-BE49-F238E27FC236}">
                      <a16:creationId xmlns:a16="http://schemas.microsoft.com/office/drawing/2014/main" id="{553065EE-22E0-4D9F-8A05-0333D19A04A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AEFF7E34-98CB-491F-8D57-F4EA49375B9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96E0FE89-BDC0-44C2-9B58-442C8D8DB9B7}"/>
                  </a:ext>
                </a:extLst>
              </p:cNvPr>
              <p:cNvGrpSpPr/>
              <p:nvPr/>
            </p:nvGrpSpPr>
            <p:grpSpPr>
              <a:xfrm>
                <a:off x="8278782" y="4932309"/>
                <a:ext cx="413241" cy="197955"/>
                <a:chOff x="8278782" y="4686865"/>
                <a:chExt cx="413241" cy="197955"/>
              </a:xfrm>
            </p:grpSpPr>
            <p:sp>
              <p:nvSpPr>
                <p:cNvPr id="133" name="Freeform: Shape 132">
                  <a:extLst>
                    <a:ext uri="{FF2B5EF4-FFF2-40B4-BE49-F238E27FC236}">
                      <a16:creationId xmlns:a16="http://schemas.microsoft.com/office/drawing/2014/main" id="{C401B267-880D-4A53-9460-564856BAC16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1A0F220-0AC9-49CE-BF2E-5D2ABCCAF4F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37" name="Title 1">
            <a:extLst>
              <a:ext uri="{FF2B5EF4-FFF2-40B4-BE49-F238E27FC236}">
                <a16:creationId xmlns:a16="http://schemas.microsoft.com/office/drawing/2014/main" id="{7F80CBFC-B864-458F-A391-12616D651CB0}"/>
              </a:ext>
            </a:extLst>
          </p:cNvPr>
          <p:cNvSpPr txBox="1">
            <a:spLocks/>
          </p:cNvSpPr>
          <p:nvPr/>
        </p:nvSpPr>
        <p:spPr>
          <a:xfrm>
            <a:off x="7922354" y="500173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8" name="Group 137">
            <a:extLst>
              <a:ext uri="{FF2B5EF4-FFF2-40B4-BE49-F238E27FC236}">
                <a16:creationId xmlns:a16="http://schemas.microsoft.com/office/drawing/2014/main" id="{ED0BF019-D144-4837-9BDE-9ECD36FF97CE}"/>
              </a:ext>
            </a:extLst>
          </p:cNvPr>
          <p:cNvGrpSpPr/>
          <p:nvPr/>
        </p:nvGrpSpPr>
        <p:grpSpPr>
          <a:xfrm>
            <a:off x="9920030" y="2217483"/>
            <a:ext cx="822960" cy="1243815"/>
            <a:chOff x="8966623" y="1783468"/>
            <a:chExt cx="822960" cy="1243815"/>
          </a:xfrm>
        </p:grpSpPr>
        <p:sp>
          <p:nvSpPr>
            <p:cNvPr id="139" name="Title 1">
              <a:extLst>
                <a:ext uri="{FF2B5EF4-FFF2-40B4-BE49-F238E27FC236}">
                  <a16:creationId xmlns:a16="http://schemas.microsoft.com/office/drawing/2014/main" id="{EF1AE5C1-1663-4068-9A59-4AF86568C8E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40" name="Rectangle: Rounded Corners 139">
              <a:extLst>
                <a:ext uri="{FF2B5EF4-FFF2-40B4-BE49-F238E27FC236}">
                  <a16:creationId xmlns:a16="http://schemas.microsoft.com/office/drawing/2014/main" id="{B256F987-5345-47EC-AF1A-3AA532BC7E7F}"/>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41" name="Picture 140">
              <a:extLst>
                <a:ext uri="{FF2B5EF4-FFF2-40B4-BE49-F238E27FC236}">
                  <a16:creationId xmlns:a16="http://schemas.microsoft.com/office/drawing/2014/main" id="{D31A9D66-A446-4881-8BD3-385A209843A4}"/>
                </a:ext>
              </a:extLst>
            </p:cNvPr>
            <p:cNvPicPr>
              <a:picLocks noChangeAspect="1"/>
            </p:cNvPicPr>
            <p:nvPr/>
          </p:nvPicPr>
          <p:blipFill>
            <a:blip r:embed="rId5"/>
            <a:stretch>
              <a:fillRect/>
            </a:stretch>
          </p:blipFill>
          <p:spPr>
            <a:xfrm>
              <a:off x="9122816" y="2358625"/>
              <a:ext cx="510575" cy="514357"/>
            </a:xfrm>
            <a:prstGeom prst="rect">
              <a:avLst/>
            </a:prstGeom>
          </p:spPr>
        </p:pic>
      </p:grpSp>
      <p:cxnSp>
        <p:nvCxnSpPr>
          <p:cNvPr id="142" name="Straight Connector 141">
            <a:extLst>
              <a:ext uri="{FF2B5EF4-FFF2-40B4-BE49-F238E27FC236}">
                <a16:creationId xmlns:a16="http://schemas.microsoft.com/office/drawing/2014/main" id="{63538608-4AFD-4F5F-AD20-349586125355}"/>
              </a:ext>
            </a:extLst>
          </p:cNvPr>
          <p:cNvCxnSpPr>
            <a:stCxn id="94" idx="3"/>
            <a:endCxn id="140" idx="1"/>
          </p:cNvCxnSpPr>
          <p:nvPr/>
        </p:nvCxnSpPr>
        <p:spPr>
          <a:xfrm>
            <a:off x="6428068" y="3049818"/>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496F4C4-83B1-4DF7-8EF3-C5E3EE8D6DF7}"/>
              </a:ext>
            </a:extLst>
          </p:cNvPr>
          <p:cNvCxnSpPr>
            <a:cxnSpLocks/>
          </p:cNvCxnSpPr>
          <p:nvPr/>
        </p:nvCxnSpPr>
        <p:spPr>
          <a:xfrm>
            <a:off x="10331510" y="3461298"/>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DA10FCDE-FCA3-4150-9F96-2FE1F1C0B1BC}"/>
              </a:ext>
            </a:extLst>
          </p:cNvPr>
          <p:cNvGrpSpPr/>
          <p:nvPr/>
        </p:nvGrpSpPr>
        <p:grpSpPr>
          <a:xfrm>
            <a:off x="8433162" y="3770038"/>
            <a:ext cx="1052945" cy="632037"/>
            <a:chOff x="9647622" y="2535687"/>
            <a:chExt cx="1052945" cy="632037"/>
          </a:xfrm>
        </p:grpSpPr>
        <p:grpSp>
          <p:nvGrpSpPr>
            <p:cNvPr id="145" name="Group 144">
              <a:extLst>
                <a:ext uri="{FF2B5EF4-FFF2-40B4-BE49-F238E27FC236}">
                  <a16:creationId xmlns:a16="http://schemas.microsoft.com/office/drawing/2014/main" id="{15B55472-B7F2-4824-862D-CA5061DBEC17}"/>
                </a:ext>
              </a:extLst>
            </p:cNvPr>
            <p:cNvGrpSpPr/>
            <p:nvPr/>
          </p:nvGrpSpPr>
          <p:grpSpPr>
            <a:xfrm>
              <a:off x="9647622" y="2535687"/>
              <a:ext cx="1052945" cy="632037"/>
              <a:chOff x="7519613" y="2745927"/>
              <a:chExt cx="1052945" cy="632037"/>
            </a:xfrm>
          </p:grpSpPr>
          <p:sp>
            <p:nvSpPr>
              <p:cNvPr id="147" name="Script_F03A" title="Icon of an unrolled document with writing on it">
                <a:extLst>
                  <a:ext uri="{FF2B5EF4-FFF2-40B4-BE49-F238E27FC236}">
                    <a16:creationId xmlns:a16="http://schemas.microsoft.com/office/drawing/2014/main" id="{38837992-97FF-4F61-B507-1B767ACC0F31}"/>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Title 1">
                <a:extLst>
                  <a:ext uri="{FF2B5EF4-FFF2-40B4-BE49-F238E27FC236}">
                    <a16:creationId xmlns:a16="http://schemas.microsoft.com/office/drawing/2014/main" id="{D10190C0-42B3-4C6D-B72C-645ACE6336B9}"/>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46" name="Picture 145">
              <a:extLst>
                <a:ext uri="{FF2B5EF4-FFF2-40B4-BE49-F238E27FC236}">
                  <a16:creationId xmlns:a16="http://schemas.microsoft.com/office/drawing/2014/main" id="{2970DFB2-A540-41D5-AFD8-D43E59F7CBC0}"/>
                </a:ext>
              </a:extLst>
            </p:cNvPr>
            <p:cNvPicPr>
              <a:picLocks noChangeAspect="1"/>
            </p:cNvPicPr>
            <p:nvPr/>
          </p:nvPicPr>
          <p:blipFill rotWithShape="1">
            <a:blip r:embed="rId3"/>
            <a:srcRect l="27557" t="28358" r="44873" b="44928"/>
            <a:stretch/>
          </p:blipFill>
          <p:spPr>
            <a:xfrm>
              <a:off x="9995231" y="2754802"/>
              <a:ext cx="440423" cy="402672"/>
            </a:xfrm>
            <a:prstGeom prst="rect">
              <a:avLst/>
            </a:prstGeom>
          </p:spPr>
        </p:pic>
      </p:grpSp>
      <p:grpSp>
        <p:nvGrpSpPr>
          <p:cNvPr id="149" name="Group 148">
            <a:extLst>
              <a:ext uri="{FF2B5EF4-FFF2-40B4-BE49-F238E27FC236}">
                <a16:creationId xmlns:a16="http://schemas.microsoft.com/office/drawing/2014/main" id="{E013F32D-11A7-4227-B2E2-8A44C9CEEA8D}"/>
              </a:ext>
            </a:extLst>
          </p:cNvPr>
          <p:cNvGrpSpPr/>
          <p:nvPr/>
        </p:nvGrpSpPr>
        <p:grpSpPr>
          <a:xfrm>
            <a:off x="7647576" y="3770038"/>
            <a:ext cx="1052945" cy="632037"/>
            <a:chOff x="8862036" y="2535687"/>
            <a:chExt cx="1052945" cy="632037"/>
          </a:xfrm>
        </p:grpSpPr>
        <p:grpSp>
          <p:nvGrpSpPr>
            <p:cNvPr id="150" name="Group 149">
              <a:extLst>
                <a:ext uri="{FF2B5EF4-FFF2-40B4-BE49-F238E27FC236}">
                  <a16:creationId xmlns:a16="http://schemas.microsoft.com/office/drawing/2014/main" id="{01B9AAFB-5050-41D6-8BA9-09A58909ABE8}"/>
                </a:ext>
              </a:extLst>
            </p:cNvPr>
            <p:cNvGrpSpPr/>
            <p:nvPr/>
          </p:nvGrpSpPr>
          <p:grpSpPr>
            <a:xfrm>
              <a:off x="8862036" y="2535687"/>
              <a:ext cx="1052945" cy="632037"/>
              <a:chOff x="7519613" y="2745927"/>
              <a:chExt cx="1052945" cy="632037"/>
            </a:xfrm>
          </p:grpSpPr>
          <p:sp>
            <p:nvSpPr>
              <p:cNvPr id="152" name="Script_F03A" title="Icon of an unrolled document with writing on it">
                <a:extLst>
                  <a:ext uri="{FF2B5EF4-FFF2-40B4-BE49-F238E27FC236}">
                    <a16:creationId xmlns:a16="http://schemas.microsoft.com/office/drawing/2014/main" id="{B5296DD9-8938-4C5D-9369-DA272A079A6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Title 1">
                <a:extLst>
                  <a:ext uri="{FF2B5EF4-FFF2-40B4-BE49-F238E27FC236}">
                    <a16:creationId xmlns:a16="http://schemas.microsoft.com/office/drawing/2014/main" id="{266A935F-07DF-40CB-B3A1-1D61B88F8AB5}"/>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51" name="Picture 150">
              <a:extLst>
                <a:ext uri="{FF2B5EF4-FFF2-40B4-BE49-F238E27FC236}">
                  <a16:creationId xmlns:a16="http://schemas.microsoft.com/office/drawing/2014/main" id="{E3803474-125E-406A-8809-6998B9C4949E}"/>
                </a:ext>
              </a:extLst>
            </p:cNvPr>
            <p:cNvPicPr>
              <a:picLocks noChangeAspect="1"/>
            </p:cNvPicPr>
            <p:nvPr/>
          </p:nvPicPr>
          <p:blipFill rotWithShape="1">
            <a:blip r:embed="rId4"/>
            <a:srcRect l="32199" t="19838" r="30052" b="43602"/>
            <a:stretch/>
          </p:blipFill>
          <p:spPr>
            <a:xfrm>
              <a:off x="9244156" y="2659506"/>
              <a:ext cx="470411" cy="481793"/>
            </a:xfrm>
            <a:prstGeom prst="rect">
              <a:avLst/>
            </a:prstGeom>
          </p:spPr>
        </p:pic>
      </p:grpSp>
      <p:grpSp>
        <p:nvGrpSpPr>
          <p:cNvPr id="154" name="Group 153">
            <a:extLst>
              <a:ext uri="{FF2B5EF4-FFF2-40B4-BE49-F238E27FC236}">
                <a16:creationId xmlns:a16="http://schemas.microsoft.com/office/drawing/2014/main" id="{20DDB598-059E-4E80-BF8E-B8EC80AA37E2}"/>
              </a:ext>
            </a:extLst>
          </p:cNvPr>
          <p:cNvGrpSpPr/>
          <p:nvPr/>
        </p:nvGrpSpPr>
        <p:grpSpPr>
          <a:xfrm>
            <a:off x="6861990" y="3770038"/>
            <a:ext cx="1052945" cy="632037"/>
            <a:chOff x="8076450" y="2535687"/>
            <a:chExt cx="1052945" cy="632037"/>
          </a:xfrm>
        </p:grpSpPr>
        <p:grpSp>
          <p:nvGrpSpPr>
            <p:cNvPr id="155" name="Group 154">
              <a:extLst>
                <a:ext uri="{FF2B5EF4-FFF2-40B4-BE49-F238E27FC236}">
                  <a16:creationId xmlns:a16="http://schemas.microsoft.com/office/drawing/2014/main" id="{CE0A98E3-DFBB-44AA-8EB1-912D1CDE68E8}"/>
                </a:ext>
              </a:extLst>
            </p:cNvPr>
            <p:cNvGrpSpPr/>
            <p:nvPr/>
          </p:nvGrpSpPr>
          <p:grpSpPr>
            <a:xfrm>
              <a:off x="8076450" y="2535687"/>
              <a:ext cx="1052945" cy="632037"/>
              <a:chOff x="7519613" y="2745927"/>
              <a:chExt cx="1052945" cy="632037"/>
            </a:xfrm>
          </p:grpSpPr>
          <p:sp>
            <p:nvSpPr>
              <p:cNvPr id="157" name="Script_F03A" title="Icon of an unrolled document with writing on it">
                <a:extLst>
                  <a:ext uri="{FF2B5EF4-FFF2-40B4-BE49-F238E27FC236}">
                    <a16:creationId xmlns:a16="http://schemas.microsoft.com/office/drawing/2014/main" id="{08E3673A-0BFC-4D3F-922E-76161C1E9AB9}"/>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48B7CD7A-075D-44C2-8560-2275A71F3C64}"/>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3D272D19-22F6-4966-9229-E9B3273C400B}"/>
                </a:ext>
              </a:extLst>
            </p:cNvPr>
            <p:cNvPicPr>
              <a:picLocks noChangeAspect="1"/>
            </p:cNvPicPr>
            <p:nvPr/>
          </p:nvPicPr>
          <p:blipFill rotWithShape="1">
            <a:blip r:embed="rId4"/>
            <a:srcRect l="32199" t="19838" r="30052" b="43602"/>
            <a:stretch/>
          </p:blipFill>
          <p:spPr>
            <a:xfrm>
              <a:off x="8460380" y="2659506"/>
              <a:ext cx="470411" cy="481793"/>
            </a:xfrm>
            <a:prstGeom prst="rect">
              <a:avLst/>
            </a:prstGeom>
          </p:spPr>
        </p:pic>
      </p:grpSp>
      <p:sp>
        <p:nvSpPr>
          <p:cNvPr id="159" name="Title 1">
            <a:extLst>
              <a:ext uri="{FF2B5EF4-FFF2-40B4-BE49-F238E27FC236}">
                <a16:creationId xmlns:a16="http://schemas.microsoft.com/office/drawing/2014/main" id="{05BB495C-55E1-4C87-BB02-4DB4B51D7CF8}"/>
              </a:ext>
            </a:extLst>
          </p:cNvPr>
          <p:cNvSpPr txBox="1">
            <a:spLocks/>
          </p:cNvSpPr>
          <p:nvPr/>
        </p:nvSpPr>
        <p:spPr>
          <a:xfrm>
            <a:off x="6958544" y="3347316"/>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60" name="Straight Arrow Connector 159">
            <a:extLst>
              <a:ext uri="{FF2B5EF4-FFF2-40B4-BE49-F238E27FC236}">
                <a16:creationId xmlns:a16="http://schemas.microsoft.com/office/drawing/2014/main" id="{BE5DF72A-39CD-4AF4-9C97-878783E8A6B1}"/>
              </a:ext>
            </a:extLst>
          </p:cNvPr>
          <p:cNvCxnSpPr>
            <a:cxnSpLocks/>
          </p:cNvCxnSpPr>
          <p:nvPr/>
        </p:nvCxnSpPr>
        <p:spPr>
          <a:xfrm>
            <a:off x="6429188" y="5925437"/>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012B6E6-1EC9-45CA-AFA7-B634F305A9D2}"/>
              </a:ext>
            </a:extLst>
          </p:cNvPr>
          <p:cNvCxnSpPr>
            <a:cxnSpLocks/>
          </p:cNvCxnSpPr>
          <p:nvPr/>
        </p:nvCxnSpPr>
        <p:spPr>
          <a:xfrm flipH="1">
            <a:off x="6429188" y="5677787"/>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2118E3-5208-4115-A10E-9ADCA253B46E}"/>
              </a:ext>
            </a:extLst>
          </p:cNvPr>
          <p:cNvSpPr/>
          <p:nvPr/>
        </p:nvSpPr>
        <p:spPr bwMode="auto">
          <a:xfrm>
            <a:off x="9255805" y="29113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3" name="Oval 162">
            <a:extLst>
              <a:ext uri="{FF2B5EF4-FFF2-40B4-BE49-F238E27FC236}">
                <a16:creationId xmlns:a16="http://schemas.microsoft.com/office/drawing/2014/main" id="{AB761445-9E19-408F-9121-5CDC4D5B6C65}"/>
              </a:ext>
            </a:extLst>
          </p:cNvPr>
          <p:cNvSpPr/>
          <p:nvPr/>
        </p:nvSpPr>
        <p:spPr bwMode="auto">
          <a:xfrm>
            <a:off x="7029295" y="599960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64" name="Connector: Elbow 163">
            <a:extLst>
              <a:ext uri="{FF2B5EF4-FFF2-40B4-BE49-F238E27FC236}">
                <a16:creationId xmlns:a16="http://schemas.microsoft.com/office/drawing/2014/main" id="{CFD27BDD-D431-443E-B060-57DCF0BAC0A9}"/>
              </a:ext>
            </a:extLst>
          </p:cNvPr>
          <p:cNvCxnSpPr>
            <a:cxnSpLocks/>
          </p:cNvCxnSpPr>
          <p:nvPr/>
        </p:nvCxnSpPr>
        <p:spPr>
          <a:xfrm flipH="1" flipV="1">
            <a:off x="6279239" y="3461298"/>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EEDCDE9E-3FA7-4E08-9357-6F4DF2901146}"/>
              </a:ext>
            </a:extLst>
          </p:cNvPr>
          <p:cNvSpPr/>
          <p:nvPr/>
        </p:nvSpPr>
        <p:spPr bwMode="auto">
          <a:xfrm>
            <a:off x="6446679" y="378578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6" name="Oval 165">
            <a:extLst>
              <a:ext uri="{FF2B5EF4-FFF2-40B4-BE49-F238E27FC236}">
                <a16:creationId xmlns:a16="http://schemas.microsoft.com/office/drawing/2014/main" id="{4F66A016-0931-48E3-A607-A0F29E2F5D3D}"/>
              </a:ext>
            </a:extLst>
          </p:cNvPr>
          <p:cNvSpPr/>
          <p:nvPr/>
        </p:nvSpPr>
        <p:spPr bwMode="auto">
          <a:xfrm>
            <a:off x="7029295" y="532879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Tree>
    <p:extLst>
      <p:ext uri="{BB962C8B-B14F-4D97-AF65-F5344CB8AC3E}">
        <p14:creationId xmlns:p14="http://schemas.microsoft.com/office/powerpoint/2010/main" val="320605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wipe(left)">
                                      <p:cBhvr>
                                        <p:cTn id="14" dur="500"/>
                                        <p:tgtEl>
                                          <p:spTgt spid="14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par>
                                <p:cTn id="18" presetID="10" presetClass="entr" presetSubtype="0" fill="hold" nodeType="withEffect">
                                  <p:stCondLst>
                                    <p:cond delay="25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22" presetClass="entr" presetSubtype="1" fill="hold" nodeType="withEffect">
                                  <p:stCondLst>
                                    <p:cond delay="500"/>
                                  </p:stCondLst>
                                  <p:childTnLst>
                                    <p:set>
                                      <p:cBhvr>
                                        <p:cTn id="22" dur="1" fill="hold">
                                          <p:stCondLst>
                                            <p:cond delay="0"/>
                                          </p:stCondLst>
                                        </p:cTn>
                                        <p:tgtEl>
                                          <p:spTgt spid="143"/>
                                        </p:tgtEl>
                                        <p:attrNameLst>
                                          <p:attrName>style.visibility</p:attrName>
                                        </p:attrNameLst>
                                      </p:cBhvr>
                                      <p:to>
                                        <p:strVal val="visible"/>
                                      </p:to>
                                    </p:set>
                                    <p:animEffect transition="in" filter="wipe(up)">
                                      <p:cBhvr>
                                        <p:cTn id="23" dur="500"/>
                                        <p:tgtEl>
                                          <p:spTgt spid="143"/>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102"/>
                                        </p:tgtEl>
                                        <p:attrNameLst>
                                          <p:attrName>style.visibility</p:attrName>
                                        </p:attrNameLst>
                                      </p:cBhvr>
                                      <p:to>
                                        <p:strVal val="visible"/>
                                      </p:to>
                                    </p:set>
                                    <p:anim calcmode="lin" valueType="num">
                                      <p:cBhvr>
                                        <p:cTn id="26" dur="500" fill="hold"/>
                                        <p:tgtEl>
                                          <p:spTgt spid="102"/>
                                        </p:tgtEl>
                                        <p:attrNameLst>
                                          <p:attrName>ppt_w</p:attrName>
                                        </p:attrNameLst>
                                      </p:cBhvr>
                                      <p:tavLst>
                                        <p:tav tm="0">
                                          <p:val>
                                            <p:fltVal val="0"/>
                                          </p:val>
                                        </p:tav>
                                        <p:tav tm="100000">
                                          <p:val>
                                            <p:strVal val="#ppt_w"/>
                                          </p:val>
                                        </p:tav>
                                      </p:tavLst>
                                    </p:anim>
                                    <p:anim calcmode="lin" valueType="num">
                                      <p:cBhvr>
                                        <p:cTn id="27" dur="500" fill="hold"/>
                                        <p:tgtEl>
                                          <p:spTgt spid="102"/>
                                        </p:tgtEl>
                                        <p:attrNameLst>
                                          <p:attrName>ppt_h</p:attrName>
                                        </p:attrNameLst>
                                      </p:cBhvr>
                                      <p:tavLst>
                                        <p:tav tm="0">
                                          <p:val>
                                            <p:fltVal val="0"/>
                                          </p:val>
                                        </p:tav>
                                        <p:tav tm="100000">
                                          <p:val>
                                            <p:strVal val="#ppt_h"/>
                                          </p:val>
                                        </p:tav>
                                      </p:tavLst>
                                    </p:anim>
                                    <p:animEffect transition="in" filter="fade">
                                      <p:cBhvr>
                                        <p:cTn id="28" dur="500"/>
                                        <p:tgtEl>
                                          <p:spTgt spid="102"/>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childTnLst>
                          </p:cTn>
                        </p:par>
                        <p:par>
                          <p:cTn id="35" fill="hold">
                            <p:stCondLst>
                              <p:cond delay="1750"/>
                            </p:stCondLst>
                            <p:childTnLst>
                              <p:par>
                                <p:cTn id="36" presetID="10" presetClass="entr" presetSubtype="0" fill="hold" nodeType="after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500"/>
                                        <p:tgtEl>
                                          <p:spTgt spid="104"/>
                                        </p:tgtEl>
                                      </p:cBhvr>
                                    </p:animEffect>
                                  </p:childTnLst>
                                </p:cTn>
                              </p:par>
                            </p:childTnLst>
                          </p:cTn>
                        </p:par>
                        <p:par>
                          <p:cTn id="39" fill="hold">
                            <p:stCondLst>
                              <p:cond delay="2250"/>
                            </p:stCondLst>
                            <p:childTnLst>
                              <p:par>
                                <p:cTn id="40" presetID="10" presetClass="entr" presetSubtype="0"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childTnLst>
                          </p:cTn>
                        </p:par>
                        <p:par>
                          <p:cTn id="43" fill="hold">
                            <p:stCondLst>
                              <p:cond delay="2750"/>
                            </p:stCondLst>
                            <p:childTnLst>
                              <p:par>
                                <p:cTn id="44" presetID="10" presetClass="entr" presetSubtype="0" fill="hold" nodeType="after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fade">
                                      <p:cBhvr>
                                        <p:cTn id="46" dur="500"/>
                                        <p:tgtEl>
                                          <p:spTgt spid="127"/>
                                        </p:tgtEl>
                                      </p:cBhvr>
                                    </p:animEffect>
                                  </p:childTnLst>
                                </p:cTn>
                              </p:par>
                            </p:childTnLst>
                          </p:cTn>
                        </p:par>
                        <p:par>
                          <p:cTn id="47" fill="hold">
                            <p:stCondLst>
                              <p:cond delay="3250"/>
                            </p:stCondLst>
                            <p:childTnLst>
                              <p:par>
                                <p:cTn id="48" presetID="53" presetClass="entr" presetSubtype="16" fill="hold" nodeType="afterEffect">
                                  <p:stCondLst>
                                    <p:cond delay="0"/>
                                  </p:stCondLst>
                                  <p:childTnLst>
                                    <p:set>
                                      <p:cBhvr>
                                        <p:cTn id="49" dur="1" fill="hold">
                                          <p:stCondLst>
                                            <p:cond delay="0"/>
                                          </p:stCondLst>
                                        </p:cTn>
                                        <p:tgtEl>
                                          <p:spTgt spid="116"/>
                                        </p:tgtEl>
                                        <p:attrNameLst>
                                          <p:attrName>style.visibility</p:attrName>
                                        </p:attrNameLst>
                                      </p:cBhvr>
                                      <p:to>
                                        <p:strVal val="visible"/>
                                      </p:to>
                                    </p:set>
                                    <p:anim calcmode="lin" valueType="num">
                                      <p:cBhvr>
                                        <p:cTn id="50" dur="500" fill="hold"/>
                                        <p:tgtEl>
                                          <p:spTgt spid="116"/>
                                        </p:tgtEl>
                                        <p:attrNameLst>
                                          <p:attrName>ppt_w</p:attrName>
                                        </p:attrNameLst>
                                      </p:cBhvr>
                                      <p:tavLst>
                                        <p:tav tm="0">
                                          <p:val>
                                            <p:fltVal val="0"/>
                                          </p:val>
                                        </p:tav>
                                        <p:tav tm="100000">
                                          <p:val>
                                            <p:strVal val="#ppt_w"/>
                                          </p:val>
                                        </p:tav>
                                      </p:tavLst>
                                    </p:anim>
                                    <p:anim calcmode="lin" valueType="num">
                                      <p:cBhvr>
                                        <p:cTn id="51" dur="500" fill="hold"/>
                                        <p:tgtEl>
                                          <p:spTgt spid="116"/>
                                        </p:tgtEl>
                                        <p:attrNameLst>
                                          <p:attrName>ppt_h</p:attrName>
                                        </p:attrNameLst>
                                      </p:cBhvr>
                                      <p:tavLst>
                                        <p:tav tm="0">
                                          <p:val>
                                            <p:fltVal val="0"/>
                                          </p:val>
                                        </p:tav>
                                        <p:tav tm="100000">
                                          <p:val>
                                            <p:strVal val="#ppt_h"/>
                                          </p:val>
                                        </p:tav>
                                      </p:tavLst>
                                    </p:anim>
                                    <p:animEffect transition="in" filter="fade">
                                      <p:cBhvr>
                                        <p:cTn id="52" dur="500"/>
                                        <p:tgtEl>
                                          <p:spTgt spid="116"/>
                                        </p:tgtEl>
                                      </p:cBhvr>
                                    </p:animEffect>
                                  </p:childTnLst>
                                </p:cTn>
                              </p:par>
                            </p:childTnLst>
                          </p:cTn>
                        </p:par>
                        <p:par>
                          <p:cTn id="53" fill="hold">
                            <p:stCondLst>
                              <p:cond delay="3750"/>
                            </p:stCondLst>
                            <p:childTnLst>
                              <p:par>
                                <p:cTn id="54" presetID="53" presetClass="entr" presetSubtype="16" fill="hold" nodeType="afterEffect">
                                  <p:stCondLst>
                                    <p:cond delay="0"/>
                                  </p:stCondLst>
                                  <p:childTnLst>
                                    <p:set>
                                      <p:cBhvr>
                                        <p:cTn id="55" dur="1" fill="hold">
                                          <p:stCondLst>
                                            <p:cond delay="0"/>
                                          </p:stCondLst>
                                        </p:cTn>
                                        <p:tgtEl>
                                          <p:spTgt spid="115"/>
                                        </p:tgtEl>
                                        <p:attrNameLst>
                                          <p:attrName>style.visibility</p:attrName>
                                        </p:attrNameLst>
                                      </p:cBhvr>
                                      <p:to>
                                        <p:strVal val="visible"/>
                                      </p:to>
                                    </p:set>
                                    <p:anim calcmode="lin" valueType="num">
                                      <p:cBhvr>
                                        <p:cTn id="56" dur="500" fill="hold"/>
                                        <p:tgtEl>
                                          <p:spTgt spid="115"/>
                                        </p:tgtEl>
                                        <p:attrNameLst>
                                          <p:attrName>ppt_w</p:attrName>
                                        </p:attrNameLst>
                                      </p:cBhvr>
                                      <p:tavLst>
                                        <p:tav tm="0">
                                          <p:val>
                                            <p:fltVal val="0"/>
                                          </p:val>
                                        </p:tav>
                                        <p:tav tm="100000">
                                          <p:val>
                                            <p:strVal val="#ppt_w"/>
                                          </p:val>
                                        </p:tav>
                                      </p:tavLst>
                                    </p:anim>
                                    <p:anim calcmode="lin" valueType="num">
                                      <p:cBhvr>
                                        <p:cTn id="57" dur="500" fill="hold"/>
                                        <p:tgtEl>
                                          <p:spTgt spid="115"/>
                                        </p:tgtEl>
                                        <p:attrNameLst>
                                          <p:attrName>ppt_h</p:attrName>
                                        </p:attrNameLst>
                                      </p:cBhvr>
                                      <p:tavLst>
                                        <p:tav tm="0">
                                          <p:val>
                                            <p:fltVal val="0"/>
                                          </p:val>
                                        </p:tav>
                                        <p:tav tm="100000">
                                          <p:val>
                                            <p:strVal val="#ppt_h"/>
                                          </p:val>
                                        </p:tav>
                                      </p:tavLst>
                                    </p:anim>
                                    <p:animEffect transition="in" filter="fade">
                                      <p:cBhvr>
                                        <p:cTn id="58" dur="500"/>
                                        <p:tgtEl>
                                          <p:spTgt spid="115"/>
                                        </p:tgtEl>
                                      </p:cBhvr>
                                    </p:animEffect>
                                  </p:childTnLst>
                                </p:cTn>
                              </p:par>
                            </p:childTnLst>
                          </p:cTn>
                        </p:par>
                        <p:par>
                          <p:cTn id="59" fill="hold">
                            <p:stCondLst>
                              <p:cond delay="4250"/>
                            </p:stCondLst>
                            <p:childTnLst>
                              <p:par>
                                <p:cTn id="60" presetID="53" presetClass="entr" presetSubtype="16" fill="hold" nodeType="after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160"/>
                                        </p:tgtEl>
                                        <p:attrNameLst>
                                          <p:attrName>style.visibility</p:attrName>
                                        </p:attrNameLst>
                                      </p:cBhvr>
                                      <p:to>
                                        <p:strVal val="visible"/>
                                      </p:to>
                                    </p:set>
                                    <p:animEffect transition="in" filter="wipe(left)">
                                      <p:cBhvr>
                                        <p:cTn id="73" dur="500"/>
                                        <p:tgtEl>
                                          <p:spTgt spid="16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3"/>
                                        </p:tgtEl>
                                        <p:attrNameLst>
                                          <p:attrName>style.visibility</p:attrName>
                                        </p:attrNameLst>
                                      </p:cBhvr>
                                      <p:to>
                                        <p:strVal val="visible"/>
                                      </p:to>
                                    </p:set>
                                    <p:animEffect transition="in" filter="fade">
                                      <p:cBhvr>
                                        <p:cTn id="76" dur="500"/>
                                        <p:tgtEl>
                                          <p:spTgt spid="16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right)">
                                      <p:cBhvr>
                                        <p:cTn id="81" dur="500"/>
                                        <p:tgtEl>
                                          <p:spTgt spid="1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6"/>
                                        </p:tgtEl>
                                        <p:attrNameLst>
                                          <p:attrName>style.visibility</p:attrName>
                                        </p:attrNameLst>
                                      </p:cBhvr>
                                      <p:to>
                                        <p:strVal val="visible"/>
                                      </p:to>
                                    </p:set>
                                    <p:animEffect transition="in" filter="fade">
                                      <p:cBhvr>
                                        <p:cTn id="84" dur="500"/>
                                        <p:tgtEl>
                                          <p:spTgt spid="16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4"/>
                                        </p:tgtEl>
                                        <p:attrNameLst>
                                          <p:attrName>style.visibility</p:attrName>
                                        </p:attrNameLst>
                                      </p:cBhvr>
                                      <p:to>
                                        <p:strVal val="visible"/>
                                      </p:to>
                                    </p:set>
                                    <p:animEffect transition="in" filter="fade">
                                      <p:cBhvr>
                                        <p:cTn id="89" dur="500"/>
                                        <p:tgtEl>
                                          <p:spTgt spid="16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5"/>
                                        </p:tgtEl>
                                        <p:attrNameLst>
                                          <p:attrName>style.visibility</p:attrName>
                                        </p:attrNameLst>
                                      </p:cBhvr>
                                      <p:to>
                                        <p:strVal val="visible"/>
                                      </p:to>
                                    </p:set>
                                    <p:animEffect transition="in" filter="fade">
                                      <p:cBhvr>
                                        <p:cTn id="92" dur="500"/>
                                        <p:tgtEl>
                                          <p:spTgt spid="165"/>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500"/>
                                        <p:tgtEl>
                                          <p:spTgt spid="159"/>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anim calcmode="lin" valueType="num">
                                      <p:cBhvr>
                                        <p:cTn id="99" dur="500" fill="hold"/>
                                        <p:tgtEl>
                                          <p:spTgt spid="84"/>
                                        </p:tgtEl>
                                        <p:attrNameLst>
                                          <p:attrName>ppt_w</p:attrName>
                                        </p:attrNameLst>
                                      </p:cBhvr>
                                      <p:tavLst>
                                        <p:tav tm="0">
                                          <p:val>
                                            <p:fltVal val="0"/>
                                          </p:val>
                                        </p:tav>
                                        <p:tav tm="100000">
                                          <p:val>
                                            <p:strVal val="#ppt_w"/>
                                          </p:val>
                                        </p:tav>
                                      </p:tavLst>
                                    </p:anim>
                                    <p:anim calcmode="lin" valueType="num">
                                      <p:cBhvr>
                                        <p:cTn id="100" dur="500" fill="hold"/>
                                        <p:tgtEl>
                                          <p:spTgt spid="84"/>
                                        </p:tgtEl>
                                        <p:attrNameLst>
                                          <p:attrName>ppt_h</p:attrName>
                                        </p:attrNameLst>
                                      </p:cBhvr>
                                      <p:tavLst>
                                        <p:tav tm="0">
                                          <p:val>
                                            <p:fltVal val="0"/>
                                          </p:val>
                                        </p:tav>
                                        <p:tav tm="100000">
                                          <p:val>
                                            <p:strVal val="#ppt_h"/>
                                          </p:val>
                                        </p:tav>
                                      </p:tavLst>
                                    </p:anim>
                                    <p:animEffect transition="in" filter="fade">
                                      <p:cBhvr>
                                        <p:cTn id="101" dur="500"/>
                                        <p:tgtEl>
                                          <p:spTgt spid="84"/>
                                        </p:tgtEl>
                                      </p:cBhvr>
                                    </p:animEffect>
                                  </p:childTnLst>
                                </p:cTn>
                              </p:par>
                            </p:childTnLst>
                          </p:cTn>
                        </p:par>
                        <p:par>
                          <p:cTn id="102" fill="hold">
                            <p:stCondLst>
                              <p:cond delay="1000"/>
                            </p:stCondLst>
                            <p:childTnLst>
                              <p:par>
                                <p:cTn id="103" presetID="10" presetClass="entr" presetSubtype="0" fill="hold" nodeType="afterEffect">
                                  <p:stCondLst>
                                    <p:cond delay="0"/>
                                  </p:stCondLst>
                                  <p:childTnLst>
                                    <p:set>
                                      <p:cBhvr>
                                        <p:cTn id="104" dur="1" fill="hold">
                                          <p:stCondLst>
                                            <p:cond delay="0"/>
                                          </p:stCondLst>
                                        </p:cTn>
                                        <p:tgtEl>
                                          <p:spTgt spid="154"/>
                                        </p:tgtEl>
                                        <p:attrNameLst>
                                          <p:attrName>style.visibility</p:attrName>
                                        </p:attrNameLst>
                                      </p:cBhvr>
                                      <p:to>
                                        <p:strVal val="visible"/>
                                      </p:to>
                                    </p:set>
                                    <p:animEffect transition="in" filter="fade">
                                      <p:cBhvr>
                                        <p:cTn id="105" dur="500"/>
                                        <p:tgtEl>
                                          <p:spTgt spid="154"/>
                                        </p:tgtEl>
                                      </p:cBhvr>
                                    </p:animEffect>
                                  </p:childTnLst>
                                </p:cTn>
                              </p:par>
                            </p:childTnLst>
                          </p:cTn>
                        </p:par>
                        <p:par>
                          <p:cTn id="106" fill="hold">
                            <p:stCondLst>
                              <p:cond delay="1500"/>
                            </p:stCondLst>
                            <p:childTnLst>
                              <p:par>
                                <p:cTn id="107" presetID="10" presetClass="entr" presetSubtype="0" fill="hold" nodeType="afterEffect">
                                  <p:stCondLst>
                                    <p:cond delay="0"/>
                                  </p:stCondLst>
                                  <p:childTnLst>
                                    <p:set>
                                      <p:cBhvr>
                                        <p:cTn id="108" dur="1" fill="hold">
                                          <p:stCondLst>
                                            <p:cond delay="0"/>
                                          </p:stCondLst>
                                        </p:cTn>
                                        <p:tgtEl>
                                          <p:spTgt spid="149"/>
                                        </p:tgtEl>
                                        <p:attrNameLst>
                                          <p:attrName>style.visibility</p:attrName>
                                        </p:attrNameLst>
                                      </p:cBhvr>
                                      <p:to>
                                        <p:strVal val="visible"/>
                                      </p:to>
                                    </p:set>
                                    <p:animEffect transition="in" filter="fade">
                                      <p:cBhvr>
                                        <p:cTn id="109" dur="500"/>
                                        <p:tgtEl>
                                          <p:spTgt spid="149"/>
                                        </p:tgtEl>
                                      </p:cBhvr>
                                    </p:animEffect>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44"/>
                                        </p:tgtEl>
                                        <p:attrNameLst>
                                          <p:attrName>style.visibility</p:attrName>
                                        </p:attrNameLst>
                                      </p:cBhvr>
                                      <p:to>
                                        <p:strVal val="visible"/>
                                      </p:to>
                                    </p:set>
                                    <p:animEffect transition="in" filter="fade">
                                      <p:cBhvr>
                                        <p:cTn id="1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4" grpId="0" animBg="1"/>
      <p:bldP spid="102" grpId="0" animBg="1"/>
      <p:bldP spid="103" grpId="0" animBg="1"/>
      <p:bldP spid="137" grpId="0"/>
      <p:bldP spid="159" grpId="0"/>
      <p:bldP spid="162" grpId="0" animBg="1"/>
      <p:bldP spid="163" grpId="0" animBg="1"/>
      <p:bldP spid="165" grpId="0" animBg="1"/>
      <p:bldP spid="16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Pipelines build audit &amp; enforcement using Azure Policy</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Cloud architect assigns a policy across clusters; policy can be set to block non-compliance (deny) or generate non-compliance warnings (audit)</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3104832"/>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 makes code change that kicks off a build on Azure Pipelines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772568"/>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dirty="0">
                <a:solidFill>
                  <a:srgbClr val="0078D4"/>
                </a:solidFill>
                <a:latin typeface="Segoe UI" panose="020B0502040204020203" pitchFamily="34" charset="0"/>
              </a:rPr>
              <a:t>Azure Pipelines evaluates the request for policy compliance</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465138" y="4440304"/>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If policy is set to deny, Azure Pipelines rejects the build attempt if any non-compliance is identified</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465138" y="5323486"/>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If policy is set to audit, a non-compliance event is logged and the build is allowed to proceed</a:t>
            </a:r>
          </a:p>
        </p:txBody>
      </p:sp>
      <p:grpSp>
        <p:nvGrpSpPr>
          <p:cNvPr id="221" name="Group 220">
            <a:extLst>
              <a:ext uri="{FF2B5EF4-FFF2-40B4-BE49-F238E27FC236}">
                <a16:creationId xmlns:a16="http://schemas.microsoft.com/office/drawing/2014/main" id="{D1454E5B-7BA6-439F-8A68-72F514D3F006}"/>
              </a:ext>
            </a:extLst>
          </p:cNvPr>
          <p:cNvGrpSpPr/>
          <p:nvPr/>
        </p:nvGrpSpPr>
        <p:grpSpPr>
          <a:xfrm>
            <a:off x="6730695" y="1985470"/>
            <a:ext cx="822960" cy="1243815"/>
            <a:chOff x="6410166" y="1802786"/>
            <a:chExt cx="822960" cy="1243815"/>
          </a:xfrm>
        </p:grpSpPr>
        <p:sp>
          <p:nvSpPr>
            <p:cNvPr id="222" name="Title 1">
              <a:extLst>
                <a:ext uri="{FF2B5EF4-FFF2-40B4-BE49-F238E27FC236}">
                  <a16:creationId xmlns:a16="http://schemas.microsoft.com/office/drawing/2014/main" id="{8C80E4C6-F0AD-4048-A2BB-76668AF7C609}"/>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223" name="Rectangle: Rounded Corners 222">
              <a:extLst>
                <a:ext uri="{FF2B5EF4-FFF2-40B4-BE49-F238E27FC236}">
                  <a16:creationId xmlns:a16="http://schemas.microsoft.com/office/drawing/2014/main" id="{A334C77D-2F07-4CC2-96E8-E4A21459C717}"/>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5" name="people_4" title="Icon of a person">
              <a:extLst>
                <a:ext uri="{FF2B5EF4-FFF2-40B4-BE49-F238E27FC236}">
                  <a16:creationId xmlns:a16="http://schemas.microsoft.com/office/drawing/2014/main" id="{8402D8E0-A3D1-4F18-9833-04EB8273653F}"/>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 title="Icon of a cloud">
              <a:extLst>
                <a:ext uri="{FF2B5EF4-FFF2-40B4-BE49-F238E27FC236}">
                  <a16:creationId xmlns:a16="http://schemas.microsoft.com/office/drawing/2014/main" id="{A2310B38-F7C0-449C-B8C0-405B96C841B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7" name="Group 26">
            <a:extLst>
              <a:ext uri="{FF2B5EF4-FFF2-40B4-BE49-F238E27FC236}">
                <a16:creationId xmlns:a16="http://schemas.microsoft.com/office/drawing/2014/main" id="{622775F4-228F-4C34-9E3F-C84A428DA545}"/>
              </a:ext>
            </a:extLst>
          </p:cNvPr>
          <p:cNvGrpSpPr/>
          <p:nvPr/>
        </p:nvGrpSpPr>
        <p:grpSpPr>
          <a:xfrm>
            <a:off x="4814155" y="4562303"/>
            <a:ext cx="822960" cy="1058031"/>
            <a:chOff x="4786861" y="4794316"/>
            <a:chExt cx="822960" cy="1058031"/>
          </a:xfrm>
        </p:grpSpPr>
        <p:grpSp>
          <p:nvGrpSpPr>
            <p:cNvPr id="3" name="Group 2">
              <a:extLst>
                <a:ext uri="{FF2B5EF4-FFF2-40B4-BE49-F238E27FC236}">
                  <a16:creationId xmlns:a16="http://schemas.microsoft.com/office/drawing/2014/main" id="{0C44DFF3-8BA8-42EB-8356-0CD44018455F}"/>
                </a:ext>
              </a:extLst>
            </p:cNvPr>
            <p:cNvGrpSpPr/>
            <p:nvPr/>
          </p:nvGrpSpPr>
          <p:grpSpPr>
            <a:xfrm>
              <a:off x="4786861" y="5029387"/>
              <a:ext cx="822960" cy="822960"/>
              <a:chOff x="4995515" y="5295687"/>
              <a:chExt cx="822960" cy="822960"/>
            </a:xfrm>
          </p:grpSpPr>
          <p:sp>
            <p:nvSpPr>
              <p:cNvPr id="231" name="Rectangle: Rounded Corners 230">
                <a:extLst>
                  <a:ext uri="{FF2B5EF4-FFF2-40B4-BE49-F238E27FC236}">
                    <a16:creationId xmlns:a16="http://schemas.microsoft.com/office/drawing/2014/main" id="{4FCBAF2B-7770-488D-99EC-F9F004FE4DBA}"/>
                  </a:ext>
                </a:extLst>
              </p:cNvPr>
              <p:cNvSpPr/>
              <p:nvPr/>
            </p:nvSpPr>
            <p:spPr bwMode="auto">
              <a:xfrm>
                <a:off x="4995515" y="529568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2" name="people_4" title="Icon of a person">
                <a:extLst>
                  <a:ext uri="{FF2B5EF4-FFF2-40B4-BE49-F238E27FC236}">
                    <a16:creationId xmlns:a16="http://schemas.microsoft.com/office/drawing/2014/main" id="{8105A7FB-96C5-4372-8BD0-21DBA018D825}"/>
                  </a:ext>
                </a:extLst>
              </p:cNvPr>
              <p:cNvSpPr>
                <a:spLocks noChangeAspect="1" noEditPoints="1"/>
              </p:cNvSpPr>
              <p:nvPr/>
            </p:nvSpPr>
            <p:spPr bwMode="auto">
              <a:xfrm>
                <a:off x="5189287" y="5463774"/>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0" name="Title 1">
              <a:extLst>
                <a:ext uri="{FF2B5EF4-FFF2-40B4-BE49-F238E27FC236}">
                  <a16:creationId xmlns:a16="http://schemas.microsoft.com/office/drawing/2014/main" id="{10E3D6AF-10AC-4D7E-9BF3-2F721AAD3C80}"/>
                </a:ext>
              </a:extLst>
            </p:cNvPr>
            <p:cNvSpPr txBox="1">
              <a:spLocks/>
            </p:cNvSpPr>
            <p:nvPr/>
          </p:nvSpPr>
          <p:spPr>
            <a:xfrm>
              <a:off x="4839551" y="479431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grpSp>
      <p:sp>
        <p:nvSpPr>
          <p:cNvPr id="233" name="Rectangle: Rounded Corners 232">
            <a:extLst>
              <a:ext uri="{FF2B5EF4-FFF2-40B4-BE49-F238E27FC236}">
                <a16:creationId xmlns:a16="http://schemas.microsoft.com/office/drawing/2014/main" id="{693081E9-5A52-481D-9A0B-F81B96804D46}"/>
              </a:ext>
            </a:extLst>
          </p:cNvPr>
          <p:cNvSpPr/>
          <p:nvPr/>
        </p:nvSpPr>
        <p:spPr bwMode="auto">
          <a:xfrm>
            <a:off x="8748146" y="500957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4" name="cloud" title="Icon of a cloud">
            <a:extLst>
              <a:ext uri="{FF2B5EF4-FFF2-40B4-BE49-F238E27FC236}">
                <a16:creationId xmlns:a16="http://schemas.microsoft.com/office/drawing/2014/main" id="{A1EAA4EF-66CC-4AAF-9F00-3C5FC9B9EB5B}"/>
              </a:ext>
            </a:extLst>
          </p:cNvPr>
          <p:cNvSpPr>
            <a:spLocks noChangeAspect="1"/>
          </p:cNvSpPr>
          <p:nvPr/>
        </p:nvSpPr>
        <p:spPr bwMode="auto">
          <a:xfrm>
            <a:off x="11524590" y="487494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35" name="Group 234">
            <a:extLst>
              <a:ext uri="{FF2B5EF4-FFF2-40B4-BE49-F238E27FC236}">
                <a16:creationId xmlns:a16="http://schemas.microsoft.com/office/drawing/2014/main" id="{62C91D36-D131-4F7C-869B-31FF511A8C4B}"/>
              </a:ext>
            </a:extLst>
          </p:cNvPr>
          <p:cNvGrpSpPr/>
          <p:nvPr/>
        </p:nvGrpSpPr>
        <p:grpSpPr>
          <a:xfrm>
            <a:off x="8813029" y="5221092"/>
            <a:ext cx="1052945" cy="749725"/>
            <a:chOff x="7987237" y="5453105"/>
            <a:chExt cx="1052945" cy="749725"/>
          </a:xfrm>
        </p:grpSpPr>
        <p:sp>
          <p:nvSpPr>
            <p:cNvPr id="236" name="Rectangle: Rounded Corners 235">
              <a:extLst>
                <a:ext uri="{FF2B5EF4-FFF2-40B4-BE49-F238E27FC236}">
                  <a16:creationId xmlns:a16="http://schemas.microsoft.com/office/drawing/2014/main" id="{57DEBB39-C9F5-447A-A554-DCD0DCEAFCD9}"/>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7" name="Title 1">
              <a:extLst>
                <a:ext uri="{FF2B5EF4-FFF2-40B4-BE49-F238E27FC236}">
                  <a16:creationId xmlns:a16="http://schemas.microsoft.com/office/drawing/2014/main" id="{3C3C2E49-4021-40C0-BACA-082974559748}"/>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238" name="Group 237">
              <a:extLst>
                <a:ext uri="{FF2B5EF4-FFF2-40B4-BE49-F238E27FC236}">
                  <a16:creationId xmlns:a16="http://schemas.microsoft.com/office/drawing/2014/main" id="{A159F151-0305-4253-8CBA-EF0355D99066}"/>
                </a:ext>
              </a:extLst>
            </p:cNvPr>
            <p:cNvGrpSpPr/>
            <p:nvPr/>
          </p:nvGrpSpPr>
          <p:grpSpPr>
            <a:xfrm>
              <a:off x="8337775" y="5740440"/>
              <a:ext cx="351868" cy="377547"/>
              <a:chOff x="8278782" y="4686865"/>
              <a:chExt cx="413241" cy="443399"/>
            </a:xfrm>
          </p:grpSpPr>
          <p:grpSp>
            <p:nvGrpSpPr>
              <p:cNvPr id="239" name="Group 238">
                <a:extLst>
                  <a:ext uri="{FF2B5EF4-FFF2-40B4-BE49-F238E27FC236}">
                    <a16:creationId xmlns:a16="http://schemas.microsoft.com/office/drawing/2014/main" id="{596FA446-2DD5-4F8F-996F-1AA71E15D3F2}"/>
                  </a:ext>
                </a:extLst>
              </p:cNvPr>
              <p:cNvGrpSpPr/>
              <p:nvPr/>
            </p:nvGrpSpPr>
            <p:grpSpPr>
              <a:xfrm>
                <a:off x="8278782" y="4686865"/>
                <a:ext cx="413241" cy="197955"/>
                <a:chOff x="8278782" y="4686865"/>
                <a:chExt cx="413241" cy="197955"/>
              </a:xfrm>
            </p:grpSpPr>
            <p:sp>
              <p:nvSpPr>
                <p:cNvPr id="244" name="Freeform: Shape 243">
                  <a:extLst>
                    <a:ext uri="{FF2B5EF4-FFF2-40B4-BE49-F238E27FC236}">
                      <a16:creationId xmlns:a16="http://schemas.microsoft.com/office/drawing/2014/main" id="{08BDA939-C22E-4159-8ACF-88659817299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E0D2C682-7B68-4999-BAB3-DEFE687F02B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50D00EC9-32C7-4F62-8278-7D9770D1B51A}"/>
                  </a:ext>
                </a:extLst>
              </p:cNvPr>
              <p:cNvGrpSpPr/>
              <p:nvPr/>
            </p:nvGrpSpPr>
            <p:grpSpPr>
              <a:xfrm>
                <a:off x="8278782" y="4932309"/>
                <a:ext cx="413241" cy="197955"/>
                <a:chOff x="8278782" y="4686865"/>
                <a:chExt cx="413241" cy="197955"/>
              </a:xfrm>
            </p:grpSpPr>
            <p:sp>
              <p:nvSpPr>
                <p:cNvPr id="241" name="Freeform: Shape 240">
                  <a:extLst>
                    <a:ext uri="{FF2B5EF4-FFF2-40B4-BE49-F238E27FC236}">
                      <a16:creationId xmlns:a16="http://schemas.microsoft.com/office/drawing/2014/main" id="{B9E5CA00-AF3E-460B-A298-25CFD04E60E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BE96A709-D42D-4906-8608-AB72C842810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2C610FE3-6596-4DFE-B3AB-850AC4B31AC8}"/>
              </a:ext>
            </a:extLst>
          </p:cNvPr>
          <p:cNvGrpSpPr/>
          <p:nvPr/>
        </p:nvGrpSpPr>
        <p:grpSpPr>
          <a:xfrm>
            <a:off x="9716543" y="5221092"/>
            <a:ext cx="1052945" cy="749725"/>
            <a:chOff x="8890751" y="5453105"/>
            <a:chExt cx="1052945" cy="749725"/>
          </a:xfrm>
        </p:grpSpPr>
        <p:sp>
          <p:nvSpPr>
            <p:cNvPr id="250" name="Title 1">
              <a:extLst>
                <a:ext uri="{FF2B5EF4-FFF2-40B4-BE49-F238E27FC236}">
                  <a16:creationId xmlns:a16="http://schemas.microsoft.com/office/drawing/2014/main" id="{B4361F16-2B49-4E14-BF5B-D829082F99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251" name="Rectangle: Rounded Corners 250">
              <a:extLst>
                <a:ext uri="{FF2B5EF4-FFF2-40B4-BE49-F238E27FC236}">
                  <a16:creationId xmlns:a16="http://schemas.microsoft.com/office/drawing/2014/main" id="{2727891B-4683-4B24-9BB0-ADF44D277833}"/>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52" name="Group 251">
              <a:extLst>
                <a:ext uri="{FF2B5EF4-FFF2-40B4-BE49-F238E27FC236}">
                  <a16:creationId xmlns:a16="http://schemas.microsoft.com/office/drawing/2014/main" id="{D4CEC027-0FC0-491A-B861-1B3570792EB1}"/>
                </a:ext>
              </a:extLst>
            </p:cNvPr>
            <p:cNvGrpSpPr/>
            <p:nvPr/>
          </p:nvGrpSpPr>
          <p:grpSpPr>
            <a:xfrm>
              <a:off x="9241289" y="5740440"/>
              <a:ext cx="351868" cy="377547"/>
              <a:chOff x="8278782" y="4686865"/>
              <a:chExt cx="413241" cy="443399"/>
            </a:xfrm>
          </p:grpSpPr>
          <p:grpSp>
            <p:nvGrpSpPr>
              <p:cNvPr id="253" name="Group 252">
                <a:extLst>
                  <a:ext uri="{FF2B5EF4-FFF2-40B4-BE49-F238E27FC236}">
                    <a16:creationId xmlns:a16="http://schemas.microsoft.com/office/drawing/2014/main" id="{DE2EC8C8-4B8B-482E-85CB-7A6C2EE0B471}"/>
                  </a:ext>
                </a:extLst>
              </p:cNvPr>
              <p:cNvGrpSpPr/>
              <p:nvPr/>
            </p:nvGrpSpPr>
            <p:grpSpPr>
              <a:xfrm>
                <a:off x="8278782" y="4686865"/>
                <a:ext cx="413241" cy="197955"/>
                <a:chOff x="8278782" y="4686865"/>
                <a:chExt cx="413241" cy="197955"/>
              </a:xfrm>
            </p:grpSpPr>
            <p:sp>
              <p:nvSpPr>
                <p:cNvPr id="257" name="Freeform: Shape 256">
                  <a:extLst>
                    <a:ext uri="{FF2B5EF4-FFF2-40B4-BE49-F238E27FC236}">
                      <a16:creationId xmlns:a16="http://schemas.microsoft.com/office/drawing/2014/main" id="{791C8DFA-88BC-4FE8-99C4-0ABD5AC6E47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90FB994F-A0D6-4BB1-BA94-66284AFF60B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4" name="Group 253">
                <a:extLst>
                  <a:ext uri="{FF2B5EF4-FFF2-40B4-BE49-F238E27FC236}">
                    <a16:creationId xmlns:a16="http://schemas.microsoft.com/office/drawing/2014/main" id="{D0DB48B6-A5DB-4011-90F9-2184B5CA810D}"/>
                  </a:ext>
                </a:extLst>
              </p:cNvPr>
              <p:cNvGrpSpPr/>
              <p:nvPr/>
            </p:nvGrpSpPr>
            <p:grpSpPr>
              <a:xfrm>
                <a:off x="8278782" y="4932309"/>
                <a:ext cx="413241" cy="197955"/>
                <a:chOff x="8278782" y="4686865"/>
                <a:chExt cx="413241" cy="197955"/>
              </a:xfrm>
            </p:grpSpPr>
            <p:sp>
              <p:nvSpPr>
                <p:cNvPr id="255" name="Freeform: Shape 254">
                  <a:extLst>
                    <a:ext uri="{FF2B5EF4-FFF2-40B4-BE49-F238E27FC236}">
                      <a16:creationId xmlns:a16="http://schemas.microsoft.com/office/drawing/2014/main" id="{1BD74F7B-7268-47D7-8BC3-F5294E85632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D03C1CB-AB0F-4F5E-9231-7E4771D657D4}"/>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59" name="Group 258">
            <a:extLst>
              <a:ext uri="{FF2B5EF4-FFF2-40B4-BE49-F238E27FC236}">
                <a16:creationId xmlns:a16="http://schemas.microsoft.com/office/drawing/2014/main" id="{8A0283C3-4E02-46F8-A772-1A5ED43965F6}"/>
              </a:ext>
            </a:extLst>
          </p:cNvPr>
          <p:cNvGrpSpPr/>
          <p:nvPr/>
        </p:nvGrpSpPr>
        <p:grpSpPr>
          <a:xfrm>
            <a:off x="10620057" y="5221092"/>
            <a:ext cx="1052945" cy="749725"/>
            <a:chOff x="9794265" y="5453105"/>
            <a:chExt cx="1052945" cy="749725"/>
          </a:xfrm>
        </p:grpSpPr>
        <p:sp>
          <p:nvSpPr>
            <p:cNvPr id="260" name="Title 1">
              <a:extLst>
                <a:ext uri="{FF2B5EF4-FFF2-40B4-BE49-F238E27FC236}">
                  <a16:creationId xmlns:a16="http://schemas.microsoft.com/office/drawing/2014/main" id="{AA8A3D6A-9BFF-457E-95A0-74CD072504A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261" name="Rectangle: Rounded Corners 260">
              <a:extLst>
                <a:ext uri="{FF2B5EF4-FFF2-40B4-BE49-F238E27FC236}">
                  <a16:creationId xmlns:a16="http://schemas.microsoft.com/office/drawing/2014/main" id="{AD9FC427-B0E6-48C0-BE0C-C39BFEC3C994}"/>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2" name="Group 261">
              <a:extLst>
                <a:ext uri="{FF2B5EF4-FFF2-40B4-BE49-F238E27FC236}">
                  <a16:creationId xmlns:a16="http://schemas.microsoft.com/office/drawing/2014/main" id="{AF2FABA2-DE9D-4FD4-981F-FD5695299606}"/>
                </a:ext>
              </a:extLst>
            </p:cNvPr>
            <p:cNvGrpSpPr/>
            <p:nvPr/>
          </p:nvGrpSpPr>
          <p:grpSpPr>
            <a:xfrm>
              <a:off x="10144803" y="5740440"/>
              <a:ext cx="351868" cy="377547"/>
              <a:chOff x="8278782" y="4686865"/>
              <a:chExt cx="413241" cy="443399"/>
            </a:xfrm>
          </p:grpSpPr>
          <p:grpSp>
            <p:nvGrpSpPr>
              <p:cNvPr id="263" name="Group 262">
                <a:extLst>
                  <a:ext uri="{FF2B5EF4-FFF2-40B4-BE49-F238E27FC236}">
                    <a16:creationId xmlns:a16="http://schemas.microsoft.com/office/drawing/2014/main" id="{CE64D27C-C4D9-4361-B8E2-89D423510FC0}"/>
                  </a:ext>
                </a:extLst>
              </p:cNvPr>
              <p:cNvGrpSpPr/>
              <p:nvPr/>
            </p:nvGrpSpPr>
            <p:grpSpPr>
              <a:xfrm>
                <a:off x="8278782" y="4686865"/>
                <a:ext cx="413241" cy="197955"/>
                <a:chOff x="8278782" y="4686865"/>
                <a:chExt cx="413241" cy="197955"/>
              </a:xfrm>
            </p:grpSpPr>
            <p:sp>
              <p:nvSpPr>
                <p:cNvPr id="267" name="Freeform: Shape 266">
                  <a:extLst>
                    <a:ext uri="{FF2B5EF4-FFF2-40B4-BE49-F238E27FC236}">
                      <a16:creationId xmlns:a16="http://schemas.microsoft.com/office/drawing/2014/main" id="{AF41B9C6-881C-4716-84FA-3E01A91A3A23}"/>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1BDC819A-E0D8-45F7-960F-9692B67E7BA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E73BDB32-7BC9-4D95-97BB-E2051EC6D45F}"/>
                  </a:ext>
                </a:extLst>
              </p:cNvPr>
              <p:cNvGrpSpPr/>
              <p:nvPr/>
            </p:nvGrpSpPr>
            <p:grpSpPr>
              <a:xfrm>
                <a:off x="8278782" y="4932309"/>
                <a:ext cx="413241" cy="197955"/>
                <a:chOff x="8278782" y="4686865"/>
                <a:chExt cx="413241" cy="197955"/>
              </a:xfrm>
            </p:grpSpPr>
            <p:sp>
              <p:nvSpPr>
                <p:cNvPr id="265" name="Freeform: Shape 264">
                  <a:extLst>
                    <a:ext uri="{FF2B5EF4-FFF2-40B4-BE49-F238E27FC236}">
                      <a16:creationId xmlns:a16="http://schemas.microsoft.com/office/drawing/2014/main" id="{13998D00-CAFC-4173-9308-DA64AD471E3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E8A7C656-3866-4254-BD88-BBC4C8D4AB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9" name="Title 1">
            <a:extLst>
              <a:ext uri="{FF2B5EF4-FFF2-40B4-BE49-F238E27FC236}">
                <a16:creationId xmlns:a16="http://schemas.microsoft.com/office/drawing/2014/main" id="{993FA029-A603-4475-83F9-EDDA2BE8F0AE}"/>
              </a:ext>
            </a:extLst>
          </p:cNvPr>
          <p:cNvSpPr txBox="1">
            <a:spLocks/>
          </p:cNvSpPr>
          <p:nvPr/>
        </p:nvSpPr>
        <p:spPr>
          <a:xfrm>
            <a:off x="8748146" y="476972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70" name="Group 269">
            <a:extLst>
              <a:ext uri="{FF2B5EF4-FFF2-40B4-BE49-F238E27FC236}">
                <a16:creationId xmlns:a16="http://schemas.microsoft.com/office/drawing/2014/main" id="{DCC1A20F-507A-405B-83BF-2FF9FEF6D500}"/>
              </a:ext>
            </a:extLst>
          </p:cNvPr>
          <p:cNvGrpSpPr/>
          <p:nvPr/>
        </p:nvGrpSpPr>
        <p:grpSpPr>
          <a:xfrm>
            <a:off x="10745822" y="1985470"/>
            <a:ext cx="822960" cy="1243815"/>
            <a:chOff x="8966623" y="1783468"/>
            <a:chExt cx="822960" cy="1243815"/>
          </a:xfrm>
        </p:grpSpPr>
        <p:sp>
          <p:nvSpPr>
            <p:cNvPr id="271" name="Title 1">
              <a:extLst>
                <a:ext uri="{FF2B5EF4-FFF2-40B4-BE49-F238E27FC236}">
                  <a16:creationId xmlns:a16="http://schemas.microsoft.com/office/drawing/2014/main" id="{22DFCE3C-E109-41CE-A240-391FFB1DE01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272" name="Rectangle: Rounded Corners 271">
              <a:extLst>
                <a:ext uri="{FF2B5EF4-FFF2-40B4-BE49-F238E27FC236}">
                  <a16:creationId xmlns:a16="http://schemas.microsoft.com/office/drawing/2014/main" id="{1DA84FBF-512B-4DDE-A284-B365D2405B6D}"/>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73" name="Picture 272">
              <a:extLst>
                <a:ext uri="{FF2B5EF4-FFF2-40B4-BE49-F238E27FC236}">
                  <a16:creationId xmlns:a16="http://schemas.microsoft.com/office/drawing/2014/main" id="{D2B8B929-1B33-4247-B531-8041AD11291D}"/>
                </a:ext>
              </a:extLst>
            </p:cNvPr>
            <p:cNvPicPr>
              <a:picLocks noChangeAspect="1"/>
            </p:cNvPicPr>
            <p:nvPr/>
          </p:nvPicPr>
          <p:blipFill>
            <a:blip r:embed="rId2"/>
            <a:stretch>
              <a:fillRect/>
            </a:stretch>
          </p:blipFill>
          <p:spPr>
            <a:xfrm>
              <a:off x="9122816" y="2358625"/>
              <a:ext cx="510575" cy="514357"/>
            </a:xfrm>
            <a:prstGeom prst="rect">
              <a:avLst/>
            </a:prstGeom>
          </p:spPr>
        </p:pic>
      </p:grpSp>
      <p:cxnSp>
        <p:nvCxnSpPr>
          <p:cNvPr id="274" name="Straight Connector 273">
            <a:extLst>
              <a:ext uri="{FF2B5EF4-FFF2-40B4-BE49-F238E27FC236}">
                <a16:creationId xmlns:a16="http://schemas.microsoft.com/office/drawing/2014/main" id="{25920065-30E7-44D6-B6D4-4A36FF1329DA}"/>
              </a:ext>
            </a:extLst>
          </p:cNvPr>
          <p:cNvCxnSpPr>
            <a:stCxn id="223" idx="3"/>
            <a:endCxn id="272" idx="1"/>
          </p:cNvCxnSpPr>
          <p:nvPr/>
        </p:nvCxnSpPr>
        <p:spPr>
          <a:xfrm>
            <a:off x="7553655" y="2817805"/>
            <a:ext cx="319216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3F41FE7-C3E0-4198-87E8-C3729B1A7C12}"/>
              </a:ext>
            </a:extLst>
          </p:cNvPr>
          <p:cNvCxnSpPr>
            <a:cxnSpLocks/>
          </p:cNvCxnSpPr>
          <p:nvPr/>
        </p:nvCxnSpPr>
        <p:spPr>
          <a:xfrm>
            <a:off x="11157302" y="322928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C4EA67DB-D824-4C66-9B3B-9FFE6D3D8469}"/>
              </a:ext>
            </a:extLst>
          </p:cNvPr>
          <p:cNvSpPr/>
          <p:nvPr/>
        </p:nvSpPr>
        <p:spPr bwMode="auto">
          <a:xfrm>
            <a:off x="10081597" y="267932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9" name="Rectangle: Rounded Corners 298">
            <a:extLst>
              <a:ext uri="{FF2B5EF4-FFF2-40B4-BE49-F238E27FC236}">
                <a16:creationId xmlns:a16="http://schemas.microsoft.com/office/drawing/2014/main" id="{403F2EC3-EFBE-400A-B1DF-B8E284612A47}"/>
              </a:ext>
            </a:extLst>
          </p:cNvPr>
          <p:cNvSpPr/>
          <p:nvPr/>
        </p:nvSpPr>
        <p:spPr bwMode="auto">
          <a:xfrm>
            <a:off x="6022742" y="4088737"/>
            <a:ext cx="2238866" cy="2040991"/>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 name="Group 1">
            <a:extLst>
              <a:ext uri="{FF2B5EF4-FFF2-40B4-BE49-F238E27FC236}">
                <a16:creationId xmlns:a16="http://schemas.microsoft.com/office/drawing/2014/main" id="{D138EB88-1922-4E7F-B083-F78024B4C789}"/>
              </a:ext>
            </a:extLst>
          </p:cNvPr>
          <p:cNvGrpSpPr/>
          <p:nvPr/>
        </p:nvGrpSpPr>
        <p:grpSpPr>
          <a:xfrm>
            <a:off x="8108384" y="3943551"/>
            <a:ext cx="312058" cy="312058"/>
            <a:chOff x="6247577" y="4576200"/>
            <a:chExt cx="312058" cy="312058"/>
          </a:xfrm>
        </p:grpSpPr>
        <p:sp>
          <p:nvSpPr>
            <p:cNvPr id="301" name="Oval 300">
              <a:extLst>
                <a:ext uri="{FF2B5EF4-FFF2-40B4-BE49-F238E27FC236}">
                  <a16:creationId xmlns:a16="http://schemas.microsoft.com/office/drawing/2014/main" id="{DB3F19E7-DFFC-4F39-8981-BF1218DA8F9D}"/>
                </a:ext>
              </a:extLst>
            </p:cNvPr>
            <p:cNvSpPr/>
            <p:nvPr/>
          </p:nvSpPr>
          <p:spPr bwMode="auto">
            <a:xfrm>
              <a:off x="6247577" y="4576200"/>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Shape 302">
              <a:extLst>
                <a:ext uri="{FF2B5EF4-FFF2-40B4-BE49-F238E27FC236}">
                  <a16:creationId xmlns:a16="http://schemas.microsoft.com/office/drawing/2014/main" id="{3FDEB782-3D66-4DBA-B0B2-545E6F355A3E}"/>
                </a:ext>
              </a:extLst>
            </p:cNvPr>
            <p:cNvSpPr>
              <a:spLocks noChangeAspect="1"/>
            </p:cNvSpPr>
            <p:nvPr/>
          </p:nvSpPr>
          <p:spPr bwMode="auto">
            <a:xfrm>
              <a:off x="6316870" y="4652578"/>
              <a:ext cx="173473" cy="1593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304" name="Title 1">
            <a:extLst>
              <a:ext uri="{FF2B5EF4-FFF2-40B4-BE49-F238E27FC236}">
                <a16:creationId xmlns:a16="http://schemas.microsoft.com/office/drawing/2014/main" id="{0C9C80C1-6AB9-4195-8394-C4CD07F62BB2}"/>
              </a:ext>
            </a:extLst>
          </p:cNvPr>
          <p:cNvSpPr txBox="1">
            <a:spLocks/>
          </p:cNvSpPr>
          <p:nvPr/>
        </p:nvSpPr>
        <p:spPr>
          <a:xfrm>
            <a:off x="6022742" y="3854392"/>
            <a:ext cx="131924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CI/CD </a:t>
            </a: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p>
        </p:txBody>
      </p:sp>
      <p:cxnSp>
        <p:nvCxnSpPr>
          <p:cNvPr id="17" name="Straight Arrow Connector 16">
            <a:extLst>
              <a:ext uri="{FF2B5EF4-FFF2-40B4-BE49-F238E27FC236}">
                <a16:creationId xmlns:a16="http://schemas.microsoft.com/office/drawing/2014/main" id="{F171A15B-01A7-4949-ACE9-EB7873640970}"/>
              </a:ext>
            </a:extLst>
          </p:cNvPr>
          <p:cNvCxnSpPr>
            <a:cxnSpLocks/>
            <a:stCxn id="231" idx="3"/>
            <a:endCxn id="307" idx="1"/>
          </p:cNvCxnSpPr>
          <p:nvPr/>
        </p:nvCxnSpPr>
        <p:spPr>
          <a:xfrm>
            <a:off x="5637115" y="5208854"/>
            <a:ext cx="126045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E9CDAE-4F9D-4003-BD78-6DF82C2B4421}"/>
              </a:ext>
            </a:extLst>
          </p:cNvPr>
          <p:cNvCxnSpPr>
            <a:cxnSpLocks/>
          </p:cNvCxnSpPr>
          <p:nvPr/>
        </p:nvCxnSpPr>
        <p:spPr>
          <a:xfrm rot="16200000" flipH="1">
            <a:off x="7858896" y="4692792"/>
            <a:ext cx="457200" cy="1956778"/>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4" name="Title 1">
            <a:extLst>
              <a:ext uri="{FF2B5EF4-FFF2-40B4-BE49-F238E27FC236}">
                <a16:creationId xmlns:a16="http://schemas.microsoft.com/office/drawing/2014/main" id="{C6DA0CEA-0686-4CC2-AA70-4CF084606DE2}"/>
              </a:ext>
            </a:extLst>
          </p:cNvPr>
          <p:cNvSpPr txBox="1">
            <a:spLocks/>
          </p:cNvSpPr>
          <p:nvPr/>
        </p:nvSpPr>
        <p:spPr>
          <a:xfrm>
            <a:off x="7419476" y="5820936"/>
            <a:ext cx="595205" cy="153888"/>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Pass</a:t>
            </a:r>
          </a:p>
        </p:txBody>
      </p:sp>
      <p:sp>
        <p:nvSpPr>
          <p:cNvPr id="319" name="Title 1">
            <a:extLst>
              <a:ext uri="{FF2B5EF4-FFF2-40B4-BE49-F238E27FC236}">
                <a16:creationId xmlns:a16="http://schemas.microsoft.com/office/drawing/2014/main" id="{80216574-6E79-48BB-8403-2184E05A3518}"/>
              </a:ext>
            </a:extLst>
          </p:cNvPr>
          <p:cNvSpPr txBox="1">
            <a:spLocks/>
          </p:cNvSpPr>
          <p:nvPr/>
        </p:nvSpPr>
        <p:spPr>
          <a:xfrm>
            <a:off x="7172816" y="4467487"/>
            <a:ext cx="341725"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Fail</a:t>
            </a:r>
          </a:p>
        </p:txBody>
      </p:sp>
      <p:sp>
        <p:nvSpPr>
          <p:cNvPr id="323" name="Title 1">
            <a:extLst>
              <a:ext uri="{FF2B5EF4-FFF2-40B4-BE49-F238E27FC236}">
                <a16:creationId xmlns:a16="http://schemas.microsoft.com/office/drawing/2014/main" id="{37BB83B1-463A-4964-94D6-8656BE2F487C}"/>
              </a:ext>
            </a:extLst>
          </p:cNvPr>
          <p:cNvSpPr txBox="1">
            <a:spLocks/>
          </p:cNvSpPr>
          <p:nvPr/>
        </p:nvSpPr>
        <p:spPr>
          <a:xfrm>
            <a:off x="6726548" y="4201179"/>
            <a:ext cx="77554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Deny policy</a:t>
            </a:r>
          </a:p>
        </p:txBody>
      </p:sp>
      <p:grpSp>
        <p:nvGrpSpPr>
          <p:cNvPr id="351" name="Group 350">
            <a:extLst>
              <a:ext uri="{FF2B5EF4-FFF2-40B4-BE49-F238E27FC236}">
                <a16:creationId xmlns:a16="http://schemas.microsoft.com/office/drawing/2014/main" id="{FF61D54C-C777-469E-BAC5-ADF4BEBFE707}"/>
              </a:ext>
            </a:extLst>
          </p:cNvPr>
          <p:cNvGrpSpPr/>
          <p:nvPr/>
        </p:nvGrpSpPr>
        <p:grpSpPr>
          <a:xfrm>
            <a:off x="7633909" y="3362661"/>
            <a:ext cx="423074" cy="451608"/>
            <a:chOff x="7633909" y="3362661"/>
            <a:chExt cx="423074" cy="451608"/>
          </a:xfrm>
        </p:grpSpPr>
        <p:sp>
          <p:nvSpPr>
            <p:cNvPr id="316" name="Rectangle: Rounded Corners 118">
              <a:extLst>
                <a:ext uri="{FF2B5EF4-FFF2-40B4-BE49-F238E27FC236}">
                  <a16:creationId xmlns:a16="http://schemas.microsoft.com/office/drawing/2014/main" id="{17A796B8-3968-4841-9C06-6CE64C8A72E0}"/>
                </a:ext>
              </a:extLst>
            </p:cNvPr>
            <p:cNvSpPr/>
            <p:nvPr/>
          </p:nvSpPr>
          <p:spPr bwMode="auto">
            <a:xfrm>
              <a:off x="7633909" y="33626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24" name="mail_3" title="Icon of an open envelope">
              <a:extLst>
                <a:ext uri="{FF2B5EF4-FFF2-40B4-BE49-F238E27FC236}">
                  <a16:creationId xmlns:a16="http://schemas.microsoft.com/office/drawing/2014/main" id="{6D8889F1-FBCD-4CCA-A2D4-A3DBB7A81BD0}"/>
                </a:ext>
              </a:extLst>
            </p:cNvPr>
            <p:cNvSpPr>
              <a:spLocks noChangeAspect="1" noEditPoints="1"/>
            </p:cNvSpPr>
            <p:nvPr/>
          </p:nvSpPr>
          <p:spPr bwMode="auto">
            <a:xfrm>
              <a:off x="7720399" y="3477078"/>
              <a:ext cx="250095" cy="222774"/>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68" name="Connector: Elbow 67">
            <a:extLst>
              <a:ext uri="{FF2B5EF4-FFF2-40B4-BE49-F238E27FC236}">
                <a16:creationId xmlns:a16="http://schemas.microsoft.com/office/drawing/2014/main" id="{519D1458-6415-4213-B357-E87952FA9739}"/>
              </a:ext>
            </a:extLst>
          </p:cNvPr>
          <p:cNvCxnSpPr>
            <a:stCxn id="316" idx="1"/>
            <a:endCxn id="223" idx="2"/>
          </p:cNvCxnSpPr>
          <p:nvPr/>
        </p:nvCxnSpPr>
        <p:spPr>
          <a:xfrm rot="10800000">
            <a:off x="7142175" y="3229285"/>
            <a:ext cx="491734" cy="359180"/>
          </a:xfrm>
          <a:prstGeom prst="bentConnector2">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61E4C3D5-E1A1-4748-B5CF-16EA350D64CF}"/>
              </a:ext>
            </a:extLst>
          </p:cNvPr>
          <p:cNvCxnSpPr>
            <a:cxnSpLocks/>
            <a:stCxn id="331" idx="3"/>
          </p:cNvCxnSpPr>
          <p:nvPr/>
        </p:nvCxnSpPr>
        <p:spPr>
          <a:xfrm>
            <a:off x="8014045" y="4409063"/>
            <a:ext cx="490832" cy="148132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7D5506CC-BCB4-43E6-94FE-A1CB6AEE1DB0}"/>
              </a:ext>
            </a:extLst>
          </p:cNvPr>
          <p:cNvCxnSpPr>
            <a:cxnSpLocks/>
          </p:cNvCxnSpPr>
          <p:nvPr/>
        </p:nvCxnSpPr>
        <p:spPr>
          <a:xfrm rot="5400000">
            <a:off x="9271470" y="2384272"/>
            <a:ext cx="870295" cy="256032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8" name="Oval 337">
            <a:extLst>
              <a:ext uri="{FF2B5EF4-FFF2-40B4-BE49-F238E27FC236}">
                <a16:creationId xmlns:a16="http://schemas.microsoft.com/office/drawing/2014/main" id="{6DE74664-D739-444F-948E-A818B2EB3643}"/>
              </a:ext>
            </a:extLst>
          </p:cNvPr>
          <p:cNvSpPr/>
          <p:nvPr/>
        </p:nvSpPr>
        <p:spPr bwMode="auto">
          <a:xfrm>
            <a:off x="5887278"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39" name="Oval 338">
            <a:extLst>
              <a:ext uri="{FF2B5EF4-FFF2-40B4-BE49-F238E27FC236}">
                <a16:creationId xmlns:a16="http://schemas.microsoft.com/office/drawing/2014/main" id="{E8887D7E-66F7-4369-B403-F9AA14212DD6}"/>
              </a:ext>
            </a:extLst>
          </p:cNvPr>
          <p:cNvSpPr/>
          <p:nvPr/>
        </p:nvSpPr>
        <p:spPr bwMode="auto">
          <a:xfrm>
            <a:off x="7413647"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0" name="Oval 339">
            <a:extLst>
              <a:ext uri="{FF2B5EF4-FFF2-40B4-BE49-F238E27FC236}">
                <a16:creationId xmlns:a16="http://schemas.microsoft.com/office/drawing/2014/main" id="{F161C64E-0572-41F3-939B-8DF6396530B3}"/>
              </a:ext>
            </a:extLst>
          </p:cNvPr>
          <p:cNvSpPr/>
          <p:nvPr/>
        </p:nvSpPr>
        <p:spPr bwMode="auto">
          <a:xfrm>
            <a:off x="7935598" y="45192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1" name="Oval 340">
            <a:extLst>
              <a:ext uri="{FF2B5EF4-FFF2-40B4-BE49-F238E27FC236}">
                <a16:creationId xmlns:a16="http://schemas.microsoft.com/office/drawing/2014/main" id="{3D64421A-386E-48EF-8098-FC77E0470A87}"/>
              </a:ext>
            </a:extLst>
          </p:cNvPr>
          <p:cNvSpPr/>
          <p:nvPr/>
        </p:nvSpPr>
        <p:spPr bwMode="auto">
          <a:xfrm>
            <a:off x="5597817" y="39917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343" name="Connector: Elbow 342">
            <a:extLst>
              <a:ext uri="{FF2B5EF4-FFF2-40B4-BE49-F238E27FC236}">
                <a16:creationId xmlns:a16="http://schemas.microsoft.com/office/drawing/2014/main" id="{72D881FC-09F2-4FCE-B7C0-7C8C858B2BE0}"/>
              </a:ext>
            </a:extLst>
          </p:cNvPr>
          <p:cNvCxnSpPr>
            <a:stCxn id="307" idx="0"/>
            <a:endCxn id="230" idx="0"/>
          </p:cNvCxnSpPr>
          <p:nvPr/>
        </p:nvCxnSpPr>
        <p:spPr>
          <a:xfrm rot="16200000" flipV="1">
            <a:off x="5956999" y="3830941"/>
            <a:ext cx="420747" cy="1883471"/>
          </a:xfrm>
          <a:prstGeom prst="bentConnector3">
            <a:avLst>
              <a:gd name="adj1" fmla="val 1380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27E001FE-F2C2-4702-96F3-42C6C353C459}"/>
              </a:ext>
            </a:extLst>
          </p:cNvPr>
          <p:cNvGrpSpPr/>
          <p:nvPr/>
        </p:nvGrpSpPr>
        <p:grpSpPr>
          <a:xfrm>
            <a:off x="6163349" y="4144712"/>
            <a:ext cx="525733" cy="525733"/>
            <a:chOff x="6136055" y="4376725"/>
            <a:chExt cx="525733" cy="525733"/>
          </a:xfrm>
        </p:grpSpPr>
        <p:grpSp>
          <p:nvGrpSpPr>
            <p:cNvPr id="320" name="Group 319">
              <a:extLst>
                <a:ext uri="{FF2B5EF4-FFF2-40B4-BE49-F238E27FC236}">
                  <a16:creationId xmlns:a16="http://schemas.microsoft.com/office/drawing/2014/main" id="{221A9B95-A712-4092-8513-B61F7A7E1673}"/>
                </a:ext>
              </a:extLst>
            </p:cNvPr>
            <p:cNvGrpSpPr/>
            <p:nvPr/>
          </p:nvGrpSpPr>
          <p:grpSpPr>
            <a:xfrm>
              <a:off x="6187384" y="4413787"/>
              <a:ext cx="423074" cy="451608"/>
              <a:chOff x="5427975" y="4628561"/>
              <a:chExt cx="423074" cy="451608"/>
            </a:xfrm>
          </p:grpSpPr>
          <p:sp>
            <p:nvSpPr>
              <p:cNvPr id="321" name="Rectangle: Rounded Corners 118">
                <a:extLst>
                  <a:ext uri="{FF2B5EF4-FFF2-40B4-BE49-F238E27FC236}">
                    <a16:creationId xmlns:a16="http://schemas.microsoft.com/office/drawing/2014/main" id="{DEF34462-CFFB-4EF0-8410-682B9970CED9}"/>
                  </a:ext>
                </a:extLst>
              </p:cNvPr>
              <p:cNvSpPr/>
              <p:nvPr/>
            </p:nvSpPr>
            <p:spPr bwMode="auto">
              <a:xfrm>
                <a:off x="5427975" y="46285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22" name="Picture 321">
                <a:extLst>
                  <a:ext uri="{FF2B5EF4-FFF2-40B4-BE49-F238E27FC236}">
                    <a16:creationId xmlns:a16="http://schemas.microsoft.com/office/drawing/2014/main" id="{2840A4CF-6E19-42A4-9975-3789051CB76A}"/>
                  </a:ext>
                </a:extLst>
              </p:cNvPr>
              <p:cNvPicPr>
                <a:picLocks noChangeAspect="1"/>
              </p:cNvPicPr>
              <p:nvPr/>
            </p:nvPicPr>
            <p:blipFill rotWithShape="1">
              <a:blip r:embed="rId3"/>
              <a:srcRect l="22924" r="23637"/>
              <a:stretch/>
            </p:blipFill>
            <p:spPr>
              <a:xfrm>
                <a:off x="5460225" y="4682902"/>
                <a:ext cx="358575" cy="354195"/>
              </a:xfrm>
              <a:prstGeom prst="rect">
                <a:avLst/>
              </a:prstGeom>
            </p:spPr>
          </p:pic>
        </p:grpSp>
        <p:sp>
          <p:nvSpPr>
            <p:cNvPr id="66" name="&quot;Not Allowed&quot; Symbol 65">
              <a:extLst>
                <a:ext uri="{FF2B5EF4-FFF2-40B4-BE49-F238E27FC236}">
                  <a16:creationId xmlns:a16="http://schemas.microsoft.com/office/drawing/2014/main" id="{F76D8C1F-CBD1-4D28-933D-68C982DB1783}"/>
                </a:ext>
              </a:extLst>
            </p:cNvPr>
            <p:cNvSpPr/>
            <p:nvPr/>
          </p:nvSpPr>
          <p:spPr bwMode="auto">
            <a:xfrm>
              <a:off x="6136055" y="4376725"/>
              <a:ext cx="525733" cy="525733"/>
            </a:xfrm>
            <a:prstGeom prst="noSmoking">
              <a:avLst>
                <a:gd name="adj" fmla="val 1127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7" name="Title 1">
            <a:extLst>
              <a:ext uri="{FF2B5EF4-FFF2-40B4-BE49-F238E27FC236}">
                <a16:creationId xmlns:a16="http://schemas.microsoft.com/office/drawing/2014/main" id="{A6966849-A676-45A0-9FCF-C82C345BC617}"/>
              </a:ext>
            </a:extLst>
          </p:cNvPr>
          <p:cNvSpPr txBox="1">
            <a:spLocks/>
          </p:cNvSpPr>
          <p:nvPr/>
        </p:nvSpPr>
        <p:spPr>
          <a:xfrm>
            <a:off x="5569039"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Yes</a:t>
            </a:r>
          </a:p>
        </p:txBody>
      </p:sp>
      <p:cxnSp>
        <p:nvCxnSpPr>
          <p:cNvPr id="346" name="Connector: Elbow 345">
            <a:extLst>
              <a:ext uri="{FF2B5EF4-FFF2-40B4-BE49-F238E27FC236}">
                <a16:creationId xmlns:a16="http://schemas.microsoft.com/office/drawing/2014/main" id="{F0DA39D0-258B-4E43-879D-3C64F1567B4E}"/>
              </a:ext>
            </a:extLst>
          </p:cNvPr>
          <p:cNvCxnSpPr>
            <a:cxnSpLocks/>
            <a:stCxn id="307" idx="0"/>
            <a:endCxn id="316" idx="2"/>
          </p:cNvCxnSpPr>
          <p:nvPr/>
        </p:nvCxnSpPr>
        <p:spPr>
          <a:xfrm rot="5400000" flipH="1" flipV="1">
            <a:off x="6892886" y="4030491"/>
            <a:ext cx="1168781" cy="736339"/>
          </a:xfrm>
          <a:prstGeom prst="bentConnector3">
            <a:avLst>
              <a:gd name="adj1" fmla="val 49488"/>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1" name="Title 1">
            <a:extLst>
              <a:ext uri="{FF2B5EF4-FFF2-40B4-BE49-F238E27FC236}">
                <a16:creationId xmlns:a16="http://schemas.microsoft.com/office/drawing/2014/main" id="{00BC0D58-4B5D-4ABA-8AD4-FFAED299B002}"/>
              </a:ext>
            </a:extLst>
          </p:cNvPr>
          <p:cNvSpPr txBox="1">
            <a:spLocks/>
          </p:cNvSpPr>
          <p:nvPr/>
        </p:nvSpPr>
        <p:spPr>
          <a:xfrm>
            <a:off x="7682168"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No</a:t>
            </a:r>
          </a:p>
        </p:txBody>
      </p:sp>
      <p:sp>
        <p:nvSpPr>
          <p:cNvPr id="313" name="Title 1">
            <a:extLst>
              <a:ext uri="{FF2B5EF4-FFF2-40B4-BE49-F238E27FC236}">
                <a16:creationId xmlns:a16="http://schemas.microsoft.com/office/drawing/2014/main" id="{6434F33E-C29E-444D-9917-392ADA0D336A}"/>
              </a:ext>
            </a:extLst>
          </p:cNvPr>
          <p:cNvSpPr txBox="1">
            <a:spLocks/>
          </p:cNvSpPr>
          <p:nvPr/>
        </p:nvSpPr>
        <p:spPr>
          <a:xfrm>
            <a:off x="6615703" y="4634409"/>
            <a:ext cx="1052945" cy="292388"/>
          </a:xfrm>
          <a:prstGeom prst="rect">
            <a:avLst/>
          </a:prstGeom>
          <a:solidFill>
            <a:srgbClr val="FCFDFE"/>
          </a:solidFill>
        </p:spPr>
        <p:txBody>
          <a:bodyPr vert="horz" wrap="square" lIns="0" tIns="45720" rIns="0" bIns="9144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Compliance check</a:t>
            </a:r>
          </a:p>
        </p:txBody>
      </p:sp>
      <p:grpSp>
        <p:nvGrpSpPr>
          <p:cNvPr id="26" name="Group 25">
            <a:extLst>
              <a:ext uri="{FF2B5EF4-FFF2-40B4-BE49-F238E27FC236}">
                <a16:creationId xmlns:a16="http://schemas.microsoft.com/office/drawing/2014/main" id="{C44FC4B8-8336-4D76-B0DF-EB8A67441625}"/>
              </a:ext>
            </a:extLst>
          </p:cNvPr>
          <p:cNvGrpSpPr/>
          <p:nvPr/>
        </p:nvGrpSpPr>
        <p:grpSpPr>
          <a:xfrm>
            <a:off x="6897570" y="4983050"/>
            <a:ext cx="423074" cy="451608"/>
            <a:chOff x="6870276" y="5218501"/>
            <a:chExt cx="423074" cy="451608"/>
          </a:xfrm>
        </p:grpSpPr>
        <p:sp>
          <p:nvSpPr>
            <p:cNvPr id="307" name="Rectangle: Rounded Corners 118">
              <a:extLst>
                <a:ext uri="{FF2B5EF4-FFF2-40B4-BE49-F238E27FC236}">
                  <a16:creationId xmlns:a16="http://schemas.microsoft.com/office/drawing/2014/main" id="{B2519BB2-6EDD-46C2-8E94-1CD3623A3700}"/>
                </a:ext>
              </a:extLst>
            </p:cNvPr>
            <p:cNvSpPr/>
            <p:nvPr/>
          </p:nvSpPr>
          <p:spPr bwMode="auto">
            <a:xfrm>
              <a:off x="6870276" y="521850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08" name="Picture 307">
              <a:extLst>
                <a:ext uri="{FF2B5EF4-FFF2-40B4-BE49-F238E27FC236}">
                  <a16:creationId xmlns:a16="http://schemas.microsoft.com/office/drawing/2014/main" id="{AF305353-A8BC-4512-8738-7AFDCC1B5119}"/>
                </a:ext>
              </a:extLst>
            </p:cNvPr>
            <p:cNvPicPr>
              <a:picLocks noChangeAspect="1"/>
            </p:cNvPicPr>
            <p:nvPr/>
          </p:nvPicPr>
          <p:blipFill rotWithShape="1">
            <a:blip r:embed="rId3"/>
            <a:srcRect l="22924" r="23637"/>
            <a:stretch/>
          </p:blipFill>
          <p:spPr>
            <a:xfrm>
              <a:off x="6902526" y="5286060"/>
              <a:ext cx="358575" cy="354195"/>
            </a:xfrm>
            <a:prstGeom prst="rect">
              <a:avLst/>
            </a:prstGeom>
          </p:spPr>
        </p:pic>
      </p:grpSp>
      <p:sp>
        <p:nvSpPr>
          <p:cNvPr id="312" name="Rectangle: Rounded Corners 311">
            <a:extLst>
              <a:ext uri="{FF2B5EF4-FFF2-40B4-BE49-F238E27FC236}">
                <a16:creationId xmlns:a16="http://schemas.microsoft.com/office/drawing/2014/main" id="{ECE31D9F-EF00-4375-8A5D-2C57CF9E08F4}"/>
              </a:ext>
            </a:extLst>
          </p:cNvPr>
          <p:cNvSpPr/>
          <p:nvPr/>
        </p:nvSpPr>
        <p:spPr bwMode="auto">
          <a:xfrm>
            <a:off x="6208804" y="4877641"/>
            <a:ext cx="1866743" cy="66930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Tree>
    <p:extLst>
      <p:ext uri="{BB962C8B-B14F-4D97-AF65-F5344CB8AC3E}">
        <p14:creationId xmlns:p14="http://schemas.microsoft.com/office/powerpoint/2010/main" val="339963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500"/>
                                        <p:tgtEl>
                                          <p:spTgt spid="221"/>
                                        </p:tgtEl>
                                      </p:cBhvr>
                                    </p:animEffect>
                                  </p:childTnLst>
                                </p:cTn>
                              </p:par>
                              <p:par>
                                <p:cTn id="11" presetID="22" presetClass="entr" presetSubtype="8" fill="hold" nodeType="withEffect">
                                  <p:stCondLst>
                                    <p:cond delay="0"/>
                                  </p:stCondLst>
                                  <p:childTnLst>
                                    <p:set>
                                      <p:cBhvr>
                                        <p:cTn id="12" dur="1" fill="hold">
                                          <p:stCondLst>
                                            <p:cond delay="0"/>
                                          </p:stCondLst>
                                        </p:cTn>
                                        <p:tgtEl>
                                          <p:spTgt spid="274"/>
                                        </p:tgtEl>
                                        <p:attrNameLst>
                                          <p:attrName>style.visibility</p:attrName>
                                        </p:attrNameLst>
                                      </p:cBhvr>
                                      <p:to>
                                        <p:strVal val="visible"/>
                                      </p:to>
                                    </p:set>
                                    <p:animEffect transition="in" filter="wipe(left)">
                                      <p:cBhvr>
                                        <p:cTn id="13" dur="500"/>
                                        <p:tgtEl>
                                          <p:spTgt spid="27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94"/>
                                        </p:tgtEl>
                                        <p:attrNameLst>
                                          <p:attrName>style.visibility</p:attrName>
                                        </p:attrNameLst>
                                      </p:cBhvr>
                                      <p:to>
                                        <p:strVal val="visible"/>
                                      </p:to>
                                    </p:set>
                                    <p:animEffect transition="in" filter="fade">
                                      <p:cBhvr>
                                        <p:cTn id="16" dur="500"/>
                                        <p:tgtEl>
                                          <p:spTgt spid="294"/>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70"/>
                                        </p:tgtEl>
                                        <p:attrNameLst>
                                          <p:attrName>style.visibility</p:attrName>
                                        </p:attrNameLst>
                                      </p:cBhvr>
                                      <p:to>
                                        <p:strVal val="visible"/>
                                      </p:to>
                                    </p:set>
                                    <p:animEffect transition="in" filter="fade">
                                      <p:cBhvr>
                                        <p:cTn id="20" dur="500"/>
                                        <p:tgtEl>
                                          <p:spTgt spid="270"/>
                                        </p:tgtEl>
                                      </p:cBhvr>
                                    </p:animEffect>
                                  </p:childTnLst>
                                </p:cTn>
                              </p:par>
                            </p:childTnLst>
                          </p:cTn>
                        </p:par>
                        <p:par>
                          <p:cTn id="21" fill="hold">
                            <p:stCondLst>
                              <p:cond delay="1250"/>
                            </p:stCondLst>
                            <p:childTnLst>
                              <p:par>
                                <p:cTn id="22" presetID="22" presetClass="entr" presetSubtype="1" fill="hold" nodeType="afterEffect">
                                  <p:stCondLst>
                                    <p:cond delay="0"/>
                                  </p:stCondLst>
                                  <p:childTnLst>
                                    <p:set>
                                      <p:cBhvr>
                                        <p:cTn id="23" dur="1" fill="hold">
                                          <p:stCondLst>
                                            <p:cond delay="0"/>
                                          </p:stCondLst>
                                        </p:cTn>
                                        <p:tgtEl>
                                          <p:spTgt spid="275"/>
                                        </p:tgtEl>
                                        <p:attrNameLst>
                                          <p:attrName>style.visibility</p:attrName>
                                        </p:attrNameLst>
                                      </p:cBhvr>
                                      <p:to>
                                        <p:strVal val="visible"/>
                                      </p:to>
                                    </p:set>
                                    <p:animEffect transition="in" filter="wipe(up)">
                                      <p:cBhvr>
                                        <p:cTn id="24" dur="500"/>
                                        <p:tgtEl>
                                          <p:spTgt spid="275"/>
                                        </p:tgtEl>
                                      </p:cBhvr>
                                    </p:animEffect>
                                  </p:childTnLst>
                                </p:cTn>
                              </p:par>
                            </p:childTnLst>
                          </p:cTn>
                        </p:par>
                        <p:par>
                          <p:cTn id="25" fill="hold">
                            <p:stCondLst>
                              <p:cond delay="1750"/>
                            </p:stCondLst>
                            <p:childTnLst>
                              <p:par>
                                <p:cTn id="26" presetID="53" presetClass="entr" presetSubtype="16" fill="hold" grpId="0" nodeType="afterEffect">
                                  <p:stCondLst>
                                    <p:cond delay="0"/>
                                  </p:stCondLst>
                                  <p:childTnLst>
                                    <p:set>
                                      <p:cBhvr>
                                        <p:cTn id="27" dur="1" fill="hold">
                                          <p:stCondLst>
                                            <p:cond delay="0"/>
                                          </p:stCondLst>
                                        </p:cTn>
                                        <p:tgtEl>
                                          <p:spTgt spid="233"/>
                                        </p:tgtEl>
                                        <p:attrNameLst>
                                          <p:attrName>style.visibility</p:attrName>
                                        </p:attrNameLst>
                                      </p:cBhvr>
                                      <p:to>
                                        <p:strVal val="visible"/>
                                      </p:to>
                                    </p:set>
                                    <p:anim calcmode="lin" valueType="num">
                                      <p:cBhvr>
                                        <p:cTn id="28" dur="500" fill="hold"/>
                                        <p:tgtEl>
                                          <p:spTgt spid="233"/>
                                        </p:tgtEl>
                                        <p:attrNameLst>
                                          <p:attrName>ppt_w</p:attrName>
                                        </p:attrNameLst>
                                      </p:cBhvr>
                                      <p:tavLst>
                                        <p:tav tm="0">
                                          <p:val>
                                            <p:fltVal val="0"/>
                                          </p:val>
                                        </p:tav>
                                        <p:tav tm="100000">
                                          <p:val>
                                            <p:strVal val="#ppt_w"/>
                                          </p:val>
                                        </p:tav>
                                      </p:tavLst>
                                    </p:anim>
                                    <p:anim calcmode="lin" valueType="num">
                                      <p:cBhvr>
                                        <p:cTn id="29" dur="500" fill="hold"/>
                                        <p:tgtEl>
                                          <p:spTgt spid="233"/>
                                        </p:tgtEl>
                                        <p:attrNameLst>
                                          <p:attrName>ppt_h</p:attrName>
                                        </p:attrNameLst>
                                      </p:cBhvr>
                                      <p:tavLst>
                                        <p:tav tm="0">
                                          <p:val>
                                            <p:fltVal val="0"/>
                                          </p:val>
                                        </p:tav>
                                        <p:tav tm="100000">
                                          <p:val>
                                            <p:strVal val="#ppt_h"/>
                                          </p:val>
                                        </p:tav>
                                      </p:tavLst>
                                    </p:anim>
                                    <p:animEffect transition="in" filter="fade">
                                      <p:cBhvr>
                                        <p:cTn id="30" dur="500"/>
                                        <p:tgtEl>
                                          <p:spTgt spid="23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4"/>
                                        </p:tgtEl>
                                        <p:attrNameLst>
                                          <p:attrName>style.visibility</p:attrName>
                                        </p:attrNameLst>
                                      </p:cBhvr>
                                      <p:to>
                                        <p:strVal val="visible"/>
                                      </p:to>
                                    </p:set>
                                    <p:anim calcmode="lin" valueType="num">
                                      <p:cBhvr>
                                        <p:cTn id="33" dur="500" fill="hold"/>
                                        <p:tgtEl>
                                          <p:spTgt spid="234"/>
                                        </p:tgtEl>
                                        <p:attrNameLst>
                                          <p:attrName>ppt_w</p:attrName>
                                        </p:attrNameLst>
                                      </p:cBhvr>
                                      <p:tavLst>
                                        <p:tav tm="0">
                                          <p:val>
                                            <p:fltVal val="0"/>
                                          </p:val>
                                        </p:tav>
                                        <p:tav tm="100000">
                                          <p:val>
                                            <p:strVal val="#ppt_w"/>
                                          </p:val>
                                        </p:tav>
                                      </p:tavLst>
                                    </p:anim>
                                    <p:anim calcmode="lin" valueType="num">
                                      <p:cBhvr>
                                        <p:cTn id="34" dur="500" fill="hold"/>
                                        <p:tgtEl>
                                          <p:spTgt spid="234"/>
                                        </p:tgtEl>
                                        <p:attrNameLst>
                                          <p:attrName>ppt_h</p:attrName>
                                        </p:attrNameLst>
                                      </p:cBhvr>
                                      <p:tavLst>
                                        <p:tav tm="0">
                                          <p:val>
                                            <p:fltVal val="0"/>
                                          </p:val>
                                        </p:tav>
                                        <p:tav tm="100000">
                                          <p:val>
                                            <p:strVal val="#ppt_h"/>
                                          </p:val>
                                        </p:tav>
                                      </p:tavLst>
                                    </p:anim>
                                    <p:animEffect transition="in" filter="fade">
                                      <p:cBhvr>
                                        <p:cTn id="35" dur="500"/>
                                        <p:tgtEl>
                                          <p:spTgt spid="2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9"/>
                                        </p:tgtEl>
                                        <p:attrNameLst>
                                          <p:attrName>style.visibility</p:attrName>
                                        </p:attrNameLst>
                                      </p:cBhvr>
                                      <p:to>
                                        <p:strVal val="visible"/>
                                      </p:to>
                                    </p:set>
                                    <p:animEffect transition="in" filter="fade">
                                      <p:cBhvr>
                                        <p:cTn id="38" dur="500"/>
                                        <p:tgtEl>
                                          <p:spTgt spid="269"/>
                                        </p:tgtEl>
                                      </p:cBhvr>
                                    </p:animEffect>
                                  </p:childTnLst>
                                </p:cTn>
                              </p:par>
                            </p:childTnLst>
                          </p:cTn>
                        </p:par>
                        <p:par>
                          <p:cTn id="39" fill="hold">
                            <p:stCondLst>
                              <p:cond delay="2250"/>
                            </p:stCondLst>
                            <p:childTnLst>
                              <p:par>
                                <p:cTn id="40" presetID="10" presetClass="entr" presetSubtype="0" fill="hold" nodeType="afterEffect">
                                  <p:stCondLst>
                                    <p:cond delay="0"/>
                                  </p:stCondLst>
                                  <p:childTnLst>
                                    <p:set>
                                      <p:cBhvr>
                                        <p:cTn id="41" dur="1" fill="hold">
                                          <p:stCondLst>
                                            <p:cond delay="0"/>
                                          </p:stCondLst>
                                        </p:cTn>
                                        <p:tgtEl>
                                          <p:spTgt spid="235"/>
                                        </p:tgtEl>
                                        <p:attrNameLst>
                                          <p:attrName>style.visibility</p:attrName>
                                        </p:attrNameLst>
                                      </p:cBhvr>
                                      <p:to>
                                        <p:strVal val="visible"/>
                                      </p:to>
                                    </p:set>
                                    <p:animEffect transition="in" filter="fade">
                                      <p:cBhvr>
                                        <p:cTn id="42" dur="500"/>
                                        <p:tgtEl>
                                          <p:spTgt spid="235"/>
                                        </p:tgtEl>
                                      </p:cBhvr>
                                    </p:animEffect>
                                  </p:childTnLst>
                                </p:cTn>
                              </p:par>
                            </p:childTnLst>
                          </p:cTn>
                        </p:par>
                        <p:par>
                          <p:cTn id="43" fill="hold">
                            <p:stCondLst>
                              <p:cond delay="2750"/>
                            </p:stCondLst>
                            <p:childTnLst>
                              <p:par>
                                <p:cTn id="44" presetID="10" presetClass="entr" presetSubtype="0" fill="hold" nodeType="afterEffect">
                                  <p:stCondLst>
                                    <p:cond delay="0"/>
                                  </p:stCondLst>
                                  <p:childTnLst>
                                    <p:set>
                                      <p:cBhvr>
                                        <p:cTn id="45" dur="1" fill="hold">
                                          <p:stCondLst>
                                            <p:cond delay="0"/>
                                          </p:stCondLst>
                                        </p:cTn>
                                        <p:tgtEl>
                                          <p:spTgt spid="249"/>
                                        </p:tgtEl>
                                        <p:attrNameLst>
                                          <p:attrName>style.visibility</p:attrName>
                                        </p:attrNameLst>
                                      </p:cBhvr>
                                      <p:to>
                                        <p:strVal val="visible"/>
                                      </p:to>
                                    </p:set>
                                    <p:animEffect transition="in" filter="fade">
                                      <p:cBhvr>
                                        <p:cTn id="46" dur="500"/>
                                        <p:tgtEl>
                                          <p:spTgt spid="249"/>
                                        </p:tgtEl>
                                      </p:cBhvr>
                                    </p:animEffect>
                                  </p:childTnLst>
                                </p:cTn>
                              </p:par>
                            </p:childTnLst>
                          </p:cTn>
                        </p:par>
                        <p:par>
                          <p:cTn id="47" fill="hold">
                            <p:stCondLst>
                              <p:cond delay="3250"/>
                            </p:stCondLst>
                            <p:childTnLst>
                              <p:par>
                                <p:cTn id="48" presetID="10" presetClass="entr" presetSubtype="0" fill="hold" nodeType="afterEffect">
                                  <p:stCondLst>
                                    <p:cond delay="0"/>
                                  </p:stCondLst>
                                  <p:childTnLst>
                                    <p:set>
                                      <p:cBhvr>
                                        <p:cTn id="49" dur="1" fill="hold">
                                          <p:stCondLst>
                                            <p:cond delay="0"/>
                                          </p:stCondLst>
                                        </p:cTn>
                                        <p:tgtEl>
                                          <p:spTgt spid="259"/>
                                        </p:tgtEl>
                                        <p:attrNameLst>
                                          <p:attrName>style.visibility</p:attrName>
                                        </p:attrNameLst>
                                      </p:cBhvr>
                                      <p:to>
                                        <p:strVal val="visible"/>
                                      </p:to>
                                    </p:set>
                                    <p:animEffect transition="in" filter="fade">
                                      <p:cBhvr>
                                        <p:cTn id="50" dur="500"/>
                                        <p:tgtEl>
                                          <p:spTgt spid="25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299"/>
                                        </p:tgtEl>
                                        <p:attrNameLst>
                                          <p:attrName>style.visibility</p:attrName>
                                        </p:attrNameLst>
                                      </p:cBhvr>
                                      <p:to>
                                        <p:strVal val="visible"/>
                                      </p:to>
                                    </p:set>
                                    <p:anim calcmode="lin" valueType="num">
                                      <p:cBhvr>
                                        <p:cTn id="62" dur="500" fill="hold"/>
                                        <p:tgtEl>
                                          <p:spTgt spid="299"/>
                                        </p:tgtEl>
                                        <p:attrNameLst>
                                          <p:attrName>ppt_w</p:attrName>
                                        </p:attrNameLst>
                                      </p:cBhvr>
                                      <p:tavLst>
                                        <p:tav tm="0">
                                          <p:val>
                                            <p:fltVal val="0"/>
                                          </p:val>
                                        </p:tav>
                                        <p:tav tm="100000">
                                          <p:val>
                                            <p:strVal val="#ppt_w"/>
                                          </p:val>
                                        </p:tav>
                                      </p:tavLst>
                                    </p:anim>
                                    <p:anim calcmode="lin" valueType="num">
                                      <p:cBhvr>
                                        <p:cTn id="63" dur="500" fill="hold"/>
                                        <p:tgtEl>
                                          <p:spTgt spid="299"/>
                                        </p:tgtEl>
                                        <p:attrNameLst>
                                          <p:attrName>ppt_h</p:attrName>
                                        </p:attrNameLst>
                                      </p:cBhvr>
                                      <p:tavLst>
                                        <p:tav tm="0">
                                          <p:val>
                                            <p:fltVal val="0"/>
                                          </p:val>
                                        </p:tav>
                                        <p:tav tm="100000">
                                          <p:val>
                                            <p:strVal val="#ppt_h"/>
                                          </p:val>
                                        </p:tav>
                                      </p:tavLst>
                                    </p:anim>
                                    <p:animEffect transition="in" filter="fade">
                                      <p:cBhvr>
                                        <p:cTn id="64" dur="500"/>
                                        <p:tgtEl>
                                          <p:spTgt spid="299"/>
                                        </p:tgtEl>
                                      </p:cBhvr>
                                    </p:animEffect>
                                  </p:childTnLst>
                                </p:cTn>
                              </p:par>
                              <p:par>
                                <p:cTn id="65" presetID="53" presetClass="entr" presetSubtype="16"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4"/>
                                        </p:tgtEl>
                                        <p:attrNameLst>
                                          <p:attrName>style.visibility</p:attrName>
                                        </p:attrNameLst>
                                      </p:cBhvr>
                                      <p:to>
                                        <p:strVal val="visible"/>
                                      </p:to>
                                    </p:set>
                                    <p:animEffect transition="in" filter="fade">
                                      <p:cBhvr>
                                        <p:cTn id="72" dur="500"/>
                                        <p:tgtEl>
                                          <p:spTgt spid="304"/>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338"/>
                                        </p:tgtEl>
                                        <p:attrNameLst>
                                          <p:attrName>style.visibility</p:attrName>
                                        </p:attrNameLst>
                                      </p:cBhvr>
                                      <p:to>
                                        <p:strVal val="visible"/>
                                      </p:to>
                                    </p:set>
                                    <p:animEffect transition="in" filter="fade">
                                      <p:cBhvr>
                                        <p:cTn id="79" dur="500"/>
                                        <p:tgtEl>
                                          <p:spTgt spid="338"/>
                                        </p:tgtEl>
                                      </p:cBhvr>
                                    </p:animEffect>
                                  </p:childTnLst>
                                </p:cTn>
                              </p:par>
                              <p:par>
                                <p:cTn id="80" presetID="10" presetClass="entr" presetSubtype="0" fill="hold" nodeType="withEffect">
                                  <p:stCondLst>
                                    <p:cond delay="50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12"/>
                                        </p:tgtEl>
                                        <p:attrNameLst>
                                          <p:attrName>style.visibility</p:attrName>
                                        </p:attrNameLst>
                                      </p:cBhvr>
                                      <p:to>
                                        <p:strVal val="visible"/>
                                      </p:to>
                                    </p:set>
                                    <p:anim calcmode="lin" valueType="num">
                                      <p:cBhvr>
                                        <p:cTn id="91" dur="500" fill="hold"/>
                                        <p:tgtEl>
                                          <p:spTgt spid="312"/>
                                        </p:tgtEl>
                                        <p:attrNameLst>
                                          <p:attrName>ppt_w</p:attrName>
                                        </p:attrNameLst>
                                      </p:cBhvr>
                                      <p:tavLst>
                                        <p:tav tm="0">
                                          <p:val>
                                            <p:fltVal val="0"/>
                                          </p:val>
                                        </p:tav>
                                        <p:tav tm="100000">
                                          <p:val>
                                            <p:strVal val="#ppt_w"/>
                                          </p:val>
                                        </p:tav>
                                      </p:tavLst>
                                    </p:anim>
                                    <p:anim calcmode="lin" valueType="num">
                                      <p:cBhvr>
                                        <p:cTn id="92" dur="500" fill="hold"/>
                                        <p:tgtEl>
                                          <p:spTgt spid="312"/>
                                        </p:tgtEl>
                                        <p:attrNameLst>
                                          <p:attrName>ppt_h</p:attrName>
                                        </p:attrNameLst>
                                      </p:cBhvr>
                                      <p:tavLst>
                                        <p:tav tm="0">
                                          <p:val>
                                            <p:fltVal val="0"/>
                                          </p:val>
                                        </p:tav>
                                        <p:tav tm="100000">
                                          <p:val>
                                            <p:strVal val="#ppt_h"/>
                                          </p:val>
                                        </p:tav>
                                      </p:tavLst>
                                    </p:anim>
                                    <p:animEffect transition="in" filter="fade">
                                      <p:cBhvr>
                                        <p:cTn id="93" dur="500"/>
                                        <p:tgtEl>
                                          <p:spTgt spid="3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3"/>
                                        </p:tgtEl>
                                        <p:attrNameLst>
                                          <p:attrName>style.visibility</p:attrName>
                                        </p:attrNameLst>
                                      </p:cBhvr>
                                      <p:to>
                                        <p:strVal val="visible"/>
                                      </p:to>
                                    </p:set>
                                    <p:animEffect transition="in" filter="fade">
                                      <p:cBhvr>
                                        <p:cTn id="96" dur="500"/>
                                        <p:tgtEl>
                                          <p:spTgt spid="31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fade">
                                      <p:cBhvr>
                                        <p:cTn id="99" dur="500"/>
                                        <p:tgtEl>
                                          <p:spTgt spid="1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39"/>
                                        </p:tgtEl>
                                        <p:attrNameLst>
                                          <p:attrName>style.visibility</p:attrName>
                                        </p:attrNameLst>
                                      </p:cBhvr>
                                      <p:to>
                                        <p:strVal val="visible"/>
                                      </p:to>
                                    </p:set>
                                    <p:animEffect transition="in" filter="fade">
                                      <p:cBhvr>
                                        <p:cTn id="102" dur="500"/>
                                        <p:tgtEl>
                                          <p:spTgt spid="3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fade">
                                      <p:cBhvr>
                                        <p:cTn id="107" dur="500"/>
                                        <p:tgtEl>
                                          <p:spTgt spid="124"/>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319"/>
                                        </p:tgtEl>
                                        <p:attrNameLst>
                                          <p:attrName>style.visibility</p:attrName>
                                        </p:attrNameLst>
                                      </p:cBhvr>
                                      <p:to>
                                        <p:strVal val="visible"/>
                                      </p:to>
                                    </p:set>
                                    <p:animEffect transition="in" filter="fade">
                                      <p:cBhvr>
                                        <p:cTn id="111" dur="500"/>
                                        <p:tgtEl>
                                          <p:spTgt spid="319"/>
                                        </p:tgtEl>
                                      </p:cBhvr>
                                    </p:animEffect>
                                  </p:childTnLst>
                                </p:cTn>
                              </p:par>
                            </p:childTnLst>
                          </p:cTn>
                        </p:par>
                        <p:par>
                          <p:cTn id="112" fill="hold">
                            <p:stCondLst>
                              <p:cond delay="1000"/>
                            </p:stCondLst>
                            <p:childTnLst>
                              <p:par>
                                <p:cTn id="113" presetID="10" presetClass="entr" presetSubtype="0" fill="hold" nodeType="afterEffect">
                                  <p:stCondLst>
                                    <p:cond delay="0"/>
                                  </p:stCondLst>
                                  <p:childTnLst>
                                    <p:set>
                                      <p:cBhvr>
                                        <p:cTn id="114" dur="1" fill="hold">
                                          <p:stCondLst>
                                            <p:cond delay="0"/>
                                          </p:stCondLst>
                                        </p:cTn>
                                        <p:tgtEl>
                                          <p:spTgt spid="343"/>
                                        </p:tgtEl>
                                        <p:attrNameLst>
                                          <p:attrName>style.visibility</p:attrName>
                                        </p:attrNameLst>
                                      </p:cBhvr>
                                      <p:to>
                                        <p:strVal val="visible"/>
                                      </p:to>
                                    </p:set>
                                    <p:animEffect transition="in" filter="fade">
                                      <p:cBhvr>
                                        <p:cTn id="115" dur="500"/>
                                        <p:tgtEl>
                                          <p:spTgt spid="343"/>
                                        </p:tgtEl>
                                      </p:cBhvr>
                                    </p:animEffect>
                                  </p:childTnLst>
                                </p:cTn>
                              </p:par>
                            </p:childTnLst>
                          </p:cTn>
                        </p:par>
                        <p:par>
                          <p:cTn id="116" fill="hold">
                            <p:stCondLst>
                              <p:cond delay="1500"/>
                            </p:stCondLst>
                            <p:childTnLst>
                              <p:par>
                                <p:cTn id="117" presetID="10" presetClass="entr" presetSubtype="0" fill="hold" grpId="0" nodeType="afterEffect">
                                  <p:stCondLst>
                                    <p:cond delay="0"/>
                                  </p:stCondLst>
                                  <p:childTnLst>
                                    <p:set>
                                      <p:cBhvr>
                                        <p:cTn id="118" dur="1" fill="hold">
                                          <p:stCondLst>
                                            <p:cond delay="0"/>
                                          </p:stCondLst>
                                        </p:cTn>
                                        <p:tgtEl>
                                          <p:spTgt spid="323"/>
                                        </p:tgtEl>
                                        <p:attrNameLst>
                                          <p:attrName>style.visibility</p:attrName>
                                        </p:attrNameLst>
                                      </p:cBhvr>
                                      <p:to>
                                        <p:strVal val="visible"/>
                                      </p:to>
                                    </p:set>
                                    <p:animEffect transition="in" filter="fade">
                                      <p:cBhvr>
                                        <p:cTn id="119" dur="500"/>
                                        <p:tgtEl>
                                          <p:spTgt spid="323"/>
                                        </p:tgtEl>
                                      </p:cBhvr>
                                    </p:animEffect>
                                  </p:childTnLst>
                                </p:cTn>
                              </p:par>
                            </p:childTnLst>
                          </p:cTn>
                        </p:par>
                        <p:par>
                          <p:cTn id="120" fill="hold">
                            <p:stCondLst>
                              <p:cond delay="2000"/>
                            </p:stCondLst>
                            <p:childTnLst>
                              <p:par>
                                <p:cTn id="121" presetID="10" presetClass="entr" presetSubtype="0" fill="hold" nodeType="afterEffect">
                                  <p:stCondLst>
                                    <p:cond delay="0"/>
                                  </p:stCondLst>
                                  <p:childTnLst>
                                    <p:set>
                                      <p:cBhvr>
                                        <p:cTn id="122" dur="1" fill="hold">
                                          <p:stCondLst>
                                            <p:cond delay="0"/>
                                          </p:stCondLst>
                                        </p:cTn>
                                        <p:tgtEl>
                                          <p:spTgt spid="328"/>
                                        </p:tgtEl>
                                        <p:attrNameLst>
                                          <p:attrName>style.visibility</p:attrName>
                                        </p:attrNameLst>
                                      </p:cBhvr>
                                      <p:to>
                                        <p:strVal val="visible"/>
                                      </p:to>
                                    </p:set>
                                    <p:animEffect transition="in" filter="fade">
                                      <p:cBhvr>
                                        <p:cTn id="123" dur="500"/>
                                        <p:tgtEl>
                                          <p:spTgt spid="328"/>
                                        </p:tgtEl>
                                      </p:cBhvr>
                                    </p:animEffect>
                                  </p:childTnLst>
                                </p:cTn>
                              </p:par>
                            </p:childTnLst>
                          </p:cTn>
                        </p:par>
                        <p:par>
                          <p:cTn id="124" fill="hold">
                            <p:stCondLst>
                              <p:cond delay="2500"/>
                            </p:stCondLst>
                            <p:childTnLst>
                              <p:par>
                                <p:cTn id="125" presetID="10" presetClass="entr" presetSubtype="0" fill="hold" grpId="0" nodeType="afterEffect">
                                  <p:stCondLst>
                                    <p:cond delay="0"/>
                                  </p:stCondLst>
                                  <p:childTnLst>
                                    <p:set>
                                      <p:cBhvr>
                                        <p:cTn id="126" dur="1" fill="hold">
                                          <p:stCondLst>
                                            <p:cond delay="0"/>
                                          </p:stCondLst>
                                        </p:cTn>
                                        <p:tgtEl>
                                          <p:spTgt spid="337"/>
                                        </p:tgtEl>
                                        <p:attrNameLst>
                                          <p:attrName>style.visibility</p:attrName>
                                        </p:attrNameLst>
                                      </p:cBhvr>
                                      <p:to>
                                        <p:strVal val="visible"/>
                                      </p:to>
                                    </p:set>
                                    <p:animEffect transition="in" filter="fade">
                                      <p:cBhvr>
                                        <p:cTn id="127" dur="500"/>
                                        <p:tgtEl>
                                          <p:spTgt spid="33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1"/>
                                        </p:tgtEl>
                                        <p:attrNameLst>
                                          <p:attrName>style.visibility</p:attrName>
                                        </p:attrNameLst>
                                      </p:cBhvr>
                                      <p:to>
                                        <p:strVal val="visible"/>
                                      </p:to>
                                    </p:set>
                                    <p:animEffect transition="in" filter="fade">
                                      <p:cBhvr>
                                        <p:cTn id="130" dur="500"/>
                                        <p:tgtEl>
                                          <p:spTgt spid="34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46"/>
                                        </p:tgtEl>
                                        <p:attrNameLst>
                                          <p:attrName>style.visibility</p:attrName>
                                        </p:attrNameLst>
                                      </p:cBhvr>
                                      <p:to>
                                        <p:strVal val="visible"/>
                                      </p:to>
                                    </p:set>
                                    <p:animEffect transition="in" filter="fade">
                                      <p:cBhvr>
                                        <p:cTn id="135" dur="500"/>
                                        <p:tgtEl>
                                          <p:spTgt spid="34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1"/>
                                        </p:tgtEl>
                                        <p:attrNameLst>
                                          <p:attrName>style.visibility</p:attrName>
                                        </p:attrNameLst>
                                      </p:cBhvr>
                                      <p:to>
                                        <p:strVal val="visible"/>
                                      </p:to>
                                    </p:set>
                                    <p:animEffect transition="in" filter="fade">
                                      <p:cBhvr>
                                        <p:cTn id="138" dur="500"/>
                                        <p:tgtEl>
                                          <p:spTgt spid="33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40"/>
                                        </p:tgtEl>
                                        <p:attrNameLst>
                                          <p:attrName>style.visibility</p:attrName>
                                        </p:attrNameLst>
                                      </p:cBhvr>
                                      <p:to>
                                        <p:strVal val="visible"/>
                                      </p:to>
                                    </p:set>
                                    <p:animEffect transition="in" filter="fade">
                                      <p:cBhvr>
                                        <p:cTn id="141" dur="500"/>
                                        <p:tgtEl>
                                          <p:spTgt spid="34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25"/>
                                        </p:tgtEl>
                                        <p:attrNameLst>
                                          <p:attrName>style.visibility</p:attrName>
                                        </p:attrNameLst>
                                      </p:cBhvr>
                                      <p:to>
                                        <p:strVal val="visible"/>
                                      </p:to>
                                    </p:set>
                                    <p:animEffect transition="in" filter="fade">
                                      <p:cBhvr>
                                        <p:cTn id="144" dur="500"/>
                                        <p:tgtEl>
                                          <p:spTgt spid="125"/>
                                        </p:tgtEl>
                                      </p:cBhvr>
                                    </p:animEffect>
                                  </p:childTnLst>
                                </p:cTn>
                              </p:par>
                            </p:childTnLst>
                          </p:cTn>
                        </p:par>
                        <p:par>
                          <p:cTn id="145" fill="hold">
                            <p:stCondLst>
                              <p:cond delay="500"/>
                            </p:stCondLst>
                            <p:childTnLst>
                              <p:par>
                                <p:cTn id="146" presetID="10" presetClass="entr" presetSubtype="0" fill="hold" nodeType="afterEffect">
                                  <p:stCondLst>
                                    <p:cond delay="0"/>
                                  </p:stCondLst>
                                  <p:childTnLst>
                                    <p:set>
                                      <p:cBhvr>
                                        <p:cTn id="147" dur="1" fill="hold">
                                          <p:stCondLst>
                                            <p:cond delay="0"/>
                                          </p:stCondLst>
                                        </p:cTn>
                                        <p:tgtEl>
                                          <p:spTgt spid="351"/>
                                        </p:tgtEl>
                                        <p:attrNameLst>
                                          <p:attrName>style.visibility</p:attrName>
                                        </p:attrNameLst>
                                      </p:cBhvr>
                                      <p:to>
                                        <p:strVal val="visible"/>
                                      </p:to>
                                    </p:set>
                                    <p:animEffect transition="in" filter="fade">
                                      <p:cBhvr>
                                        <p:cTn id="148" dur="500"/>
                                        <p:tgtEl>
                                          <p:spTgt spid="351"/>
                                        </p:tgtEl>
                                      </p:cBhvr>
                                    </p:animEffect>
                                  </p:childTnLst>
                                </p:cTn>
                              </p:par>
                            </p:childTnLst>
                          </p:cTn>
                        </p:par>
                        <p:par>
                          <p:cTn id="149" fill="hold">
                            <p:stCondLst>
                              <p:cond delay="1000"/>
                            </p:stCondLst>
                            <p:childTnLst>
                              <p:par>
                                <p:cTn id="150" presetID="10" presetClass="entr" presetSubtype="0" fill="hold" nodeType="after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childTnLst>
                          </p:cTn>
                        </p:par>
                        <p:par>
                          <p:cTn id="153" fill="hold">
                            <p:stCondLst>
                              <p:cond delay="1500"/>
                            </p:stCondLst>
                            <p:childTnLst>
                              <p:par>
                                <p:cTn id="154" presetID="10" presetClass="entr" presetSubtype="0" fill="hold" nodeType="afterEffect">
                                  <p:stCondLst>
                                    <p:cond delay="0"/>
                                  </p:stCondLst>
                                  <p:childTnLst>
                                    <p:set>
                                      <p:cBhvr>
                                        <p:cTn id="155" dur="1" fill="hold">
                                          <p:stCondLst>
                                            <p:cond delay="0"/>
                                          </p:stCondLst>
                                        </p:cTn>
                                        <p:tgtEl>
                                          <p:spTgt spid="20"/>
                                        </p:tgtEl>
                                        <p:attrNameLst>
                                          <p:attrName>style.visibility</p:attrName>
                                        </p:attrNameLst>
                                      </p:cBhvr>
                                      <p:to>
                                        <p:strVal val="visible"/>
                                      </p:to>
                                    </p:set>
                                    <p:animEffect transition="in" filter="fade">
                                      <p:cBhvr>
                                        <p:cTn id="156" dur="500"/>
                                        <p:tgtEl>
                                          <p:spTgt spid="2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14"/>
                                        </p:tgtEl>
                                        <p:attrNameLst>
                                          <p:attrName>style.visibility</p:attrName>
                                        </p:attrNameLst>
                                      </p:cBhvr>
                                      <p:to>
                                        <p:strVal val="visible"/>
                                      </p:to>
                                    </p:set>
                                    <p:animEffect transition="in" filter="fade">
                                      <p:cBhvr>
                                        <p:cTn id="159" dur="500"/>
                                        <p:tgtEl>
                                          <p:spTgt spid="314"/>
                                        </p:tgtEl>
                                      </p:cBhvr>
                                    </p:animEffect>
                                  </p:childTnLst>
                                </p:cTn>
                              </p:par>
                            </p:childTnLst>
                          </p:cTn>
                        </p:par>
                        <p:par>
                          <p:cTn id="160" fill="hold">
                            <p:stCondLst>
                              <p:cond delay="2000"/>
                            </p:stCondLst>
                            <p:childTnLst>
                              <p:par>
                                <p:cTn id="161" presetID="10" presetClass="entr" presetSubtype="0" fill="hold" nodeType="afterEffect">
                                  <p:stCondLst>
                                    <p:cond delay="0"/>
                                  </p:stCondLst>
                                  <p:childTnLst>
                                    <p:set>
                                      <p:cBhvr>
                                        <p:cTn id="162" dur="1" fill="hold">
                                          <p:stCondLst>
                                            <p:cond delay="0"/>
                                          </p:stCondLst>
                                        </p:cTn>
                                        <p:tgtEl>
                                          <p:spTgt spid="334"/>
                                        </p:tgtEl>
                                        <p:attrNameLst>
                                          <p:attrName>style.visibility</p:attrName>
                                        </p:attrNameLst>
                                      </p:cBhvr>
                                      <p:to>
                                        <p:strVal val="visible"/>
                                      </p:to>
                                    </p:set>
                                    <p:animEffect transition="in" filter="fade">
                                      <p:cBhvr>
                                        <p:cTn id="163"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233" grpId="0" animBg="1"/>
      <p:bldP spid="234" grpId="0" animBg="1"/>
      <p:bldP spid="269" grpId="0"/>
      <p:bldP spid="294" grpId="0" animBg="1"/>
      <p:bldP spid="299" grpId="0" animBg="1"/>
      <p:bldP spid="304" grpId="0"/>
      <p:bldP spid="314" grpId="0" animBg="1"/>
      <p:bldP spid="319" grpId="0"/>
      <p:bldP spid="323" grpId="0"/>
      <p:bldP spid="338" grpId="0" animBg="1"/>
      <p:bldP spid="339" grpId="0" animBg="1"/>
      <p:bldP spid="340" grpId="0" animBg="1"/>
      <p:bldP spid="341" grpId="0" animBg="1"/>
      <p:bldP spid="337" grpId="0" animBg="1"/>
      <p:bldP spid="331" grpId="0" animBg="1"/>
      <p:bldP spid="313" grpId="0" animBg="1"/>
      <p:bldP spid="3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AKS Support in Azure Security Center</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67923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For managed subscriptions, each new AKS cluster and node are discovered in ASC </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271346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ASC monitors AKS cluster for security misconfigurations and provides actionable recommendations for compliance with security best practices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851616"/>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ASC continuously analyzes AKS for potential threats based on:</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1024697" y="4558876"/>
            <a:ext cx="3146968"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a:defRPr/>
            </a:pPr>
            <a:r>
              <a:rPr lang="en-US" sz="1400" b="0" spc="0">
                <a:solidFill>
                  <a:srgbClr val="0078D4"/>
                </a:solidFill>
                <a:latin typeface="Segoe UI" panose="020B0502040204020203" pitchFamily="34" charset="0"/>
              </a:rPr>
              <a:t>Raw security events such as network data and process creation</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1024697" y="5266136"/>
            <a:ext cx="3146968"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startAt="2"/>
              <a:defRPr/>
            </a:pPr>
            <a:r>
              <a:rPr lang="en-US" sz="1400" b="0" spc="0">
                <a:solidFill>
                  <a:srgbClr val="0078D4"/>
                </a:solidFill>
                <a:latin typeface="Segoe UI" panose="020B0502040204020203" pitchFamily="34" charset="0"/>
              </a:rPr>
              <a:t>Kubernetes log audit</a:t>
            </a:r>
          </a:p>
        </p:txBody>
      </p:sp>
      <p:grpSp>
        <p:nvGrpSpPr>
          <p:cNvPr id="4" name="Group 3">
            <a:extLst>
              <a:ext uri="{FF2B5EF4-FFF2-40B4-BE49-F238E27FC236}">
                <a16:creationId xmlns:a16="http://schemas.microsoft.com/office/drawing/2014/main" id="{B60F5532-56F0-45D8-B9EB-EE0A37994DD0}"/>
              </a:ext>
            </a:extLst>
          </p:cNvPr>
          <p:cNvGrpSpPr/>
          <p:nvPr/>
        </p:nvGrpSpPr>
        <p:grpSpPr>
          <a:xfrm>
            <a:off x="5339676" y="1215325"/>
            <a:ext cx="6712462" cy="5347476"/>
            <a:chOff x="5439760" y="1151635"/>
            <a:chExt cx="6712462" cy="5347476"/>
          </a:xfrm>
        </p:grpSpPr>
        <p:cxnSp>
          <p:nvCxnSpPr>
            <p:cNvPr id="92" name="Straight Connector 91">
              <a:extLst>
                <a:ext uri="{FF2B5EF4-FFF2-40B4-BE49-F238E27FC236}">
                  <a16:creationId xmlns:a16="http://schemas.microsoft.com/office/drawing/2014/main" id="{E6D415CC-B5EE-4FD6-BD61-58224E006768}"/>
                </a:ext>
              </a:extLst>
            </p:cNvPr>
            <p:cNvCxnSpPr>
              <a:cxnSpLocks/>
              <a:endCxn id="107" idx="0"/>
            </p:cNvCxnSpPr>
            <p:nvPr/>
          </p:nvCxnSpPr>
          <p:spPr>
            <a:xfrm>
              <a:off x="9462795" y="1465391"/>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5A3B5092-3E5B-491B-AC4A-29B0FBEE4F23}"/>
                </a:ext>
              </a:extLst>
            </p:cNvPr>
            <p:cNvSpPr/>
            <p:nvPr/>
          </p:nvSpPr>
          <p:spPr bwMode="auto">
            <a:xfrm>
              <a:off x="5492271" y="4324564"/>
              <a:ext cx="6421662" cy="2031991"/>
            </a:xfrm>
            <a:prstGeom prst="roundRect">
              <a:avLst>
                <a:gd name="adj" fmla="val 3125"/>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75C5DDD2-A1AE-461B-8A92-B58E3233B1ED}"/>
                </a:ext>
              </a:extLst>
            </p:cNvPr>
            <p:cNvGrpSpPr/>
            <p:nvPr/>
          </p:nvGrpSpPr>
          <p:grpSpPr>
            <a:xfrm>
              <a:off x="7090302" y="1932737"/>
              <a:ext cx="1053367" cy="1673462"/>
              <a:chOff x="7442467" y="2049137"/>
              <a:chExt cx="1053367" cy="1673462"/>
            </a:xfrm>
          </p:grpSpPr>
          <p:sp>
            <p:nvSpPr>
              <p:cNvPr id="96" name="Title 1">
                <a:extLst>
                  <a:ext uri="{FF2B5EF4-FFF2-40B4-BE49-F238E27FC236}">
                    <a16:creationId xmlns:a16="http://schemas.microsoft.com/office/drawing/2014/main" id="{2DA5EB7C-D2AA-4BB3-B975-C2A5B2634F98}"/>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97" name="Group 96">
                <a:extLst>
                  <a:ext uri="{FF2B5EF4-FFF2-40B4-BE49-F238E27FC236}">
                    <a16:creationId xmlns:a16="http://schemas.microsoft.com/office/drawing/2014/main" id="{8CCD7495-7D2E-4304-A75A-2C93BF226BD5}"/>
                  </a:ext>
                </a:extLst>
              </p:cNvPr>
              <p:cNvGrpSpPr/>
              <p:nvPr/>
            </p:nvGrpSpPr>
            <p:grpSpPr>
              <a:xfrm>
                <a:off x="7442467" y="2663118"/>
                <a:ext cx="822960" cy="822960"/>
                <a:chOff x="7442467" y="2568961"/>
                <a:chExt cx="822960" cy="822960"/>
              </a:xfrm>
            </p:grpSpPr>
            <p:sp>
              <p:nvSpPr>
                <p:cNvPr id="101" name="Rectangle: Rounded Corners 100">
                  <a:extLst>
                    <a:ext uri="{FF2B5EF4-FFF2-40B4-BE49-F238E27FC236}">
                      <a16:creationId xmlns:a16="http://schemas.microsoft.com/office/drawing/2014/main" id="{76FBF402-1343-43F8-BDC9-DA7F3A83F7A1}"/>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2" name="Picture 101" descr="A picture containing drawing&#10;&#10;Description automatically generated">
                  <a:extLst>
                    <a:ext uri="{FF2B5EF4-FFF2-40B4-BE49-F238E27FC236}">
                      <a16:creationId xmlns:a16="http://schemas.microsoft.com/office/drawing/2014/main" id="{C9BCF6AF-749D-425D-B2BA-36A49135B8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98" name="Group 97">
                <a:extLst>
                  <a:ext uri="{FF2B5EF4-FFF2-40B4-BE49-F238E27FC236}">
                    <a16:creationId xmlns:a16="http://schemas.microsoft.com/office/drawing/2014/main" id="{56B2021C-41A9-482B-9ECC-1F26CCECC8E0}"/>
                  </a:ext>
                </a:extLst>
              </p:cNvPr>
              <p:cNvGrpSpPr/>
              <p:nvPr/>
            </p:nvGrpSpPr>
            <p:grpSpPr>
              <a:xfrm>
                <a:off x="8026707" y="3253472"/>
                <a:ext cx="469127" cy="469127"/>
                <a:chOff x="8380675" y="3180522"/>
                <a:chExt cx="469127" cy="469127"/>
              </a:xfrm>
            </p:grpSpPr>
            <p:sp>
              <p:nvSpPr>
                <p:cNvPr id="99" name="Oval 98">
                  <a:extLst>
                    <a:ext uri="{FF2B5EF4-FFF2-40B4-BE49-F238E27FC236}">
                      <a16:creationId xmlns:a16="http://schemas.microsoft.com/office/drawing/2014/main" id="{5BCF65CF-CCBD-490D-8BAF-D3737FD28892}"/>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13" title="Icon of a cloud">
                  <a:extLst>
                    <a:ext uri="{FF2B5EF4-FFF2-40B4-BE49-F238E27FC236}">
                      <a16:creationId xmlns:a16="http://schemas.microsoft.com/office/drawing/2014/main" id="{E73AAECA-8AB0-41E2-8611-4278EDFC9524}"/>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 name="Group 102">
              <a:extLst>
                <a:ext uri="{FF2B5EF4-FFF2-40B4-BE49-F238E27FC236}">
                  <a16:creationId xmlns:a16="http://schemas.microsoft.com/office/drawing/2014/main" id="{21EEA372-733A-46E9-A1A7-2DD1F861E62C}"/>
                </a:ext>
              </a:extLst>
            </p:cNvPr>
            <p:cNvGrpSpPr/>
            <p:nvPr/>
          </p:nvGrpSpPr>
          <p:grpSpPr>
            <a:xfrm>
              <a:off x="9142755" y="2643397"/>
              <a:ext cx="640080" cy="640080"/>
              <a:chOff x="10765456" y="2154483"/>
              <a:chExt cx="640080" cy="640080"/>
            </a:xfrm>
          </p:grpSpPr>
          <p:sp>
            <p:nvSpPr>
              <p:cNvPr id="104" name="Oval 103">
                <a:extLst>
                  <a:ext uri="{FF2B5EF4-FFF2-40B4-BE49-F238E27FC236}">
                    <a16:creationId xmlns:a16="http://schemas.microsoft.com/office/drawing/2014/main" id="{618992D9-C711-4825-9FC5-8AE9325D826D}"/>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Scroll: Vertical 104">
                <a:extLst>
                  <a:ext uri="{FF2B5EF4-FFF2-40B4-BE49-F238E27FC236}">
                    <a16:creationId xmlns:a16="http://schemas.microsoft.com/office/drawing/2014/main" id="{C5078271-ACA3-46D6-ABF4-89CBC7ACA88C}"/>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B8A04D70-FF34-4545-81F9-42E3E832E0B8}"/>
                </a:ext>
              </a:extLst>
            </p:cNvPr>
            <p:cNvGrpSpPr/>
            <p:nvPr/>
          </p:nvGrpSpPr>
          <p:grpSpPr>
            <a:xfrm>
              <a:off x="9142755" y="3519697"/>
              <a:ext cx="640080" cy="640080"/>
              <a:chOff x="10698781" y="3049833"/>
              <a:chExt cx="640080" cy="640080"/>
            </a:xfrm>
          </p:grpSpPr>
          <p:sp>
            <p:nvSpPr>
              <p:cNvPr id="107" name="Oval 106">
                <a:extLst>
                  <a:ext uri="{FF2B5EF4-FFF2-40B4-BE49-F238E27FC236}">
                    <a16:creationId xmlns:a16="http://schemas.microsoft.com/office/drawing/2014/main" id="{E79E54E6-B336-499D-A0C0-70BC3B0DCE8E}"/>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shield_3" title="Icon of a shield with an exclamation point inside">
                <a:extLst>
                  <a:ext uri="{FF2B5EF4-FFF2-40B4-BE49-F238E27FC236}">
                    <a16:creationId xmlns:a16="http://schemas.microsoft.com/office/drawing/2014/main" id="{8571009B-6BFB-4991-B6DD-BEE18D676F50}"/>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C1B7EB55-D6BD-40E9-B2B4-8E052E75CCF4}"/>
                </a:ext>
              </a:extLst>
            </p:cNvPr>
            <p:cNvSpPr/>
            <p:nvPr/>
          </p:nvSpPr>
          <p:spPr bwMode="auto">
            <a:xfrm>
              <a:off x="9142755" y="1767097"/>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8FDE04E3-7913-42C7-B84C-39916A58A953}"/>
                </a:ext>
              </a:extLst>
            </p:cNvPr>
            <p:cNvSpPr/>
            <p:nvPr/>
          </p:nvSpPr>
          <p:spPr>
            <a:xfrm>
              <a:off x="9818696" y="1887082"/>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112" name="Rectangle 111">
              <a:extLst>
                <a:ext uri="{FF2B5EF4-FFF2-40B4-BE49-F238E27FC236}">
                  <a16:creationId xmlns:a16="http://schemas.microsoft.com/office/drawing/2014/main" id="{5159C3C1-AAE6-4C23-829B-D0AA2F16BBB7}"/>
                </a:ext>
              </a:extLst>
            </p:cNvPr>
            <p:cNvSpPr/>
            <p:nvPr/>
          </p:nvSpPr>
          <p:spPr>
            <a:xfrm>
              <a:off x="9818697" y="2756261"/>
              <a:ext cx="1937802" cy="400110"/>
            </a:xfrm>
            <a:prstGeom prst="rect">
              <a:avLst/>
            </a:prstGeom>
          </p:spPr>
          <p:txBody>
            <a:bodyPr wrap="square">
              <a:spAutoFit/>
            </a:bodyPr>
            <a:lstStyle/>
            <a:p>
              <a:r>
                <a:rPr lang="en-US" sz="1000">
                  <a:solidFill>
                    <a:srgbClr val="000000"/>
                  </a:solidFill>
                </a:rPr>
                <a:t>Actionable recommendations for security best practices </a:t>
              </a:r>
            </a:p>
          </p:txBody>
        </p:sp>
        <p:sp>
          <p:nvSpPr>
            <p:cNvPr id="113" name="Rectangle 112">
              <a:extLst>
                <a:ext uri="{FF2B5EF4-FFF2-40B4-BE49-F238E27FC236}">
                  <a16:creationId xmlns:a16="http://schemas.microsoft.com/office/drawing/2014/main" id="{E9791A48-DE7E-4BB6-921D-9849167A80D4}"/>
                </a:ext>
              </a:extLst>
            </p:cNvPr>
            <p:cNvSpPr/>
            <p:nvPr/>
          </p:nvSpPr>
          <p:spPr>
            <a:xfrm>
              <a:off x="9818697" y="3552516"/>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114" name="people_4" title="Icon of a person">
              <a:extLst>
                <a:ext uri="{FF2B5EF4-FFF2-40B4-BE49-F238E27FC236}">
                  <a16:creationId xmlns:a16="http://schemas.microsoft.com/office/drawing/2014/main" id="{4190D2D5-CE82-40B5-A29D-9FB3FDB8B599}"/>
                </a:ext>
              </a:extLst>
            </p:cNvPr>
            <p:cNvSpPr>
              <a:spLocks noChangeAspect="1" noEditPoints="1"/>
            </p:cNvSpPr>
            <p:nvPr/>
          </p:nvSpPr>
          <p:spPr bwMode="auto">
            <a:xfrm>
              <a:off x="9305143" y="1151635"/>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Title 1">
              <a:extLst>
                <a:ext uri="{FF2B5EF4-FFF2-40B4-BE49-F238E27FC236}">
                  <a16:creationId xmlns:a16="http://schemas.microsoft.com/office/drawing/2014/main" id="{0089DCA1-5DCB-4D43-BCB7-A088952D5092}"/>
                </a:ext>
              </a:extLst>
            </p:cNvPr>
            <p:cNvSpPr txBox="1">
              <a:spLocks/>
            </p:cNvSpPr>
            <p:nvPr/>
          </p:nvSpPr>
          <p:spPr>
            <a:xfrm>
              <a:off x="5492271" y="4072235"/>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116" name="Connector: Elbow 115">
              <a:extLst>
                <a:ext uri="{FF2B5EF4-FFF2-40B4-BE49-F238E27FC236}">
                  <a16:creationId xmlns:a16="http://schemas.microsoft.com/office/drawing/2014/main" id="{5DE9C198-2613-4C14-A34F-63E596060E1E}"/>
                </a:ext>
              </a:extLst>
            </p:cNvPr>
            <p:cNvCxnSpPr>
              <a:cxnSpLocks/>
              <a:stCxn id="109" idx="2"/>
              <a:endCxn id="107" idx="2"/>
            </p:cNvCxnSpPr>
            <p:nvPr/>
          </p:nvCxnSpPr>
          <p:spPr>
            <a:xfrm rot="10800000" flipV="1">
              <a:off x="9142755" y="2087137"/>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E6B6B4C-EE59-46A9-B3B5-3A8D693706EB}"/>
                </a:ext>
              </a:extLst>
            </p:cNvPr>
            <p:cNvCxnSpPr>
              <a:cxnSpLocks/>
              <a:stCxn id="101" idx="2"/>
            </p:cNvCxnSpPr>
            <p:nvPr/>
          </p:nvCxnSpPr>
          <p:spPr>
            <a:xfrm>
              <a:off x="7501782" y="3369678"/>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8ECD6E4-2F5E-443F-A1AD-8E813D429BAA}"/>
                </a:ext>
              </a:extLst>
            </p:cNvPr>
            <p:cNvCxnSpPr>
              <a:cxnSpLocks/>
              <a:stCxn id="101" idx="3"/>
              <a:endCxn id="104" idx="2"/>
            </p:cNvCxnSpPr>
            <p:nvPr/>
          </p:nvCxnSpPr>
          <p:spPr>
            <a:xfrm>
              <a:off x="7913262" y="2958198"/>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binoculars" title="Icon of binoculars">
              <a:extLst>
                <a:ext uri="{FF2B5EF4-FFF2-40B4-BE49-F238E27FC236}">
                  <a16:creationId xmlns:a16="http://schemas.microsoft.com/office/drawing/2014/main" id="{C807BCBE-9DB8-4A44-881D-B9CB32145165}"/>
                </a:ext>
              </a:extLst>
            </p:cNvPr>
            <p:cNvSpPr>
              <a:spLocks noChangeAspect="1" noEditPoints="1"/>
            </p:cNvSpPr>
            <p:nvPr/>
          </p:nvSpPr>
          <p:spPr bwMode="auto">
            <a:xfrm>
              <a:off x="9274391" y="1913648"/>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D50FCF52-0C5A-41AE-A34F-812A2DE3260D}"/>
                </a:ext>
              </a:extLst>
            </p:cNvPr>
            <p:cNvSpPr/>
            <p:nvPr/>
          </p:nvSpPr>
          <p:spPr bwMode="auto">
            <a:xfrm>
              <a:off x="5639909" y="4713494"/>
              <a:ext cx="6131149" cy="1517556"/>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54A5F0D1-5AB5-4264-A163-7B1C6F681F3A}"/>
                </a:ext>
              </a:extLst>
            </p:cNvPr>
            <p:cNvSpPr txBox="1">
              <a:spLocks/>
            </p:cNvSpPr>
            <p:nvPr/>
          </p:nvSpPr>
          <p:spPr>
            <a:xfrm>
              <a:off x="5639909" y="4461990"/>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p>
          </p:txBody>
        </p:sp>
        <p:sp>
          <p:nvSpPr>
            <p:cNvPr id="126" name="Title 1">
              <a:extLst>
                <a:ext uri="{FF2B5EF4-FFF2-40B4-BE49-F238E27FC236}">
                  <a16:creationId xmlns:a16="http://schemas.microsoft.com/office/drawing/2014/main" id="{5A7D9D80-1C28-42C8-B525-A9F7177261BF}"/>
                </a:ext>
              </a:extLst>
            </p:cNvPr>
            <p:cNvSpPr txBox="1">
              <a:spLocks/>
            </p:cNvSpPr>
            <p:nvPr/>
          </p:nvSpPr>
          <p:spPr>
            <a:xfrm>
              <a:off x="5887738" y="5029908"/>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27" name="Rectangle: Rounded Corners 126">
              <a:extLst>
                <a:ext uri="{FF2B5EF4-FFF2-40B4-BE49-F238E27FC236}">
                  <a16:creationId xmlns:a16="http://schemas.microsoft.com/office/drawing/2014/main" id="{B33D2AA2-7AC6-4B5D-AC6F-819F223681A5}"/>
                </a:ext>
              </a:extLst>
            </p:cNvPr>
            <p:cNvSpPr/>
            <p:nvPr/>
          </p:nvSpPr>
          <p:spPr bwMode="auto">
            <a:xfrm>
              <a:off x="5975404" y="5274557"/>
              <a:ext cx="640080" cy="64008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8" name="Group 127">
              <a:extLst>
                <a:ext uri="{FF2B5EF4-FFF2-40B4-BE49-F238E27FC236}">
                  <a16:creationId xmlns:a16="http://schemas.microsoft.com/office/drawing/2014/main" id="{3072977E-2F49-4D4C-96C9-77DCA01FFB06}"/>
                </a:ext>
              </a:extLst>
            </p:cNvPr>
            <p:cNvGrpSpPr/>
            <p:nvPr/>
          </p:nvGrpSpPr>
          <p:grpSpPr>
            <a:xfrm>
              <a:off x="6832866" y="4845769"/>
              <a:ext cx="625044" cy="1283681"/>
              <a:chOff x="6926694" y="4890013"/>
              <a:chExt cx="625044" cy="1283681"/>
            </a:xfrm>
          </p:grpSpPr>
          <p:cxnSp>
            <p:nvCxnSpPr>
              <p:cNvPr id="129" name="Straight Connector 128">
                <a:extLst>
                  <a:ext uri="{FF2B5EF4-FFF2-40B4-BE49-F238E27FC236}">
                    <a16:creationId xmlns:a16="http://schemas.microsoft.com/office/drawing/2014/main" id="{5B0C1BF5-BC82-4938-B43F-555A4546B36C}"/>
                  </a:ext>
                </a:extLst>
              </p:cNvPr>
              <p:cNvCxnSpPr>
                <a:cxnSpLocks/>
              </p:cNvCxnSpPr>
              <p:nvPr/>
            </p:nvCxnSpPr>
            <p:spPr>
              <a:xfrm>
                <a:off x="7239216" y="4890013"/>
                <a:ext cx="0" cy="1283681"/>
              </a:xfrm>
              <a:prstGeom prst="line">
                <a:avLst/>
              </a:prstGeom>
              <a:ln w="12700">
                <a:solidFill>
                  <a:srgbClr val="0F78D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EA6B54A-39BA-48D5-A0C3-69B40A2D168A}"/>
                  </a:ext>
                </a:extLst>
              </p:cNvPr>
              <p:cNvSpPr/>
              <p:nvPr/>
            </p:nvSpPr>
            <p:spPr>
              <a:xfrm rot="16200000">
                <a:off x="6696686" y="5408743"/>
                <a:ext cx="706238" cy="246221"/>
              </a:xfrm>
              <a:prstGeom prst="rect">
                <a:avLst/>
              </a:prstGeom>
            </p:spPr>
            <p:txBody>
              <a:bodyPr wrap="square">
                <a:spAutoFit/>
              </a:bodyPr>
              <a:lstStyle/>
              <a:p>
                <a:pPr algn="ctr"/>
                <a:r>
                  <a:rPr lang="en-US" sz="1000">
                    <a:solidFill>
                      <a:srgbClr val="000000"/>
                    </a:solidFill>
                  </a:rPr>
                  <a:t>Master</a:t>
                </a:r>
              </a:p>
            </p:txBody>
          </p:sp>
          <p:sp>
            <p:nvSpPr>
              <p:cNvPr id="131" name="Rectangle 130">
                <a:extLst>
                  <a:ext uri="{FF2B5EF4-FFF2-40B4-BE49-F238E27FC236}">
                    <a16:creationId xmlns:a16="http://schemas.microsoft.com/office/drawing/2014/main" id="{B89D1775-218D-420A-89D2-386AF94C9921}"/>
                  </a:ext>
                </a:extLst>
              </p:cNvPr>
              <p:cNvSpPr/>
              <p:nvPr/>
            </p:nvSpPr>
            <p:spPr>
              <a:xfrm rot="5400000">
                <a:off x="7075509" y="5408743"/>
                <a:ext cx="706238" cy="246221"/>
              </a:xfrm>
              <a:prstGeom prst="rect">
                <a:avLst/>
              </a:prstGeom>
            </p:spPr>
            <p:txBody>
              <a:bodyPr wrap="square">
                <a:spAutoFit/>
              </a:bodyPr>
              <a:lstStyle/>
              <a:p>
                <a:pPr algn="ctr"/>
                <a:r>
                  <a:rPr lang="en-US" sz="1000">
                    <a:solidFill>
                      <a:srgbClr val="000000"/>
                    </a:solidFill>
                  </a:rPr>
                  <a:t>Workers</a:t>
                </a:r>
              </a:p>
            </p:txBody>
          </p:sp>
        </p:grpSp>
        <p:grpSp>
          <p:nvGrpSpPr>
            <p:cNvPr id="132" name="Group 131">
              <a:extLst>
                <a:ext uri="{FF2B5EF4-FFF2-40B4-BE49-F238E27FC236}">
                  <a16:creationId xmlns:a16="http://schemas.microsoft.com/office/drawing/2014/main" id="{8BD0990A-4DF5-4892-BC72-45AB026CEB63}"/>
                </a:ext>
              </a:extLst>
            </p:cNvPr>
            <p:cNvGrpSpPr/>
            <p:nvPr/>
          </p:nvGrpSpPr>
          <p:grpSpPr>
            <a:xfrm>
              <a:off x="7743261" y="4816526"/>
              <a:ext cx="1234440" cy="1243673"/>
              <a:chOff x="7802253" y="4909885"/>
              <a:chExt cx="1234440" cy="1243673"/>
            </a:xfrm>
          </p:grpSpPr>
          <p:sp>
            <p:nvSpPr>
              <p:cNvPr id="133" name="Title 1">
                <a:extLst>
                  <a:ext uri="{FF2B5EF4-FFF2-40B4-BE49-F238E27FC236}">
                    <a16:creationId xmlns:a16="http://schemas.microsoft.com/office/drawing/2014/main" id="{29335B29-24F8-4EBB-9387-8B8D3F67188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Node1</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E7256F43-8070-45F5-B9E0-367960F7D53E}"/>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5" name="Rectangle: Rounded Corners 134">
                <a:extLst>
                  <a:ext uri="{FF2B5EF4-FFF2-40B4-BE49-F238E27FC236}">
                    <a16:creationId xmlns:a16="http://schemas.microsoft.com/office/drawing/2014/main" id="{F03855B0-D9B0-4A1F-9152-6BC38F1E2CF1}"/>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6" name="Rectangle 135">
                <a:extLst>
                  <a:ext uri="{FF2B5EF4-FFF2-40B4-BE49-F238E27FC236}">
                    <a16:creationId xmlns:a16="http://schemas.microsoft.com/office/drawing/2014/main" id="{4DD93C4C-EB16-4B5C-AA87-2136512BB67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37" name="Rectangle: Rounded Corners 136">
                <a:extLst>
                  <a:ext uri="{FF2B5EF4-FFF2-40B4-BE49-F238E27FC236}">
                    <a16:creationId xmlns:a16="http://schemas.microsoft.com/office/drawing/2014/main" id="{C61D0EDF-5477-41F8-B229-A190A32C4554}"/>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38" name="Group 137">
                <a:extLst>
                  <a:ext uri="{FF2B5EF4-FFF2-40B4-BE49-F238E27FC236}">
                    <a16:creationId xmlns:a16="http://schemas.microsoft.com/office/drawing/2014/main" id="{9FFF3E8F-325B-40FE-AD12-78E3DB17F779}"/>
                  </a:ext>
                </a:extLst>
              </p:cNvPr>
              <p:cNvGrpSpPr/>
              <p:nvPr/>
            </p:nvGrpSpPr>
            <p:grpSpPr>
              <a:xfrm>
                <a:off x="7921710" y="5264907"/>
                <a:ext cx="981010" cy="217547"/>
                <a:chOff x="7928426" y="5264907"/>
                <a:chExt cx="981010" cy="217547"/>
              </a:xfrm>
            </p:grpSpPr>
            <p:sp>
              <p:nvSpPr>
                <p:cNvPr id="140" name="Freeform: Shape 139">
                  <a:extLst>
                    <a:ext uri="{FF2B5EF4-FFF2-40B4-BE49-F238E27FC236}">
                      <a16:creationId xmlns:a16="http://schemas.microsoft.com/office/drawing/2014/main" id="{6A1DF8B4-6C97-40F9-B08C-066C7C3E32A2}"/>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36E5DD9E-61A5-43BF-BCF7-977255D55434}"/>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2" name="Freeform: Shape 141">
                  <a:extLst>
                    <a:ext uri="{FF2B5EF4-FFF2-40B4-BE49-F238E27FC236}">
                      <a16:creationId xmlns:a16="http://schemas.microsoft.com/office/drawing/2014/main" id="{116797A5-74C3-4692-8DCF-2DD1EE21C8A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3" name="Freeform: Shape 142">
                  <a:extLst>
                    <a:ext uri="{FF2B5EF4-FFF2-40B4-BE49-F238E27FC236}">
                      <a16:creationId xmlns:a16="http://schemas.microsoft.com/office/drawing/2014/main" id="{37BF6F1F-A9EE-43B3-B36C-44EC6434D9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39" name="Rectangle 138">
                <a:extLst>
                  <a:ext uri="{FF2B5EF4-FFF2-40B4-BE49-F238E27FC236}">
                    <a16:creationId xmlns:a16="http://schemas.microsoft.com/office/drawing/2014/main" id="{E16AC165-02B0-414B-A80B-D82AEA786A73}"/>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44" name="Group 143">
              <a:extLst>
                <a:ext uri="{FF2B5EF4-FFF2-40B4-BE49-F238E27FC236}">
                  <a16:creationId xmlns:a16="http://schemas.microsoft.com/office/drawing/2014/main" id="{6680E9E9-EF59-4468-9FA0-A6A341D88043}"/>
                </a:ext>
              </a:extLst>
            </p:cNvPr>
            <p:cNvGrpSpPr/>
            <p:nvPr/>
          </p:nvGrpSpPr>
          <p:grpSpPr>
            <a:xfrm>
              <a:off x="9072561" y="4816526"/>
              <a:ext cx="1234440" cy="1243673"/>
              <a:chOff x="7802253" y="4909885"/>
              <a:chExt cx="1234440" cy="1243673"/>
            </a:xfrm>
          </p:grpSpPr>
          <p:sp>
            <p:nvSpPr>
              <p:cNvPr id="145" name="Title 1">
                <a:extLst>
                  <a:ext uri="{FF2B5EF4-FFF2-40B4-BE49-F238E27FC236}">
                    <a16:creationId xmlns:a16="http://schemas.microsoft.com/office/drawing/2014/main" id="{10EFA721-52F5-4992-B125-57DB15AF42E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Node2</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46" name="Rectangle: Rounded Corners 145">
                <a:extLst>
                  <a:ext uri="{FF2B5EF4-FFF2-40B4-BE49-F238E27FC236}">
                    <a16:creationId xmlns:a16="http://schemas.microsoft.com/office/drawing/2014/main" id="{6A97C7C0-66FE-461B-A448-372A77DF5360}"/>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20E7DA5F-F20D-45F9-8903-FECB00ECF077}"/>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8" name="Rectangle 147">
                <a:extLst>
                  <a:ext uri="{FF2B5EF4-FFF2-40B4-BE49-F238E27FC236}">
                    <a16:creationId xmlns:a16="http://schemas.microsoft.com/office/drawing/2014/main" id="{AA35596A-2F17-4642-98A0-BD0A28AC2DE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49" name="Rectangle: Rounded Corners 148">
                <a:extLst>
                  <a:ext uri="{FF2B5EF4-FFF2-40B4-BE49-F238E27FC236}">
                    <a16:creationId xmlns:a16="http://schemas.microsoft.com/office/drawing/2014/main" id="{A0349C9E-C49A-4A55-BB2A-994B9A6FEFF3}"/>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57DE85A7-46DB-494E-AC39-C7AC8FBE7714}"/>
                  </a:ext>
                </a:extLst>
              </p:cNvPr>
              <p:cNvGrpSpPr/>
              <p:nvPr/>
            </p:nvGrpSpPr>
            <p:grpSpPr>
              <a:xfrm>
                <a:off x="7921710" y="5264907"/>
                <a:ext cx="981010" cy="217547"/>
                <a:chOff x="7928426" y="5264907"/>
                <a:chExt cx="981010" cy="217547"/>
              </a:xfrm>
            </p:grpSpPr>
            <p:sp>
              <p:nvSpPr>
                <p:cNvPr id="152" name="Freeform: Shape 151">
                  <a:extLst>
                    <a:ext uri="{FF2B5EF4-FFF2-40B4-BE49-F238E27FC236}">
                      <a16:creationId xmlns:a16="http://schemas.microsoft.com/office/drawing/2014/main" id="{5CF00B88-5A56-43D2-AC72-35EC5B5302B0}"/>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3" name="Freeform: Shape 152">
                  <a:extLst>
                    <a:ext uri="{FF2B5EF4-FFF2-40B4-BE49-F238E27FC236}">
                      <a16:creationId xmlns:a16="http://schemas.microsoft.com/office/drawing/2014/main" id="{E86775D9-0179-4ABB-8140-EDE18D2E62E5}"/>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4" name="Freeform: Shape 153">
                  <a:extLst>
                    <a:ext uri="{FF2B5EF4-FFF2-40B4-BE49-F238E27FC236}">
                      <a16:creationId xmlns:a16="http://schemas.microsoft.com/office/drawing/2014/main" id="{03C6C5FD-3176-4C03-979D-F01203C6344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5" name="Freeform: Shape 154">
                  <a:extLst>
                    <a:ext uri="{FF2B5EF4-FFF2-40B4-BE49-F238E27FC236}">
                      <a16:creationId xmlns:a16="http://schemas.microsoft.com/office/drawing/2014/main" id="{0232664B-CC1B-4D3C-A4DA-D7AB2F84AF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51" name="Rectangle 150">
                <a:extLst>
                  <a:ext uri="{FF2B5EF4-FFF2-40B4-BE49-F238E27FC236}">
                    <a16:creationId xmlns:a16="http://schemas.microsoft.com/office/drawing/2014/main" id="{ED5BB45C-FE49-42E9-90D0-763818C960E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56" name="Group 155">
              <a:extLst>
                <a:ext uri="{FF2B5EF4-FFF2-40B4-BE49-F238E27FC236}">
                  <a16:creationId xmlns:a16="http://schemas.microsoft.com/office/drawing/2014/main" id="{EA5FE283-B967-4123-8188-9DBFAB9E1F7F}"/>
                </a:ext>
              </a:extLst>
            </p:cNvPr>
            <p:cNvGrpSpPr/>
            <p:nvPr/>
          </p:nvGrpSpPr>
          <p:grpSpPr>
            <a:xfrm>
              <a:off x="10401861" y="4816526"/>
              <a:ext cx="1234440" cy="1243673"/>
              <a:chOff x="7802253" y="4909885"/>
              <a:chExt cx="1234440" cy="1243673"/>
            </a:xfrm>
          </p:grpSpPr>
          <p:sp>
            <p:nvSpPr>
              <p:cNvPr id="157" name="Title 1">
                <a:extLst>
                  <a:ext uri="{FF2B5EF4-FFF2-40B4-BE49-F238E27FC236}">
                    <a16:creationId xmlns:a16="http://schemas.microsoft.com/office/drawing/2014/main" id="{32E64A47-4F1C-441A-B35D-177AA56DA456}"/>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Node3</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58" name="Rectangle: Rounded Corners 157">
                <a:extLst>
                  <a:ext uri="{FF2B5EF4-FFF2-40B4-BE49-F238E27FC236}">
                    <a16:creationId xmlns:a16="http://schemas.microsoft.com/office/drawing/2014/main" id="{678975A3-4806-4078-B449-8648623AFA2C}"/>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9" name="Rectangle: Rounded Corners 158">
                <a:extLst>
                  <a:ext uri="{FF2B5EF4-FFF2-40B4-BE49-F238E27FC236}">
                    <a16:creationId xmlns:a16="http://schemas.microsoft.com/office/drawing/2014/main" id="{02427F48-C4DA-4E6C-8FB7-AEA11CD07ABC}"/>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60" name="Rectangle 159">
                <a:extLst>
                  <a:ext uri="{FF2B5EF4-FFF2-40B4-BE49-F238E27FC236}">
                    <a16:creationId xmlns:a16="http://schemas.microsoft.com/office/drawing/2014/main" id="{20FC7C20-035F-4563-BBB8-C586750144DA}"/>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61" name="Rectangle: Rounded Corners 160">
                <a:extLst>
                  <a:ext uri="{FF2B5EF4-FFF2-40B4-BE49-F238E27FC236}">
                    <a16:creationId xmlns:a16="http://schemas.microsoft.com/office/drawing/2014/main" id="{0EECCBC3-1E90-4340-857C-AA13EF093D47}"/>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62" name="Group 161">
                <a:extLst>
                  <a:ext uri="{FF2B5EF4-FFF2-40B4-BE49-F238E27FC236}">
                    <a16:creationId xmlns:a16="http://schemas.microsoft.com/office/drawing/2014/main" id="{D1D8AD67-1FEA-4698-BACA-F15E81362C76}"/>
                  </a:ext>
                </a:extLst>
              </p:cNvPr>
              <p:cNvGrpSpPr/>
              <p:nvPr/>
            </p:nvGrpSpPr>
            <p:grpSpPr>
              <a:xfrm>
                <a:off x="7921710" y="5264907"/>
                <a:ext cx="981010" cy="217547"/>
                <a:chOff x="7928426" y="5264907"/>
                <a:chExt cx="981010" cy="217547"/>
              </a:xfrm>
            </p:grpSpPr>
            <p:sp>
              <p:nvSpPr>
                <p:cNvPr id="164" name="Freeform: Shape 163">
                  <a:extLst>
                    <a:ext uri="{FF2B5EF4-FFF2-40B4-BE49-F238E27FC236}">
                      <a16:creationId xmlns:a16="http://schemas.microsoft.com/office/drawing/2014/main" id="{94BC31CC-ECCE-4B8B-B8D2-3403607EF947}"/>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5" name="Freeform: Shape 164">
                  <a:extLst>
                    <a:ext uri="{FF2B5EF4-FFF2-40B4-BE49-F238E27FC236}">
                      <a16:creationId xmlns:a16="http://schemas.microsoft.com/office/drawing/2014/main" id="{B254E77E-A4FA-42A9-B938-F4666146FEDE}"/>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6" name="Freeform: Shape 165">
                  <a:extLst>
                    <a:ext uri="{FF2B5EF4-FFF2-40B4-BE49-F238E27FC236}">
                      <a16:creationId xmlns:a16="http://schemas.microsoft.com/office/drawing/2014/main" id="{050D10F8-040B-451C-B0D2-00E19BE086F3}"/>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7" name="Freeform: Shape 166">
                  <a:extLst>
                    <a:ext uri="{FF2B5EF4-FFF2-40B4-BE49-F238E27FC236}">
                      <a16:creationId xmlns:a16="http://schemas.microsoft.com/office/drawing/2014/main" id="{A62F9D16-4D08-4AB6-816E-D2CDC1945395}"/>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63" name="Rectangle 162">
                <a:extLst>
                  <a:ext uri="{FF2B5EF4-FFF2-40B4-BE49-F238E27FC236}">
                    <a16:creationId xmlns:a16="http://schemas.microsoft.com/office/drawing/2014/main" id="{B760DC06-1D89-44BE-B963-7569D0131B0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cxnSp>
          <p:nvCxnSpPr>
            <p:cNvPr id="168" name="Connector: Elbow 167">
              <a:extLst>
                <a:ext uri="{FF2B5EF4-FFF2-40B4-BE49-F238E27FC236}">
                  <a16:creationId xmlns:a16="http://schemas.microsoft.com/office/drawing/2014/main" id="{F9A43113-CE28-4146-B396-2F879D80CB9E}"/>
                </a:ext>
              </a:extLst>
            </p:cNvPr>
            <p:cNvCxnSpPr>
              <a:cxnSpLocks/>
              <a:stCxn id="101" idx="1"/>
              <a:endCxn id="127" idx="1"/>
            </p:cNvCxnSpPr>
            <p:nvPr/>
          </p:nvCxnSpPr>
          <p:spPr>
            <a:xfrm rot="10800000" flipV="1">
              <a:off x="5993022" y="3125715"/>
              <a:ext cx="1097280" cy="2468880"/>
            </a:xfrm>
            <a:prstGeom prst="bentConnector3">
              <a:avLst>
                <a:gd name="adj1" fmla="val 162582"/>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8138208B-5A7E-4B8E-BA33-979B392E3BFE}"/>
                </a:ext>
              </a:extLst>
            </p:cNvPr>
            <p:cNvCxnSpPr>
              <a:cxnSpLocks/>
              <a:stCxn id="101" idx="1"/>
              <a:endCxn id="163" idx="2"/>
            </p:cNvCxnSpPr>
            <p:nvPr/>
          </p:nvCxnSpPr>
          <p:spPr>
            <a:xfrm rot="10800000" flipH="1" flipV="1">
              <a:off x="7079902" y="2753596"/>
              <a:ext cx="3931920" cy="3291840"/>
            </a:xfrm>
            <a:prstGeom prst="bentConnector4">
              <a:avLst>
                <a:gd name="adj1" fmla="val -51450"/>
                <a:gd name="adj2" fmla="val 113664"/>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87D8C8D-DF22-43E9-97B7-BE420BFEC28E}"/>
                </a:ext>
              </a:extLst>
            </p:cNvPr>
            <p:cNvCxnSpPr/>
            <p:nvPr/>
          </p:nvCxnSpPr>
          <p:spPr>
            <a:xfrm>
              <a:off x="8353223"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B285372-6398-4AD7-AF1D-E0AD1CE185C1}"/>
                </a:ext>
              </a:extLst>
            </p:cNvPr>
            <p:cNvCxnSpPr/>
            <p:nvPr/>
          </p:nvCxnSpPr>
          <p:spPr>
            <a:xfrm>
              <a:off x="9689781"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2" name="server" title="Icon of a server tower">
              <a:extLst>
                <a:ext uri="{FF2B5EF4-FFF2-40B4-BE49-F238E27FC236}">
                  <a16:creationId xmlns:a16="http://schemas.microsoft.com/office/drawing/2014/main" id="{A0BB9695-A72C-436F-8E8A-9E9EFE17532B}"/>
                </a:ext>
              </a:extLst>
            </p:cNvPr>
            <p:cNvSpPr>
              <a:spLocks noChangeAspect="1" noEditPoints="1"/>
            </p:cNvSpPr>
            <p:nvPr/>
          </p:nvSpPr>
          <p:spPr bwMode="auto">
            <a:xfrm>
              <a:off x="6178221" y="5371947"/>
              <a:ext cx="234446" cy="44530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57901A90-7925-4B21-A5C9-A8B433B6344D}"/>
                </a:ext>
              </a:extLst>
            </p:cNvPr>
            <p:cNvGrpSpPr/>
            <p:nvPr/>
          </p:nvGrpSpPr>
          <p:grpSpPr>
            <a:xfrm>
              <a:off x="11683095" y="4086107"/>
              <a:ext cx="469127" cy="469127"/>
              <a:chOff x="7885934" y="3333716"/>
              <a:chExt cx="469127" cy="469127"/>
            </a:xfrm>
          </p:grpSpPr>
          <p:sp>
            <p:nvSpPr>
              <p:cNvPr id="174" name="Oval 173">
                <a:extLst>
                  <a:ext uri="{FF2B5EF4-FFF2-40B4-BE49-F238E27FC236}">
                    <a16:creationId xmlns:a16="http://schemas.microsoft.com/office/drawing/2014/main" id="{1DEBED5E-05B9-4F58-BE9B-C692D3C326C8}"/>
                  </a:ext>
                </a:extLst>
              </p:cNvPr>
              <p:cNvSpPr/>
              <p:nvPr/>
            </p:nvSpPr>
            <p:spPr bwMode="auto">
              <a:xfrm>
                <a:off x="7885934" y="3333716"/>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3" title="Icon of a cloud">
                <a:extLst>
                  <a:ext uri="{FF2B5EF4-FFF2-40B4-BE49-F238E27FC236}">
                    <a16:creationId xmlns:a16="http://schemas.microsoft.com/office/drawing/2014/main" id="{B297E135-5BB3-44A7-8652-798A55F33C44}"/>
                  </a:ext>
                </a:extLst>
              </p:cNvPr>
              <p:cNvSpPr>
                <a:spLocks noChangeAspect="1"/>
              </p:cNvSpPr>
              <p:nvPr/>
            </p:nvSpPr>
            <p:spPr bwMode="auto">
              <a:xfrm>
                <a:off x="7966548" y="3483829"/>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6" name="Group 175">
              <a:extLst>
                <a:ext uri="{FF2B5EF4-FFF2-40B4-BE49-F238E27FC236}">
                  <a16:creationId xmlns:a16="http://schemas.microsoft.com/office/drawing/2014/main" id="{2229449D-C58A-4084-8A1B-01E07FF60457}"/>
                </a:ext>
              </a:extLst>
            </p:cNvPr>
            <p:cNvGrpSpPr/>
            <p:nvPr/>
          </p:nvGrpSpPr>
          <p:grpSpPr>
            <a:xfrm>
              <a:off x="9810484" y="4415654"/>
              <a:ext cx="200333" cy="200333"/>
              <a:chOff x="6629313" y="1392067"/>
              <a:chExt cx="469127" cy="469127"/>
            </a:xfrm>
          </p:grpSpPr>
          <p:sp>
            <p:nvSpPr>
              <p:cNvPr id="177" name="Oval 176">
                <a:extLst>
                  <a:ext uri="{FF2B5EF4-FFF2-40B4-BE49-F238E27FC236}">
                    <a16:creationId xmlns:a16="http://schemas.microsoft.com/office/drawing/2014/main" id="{BDEE2CF8-720B-4067-8651-D26C829D4F23}"/>
                  </a:ext>
                </a:extLst>
              </p:cNvPr>
              <p:cNvSpPr/>
              <p:nvPr/>
            </p:nvSpPr>
            <p:spPr bwMode="auto">
              <a:xfrm>
                <a:off x="6629313" y="1392067"/>
                <a:ext cx="469127" cy="469127"/>
              </a:xfrm>
              <a:prstGeom prst="ellipse">
                <a:avLst/>
              </a:prstGeom>
              <a:solidFill>
                <a:srgbClr val="E5F7ED"/>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8" name="Picture 177">
                <a:extLst>
                  <a:ext uri="{FF2B5EF4-FFF2-40B4-BE49-F238E27FC236}">
                    <a16:creationId xmlns:a16="http://schemas.microsoft.com/office/drawing/2014/main" id="{70614D78-C628-4B23-AE14-2887FE364C4C}"/>
                  </a:ext>
                </a:extLst>
              </p:cNvPr>
              <p:cNvPicPr>
                <a:picLocks noChangeAspect="1"/>
              </p:cNvPicPr>
              <p:nvPr/>
            </p:nvPicPr>
            <p:blipFill rotWithShape="1">
              <a:blip r:embed="rId4"/>
              <a:srcRect l="24796" t="19470" r="25208" b="36624"/>
              <a:stretch/>
            </p:blipFill>
            <p:spPr>
              <a:xfrm>
                <a:off x="6717213" y="1487527"/>
                <a:ext cx="293327" cy="278207"/>
              </a:xfrm>
              <a:prstGeom prst="rect">
                <a:avLst/>
              </a:prstGeom>
            </p:spPr>
          </p:pic>
        </p:grpSp>
        <p:sp>
          <p:nvSpPr>
            <p:cNvPr id="179" name="Title 1">
              <a:extLst>
                <a:ext uri="{FF2B5EF4-FFF2-40B4-BE49-F238E27FC236}">
                  <a16:creationId xmlns:a16="http://schemas.microsoft.com/office/drawing/2014/main" id="{988432BC-F778-4AFB-BEE5-EB655F04AD49}"/>
                </a:ext>
              </a:extLst>
            </p:cNvPr>
            <p:cNvSpPr txBox="1">
              <a:spLocks/>
            </p:cNvSpPr>
            <p:nvPr/>
          </p:nvSpPr>
          <p:spPr>
            <a:xfrm>
              <a:off x="10085341" y="4437337"/>
              <a:ext cx="1562697"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i="1" spc="0">
                  <a:solidFill>
                    <a:srgbClr val="00B050"/>
                  </a:solidFill>
                  <a:latin typeface="Segoe UI" panose="020B0502040204020203" pitchFamily="34" charset="0"/>
                </a:rPr>
                <a:t>Verified by Security Center</a:t>
              </a:r>
              <a:endParaRPr sz="1000" i="1" spc="0">
                <a:solidFill>
                  <a:srgbClr val="00B050"/>
                </a:solidFill>
                <a:latin typeface="Segoe UI" panose="020B0502040204020203" pitchFamily="34" charset="0"/>
              </a:endParaRPr>
            </a:p>
          </p:txBody>
        </p:sp>
        <p:sp>
          <p:nvSpPr>
            <p:cNvPr id="180" name="Rectangle 179">
              <a:extLst>
                <a:ext uri="{FF2B5EF4-FFF2-40B4-BE49-F238E27FC236}">
                  <a16:creationId xmlns:a16="http://schemas.microsoft.com/office/drawing/2014/main" id="{71E3DC62-109D-458A-82A2-521A3DF2440E}"/>
                </a:ext>
              </a:extLst>
            </p:cNvPr>
            <p:cNvSpPr/>
            <p:nvPr/>
          </p:nvSpPr>
          <p:spPr>
            <a:xfrm>
              <a:off x="5439760" y="3189580"/>
              <a:ext cx="1473652" cy="247495"/>
            </a:xfrm>
            <a:prstGeom prst="rect">
              <a:avLst/>
            </a:prstGeom>
          </p:spPr>
          <p:txBody>
            <a:bodyPr wrap="square">
              <a:spAutoFit/>
            </a:bodyPr>
            <a:lstStyle/>
            <a:p>
              <a:pPr algn="ctr"/>
              <a:r>
                <a:rPr lang="en-US" sz="1000">
                  <a:solidFill>
                    <a:srgbClr val="000000"/>
                  </a:solidFill>
                </a:rPr>
                <a:t>Audit log</a:t>
              </a:r>
            </a:p>
          </p:txBody>
        </p:sp>
        <p:sp>
          <p:nvSpPr>
            <p:cNvPr id="181" name="Rectangle 180">
              <a:extLst>
                <a:ext uri="{FF2B5EF4-FFF2-40B4-BE49-F238E27FC236}">
                  <a16:creationId xmlns:a16="http://schemas.microsoft.com/office/drawing/2014/main" id="{430A8322-E628-4561-A3D5-5A6A5E3846CF}"/>
                </a:ext>
              </a:extLst>
            </p:cNvPr>
            <p:cNvSpPr/>
            <p:nvPr/>
          </p:nvSpPr>
          <p:spPr>
            <a:xfrm>
              <a:off x="5439760" y="2453006"/>
              <a:ext cx="1473652" cy="247495"/>
            </a:xfrm>
            <a:prstGeom prst="rect">
              <a:avLst/>
            </a:prstGeom>
          </p:spPr>
          <p:txBody>
            <a:bodyPr wrap="square">
              <a:spAutoFit/>
            </a:bodyPr>
            <a:lstStyle/>
            <a:p>
              <a:pPr algn="ctr"/>
              <a:r>
                <a:rPr lang="en-US" sz="1000">
                  <a:solidFill>
                    <a:srgbClr val="000000"/>
                  </a:solidFill>
                </a:rPr>
                <a:t>Raw security events</a:t>
              </a:r>
            </a:p>
          </p:txBody>
        </p:sp>
        <p:sp>
          <p:nvSpPr>
            <p:cNvPr id="182" name="Flowchart: Connector 181">
              <a:extLst>
                <a:ext uri="{FF2B5EF4-FFF2-40B4-BE49-F238E27FC236}">
                  <a16:creationId xmlns:a16="http://schemas.microsoft.com/office/drawing/2014/main" id="{B1D5925F-4EFC-4D6E-8E57-F3DEF124D0D6}"/>
                </a:ext>
              </a:extLst>
            </p:cNvPr>
            <p:cNvSpPr/>
            <p:nvPr/>
          </p:nvSpPr>
          <p:spPr bwMode="auto">
            <a:xfrm>
              <a:off x="9594292" y="1724595"/>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83" name="Flowchart: Connector 182">
              <a:extLst>
                <a:ext uri="{FF2B5EF4-FFF2-40B4-BE49-F238E27FC236}">
                  <a16:creationId xmlns:a16="http://schemas.microsoft.com/office/drawing/2014/main" id="{DA7AF434-2C90-4F08-ACE2-6DBA30377C40}"/>
                </a:ext>
              </a:extLst>
            </p:cNvPr>
            <p:cNvSpPr/>
            <p:nvPr/>
          </p:nvSpPr>
          <p:spPr bwMode="auto">
            <a:xfrm>
              <a:off x="9594292" y="2596008"/>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84" name="Flowchart: Connector 183">
              <a:extLst>
                <a:ext uri="{FF2B5EF4-FFF2-40B4-BE49-F238E27FC236}">
                  <a16:creationId xmlns:a16="http://schemas.microsoft.com/office/drawing/2014/main" id="{FF7A6C7D-FE21-4B6B-A978-133C0FF2D714}"/>
                </a:ext>
              </a:extLst>
            </p:cNvPr>
            <p:cNvSpPr/>
            <p:nvPr/>
          </p:nvSpPr>
          <p:spPr bwMode="auto">
            <a:xfrm>
              <a:off x="9594292" y="3471333"/>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a</a:t>
              </a:r>
            </a:p>
          </p:txBody>
        </p:sp>
        <p:sp>
          <p:nvSpPr>
            <p:cNvPr id="185" name="Flowchart: Connector 184">
              <a:extLst>
                <a:ext uri="{FF2B5EF4-FFF2-40B4-BE49-F238E27FC236}">
                  <a16:creationId xmlns:a16="http://schemas.microsoft.com/office/drawing/2014/main" id="{EA625DD8-0ADA-451B-8118-1F6EEA3DA5CF}"/>
                </a:ext>
              </a:extLst>
            </p:cNvPr>
            <p:cNvSpPr/>
            <p:nvPr/>
          </p:nvSpPr>
          <p:spPr bwMode="auto">
            <a:xfrm>
              <a:off x="9594292" y="3986771"/>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b</a:t>
              </a:r>
            </a:p>
          </p:txBody>
        </p:sp>
      </p:grpSp>
      <p:sp>
        <p:nvSpPr>
          <p:cNvPr id="186" name="Title 16">
            <a:extLst>
              <a:ext uri="{FF2B5EF4-FFF2-40B4-BE49-F238E27FC236}">
                <a16:creationId xmlns:a16="http://schemas.microsoft.com/office/drawing/2014/main" id="{96D0C5A9-E512-40FB-8F3A-A88CE78DEC67}"/>
              </a:ext>
            </a:extLst>
          </p:cNvPr>
          <p:cNvSpPr txBox="1">
            <a:spLocks/>
          </p:cNvSpPr>
          <p:nvPr/>
        </p:nvSpPr>
        <p:spPr>
          <a:xfrm>
            <a:off x="740367" y="5757952"/>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…and reports any threats and malicious activity detected (e.g., “API requests to your cluster from a suspicious IP was detected”)</a:t>
            </a:r>
          </a:p>
        </p:txBody>
      </p:sp>
    </p:spTree>
    <p:extLst>
      <p:ext uri="{BB962C8B-B14F-4D97-AF65-F5344CB8AC3E}">
        <p14:creationId xmlns:p14="http://schemas.microsoft.com/office/powerpoint/2010/main" val="65116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6"/>
                                        </p:tgtEl>
                                        <p:attrNameLst>
                                          <p:attrName>style.visibility</p:attrName>
                                        </p:attrNameLst>
                                      </p:cBhvr>
                                      <p:to>
                                        <p:strVal val="visible"/>
                                      </p:to>
                                    </p:set>
                                    <p:animEffect transition="in" filter="fade">
                                      <p:cBhvr>
                                        <p:cTn id="26"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18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7CB44E59-EA9D-413C-AB4F-247DFF0BB429}"/>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Monitor for containers</a:t>
            </a:r>
          </a:p>
        </p:txBody>
      </p:sp>
      <p:sp>
        <p:nvSpPr>
          <p:cNvPr id="58" name="Title 1">
            <a:extLst>
              <a:ext uri="{FF2B5EF4-FFF2-40B4-BE49-F238E27FC236}">
                <a16:creationId xmlns:a16="http://schemas.microsoft.com/office/drawing/2014/main" id="{F7BAC9DC-B423-4D87-9EA9-088339F9780C}"/>
              </a:ext>
            </a:extLst>
          </p:cNvPr>
          <p:cNvSpPr txBox="1">
            <a:spLocks/>
          </p:cNvSpPr>
          <p:nvPr/>
        </p:nvSpPr>
        <p:spPr>
          <a:xfrm>
            <a:off x="8600800" y="922441"/>
            <a:ext cx="1097280" cy="5309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Monitor </a:t>
            </a:r>
            <a:br>
              <a:rPr lang="en-US" sz="1200" spc="0">
                <a:solidFill>
                  <a:srgbClr val="000000"/>
                </a:solidFill>
                <a:latin typeface="Segoe UI Semibold" panose="020B0702040204020203" pitchFamily="34" charset="0"/>
                <a:cs typeface="Segoe UI Semibold" panose="020B0702040204020203" pitchFamily="34" charset="0"/>
              </a:rPr>
            </a:br>
            <a:r>
              <a:rPr lang="en-US" sz="1000" i="1" spc="0">
                <a:solidFill>
                  <a:srgbClr val="000000"/>
                </a:solidFill>
                <a:latin typeface="+mn-lt"/>
                <a:cs typeface="Segoe UI Semibold" panose="020B0702040204020203" pitchFamily="34" charset="0"/>
              </a:rPr>
              <a:t>for containers</a:t>
            </a:r>
            <a:endParaRPr lang="en-US" sz="1200" i="1" spc="0">
              <a:solidFill>
                <a:srgbClr val="000000"/>
              </a:solidFill>
              <a:latin typeface="+mn-lt"/>
              <a:cs typeface="Segoe UI Semibold" panose="020B0702040204020203" pitchFamily="34" charset="0"/>
            </a:endParaRPr>
          </a:p>
        </p:txBody>
      </p:sp>
      <p:sp>
        <p:nvSpPr>
          <p:cNvPr id="59" name="Rectangle: Rounded Corners 118">
            <a:extLst>
              <a:ext uri="{FF2B5EF4-FFF2-40B4-BE49-F238E27FC236}">
                <a16:creationId xmlns:a16="http://schemas.microsoft.com/office/drawing/2014/main" id="{A4029BE3-5F1C-4A87-8B46-8CCD07ADDA1E}"/>
              </a:ext>
            </a:extLst>
          </p:cNvPr>
          <p:cNvSpPr/>
          <p:nvPr/>
        </p:nvSpPr>
        <p:spPr bwMode="auto">
          <a:xfrm>
            <a:off x="8529483" y="1539463"/>
            <a:ext cx="1239914" cy="4822283"/>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0" name="Group 59">
            <a:extLst>
              <a:ext uri="{FF2B5EF4-FFF2-40B4-BE49-F238E27FC236}">
                <a16:creationId xmlns:a16="http://schemas.microsoft.com/office/drawing/2014/main" id="{C7D79F95-5483-445E-8981-DFDF190D359B}"/>
              </a:ext>
            </a:extLst>
          </p:cNvPr>
          <p:cNvGrpSpPr/>
          <p:nvPr/>
        </p:nvGrpSpPr>
        <p:grpSpPr>
          <a:xfrm>
            <a:off x="9596440" y="1359571"/>
            <a:ext cx="365760" cy="365760"/>
            <a:chOff x="6105822" y="3412335"/>
            <a:chExt cx="1116983" cy="1113040"/>
          </a:xfrm>
        </p:grpSpPr>
        <p:sp>
          <p:nvSpPr>
            <p:cNvPr id="61" name="Freeform: Shape 60">
              <a:extLst>
                <a:ext uri="{FF2B5EF4-FFF2-40B4-BE49-F238E27FC236}">
                  <a16:creationId xmlns:a16="http://schemas.microsoft.com/office/drawing/2014/main" id="{8E17B478-3EE8-4C61-A97B-997D0C43C7B5}"/>
                </a:ext>
              </a:extLst>
            </p:cNvPr>
            <p:cNvSpPr/>
            <p:nvPr/>
          </p:nvSpPr>
          <p:spPr>
            <a:xfrm>
              <a:off x="6105822" y="3412335"/>
              <a:ext cx="1116983" cy="1113040"/>
            </a:xfrm>
            <a:custGeom>
              <a:avLst/>
              <a:gdLst>
                <a:gd name="connsiteX0" fmla="*/ 1116983 w 1116983"/>
                <a:gd name="connsiteY0" fmla="*/ 556520 h 1113040"/>
                <a:gd name="connsiteX1" fmla="*/ 558492 w 1116983"/>
                <a:gd name="connsiteY1" fmla="*/ 1113041 h 1113040"/>
                <a:gd name="connsiteX2" fmla="*/ 0 w 1116983"/>
                <a:gd name="connsiteY2" fmla="*/ 556520 h 1113040"/>
                <a:gd name="connsiteX3" fmla="*/ 558492 w 1116983"/>
                <a:gd name="connsiteY3" fmla="*/ 0 h 1113040"/>
                <a:gd name="connsiteX4" fmla="*/ 1116983 w 1116983"/>
                <a:gd name="connsiteY4" fmla="*/ 556520 h 11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983" h="1113040">
                  <a:moveTo>
                    <a:pt x="1116983" y="556520"/>
                  </a:moveTo>
                  <a:cubicBezTo>
                    <a:pt x="1116983" y="863878"/>
                    <a:pt x="866938" y="1113041"/>
                    <a:pt x="558492" y="1113041"/>
                  </a:cubicBezTo>
                  <a:cubicBezTo>
                    <a:pt x="250045" y="1113041"/>
                    <a:pt x="0" y="863878"/>
                    <a:pt x="0" y="556520"/>
                  </a:cubicBezTo>
                  <a:cubicBezTo>
                    <a:pt x="0" y="249163"/>
                    <a:pt x="250045" y="0"/>
                    <a:pt x="558492" y="0"/>
                  </a:cubicBezTo>
                  <a:cubicBezTo>
                    <a:pt x="866938" y="0"/>
                    <a:pt x="1116983" y="249163"/>
                    <a:pt x="1116983" y="556520"/>
                  </a:cubicBezTo>
                  <a:close/>
                </a:path>
              </a:pathLst>
            </a:custGeom>
            <a:solidFill>
              <a:srgbClr val="0F78D4"/>
            </a:solidFill>
            <a:ln w="6561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96A011-EAF9-48D3-8BD3-F2D7B08FA6FE}"/>
                </a:ext>
              </a:extLst>
            </p:cNvPr>
            <p:cNvSpPr/>
            <p:nvPr/>
          </p:nvSpPr>
          <p:spPr>
            <a:xfrm>
              <a:off x="6178097" y="3484610"/>
              <a:ext cx="972432" cy="968490"/>
            </a:xfrm>
            <a:custGeom>
              <a:avLst/>
              <a:gdLst>
                <a:gd name="connsiteX0" fmla="*/ 972432 w 972432"/>
                <a:gd name="connsiteY0" fmla="*/ 484245 h 968490"/>
                <a:gd name="connsiteX1" fmla="*/ 486216 w 972432"/>
                <a:gd name="connsiteY1" fmla="*/ 968490 h 968490"/>
                <a:gd name="connsiteX2" fmla="*/ 0 w 972432"/>
                <a:gd name="connsiteY2" fmla="*/ 484245 h 968490"/>
                <a:gd name="connsiteX3" fmla="*/ 486216 w 972432"/>
                <a:gd name="connsiteY3" fmla="*/ 0 h 968490"/>
                <a:gd name="connsiteX4" fmla="*/ 972432 w 972432"/>
                <a:gd name="connsiteY4" fmla="*/ 484245 h 96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432" h="968490">
                  <a:moveTo>
                    <a:pt x="972432" y="484245"/>
                  </a:moveTo>
                  <a:cubicBezTo>
                    <a:pt x="972432" y="751686"/>
                    <a:pt x="754746" y="968490"/>
                    <a:pt x="486216" y="968490"/>
                  </a:cubicBezTo>
                  <a:cubicBezTo>
                    <a:pt x="217686" y="968490"/>
                    <a:pt x="0" y="751686"/>
                    <a:pt x="0" y="484245"/>
                  </a:cubicBezTo>
                  <a:cubicBezTo>
                    <a:pt x="0" y="216804"/>
                    <a:pt x="217686" y="0"/>
                    <a:pt x="486216" y="0"/>
                  </a:cubicBezTo>
                  <a:cubicBezTo>
                    <a:pt x="754746" y="0"/>
                    <a:pt x="972432" y="216804"/>
                    <a:pt x="972432" y="484245"/>
                  </a:cubicBezTo>
                  <a:close/>
                </a:path>
              </a:pathLst>
            </a:custGeom>
            <a:solidFill>
              <a:schemeClr val="bg1"/>
            </a:solidFill>
            <a:ln w="6561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EDB94E6-9122-4782-B088-C18A0C05D997}"/>
                </a:ext>
              </a:extLst>
            </p:cNvPr>
            <p:cNvSpPr/>
            <p:nvPr/>
          </p:nvSpPr>
          <p:spPr>
            <a:xfrm>
              <a:off x="6251687" y="3997766"/>
              <a:ext cx="250992" cy="262819"/>
            </a:xfrm>
            <a:custGeom>
              <a:avLst/>
              <a:gdLst>
                <a:gd name="connsiteX0" fmla="*/ 0 w 250992"/>
                <a:gd name="connsiteY0" fmla="*/ 0 h 262819"/>
                <a:gd name="connsiteX1" fmla="*/ 119583 w 250992"/>
                <a:gd name="connsiteY1" fmla="*/ 262820 h 262819"/>
                <a:gd name="connsiteX2" fmla="*/ 250993 w 250992"/>
                <a:gd name="connsiteY2" fmla="*/ 131410 h 262819"/>
                <a:gd name="connsiteX3" fmla="*/ 185288 w 250992"/>
                <a:gd name="connsiteY3" fmla="*/ 0 h 262819"/>
              </a:gdLst>
              <a:ahLst/>
              <a:cxnLst>
                <a:cxn ang="0">
                  <a:pos x="connsiteX0" y="connsiteY0"/>
                </a:cxn>
                <a:cxn ang="0">
                  <a:pos x="connsiteX1" y="connsiteY1"/>
                </a:cxn>
                <a:cxn ang="0">
                  <a:pos x="connsiteX2" y="connsiteY2"/>
                </a:cxn>
                <a:cxn ang="0">
                  <a:pos x="connsiteX3" y="connsiteY3"/>
                </a:cxn>
              </a:cxnLst>
              <a:rect l="l" t="t" r="r" b="b"/>
              <a:pathLst>
                <a:path w="250992" h="262819">
                  <a:moveTo>
                    <a:pt x="0" y="0"/>
                  </a:moveTo>
                  <a:cubicBezTo>
                    <a:pt x="6673" y="99209"/>
                    <a:pt x="49171" y="192612"/>
                    <a:pt x="119583" y="262820"/>
                  </a:cubicBezTo>
                  <a:lnTo>
                    <a:pt x="250993" y="131410"/>
                  </a:lnTo>
                  <a:cubicBezTo>
                    <a:pt x="215430" y="95884"/>
                    <a:pt x="192371" y="49766"/>
                    <a:pt x="185288" y="0"/>
                  </a:cubicBezTo>
                  <a:close/>
                </a:path>
              </a:pathLst>
            </a:custGeom>
            <a:solidFill>
              <a:srgbClr val="0F78D4"/>
            </a:solidFill>
            <a:ln w="6561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A59DC3B-F802-47CB-BE97-26EC70C93B08}"/>
                </a:ext>
              </a:extLst>
            </p:cNvPr>
            <p:cNvSpPr/>
            <p:nvPr/>
          </p:nvSpPr>
          <p:spPr>
            <a:xfrm>
              <a:off x="6693224" y="3557543"/>
              <a:ext cx="242451" cy="229310"/>
            </a:xfrm>
            <a:custGeom>
              <a:avLst/>
              <a:gdLst>
                <a:gd name="connsiteX0" fmla="*/ 242451 w 242451"/>
                <a:gd name="connsiteY0" fmla="*/ 100528 h 229310"/>
                <a:gd name="connsiteX1" fmla="*/ 0 w 242451"/>
                <a:gd name="connsiteY1" fmla="*/ 0 h 229310"/>
                <a:gd name="connsiteX2" fmla="*/ 0 w 242451"/>
                <a:gd name="connsiteY2" fmla="*/ 183317 h 229310"/>
                <a:gd name="connsiteX3" fmla="*/ 112355 w 242451"/>
                <a:gd name="connsiteY3" fmla="*/ 229310 h 229310"/>
              </a:gdLst>
              <a:ahLst/>
              <a:cxnLst>
                <a:cxn ang="0">
                  <a:pos x="connsiteX0" y="connsiteY0"/>
                </a:cxn>
                <a:cxn ang="0">
                  <a:pos x="connsiteX1" y="connsiteY1"/>
                </a:cxn>
                <a:cxn ang="0">
                  <a:pos x="connsiteX2" y="connsiteY2"/>
                </a:cxn>
                <a:cxn ang="0">
                  <a:pos x="connsiteX3" y="connsiteY3"/>
                </a:cxn>
              </a:cxnLst>
              <a:rect l="l" t="t" r="r" b="b"/>
              <a:pathLst>
                <a:path w="242451" h="229310">
                  <a:moveTo>
                    <a:pt x="242451" y="100528"/>
                  </a:moveTo>
                  <a:cubicBezTo>
                    <a:pt x="174807" y="41399"/>
                    <a:pt x="89638" y="6085"/>
                    <a:pt x="0" y="0"/>
                  </a:cubicBezTo>
                  <a:lnTo>
                    <a:pt x="0" y="183317"/>
                  </a:lnTo>
                  <a:cubicBezTo>
                    <a:pt x="40971" y="188016"/>
                    <a:pt x="79850" y="203931"/>
                    <a:pt x="112355" y="229310"/>
                  </a:cubicBezTo>
                  <a:close/>
                </a:path>
              </a:pathLst>
            </a:custGeom>
            <a:solidFill>
              <a:srgbClr val="0F78D4"/>
            </a:solidFill>
            <a:ln w="6561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2C973CD-A4C6-4B6A-9E10-9087C3D85913}"/>
                </a:ext>
              </a:extLst>
            </p:cNvPr>
            <p:cNvSpPr/>
            <p:nvPr/>
          </p:nvSpPr>
          <p:spPr>
            <a:xfrm>
              <a:off x="6392952" y="3557543"/>
              <a:ext cx="243765" cy="231938"/>
            </a:xfrm>
            <a:custGeom>
              <a:avLst/>
              <a:gdLst>
                <a:gd name="connsiteX0" fmla="*/ 0 w 243765"/>
                <a:gd name="connsiteY0" fmla="*/ 100528 h 231938"/>
                <a:gd name="connsiteX1" fmla="*/ 131410 w 243765"/>
                <a:gd name="connsiteY1" fmla="*/ 231938 h 231938"/>
                <a:gd name="connsiteX2" fmla="*/ 243765 w 243765"/>
                <a:gd name="connsiteY2" fmla="*/ 185945 h 231938"/>
                <a:gd name="connsiteX3" fmla="*/ 243765 w 243765"/>
                <a:gd name="connsiteY3" fmla="*/ 0 h 231938"/>
                <a:gd name="connsiteX4" fmla="*/ 0 w 243765"/>
                <a:gd name="connsiteY4" fmla="*/ 100528 h 23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65" h="231938">
                  <a:moveTo>
                    <a:pt x="0" y="100528"/>
                  </a:moveTo>
                  <a:lnTo>
                    <a:pt x="131410" y="231938"/>
                  </a:lnTo>
                  <a:cubicBezTo>
                    <a:pt x="163915" y="206559"/>
                    <a:pt x="202794" y="190644"/>
                    <a:pt x="243765" y="185945"/>
                  </a:cubicBezTo>
                  <a:lnTo>
                    <a:pt x="243765" y="0"/>
                  </a:lnTo>
                  <a:cubicBezTo>
                    <a:pt x="153669" y="5802"/>
                    <a:pt x="67995" y="41134"/>
                    <a:pt x="0" y="100528"/>
                  </a:cubicBezTo>
                  <a:close/>
                </a:path>
              </a:pathLst>
            </a:custGeom>
            <a:solidFill>
              <a:srgbClr val="0F78D4"/>
            </a:solidFill>
            <a:ln w="65617"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F21858E-4187-485F-9C8B-6E8F130531BB}"/>
                </a:ext>
              </a:extLst>
            </p:cNvPr>
            <p:cNvSpPr/>
            <p:nvPr/>
          </p:nvSpPr>
          <p:spPr>
            <a:xfrm>
              <a:off x="6846973" y="3698808"/>
              <a:ext cx="229967" cy="241136"/>
            </a:xfrm>
            <a:custGeom>
              <a:avLst/>
              <a:gdLst>
                <a:gd name="connsiteX0" fmla="*/ 0 w 229967"/>
                <a:gd name="connsiteY0" fmla="*/ 128782 h 241136"/>
                <a:gd name="connsiteX1" fmla="*/ 46650 w 229967"/>
                <a:gd name="connsiteY1" fmla="*/ 241137 h 241136"/>
                <a:gd name="connsiteX2" fmla="*/ 229967 w 229967"/>
                <a:gd name="connsiteY2" fmla="*/ 241137 h 241136"/>
                <a:gd name="connsiteX3" fmla="*/ 129439 w 229967"/>
                <a:gd name="connsiteY3" fmla="*/ 0 h 241136"/>
              </a:gdLst>
              <a:ahLst/>
              <a:cxnLst>
                <a:cxn ang="0">
                  <a:pos x="connsiteX0" y="connsiteY0"/>
                </a:cxn>
                <a:cxn ang="0">
                  <a:pos x="connsiteX1" y="connsiteY1"/>
                </a:cxn>
                <a:cxn ang="0">
                  <a:pos x="connsiteX2" y="connsiteY2"/>
                </a:cxn>
                <a:cxn ang="0">
                  <a:pos x="connsiteX3" y="connsiteY3"/>
                </a:cxn>
              </a:cxnLst>
              <a:rect l="l" t="t" r="r" b="b"/>
              <a:pathLst>
                <a:path w="229967" h="241136">
                  <a:moveTo>
                    <a:pt x="0" y="128782"/>
                  </a:moveTo>
                  <a:cubicBezTo>
                    <a:pt x="25080" y="161526"/>
                    <a:pt x="41162" y="200258"/>
                    <a:pt x="46650" y="241137"/>
                  </a:cubicBezTo>
                  <a:lnTo>
                    <a:pt x="229967" y="241137"/>
                  </a:lnTo>
                  <a:cubicBezTo>
                    <a:pt x="224034" y="151856"/>
                    <a:pt x="188682" y="67057"/>
                    <a:pt x="129439" y="0"/>
                  </a:cubicBezTo>
                  <a:close/>
                </a:path>
              </a:pathLst>
            </a:custGeom>
            <a:solidFill>
              <a:srgbClr val="0F78D4"/>
            </a:solidFill>
            <a:ln w="65617"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C3D063C-6528-49E4-A25F-AFEE2A23B307}"/>
                </a:ext>
              </a:extLst>
            </p:cNvPr>
            <p:cNvSpPr/>
            <p:nvPr/>
          </p:nvSpPr>
          <p:spPr>
            <a:xfrm>
              <a:off x="6251687" y="3696180"/>
              <a:ext cx="229967" cy="243765"/>
            </a:xfrm>
            <a:custGeom>
              <a:avLst/>
              <a:gdLst>
                <a:gd name="connsiteX0" fmla="*/ 229967 w 229967"/>
                <a:gd name="connsiteY0" fmla="*/ 131410 h 243765"/>
                <a:gd name="connsiteX1" fmla="*/ 98557 w 229967"/>
                <a:gd name="connsiteY1" fmla="*/ 0 h 243765"/>
                <a:gd name="connsiteX2" fmla="*/ 0 w 229967"/>
                <a:gd name="connsiteY2" fmla="*/ 243765 h 243765"/>
                <a:gd name="connsiteX3" fmla="*/ 183317 w 229967"/>
                <a:gd name="connsiteY3" fmla="*/ 243765 h 243765"/>
                <a:gd name="connsiteX4" fmla="*/ 229967 w 229967"/>
                <a:gd name="connsiteY4" fmla="*/ 131410 h 24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67" h="243765">
                  <a:moveTo>
                    <a:pt x="229967" y="131410"/>
                  </a:moveTo>
                  <a:lnTo>
                    <a:pt x="98557" y="0"/>
                  </a:lnTo>
                  <a:cubicBezTo>
                    <a:pt x="39492" y="68022"/>
                    <a:pt x="4808" y="153806"/>
                    <a:pt x="0" y="243765"/>
                  </a:cubicBezTo>
                  <a:lnTo>
                    <a:pt x="183317" y="243765"/>
                  </a:lnTo>
                  <a:cubicBezTo>
                    <a:pt x="188805" y="202887"/>
                    <a:pt x="204887" y="164154"/>
                    <a:pt x="229967" y="131410"/>
                  </a:cubicBezTo>
                  <a:close/>
                </a:path>
              </a:pathLst>
            </a:custGeom>
            <a:solidFill>
              <a:srgbClr val="0F78D4"/>
            </a:solidFill>
            <a:ln w="65617"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C0E8B02-16B4-4D60-A7B8-B5757E6055D4}"/>
                </a:ext>
              </a:extLst>
            </p:cNvPr>
            <p:cNvSpPr/>
            <p:nvPr/>
          </p:nvSpPr>
          <p:spPr>
            <a:xfrm>
              <a:off x="6693881" y="3819217"/>
              <a:ext cx="310615" cy="164093"/>
            </a:xfrm>
            <a:custGeom>
              <a:avLst/>
              <a:gdLst>
                <a:gd name="connsiteX0" fmla="*/ 308156 w 310615"/>
                <a:gd name="connsiteY0" fmla="*/ 18229 h 164093"/>
                <a:gd name="connsiteX1" fmla="*/ 270704 w 310615"/>
                <a:gd name="connsiteY1" fmla="*/ 1803 h 164093"/>
                <a:gd name="connsiteX2" fmla="*/ 0 w 310615"/>
                <a:gd name="connsiteY2" fmla="*/ 110873 h 164093"/>
                <a:gd name="connsiteX3" fmla="*/ 21026 w 310615"/>
                <a:gd name="connsiteY3" fmla="*/ 164094 h 164093"/>
                <a:gd name="connsiteX4" fmla="*/ 291730 w 310615"/>
                <a:gd name="connsiteY4" fmla="*/ 56995 h 164093"/>
                <a:gd name="connsiteX5" fmla="*/ 308812 w 310615"/>
                <a:gd name="connsiteY5" fmla="*/ 19849 h 164093"/>
                <a:gd name="connsiteX6" fmla="*/ 308156 w 310615"/>
                <a:gd name="connsiteY6" fmla="*/ 18229 h 1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15" h="164093">
                  <a:moveTo>
                    <a:pt x="308156" y="18229"/>
                  </a:moveTo>
                  <a:cubicBezTo>
                    <a:pt x="302082" y="3611"/>
                    <a:pt x="285572" y="-3630"/>
                    <a:pt x="270704" y="1803"/>
                  </a:cubicBezTo>
                  <a:lnTo>
                    <a:pt x="0" y="110873"/>
                  </a:lnTo>
                  <a:lnTo>
                    <a:pt x="21026" y="164094"/>
                  </a:lnTo>
                  <a:lnTo>
                    <a:pt x="291730" y="56995"/>
                  </a:lnTo>
                  <a:cubicBezTo>
                    <a:pt x="306704" y="51454"/>
                    <a:pt x="314352" y="34824"/>
                    <a:pt x="308812" y="19849"/>
                  </a:cubicBezTo>
                  <a:cubicBezTo>
                    <a:pt x="308610" y="19303"/>
                    <a:pt x="308391" y="18762"/>
                    <a:pt x="308156" y="18229"/>
                  </a:cubicBezTo>
                  <a:close/>
                </a:path>
              </a:pathLst>
            </a:custGeom>
            <a:solidFill>
              <a:srgbClr val="0F78D4"/>
            </a:solidFill>
            <a:ln w="65617"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5F6A94C-F1A8-49B1-A5BB-0F86A1770125}"/>
                </a:ext>
              </a:extLst>
            </p:cNvPr>
            <p:cNvSpPr/>
            <p:nvPr/>
          </p:nvSpPr>
          <p:spPr>
            <a:xfrm>
              <a:off x="6585468" y="3890010"/>
              <a:ext cx="157691" cy="157691"/>
            </a:xfrm>
            <a:custGeom>
              <a:avLst/>
              <a:gdLst>
                <a:gd name="connsiteX0" fmla="*/ 157692 w 157691"/>
                <a:gd name="connsiteY0" fmla="*/ 78846 h 157691"/>
                <a:gd name="connsiteX1" fmla="*/ 78846 w 157691"/>
                <a:gd name="connsiteY1" fmla="*/ 157692 h 157691"/>
                <a:gd name="connsiteX2" fmla="*/ 0 w 157691"/>
                <a:gd name="connsiteY2" fmla="*/ 78846 h 157691"/>
                <a:gd name="connsiteX3" fmla="*/ 78846 w 157691"/>
                <a:gd name="connsiteY3" fmla="*/ 0 h 157691"/>
                <a:gd name="connsiteX4" fmla="*/ 157692 w 157691"/>
                <a:gd name="connsiteY4" fmla="*/ 78846 h 15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91" h="157691">
                  <a:moveTo>
                    <a:pt x="157692" y="78846"/>
                  </a:moveTo>
                  <a:cubicBezTo>
                    <a:pt x="157692" y="122391"/>
                    <a:pt x="122391" y="157692"/>
                    <a:pt x="78846" y="157692"/>
                  </a:cubicBezTo>
                  <a:cubicBezTo>
                    <a:pt x="35301" y="157692"/>
                    <a:pt x="0" y="122391"/>
                    <a:pt x="0" y="78846"/>
                  </a:cubicBezTo>
                  <a:cubicBezTo>
                    <a:pt x="0" y="35301"/>
                    <a:pt x="35301" y="0"/>
                    <a:pt x="78846" y="0"/>
                  </a:cubicBezTo>
                  <a:cubicBezTo>
                    <a:pt x="122391" y="0"/>
                    <a:pt x="157692" y="35301"/>
                    <a:pt x="157692" y="78846"/>
                  </a:cubicBezTo>
                  <a:close/>
                </a:path>
              </a:pathLst>
            </a:custGeom>
            <a:solidFill>
              <a:srgbClr val="0F78D4"/>
            </a:solidFill>
            <a:ln w="65617" cap="flat">
              <a:noFill/>
              <a:prstDash val="solid"/>
              <a:miter/>
            </a:ln>
          </p:spPr>
          <p:txBody>
            <a:bodyPr rtlCol="0" anchor="ctr"/>
            <a:lstStyle/>
            <a:p>
              <a:endParaRPr lang="en-US"/>
            </a:p>
          </p:txBody>
        </p:sp>
      </p:grpSp>
      <p:grpSp>
        <p:nvGrpSpPr>
          <p:cNvPr id="84" name="Group 83">
            <a:extLst>
              <a:ext uri="{FF2B5EF4-FFF2-40B4-BE49-F238E27FC236}">
                <a16:creationId xmlns:a16="http://schemas.microsoft.com/office/drawing/2014/main" id="{546C4309-480D-4499-A713-50218530DD99}"/>
              </a:ext>
            </a:extLst>
          </p:cNvPr>
          <p:cNvGrpSpPr/>
          <p:nvPr/>
        </p:nvGrpSpPr>
        <p:grpSpPr>
          <a:xfrm>
            <a:off x="8703040" y="2837037"/>
            <a:ext cx="892800" cy="741771"/>
            <a:chOff x="9477217" y="3406769"/>
            <a:chExt cx="892800" cy="741771"/>
          </a:xfrm>
        </p:grpSpPr>
        <p:sp>
          <p:nvSpPr>
            <p:cNvPr id="85" name="Title 1">
              <a:extLst>
                <a:ext uri="{FF2B5EF4-FFF2-40B4-BE49-F238E27FC236}">
                  <a16:creationId xmlns:a16="http://schemas.microsoft.com/office/drawing/2014/main" id="{714B3555-1FB8-4B5F-9004-8FD98D8DFF66}"/>
                </a:ext>
              </a:extLst>
            </p:cNvPr>
            <p:cNvSpPr txBox="1">
              <a:spLocks/>
            </p:cNvSpPr>
            <p:nvPr/>
          </p:nvSpPr>
          <p:spPr>
            <a:xfrm>
              <a:off x="9477217" y="3406769"/>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Visualization</a:t>
              </a:r>
            </a:p>
          </p:txBody>
        </p:sp>
        <p:pic>
          <p:nvPicPr>
            <p:cNvPr id="86" name="Graphic 79">
              <a:extLst>
                <a:ext uri="{FF2B5EF4-FFF2-40B4-BE49-F238E27FC236}">
                  <a16:creationId xmlns:a16="http://schemas.microsoft.com/office/drawing/2014/main" id="{4845005C-834F-403F-8785-C1ADEAC77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0740" y="3562786"/>
              <a:ext cx="585754" cy="585754"/>
            </a:xfrm>
            <a:prstGeom prst="rect">
              <a:avLst/>
            </a:prstGeom>
          </p:spPr>
        </p:pic>
      </p:grpSp>
      <p:grpSp>
        <p:nvGrpSpPr>
          <p:cNvPr id="87" name="Group 86">
            <a:extLst>
              <a:ext uri="{FF2B5EF4-FFF2-40B4-BE49-F238E27FC236}">
                <a16:creationId xmlns:a16="http://schemas.microsoft.com/office/drawing/2014/main" id="{48A1BA12-86BF-4CF5-91E8-64ACCDB9A332}"/>
              </a:ext>
            </a:extLst>
          </p:cNvPr>
          <p:cNvGrpSpPr/>
          <p:nvPr/>
        </p:nvGrpSpPr>
        <p:grpSpPr>
          <a:xfrm>
            <a:off x="8703040" y="3656849"/>
            <a:ext cx="892800" cy="687776"/>
            <a:chOff x="8868429" y="4646840"/>
            <a:chExt cx="892800" cy="687776"/>
          </a:xfrm>
        </p:grpSpPr>
        <p:sp>
          <p:nvSpPr>
            <p:cNvPr id="88" name="Freeform 21">
              <a:extLst>
                <a:ext uri="{FF2B5EF4-FFF2-40B4-BE49-F238E27FC236}">
                  <a16:creationId xmlns:a16="http://schemas.microsoft.com/office/drawing/2014/main" id="{B586FBE3-C1FD-4C91-9E5A-C11EB12656BC}"/>
                </a:ext>
              </a:extLst>
            </p:cNvPr>
            <p:cNvSpPr>
              <a:spLocks noChangeAspect="1" noEditPoints="1"/>
            </p:cNvSpPr>
            <p:nvPr/>
          </p:nvSpPr>
          <p:spPr bwMode="black">
            <a:xfrm>
              <a:off x="9061225" y="4892543"/>
              <a:ext cx="507208" cy="44207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89" name="Title 1">
              <a:extLst>
                <a:ext uri="{FF2B5EF4-FFF2-40B4-BE49-F238E27FC236}">
                  <a16:creationId xmlns:a16="http://schemas.microsoft.com/office/drawing/2014/main" id="{1DBCC31C-F2E0-4437-A69C-BC1090918F72}"/>
                </a:ext>
              </a:extLst>
            </p:cNvPr>
            <p:cNvSpPr txBox="1">
              <a:spLocks/>
            </p:cNvSpPr>
            <p:nvPr/>
          </p:nvSpPr>
          <p:spPr>
            <a:xfrm>
              <a:off x="8868429" y="4646840"/>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Insights</a:t>
              </a:r>
            </a:p>
          </p:txBody>
        </p:sp>
      </p:grpSp>
      <p:grpSp>
        <p:nvGrpSpPr>
          <p:cNvPr id="90" name="Group 89">
            <a:extLst>
              <a:ext uri="{FF2B5EF4-FFF2-40B4-BE49-F238E27FC236}">
                <a16:creationId xmlns:a16="http://schemas.microsoft.com/office/drawing/2014/main" id="{AD2C766F-2C8A-4665-8010-210451FD380E}"/>
              </a:ext>
            </a:extLst>
          </p:cNvPr>
          <p:cNvGrpSpPr/>
          <p:nvPr/>
        </p:nvGrpSpPr>
        <p:grpSpPr>
          <a:xfrm>
            <a:off x="8703040" y="4516232"/>
            <a:ext cx="892800" cy="832107"/>
            <a:chOff x="7739011" y="3497751"/>
            <a:chExt cx="892800" cy="832107"/>
          </a:xfrm>
        </p:grpSpPr>
        <p:sp>
          <p:nvSpPr>
            <p:cNvPr id="91" name="Freeform 115">
              <a:extLst>
                <a:ext uri="{FF2B5EF4-FFF2-40B4-BE49-F238E27FC236}">
                  <a16:creationId xmlns:a16="http://schemas.microsoft.com/office/drawing/2014/main" id="{2BD6D7A6-F3DA-4603-82E5-FFE4FE93A5EA}"/>
                </a:ext>
              </a:extLst>
            </p:cNvPr>
            <p:cNvSpPr>
              <a:spLocks noChangeAspect="1" noEditPoints="1"/>
            </p:cNvSpPr>
            <p:nvPr/>
          </p:nvSpPr>
          <p:spPr bwMode="black">
            <a:xfrm>
              <a:off x="7981266" y="3928857"/>
              <a:ext cx="408291" cy="401001"/>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F78D4"/>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2" name="Title 1">
              <a:extLst>
                <a:ext uri="{FF2B5EF4-FFF2-40B4-BE49-F238E27FC236}">
                  <a16:creationId xmlns:a16="http://schemas.microsoft.com/office/drawing/2014/main" id="{D8ACDFA6-C9CB-49EB-B277-20077D42B537}"/>
                </a:ext>
              </a:extLst>
            </p:cNvPr>
            <p:cNvSpPr txBox="1">
              <a:spLocks/>
            </p:cNvSpPr>
            <p:nvPr/>
          </p:nvSpPr>
          <p:spPr>
            <a:xfrm>
              <a:off x="7739011" y="3497751"/>
              <a:ext cx="892800" cy="369332"/>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Monitor &amp; analyze</a:t>
              </a:r>
            </a:p>
          </p:txBody>
        </p:sp>
      </p:grpSp>
      <p:grpSp>
        <p:nvGrpSpPr>
          <p:cNvPr id="93" name="Group 92">
            <a:extLst>
              <a:ext uri="{FF2B5EF4-FFF2-40B4-BE49-F238E27FC236}">
                <a16:creationId xmlns:a16="http://schemas.microsoft.com/office/drawing/2014/main" id="{1B505E96-D36B-47E1-B670-5672C8DA0B6C}"/>
              </a:ext>
            </a:extLst>
          </p:cNvPr>
          <p:cNvGrpSpPr/>
          <p:nvPr/>
        </p:nvGrpSpPr>
        <p:grpSpPr>
          <a:xfrm>
            <a:off x="8703040" y="5524198"/>
            <a:ext cx="892800" cy="689593"/>
            <a:chOff x="7677239" y="4907387"/>
            <a:chExt cx="892800" cy="689593"/>
          </a:xfrm>
        </p:grpSpPr>
        <p:pic>
          <p:nvPicPr>
            <p:cNvPr id="94" name="Graphic 176">
              <a:extLst>
                <a:ext uri="{FF2B5EF4-FFF2-40B4-BE49-F238E27FC236}">
                  <a16:creationId xmlns:a16="http://schemas.microsoft.com/office/drawing/2014/main" id="{585ECFA4-5455-4976-898A-7CFE850E3A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6801" y="5123303"/>
              <a:ext cx="473677" cy="473677"/>
            </a:xfrm>
            <a:prstGeom prst="rect">
              <a:avLst/>
            </a:prstGeom>
          </p:spPr>
        </p:pic>
        <p:sp>
          <p:nvSpPr>
            <p:cNvPr id="95" name="Title 1">
              <a:extLst>
                <a:ext uri="{FF2B5EF4-FFF2-40B4-BE49-F238E27FC236}">
                  <a16:creationId xmlns:a16="http://schemas.microsoft.com/office/drawing/2014/main" id="{4285338D-8FCB-4E88-BE6B-A2C1C351062F}"/>
                </a:ext>
              </a:extLst>
            </p:cNvPr>
            <p:cNvSpPr txBox="1">
              <a:spLocks/>
            </p:cNvSpPr>
            <p:nvPr/>
          </p:nvSpPr>
          <p:spPr>
            <a:xfrm>
              <a:off x="7677239" y="4907387"/>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Response</a:t>
              </a:r>
            </a:p>
          </p:txBody>
        </p:sp>
      </p:grpSp>
      <p:sp>
        <p:nvSpPr>
          <p:cNvPr id="96" name="Rectangle 95">
            <a:extLst>
              <a:ext uri="{FF2B5EF4-FFF2-40B4-BE49-F238E27FC236}">
                <a16:creationId xmlns:a16="http://schemas.microsoft.com/office/drawing/2014/main" id="{D881E0F9-EBB0-45EA-AC75-55872A501A06}"/>
              </a:ext>
            </a:extLst>
          </p:cNvPr>
          <p:cNvSpPr/>
          <p:nvPr/>
        </p:nvSpPr>
        <p:spPr>
          <a:xfrm>
            <a:off x="9947218" y="5591995"/>
            <a:ext cx="193957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Native alerting with integration to issue management and ITSM tools</a:t>
            </a:r>
          </a:p>
        </p:txBody>
      </p:sp>
      <p:sp>
        <p:nvSpPr>
          <p:cNvPr id="97" name="Rectangle 96">
            <a:extLst>
              <a:ext uri="{FF2B5EF4-FFF2-40B4-BE49-F238E27FC236}">
                <a16:creationId xmlns:a16="http://schemas.microsoft.com/office/drawing/2014/main" id="{88C260BE-EE85-46E1-A9C0-7B46C283CC19}"/>
              </a:ext>
            </a:extLst>
          </p:cNvPr>
          <p:cNvSpPr/>
          <p:nvPr/>
        </p:nvSpPr>
        <p:spPr>
          <a:xfrm>
            <a:off x="9947218" y="4578342"/>
            <a:ext cx="1803027"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Monitor and analyze Kubernetes and container deployment performance, events, health, and logs</a:t>
            </a:r>
          </a:p>
        </p:txBody>
      </p:sp>
      <p:sp>
        <p:nvSpPr>
          <p:cNvPr id="98" name="Rectangle 97">
            <a:extLst>
              <a:ext uri="{FF2B5EF4-FFF2-40B4-BE49-F238E27FC236}">
                <a16:creationId xmlns:a16="http://schemas.microsoft.com/office/drawing/2014/main" id="{72F61B67-8161-43CB-9E41-61ABB6E4E182}"/>
              </a:ext>
            </a:extLst>
          </p:cNvPr>
          <p:cNvSpPr/>
          <p:nvPr/>
        </p:nvSpPr>
        <p:spPr>
          <a:xfrm>
            <a:off x="9947218" y="3800682"/>
            <a:ext cx="1709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Provide insights with cluster health rollup view</a:t>
            </a:r>
          </a:p>
        </p:txBody>
      </p:sp>
      <p:sp>
        <p:nvSpPr>
          <p:cNvPr id="99" name="Rectangle 98">
            <a:extLst>
              <a:ext uri="{FF2B5EF4-FFF2-40B4-BE49-F238E27FC236}">
                <a16:creationId xmlns:a16="http://schemas.microsoft.com/office/drawing/2014/main" id="{91920698-806E-4465-8936-EF84F9FD47EF}"/>
              </a:ext>
            </a:extLst>
          </p:cNvPr>
          <p:cNvSpPr/>
          <p:nvPr/>
        </p:nvSpPr>
        <p:spPr>
          <a:xfrm>
            <a:off x="9947218" y="2853979"/>
            <a:ext cx="1838248"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Visualize overall health and performance from cluster to containers with drilldowns and filters</a:t>
            </a:r>
          </a:p>
        </p:txBody>
      </p:sp>
      <p:sp>
        <p:nvSpPr>
          <p:cNvPr id="104" name="Rectangle 103">
            <a:extLst>
              <a:ext uri="{FF2B5EF4-FFF2-40B4-BE49-F238E27FC236}">
                <a16:creationId xmlns:a16="http://schemas.microsoft.com/office/drawing/2014/main" id="{E2CA32D8-DC72-4715-9F2C-7236B0E9C9B1}"/>
              </a:ext>
            </a:extLst>
          </p:cNvPr>
          <p:cNvSpPr/>
          <p:nvPr/>
        </p:nvSpPr>
        <p:spPr>
          <a:xfrm>
            <a:off x="9947218" y="2011904"/>
            <a:ext cx="1803028"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Cloud native experience </a:t>
            </a:r>
            <a:br>
              <a:rPr lang="en-US" sz="1000">
                <a:ln w="3175">
                  <a:noFill/>
                </a:ln>
                <a:solidFill>
                  <a:srgbClr val="000000"/>
                </a:solidFill>
                <a:latin typeface="Segoe UI" panose="020B0502040204020203" pitchFamily="34" charset="0"/>
                <a:cs typeface="Segoe UI" panose="020B0502040204020203" pitchFamily="34" charset="0"/>
              </a:rPr>
            </a:br>
            <a:r>
              <a:rPr lang="en-US" sz="1000">
                <a:ln w="3175">
                  <a:noFill/>
                </a:ln>
                <a:solidFill>
                  <a:srgbClr val="000000"/>
                </a:solidFill>
                <a:latin typeface="Segoe UI" panose="020B0502040204020203" pitchFamily="34" charset="0"/>
                <a:cs typeface="Segoe UI" panose="020B0502040204020203" pitchFamily="34" charset="0"/>
              </a:rPr>
              <a:t>for Azure Monitor with Prometheus integration</a:t>
            </a:r>
          </a:p>
        </p:txBody>
      </p:sp>
      <p:cxnSp>
        <p:nvCxnSpPr>
          <p:cNvPr id="105" name="Straight Connector 104">
            <a:extLst>
              <a:ext uri="{FF2B5EF4-FFF2-40B4-BE49-F238E27FC236}">
                <a16:creationId xmlns:a16="http://schemas.microsoft.com/office/drawing/2014/main" id="{051BC749-825C-43FA-90E2-8D1C022E521E}"/>
              </a:ext>
            </a:extLst>
          </p:cNvPr>
          <p:cNvCxnSpPr>
            <a:cxnSpLocks/>
          </p:cNvCxnSpPr>
          <p:nvPr/>
        </p:nvCxnSpPr>
        <p:spPr>
          <a:xfrm>
            <a:off x="9626067" y="2288903"/>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1BB18C-943F-4D91-A74B-9F9D205A922F}"/>
              </a:ext>
            </a:extLst>
          </p:cNvPr>
          <p:cNvCxnSpPr>
            <a:cxnSpLocks/>
          </p:cNvCxnSpPr>
          <p:nvPr/>
        </p:nvCxnSpPr>
        <p:spPr>
          <a:xfrm>
            <a:off x="9626067" y="3207922"/>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97561A-ACE0-48E7-8916-1BF991016B21}"/>
              </a:ext>
            </a:extLst>
          </p:cNvPr>
          <p:cNvCxnSpPr>
            <a:cxnSpLocks/>
          </p:cNvCxnSpPr>
          <p:nvPr/>
        </p:nvCxnSpPr>
        <p:spPr>
          <a:xfrm>
            <a:off x="9626067" y="4000737"/>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955AC9-545A-4E39-B4B0-5DAC27DA9835}"/>
              </a:ext>
            </a:extLst>
          </p:cNvPr>
          <p:cNvCxnSpPr>
            <a:cxnSpLocks/>
          </p:cNvCxnSpPr>
          <p:nvPr/>
        </p:nvCxnSpPr>
        <p:spPr>
          <a:xfrm>
            <a:off x="9626067" y="4932285"/>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3AE508-CFC4-4559-B91A-48612CF14993}"/>
              </a:ext>
            </a:extLst>
          </p:cNvPr>
          <p:cNvCxnSpPr>
            <a:cxnSpLocks/>
          </p:cNvCxnSpPr>
          <p:nvPr/>
        </p:nvCxnSpPr>
        <p:spPr>
          <a:xfrm>
            <a:off x="9626067" y="5868994"/>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771F87-4083-4665-B80B-39D37BB0F746}"/>
              </a:ext>
            </a:extLst>
          </p:cNvPr>
          <p:cNvGrpSpPr/>
          <p:nvPr/>
        </p:nvGrpSpPr>
        <p:grpSpPr>
          <a:xfrm>
            <a:off x="7144808" y="2953952"/>
            <a:ext cx="802615" cy="1362412"/>
            <a:chOff x="7144808" y="2953952"/>
            <a:chExt cx="802615" cy="1362412"/>
          </a:xfrm>
        </p:grpSpPr>
        <p:sp>
          <p:nvSpPr>
            <p:cNvPr id="110" name="Title 1">
              <a:extLst>
                <a:ext uri="{FF2B5EF4-FFF2-40B4-BE49-F238E27FC236}">
                  <a16:creationId xmlns:a16="http://schemas.microsoft.com/office/drawing/2014/main" id="{09C05760-C23A-4571-A28E-8E9433AB3560}"/>
                </a:ext>
              </a:extLst>
            </p:cNvPr>
            <p:cNvSpPr txBox="1">
              <a:spLocks/>
            </p:cNvSpPr>
            <p:nvPr/>
          </p:nvSpPr>
          <p:spPr>
            <a:xfrm>
              <a:off x="7144808" y="2953952"/>
              <a:ext cx="802615"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Kubernetes Service</a:t>
              </a:r>
            </a:p>
          </p:txBody>
        </p:sp>
        <p:grpSp>
          <p:nvGrpSpPr>
            <p:cNvPr id="111" name="Group 110">
              <a:extLst>
                <a:ext uri="{FF2B5EF4-FFF2-40B4-BE49-F238E27FC236}">
                  <a16:creationId xmlns:a16="http://schemas.microsoft.com/office/drawing/2014/main" id="{939B3969-FFC0-4D74-ACE0-C5F06EBB5DC6}"/>
                </a:ext>
              </a:extLst>
            </p:cNvPr>
            <p:cNvGrpSpPr/>
            <p:nvPr/>
          </p:nvGrpSpPr>
          <p:grpSpPr>
            <a:xfrm>
              <a:off x="7180355" y="3584844"/>
              <a:ext cx="731520" cy="731520"/>
              <a:chOff x="7401319" y="3648728"/>
              <a:chExt cx="731520" cy="731520"/>
            </a:xfrm>
          </p:grpSpPr>
          <p:sp>
            <p:nvSpPr>
              <p:cNvPr id="112" name="Rectangle: Rounded Corners 111">
                <a:extLst>
                  <a:ext uri="{FF2B5EF4-FFF2-40B4-BE49-F238E27FC236}">
                    <a16:creationId xmlns:a16="http://schemas.microsoft.com/office/drawing/2014/main" id="{501270EB-661C-4E7B-8406-18DEE99603C1}"/>
                  </a:ext>
                </a:extLst>
              </p:cNvPr>
              <p:cNvSpPr/>
              <p:nvPr/>
            </p:nvSpPr>
            <p:spPr bwMode="auto">
              <a:xfrm>
                <a:off x="7401319" y="364872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13" name="Group 112">
                <a:extLst>
                  <a:ext uri="{FF2B5EF4-FFF2-40B4-BE49-F238E27FC236}">
                    <a16:creationId xmlns:a16="http://schemas.microsoft.com/office/drawing/2014/main" id="{D8E24D03-2FB2-49E2-BCF7-86A9BE1B9472}"/>
                  </a:ext>
                </a:extLst>
              </p:cNvPr>
              <p:cNvGrpSpPr/>
              <p:nvPr/>
            </p:nvGrpSpPr>
            <p:grpSpPr>
              <a:xfrm>
                <a:off x="7523451" y="3784332"/>
                <a:ext cx="487256" cy="460338"/>
                <a:chOff x="3172902" y="4132385"/>
                <a:chExt cx="355417" cy="335781"/>
              </a:xfrm>
            </p:grpSpPr>
            <p:grpSp>
              <p:nvGrpSpPr>
                <p:cNvPr id="114" name="Group 113">
                  <a:extLst>
                    <a:ext uri="{FF2B5EF4-FFF2-40B4-BE49-F238E27FC236}">
                      <a16:creationId xmlns:a16="http://schemas.microsoft.com/office/drawing/2014/main" id="{0B2EA4BB-57BA-4F01-8F66-AC9E5E75C9D8}"/>
                    </a:ext>
                  </a:extLst>
                </p:cNvPr>
                <p:cNvGrpSpPr/>
                <p:nvPr/>
              </p:nvGrpSpPr>
              <p:grpSpPr>
                <a:xfrm>
                  <a:off x="3234030" y="4132385"/>
                  <a:ext cx="233160" cy="110531"/>
                  <a:chOff x="3234867" y="4132385"/>
                  <a:chExt cx="233160" cy="110531"/>
                </a:xfrm>
              </p:grpSpPr>
              <p:sp>
                <p:nvSpPr>
                  <p:cNvPr id="122" name="Freeform: Shape 121">
                    <a:extLst>
                      <a:ext uri="{FF2B5EF4-FFF2-40B4-BE49-F238E27FC236}">
                        <a16:creationId xmlns:a16="http://schemas.microsoft.com/office/drawing/2014/main" id="{7D964F75-785D-4D5A-9C56-F295856B0B2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5DEDEACC-8A59-4AC7-8088-CDF353A78AE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15" name="Group 114">
                  <a:extLst>
                    <a:ext uri="{FF2B5EF4-FFF2-40B4-BE49-F238E27FC236}">
                      <a16:creationId xmlns:a16="http://schemas.microsoft.com/office/drawing/2014/main" id="{86248019-F7BB-4D40-AB7F-573312B45414}"/>
                    </a:ext>
                  </a:extLst>
                </p:cNvPr>
                <p:cNvGrpSpPr/>
                <p:nvPr/>
              </p:nvGrpSpPr>
              <p:grpSpPr>
                <a:xfrm>
                  <a:off x="3172902" y="4245010"/>
                  <a:ext cx="355417" cy="110531"/>
                  <a:chOff x="3172902" y="4244590"/>
                  <a:chExt cx="355417" cy="110531"/>
                </a:xfrm>
              </p:grpSpPr>
              <p:sp>
                <p:nvSpPr>
                  <p:cNvPr id="119" name="Freeform: Shape 118">
                    <a:extLst>
                      <a:ext uri="{FF2B5EF4-FFF2-40B4-BE49-F238E27FC236}">
                        <a16:creationId xmlns:a16="http://schemas.microsoft.com/office/drawing/2014/main" id="{19A8588D-D939-4DB8-825D-44E96E9C64B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95F08BA1-4B99-4DDA-9E5F-1C04F0A5E37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62AB45E5-51EB-4509-A1E8-4CA8B72A9DD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16" name="Group 115">
                  <a:extLst>
                    <a:ext uri="{FF2B5EF4-FFF2-40B4-BE49-F238E27FC236}">
                      <a16:creationId xmlns:a16="http://schemas.microsoft.com/office/drawing/2014/main" id="{5ACC4F3B-A1C2-4EB6-9855-24774BEE7BBC}"/>
                    </a:ext>
                  </a:extLst>
                </p:cNvPr>
                <p:cNvGrpSpPr/>
                <p:nvPr/>
              </p:nvGrpSpPr>
              <p:grpSpPr>
                <a:xfrm>
                  <a:off x="3234030" y="4357635"/>
                  <a:ext cx="233160" cy="110531"/>
                  <a:chOff x="3234867" y="4132385"/>
                  <a:chExt cx="233160" cy="110531"/>
                </a:xfrm>
              </p:grpSpPr>
              <p:sp>
                <p:nvSpPr>
                  <p:cNvPr id="117" name="Freeform: Shape 116">
                    <a:extLst>
                      <a:ext uri="{FF2B5EF4-FFF2-40B4-BE49-F238E27FC236}">
                        <a16:creationId xmlns:a16="http://schemas.microsoft.com/office/drawing/2014/main" id="{26847A65-44BE-4718-94C2-982B319272D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E342A837-3DC2-4407-B49C-3C61B642D1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nvGrpSpPr>
          <p:cNvPr id="2" name="Group 1">
            <a:extLst>
              <a:ext uri="{FF2B5EF4-FFF2-40B4-BE49-F238E27FC236}">
                <a16:creationId xmlns:a16="http://schemas.microsoft.com/office/drawing/2014/main" id="{4ECD7334-078D-4A15-8086-DABCD122E68C}"/>
              </a:ext>
            </a:extLst>
          </p:cNvPr>
          <p:cNvGrpSpPr/>
          <p:nvPr/>
        </p:nvGrpSpPr>
        <p:grpSpPr>
          <a:xfrm>
            <a:off x="5027085" y="3138618"/>
            <a:ext cx="802615" cy="1177746"/>
            <a:chOff x="5027085" y="3138618"/>
            <a:chExt cx="802615" cy="1177746"/>
          </a:xfrm>
        </p:grpSpPr>
        <p:grpSp>
          <p:nvGrpSpPr>
            <p:cNvPr id="124" name="Group 123">
              <a:extLst>
                <a:ext uri="{FF2B5EF4-FFF2-40B4-BE49-F238E27FC236}">
                  <a16:creationId xmlns:a16="http://schemas.microsoft.com/office/drawing/2014/main" id="{159B621F-CE1F-4BD7-81B8-791FC148A510}"/>
                </a:ext>
              </a:extLst>
            </p:cNvPr>
            <p:cNvGrpSpPr/>
            <p:nvPr/>
          </p:nvGrpSpPr>
          <p:grpSpPr>
            <a:xfrm>
              <a:off x="5062632" y="3584844"/>
              <a:ext cx="731520" cy="731520"/>
              <a:chOff x="7043210" y="2401333"/>
              <a:chExt cx="759905" cy="811157"/>
            </a:xfrm>
          </p:grpSpPr>
          <p:sp>
            <p:nvSpPr>
              <p:cNvPr id="125" name="Rectangle: Rounded Corners 118">
                <a:extLst>
                  <a:ext uri="{FF2B5EF4-FFF2-40B4-BE49-F238E27FC236}">
                    <a16:creationId xmlns:a16="http://schemas.microsoft.com/office/drawing/2014/main" id="{22B4B067-D681-4946-B07A-10DCE63D1617}"/>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6" name="Freeform: Shape 125">
                <a:extLst>
                  <a:ext uri="{FF2B5EF4-FFF2-40B4-BE49-F238E27FC236}">
                    <a16:creationId xmlns:a16="http://schemas.microsoft.com/office/drawing/2014/main" id="{8C523B2C-9712-4916-A020-78E743F2526D}"/>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127" name="Title 1">
              <a:extLst>
                <a:ext uri="{FF2B5EF4-FFF2-40B4-BE49-F238E27FC236}">
                  <a16:creationId xmlns:a16="http://schemas.microsoft.com/office/drawing/2014/main" id="{902DDDA3-44A0-4B3F-BFBE-590CF0F905F7}"/>
                </a:ext>
              </a:extLst>
            </p:cNvPr>
            <p:cNvSpPr txBox="1">
              <a:spLocks/>
            </p:cNvSpPr>
            <p:nvPr/>
          </p:nvSpPr>
          <p:spPr>
            <a:xfrm>
              <a:off x="5027085" y="3138618"/>
              <a:ext cx="80261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Pipelines</a:t>
              </a:r>
            </a:p>
          </p:txBody>
        </p:sp>
      </p:grpSp>
      <p:cxnSp>
        <p:nvCxnSpPr>
          <p:cNvPr id="128" name="Straight Arrow Connector 127">
            <a:extLst>
              <a:ext uri="{FF2B5EF4-FFF2-40B4-BE49-F238E27FC236}">
                <a16:creationId xmlns:a16="http://schemas.microsoft.com/office/drawing/2014/main" id="{E76DCC39-FC1B-4C5D-BADF-80F36ECFDB75}"/>
              </a:ext>
            </a:extLst>
          </p:cNvPr>
          <p:cNvCxnSpPr>
            <a:stCxn id="112" idx="3"/>
            <a:endCxn id="59" idx="1"/>
          </p:cNvCxnSpPr>
          <p:nvPr/>
        </p:nvCxnSpPr>
        <p:spPr>
          <a:xfrm>
            <a:off x="7911875" y="3950604"/>
            <a:ext cx="617608"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59987AD-CF74-44E7-8773-94C945F0FCF9}"/>
              </a:ext>
            </a:extLst>
          </p:cNvPr>
          <p:cNvCxnSpPr>
            <a:cxnSpLocks/>
          </p:cNvCxnSpPr>
          <p:nvPr/>
        </p:nvCxnSpPr>
        <p:spPr>
          <a:xfrm>
            <a:off x="5794152" y="3950604"/>
            <a:ext cx="138620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C78DCB1-46B8-43B3-A9BC-59F216629335}"/>
              </a:ext>
            </a:extLst>
          </p:cNvPr>
          <p:cNvGrpSpPr/>
          <p:nvPr/>
        </p:nvGrpSpPr>
        <p:grpSpPr>
          <a:xfrm>
            <a:off x="6040853" y="3482788"/>
            <a:ext cx="892800" cy="761827"/>
            <a:chOff x="6040853" y="3482788"/>
            <a:chExt cx="892800" cy="761827"/>
          </a:xfrm>
        </p:grpSpPr>
        <p:sp>
          <p:nvSpPr>
            <p:cNvPr id="130" name="Rectangle 129">
              <a:extLst>
                <a:ext uri="{FF2B5EF4-FFF2-40B4-BE49-F238E27FC236}">
                  <a16:creationId xmlns:a16="http://schemas.microsoft.com/office/drawing/2014/main" id="{07D57ED1-CA28-4AE8-A2FF-7B43BF287F93}"/>
                </a:ext>
              </a:extLst>
            </p:cNvPr>
            <p:cNvSpPr/>
            <p:nvPr/>
          </p:nvSpPr>
          <p:spPr bwMode="auto">
            <a:xfrm>
              <a:off x="6191668" y="3653445"/>
              <a:ext cx="591170" cy="591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binoculars" title="Icon of binoculars">
              <a:extLst>
                <a:ext uri="{FF2B5EF4-FFF2-40B4-BE49-F238E27FC236}">
                  <a16:creationId xmlns:a16="http://schemas.microsoft.com/office/drawing/2014/main" id="{FA0F0EE9-DE97-4DF1-AF2B-614166B54E9E}"/>
                </a:ext>
              </a:extLst>
            </p:cNvPr>
            <p:cNvSpPr>
              <a:spLocks noChangeAspect="1" noEditPoints="1"/>
            </p:cNvSpPr>
            <p:nvPr/>
          </p:nvSpPr>
          <p:spPr bwMode="auto">
            <a:xfrm>
              <a:off x="6276989" y="3755411"/>
              <a:ext cx="420529" cy="38723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8575">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itle 1">
              <a:extLst>
                <a:ext uri="{FF2B5EF4-FFF2-40B4-BE49-F238E27FC236}">
                  <a16:creationId xmlns:a16="http://schemas.microsoft.com/office/drawing/2014/main" id="{AC20CBB9-4EDB-4FA4-82E8-8B81FE457981}"/>
                </a:ext>
              </a:extLst>
            </p:cNvPr>
            <p:cNvSpPr txBox="1">
              <a:spLocks/>
            </p:cNvSpPr>
            <p:nvPr/>
          </p:nvSpPr>
          <p:spPr>
            <a:xfrm>
              <a:off x="6040853" y="3482788"/>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Observability</a:t>
              </a:r>
            </a:p>
          </p:txBody>
        </p:sp>
      </p:grpSp>
      <p:cxnSp>
        <p:nvCxnSpPr>
          <p:cNvPr id="133" name="Straight Connector 132">
            <a:extLst>
              <a:ext uri="{FF2B5EF4-FFF2-40B4-BE49-F238E27FC236}">
                <a16:creationId xmlns:a16="http://schemas.microsoft.com/office/drawing/2014/main" id="{1719268F-12D8-4CB0-B831-035237327C8D}"/>
              </a:ext>
            </a:extLst>
          </p:cNvPr>
          <p:cNvCxnSpPr>
            <a:cxnSpLocks/>
          </p:cNvCxnSpPr>
          <p:nvPr/>
        </p:nvCxnSpPr>
        <p:spPr>
          <a:xfrm rot="5400000">
            <a:off x="6326678" y="3247250"/>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32F7069-AB3E-4628-97B8-27458C787E7E}"/>
              </a:ext>
            </a:extLst>
          </p:cNvPr>
          <p:cNvSpPr/>
          <p:nvPr/>
        </p:nvSpPr>
        <p:spPr>
          <a:xfrm>
            <a:off x="5736017" y="2370971"/>
            <a:ext cx="150282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Observe live container logs and Kubernetes event log on container deployment status</a:t>
            </a:r>
          </a:p>
        </p:txBody>
      </p:sp>
      <p:grpSp>
        <p:nvGrpSpPr>
          <p:cNvPr id="135" name="Group 134">
            <a:extLst>
              <a:ext uri="{FF2B5EF4-FFF2-40B4-BE49-F238E27FC236}">
                <a16:creationId xmlns:a16="http://schemas.microsoft.com/office/drawing/2014/main" id="{7A44C600-8FF9-4AA4-8A29-F780CC251FB1}"/>
              </a:ext>
            </a:extLst>
          </p:cNvPr>
          <p:cNvGrpSpPr/>
          <p:nvPr/>
        </p:nvGrpSpPr>
        <p:grpSpPr>
          <a:xfrm>
            <a:off x="7180355" y="4937665"/>
            <a:ext cx="731520" cy="1177746"/>
            <a:chOff x="5963088" y="4839022"/>
            <a:chExt cx="731520" cy="1177746"/>
          </a:xfrm>
        </p:grpSpPr>
        <p:grpSp>
          <p:nvGrpSpPr>
            <p:cNvPr id="136" name="Group 135">
              <a:extLst>
                <a:ext uri="{FF2B5EF4-FFF2-40B4-BE49-F238E27FC236}">
                  <a16:creationId xmlns:a16="http://schemas.microsoft.com/office/drawing/2014/main" id="{6BCB67BB-0160-4D23-A8F7-0991708A5400}"/>
                </a:ext>
              </a:extLst>
            </p:cNvPr>
            <p:cNvGrpSpPr/>
            <p:nvPr/>
          </p:nvGrpSpPr>
          <p:grpSpPr>
            <a:xfrm>
              <a:off x="6069277" y="5417370"/>
              <a:ext cx="519143" cy="467270"/>
              <a:chOff x="2878931" y="2940843"/>
              <a:chExt cx="1095375" cy="971550"/>
            </a:xfrm>
          </p:grpSpPr>
          <p:sp>
            <p:nvSpPr>
              <p:cNvPr id="139" name="Freeform: Shape 138">
                <a:extLst>
                  <a:ext uri="{FF2B5EF4-FFF2-40B4-BE49-F238E27FC236}">
                    <a16:creationId xmlns:a16="http://schemas.microsoft.com/office/drawing/2014/main" id="{870DECC1-552B-4E69-BFA5-077816C7BBC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0" name="Freeform: Shape 139">
                <a:extLst>
                  <a:ext uri="{FF2B5EF4-FFF2-40B4-BE49-F238E27FC236}">
                    <a16:creationId xmlns:a16="http://schemas.microsoft.com/office/drawing/2014/main" id="{98FF140A-071A-4AF7-B0A8-C72C9F12788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1" name="Freeform: Shape 140">
                <a:extLst>
                  <a:ext uri="{FF2B5EF4-FFF2-40B4-BE49-F238E27FC236}">
                    <a16:creationId xmlns:a16="http://schemas.microsoft.com/office/drawing/2014/main" id="{6624EA53-02AA-47AD-8E3A-633F3371D7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2" name="Freeform: Shape 141">
                <a:extLst>
                  <a:ext uri="{FF2B5EF4-FFF2-40B4-BE49-F238E27FC236}">
                    <a16:creationId xmlns:a16="http://schemas.microsoft.com/office/drawing/2014/main" id="{1B5CBC4E-3332-4E75-A907-548DE39F40B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chemeClr val="bg1"/>
              </a:solid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3" name="Freeform: Shape 142">
                <a:extLst>
                  <a:ext uri="{FF2B5EF4-FFF2-40B4-BE49-F238E27FC236}">
                    <a16:creationId xmlns:a16="http://schemas.microsoft.com/office/drawing/2014/main" id="{672D053F-333D-4298-A46D-912A69A24BF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4" name="Freeform: Shape 143">
                <a:extLst>
                  <a:ext uri="{FF2B5EF4-FFF2-40B4-BE49-F238E27FC236}">
                    <a16:creationId xmlns:a16="http://schemas.microsoft.com/office/drawing/2014/main" id="{A7499B53-657F-405B-B87E-CCC7958CC8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5" name="Freeform: Shape 144">
                <a:extLst>
                  <a:ext uri="{FF2B5EF4-FFF2-40B4-BE49-F238E27FC236}">
                    <a16:creationId xmlns:a16="http://schemas.microsoft.com/office/drawing/2014/main" id="{77B97FDF-5A45-4A21-9165-877E4CD1168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grpSp>
        <p:sp>
          <p:nvSpPr>
            <p:cNvPr id="137" name="Title 1">
              <a:extLst>
                <a:ext uri="{FF2B5EF4-FFF2-40B4-BE49-F238E27FC236}">
                  <a16:creationId xmlns:a16="http://schemas.microsoft.com/office/drawing/2014/main" id="{59E2EFBF-A10A-4AC3-8DF1-4E73DDC43113}"/>
                </a:ext>
              </a:extLst>
            </p:cNvPr>
            <p:cNvSpPr txBox="1">
              <a:spLocks/>
            </p:cNvSpPr>
            <p:nvPr/>
          </p:nvSpPr>
          <p:spPr>
            <a:xfrm>
              <a:off x="6026297" y="4839022"/>
              <a:ext cx="60510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Virtual node</a:t>
              </a:r>
            </a:p>
          </p:txBody>
        </p:sp>
        <p:sp>
          <p:nvSpPr>
            <p:cNvPr id="138" name="Rectangle: Rounded Corners 137">
              <a:extLst>
                <a:ext uri="{FF2B5EF4-FFF2-40B4-BE49-F238E27FC236}">
                  <a16:creationId xmlns:a16="http://schemas.microsoft.com/office/drawing/2014/main" id="{AFC23D94-6106-4A7F-8FBD-58CC6F6F38BF}"/>
                </a:ext>
              </a:extLst>
            </p:cNvPr>
            <p:cNvSpPr/>
            <p:nvPr/>
          </p:nvSpPr>
          <p:spPr bwMode="auto">
            <a:xfrm>
              <a:off x="5963088" y="528524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sp>
        <p:nvSpPr>
          <p:cNvPr id="146" name="Plus Sign 145">
            <a:extLst>
              <a:ext uri="{FF2B5EF4-FFF2-40B4-BE49-F238E27FC236}">
                <a16:creationId xmlns:a16="http://schemas.microsoft.com/office/drawing/2014/main" id="{A75AEE34-BACC-4430-A2F9-86262E22D372}"/>
              </a:ext>
            </a:extLst>
          </p:cNvPr>
          <p:cNvSpPr/>
          <p:nvPr/>
        </p:nvSpPr>
        <p:spPr bwMode="auto">
          <a:xfrm>
            <a:off x="7310072" y="4404757"/>
            <a:ext cx="472086" cy="472086"/>
          </a:xfrm>
          <a:prstGeom prst="mathPlus">
            <a:avLst>
              <a:gd name="adj1" fmla="val 16889"/>
            </a:avLst>
          </a:prstGeom>
          <a:solidFill>
            <a:srgbClr val="0F78D4">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42C3A82-9043-4E8F-9ED5-807E31E0DE3A}"/>
              </a:ext>
            </a:extLst>
          </p:cNvPr>
          <p:cNvGrpSpPr/>
          <p:nvPr/>
        </p:nvGrpSpPr>
        <p:grpSpPr>
          <a:xfrm>
            <a:off x="8703040" y="1661703"/>
            <a:ext cx="892800" cy="992960"/>
            <a:chOff x="8703040" y="1661703"/>
            <a:chExt cx="892800" cy="992960"/>
          </a:xfrm>
        </p:grpSpPr>
        <p:sp>
          <p:nvSpPr>
            <p:cNvPr id="71" name="Title 1">
              <a:extLst>
                <a:ext uri="{FF2B5EF4-FFF2-40B4-BE49-F238E27FC236}">
                  <a16:creationId xmlns:a16="http://schemas.microsoft.com/office/drawing/2014/main" id="{F1D59F01-3784-42F9-AE79-40282D5E4735}"/>
                </a:ext>
              </a:extLst>
            </p:cNvPr>
            <p:cNvSpPr txBox="1">
              <a:spLocks/>
            </p:cNvSpPr>
            <p:nvPr/>
          </p:nvSpPr>
          <p:spPr>
            <a:xfrm>
              <a:off x="8703040" y="1661703"/>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Prometheus</a:t>
              </a:r>
            </a:p>
          </p:txBody>
        </p:sp>
        <p:sp>
          <p:nvSpPr>
            <p:cNvPr id="72" name="Rectangle: Rounded Corners 71">
              <a:extLst>
                <a:ext uri="{FF2B5EF4-FFF2-40B4-BE49-F238E27FC236}">
                  <a16:creationId xmlns:a16="http://schemas.microsoft.com/office/drawing/2014/main" id="{9B5D780F-2607-4F51-8A6D-ABE45BCB3D04}"/>
                </a:ext>
              </a:extLst>
            </p:cNvPr>
            <p:cNvSpPr/>
            <p:nvPr/>
          </p:nvSpPr>
          <p:spPr bwMode="auto">
            <a:xfrm>
              <a:off x="8783680" y="1923143"/>
              <a:ext cx="731520" cy="73152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pic>
          <p:nvPicPr>
            <p:cNvPr id="3074" name="Picture 2" descr="Image result for prometheus logo black png">
              <a:extLst>
                <a:ext uri="{FF2B5EF4-FFF2-40B4-BE49-F238E27FC236}">
                  <a16:creationId xmlns:a16="http://schemas.microsoft.com/office/drawing/2014/main" id="{9FEA7BBF-E58A-467C-8687-0A7045074D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9249" y="2022299"/>
              <a:ext cx="540382" cy="533209"/>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itle 16">
            <a:extLst>
              <a:ext uri="{FF2B5EF4-FFF2-40B4-BE49-F238E27FC236}">
                <a16:creationId xmlns:a16="http://schemas.microsoft.com/office/drawing/2014/main" id="{4FACBE24-9C1C-4709-BD64-02CEE33CBF7D}"/>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Get detailed insights about your workloads with Azure Monitor</a:t>
            </a:r>
          </a:p>
        </p:txBody>
      </p:sp>
      <p:sp>
        <p:nvSpPr>
          <p:cNvPr id="80" name="Title 16">
            <a:extLst>
              <a:ext uri="{FF2B5EF4-FFF2-40B4-BE49-F238E27FC236}">
                <a16:creationId xmlns:a16="http://schemas.microsoft.com/office/drawing/2014/main" id="{E8D841F7-0D7B-4453-BC7D-A94F5079D872}"/>
              </a:ext>
            </a:extLst>
          </p:cNvPr>
          <p:cNvSpPr txBox="1">
            <a:spLocks/>
          </p:cNvSpPr>
          <p:nvPr/>
        </p:nvSpPr>
        <p:spPr>
          <a:xfrm>
            <a:off x="429397" y="3215562"/>
            <a:ext cx="3326789" cy="21544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See graphical insights about clusters</a:t>
            </a:r>
          </a:p>
        </p:txBody>
      </p:sp>
      <p:sp>
        <p:nvSpPr>
          <p:cNvPr id="81" name="Title 16">
            <a:extLst>
              <a:ext uri="{FF2B5EF4-FFF2-40B4-BE49-F238E27FC236}">
                <a16:creationId xmlns:a16="http://schemas.microsoft.com/office/drawing/2014/main" id="{B19C5813-3F5A-4092-B5A8-A5DD4C8A3EF5}"/>
              </a:ext>
            </a:extLst>
          </p:cNvPr>
          <p:cNvSpPr txBox="1">
            <a:spLocks/>
          </p:cNvSpPr>
          <p:nvPr/>
        </p:nvSpPr>
        <p:spPr>
          <a:xfrm>
            <a:off x="465138" y="2640000"/>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Filter for details about nodes, controllers, and containers</a:t>
            </a:r>
          </a:p>
        </p:txBody>
      </p:sp>
      <p:sp>
        <p:nvSpPr>
          <p:cNvPr id="82" name="Title 16">
            <a:extLst>
              <a:ext uri="{FF2B5EF4-FFF2-40B4-BE49-F238E27FC236}">
                <a16:creationId xmlns:a16="http://schemas.microsoft.com/office/drawing/2014/main" id="{1397946F-C34F-43C7-A769-3D3290259737}"/>
              </a:ext>
            </a:extLst>
          </p:cNvPr>
          <p:cNvSpPr txBox="1">
            <a:spLocks/>
          </p:cNvSpPr>
          <p:nvPr/>
        </p:nvSpPr>
        <p:spPr>
          <a:xfrm>
            <a:off x="465138" y="3680813"/>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Pull events and logs for detailed activity analysis</a:t>
            </a:r>
          </a:p>
        </p:txBody>
      </p:sp>
      <p:sp>
        <p:nvSpPr>
          <p:cNvPr id="83" name="Flowchart: Connector 82">
            <a:extLst>
              <a:ext uri="{FF2B5EF4-FFF2-40B4-BE49-F238E27FC236}">
                <a16:creationId xmlns:a16="http://schemas.microsoft.com/office/drawing/2014/main" id="{E0DEC68B-5B09-414D-A9CA-EC7CB63C76C0}"/>
              </a:ext>
            </a:extLst>
          </p:cNvPr>
          <p:cNvSpPr/>
          <p:nvPr/>
        </p:nvSpPr>
        <p:spPr bwMode="auto">
          <a:xfrm>
            <a:off x="9635398" y="456266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00" name="Flowchart: Connector 99">
            <a:extLst>
              <a:ext uri="{FF2B5EF4-FFF2-40B4-BE49-F238E27FC236}">
                <a16:creationId xmlns:a16="http://schemas.microsoft.com/office/drawing/2014/main" id="{5686173C-C491-4582-9FC8-497E1C4A9527}"/>
              </a:ext>
            </a:extLst>
          </p:cNvPr>
          <p:cNvSpPr/>
          <p:nvPr/>
        </p:nvSpPr>
        <p:spPr bwMode="auto">
          <a:xfrm>
            <a:off x="8044594" y="3632301"/>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01" name="Flowchart: Connector 100">
            <a:extLst>
              <a:ext uri="{FF2B5EF4-FFF2-40B4-BE49-F238E27FC236}">
                <a16:creationId xmlns:a16="http://schemas.microsoft.com/office/drawing/2014/main" id="{0C116B76-81F3-4C7E-88B3-43ACB60EA832}"/>
              </a:ext>
            </a:extLst>
          </p:cNvPr>
          <p:cNvSpPr/>
          <p:nvPr/>
        </p:nvSpPr>
        <p:spPr bwMode="auto">
          <a:xfrm>
            <a:off x="9625170" y="3631116"/>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02" name="Flowchart: Connector 101">
            <a:extLst>
              <a:ext uri="{FF2B5EF4-FFF2-40B4-BE49-F238E27FC236}">
                <a16:creationId xmlns:a16="http://schemas.microsoft.com/office/drawing/2014/main" id="{76C591B5-DF62-4370-A401-A0AFC0349C67}"/>
              </a:ext>
            </a:extLst>
          </p:cNvPr>
          <p:cNvSpPr/>
          <p:nvPr/>
        </p:nvSpPr>
        <p:spPr bwMode="auto">
          <a:xfrm>
            <a:off x="9629993" y="280401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left)">
                                      <p:cBhvr>
                                        <p:cTn id="14" dur="500"/>
                                        <p:tgtEl>
                                          <p:spTgt spid="129"/>
                                        </p:tgtEl>
                                      </p:cBhvr>
                                    </p:animEffect>
                                  </p:childTnLst>
                                </p:cTn>
                              </p:par>
                              <p:par>
                                <p:cTn id="15" presetID="10" presetClass="entr" presetSubtype="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500"/>
                                        <p:tgtEl>
                                          <p:spTgt spid="134"/>
                                        </p:tgtEl>
                                      </p:cBhvr>
                                    </p:animEffect>
                                  </p:childTnLst>
                                </p:cTn>
                              </p:par>
                            </p:childTnLst>
                          </p:cTn>
                        </p:par>
                        <p:par>
                          <p:cTn id="25" fill="hold">
                            <p:stCondLst>
                              <p:cond delay="1750"/>
                            </p:stCondLst>
                            <p:childTnLst>
                              <p:par>
                                <p:cTn id="26" presetID="22" presetClass="entr" presetSubtype="1"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ipe(up)">
                                      <p:cBhvr>
                                        <p:cTn id="28" dur="500"/>
                                        <p:tgtEl>
                                          <p:spTgt spid="133"/>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500"/>
                                        <p:tgtEl>
                                          <p:spTgt spid="146"/>
                                        </p:tgtEl>
                                      </p:cBhvr>
                                    </p:animEffect>
                                  </p:childTnLst>
                                </p:cTn>
                              </p:par>
                            </p:childTnLst>
                          </p:cTn>
                        </p:par>
                        <p:par>
                          <p:cTn id="33" fill="hold">
                            <p:stCondLst>
                              <p:cond delay="2750"/>
                            </p:stCondLst>
                            <p:childTnLst>
                              <p:par>
                                <p:cTn id="34" presetID="10" presetClass="entr" presetSubtype="0" fill="hold" nodeType="after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left)">
                                      <p:cBhvr>
                                        <p:cTn id="40" dur="500"/>
                                        <p:tgtEl>
                                          <p:spTgt spid="1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53" presetClass="entr" presetSubtype="16"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childTnLst>
                          </p:cTn>
                        </p:par>
                        <p:par>
                          <p:cTn id="58" fill="hold">
                            <p:stCondLst>
                              <p:cond delay="425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5250"/>
                            </p:stCondLst>
                            <p:childTnLst>
                              <p:par>
                                <p:cTn id="67" presetID="10" presetClass="entr" presetSubtype="0" fill="hold" nodeType="after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500"/>
                                        <p:tgtEl>
                                          <p:spTgt spid="87"/>
                                        </p:tgtEl>
                                      </p:cBhvr>
                                    </p:animEffect>
                                  </p:childTnLst>
                                </p:cTn>
                              </p:par>
                            </p:childTnLst>
                          </p:cTn>
                        </p:par>
                        <p:par>
                          <p:cTn id="70" fill="hold">
                            <p:stCondLst>
                              <p:cond delay="5750"/>
                            </p:stCondLst>
                            <p:childTnLst>
                              <p:par>
                                <p:cTn id="71" presetID="10" presetClass="entr" presetSubtype="0" fill="hold"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childTnLst>
                          </p:cTn>
                        </p:par>
                        <p:par>
                          <p:cTn id="74" fill="hold">
                            <p:stCondLst>
                              <p:cond delay="6250"/>
                            </p:stCondLst>
                            <p:childTnLst>
                              <p:par>
                                <p:cTn id="75" presetID="10" presetClass="entr" presetSubtype="0" fill="hold" nodeType="after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childTnLst>
                          </p:cTn>
                        </p:par>
                        <p:par>
                          <p:cTn id="78" fill="hold">
                            <p:stCondLst>
                              <p:cond delay="6750"/>
                            </p:stCondLst>
                            <p:childTnLst>
                              <p:par>
                                <p:cTn id="79" presetID="22" presetClass="entr" presetSubtype="8" fill="hold" nodeType="after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wipe(left)">
                                      <p:cBhvr>
                                        <p:cTn id="81" dur="500"/>
                                        <p:tgtEl>
                                          <p:spTgt spid="105"/>
                                        </p:tgtEl>
                                      </p:cBhvr>
                                    </p:animEffect>
                                  </p:childTnLst>
                                </p:cTn>
                              </p:par>
                            </p:childTnLst>
                          </p:cTn>
                        </p:par>
                        <p:par>
                          <p:cTn id="82" fill="hold">
                            <p:stCondLst>
                              <p:cond delay="7250"/>
                            </p:stCondLst>
                            <p:childTnLst>
                              <p:par>
                                <p:cTn id="83" presetID="10" presetClass="entr" presetSubtype="0" fill="hold" grpId="0" nodeType="after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500"/>
                                        <p:tgtEl>
                                          <p:spTgt spid="10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500"/>
                                        <p:tgtEl>
                                          <p:spTgt spid="102"/>
                                        </p:tgtEl>
                                      </p:cBhvr>
                                    </p:animEffect>
                                  </p:childTnLst>
                                </p:cTn>
                              </p:par>
                              <p:par>
                                <p:cTn id="94" presetID="22" presetClass="entr" presetSubtype="8"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wipe(left)">
                                      <p:cBhvr>
                                        <p:cTn id="96" dur="500"/>
                                        <p:tgtEl>
                                          <p:spTgt spid="10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500"/>
                                        <p:tgtEl>
                                          <p:spTgt spid="8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par>
                                <p:cTn id="109" presetID="22" presetClass="entr" presetSubtype="8" fill="hold"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wipe(left)">
                                      <p:cBhvr>
                                        <p:cTn id="111" dur="500"/>
                                        <p:tgtEl>
                                          <p:spTgt spid="107"/>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fade">
                                      <p:cBhvr>
                                        <p:cTn id="115" dur="500"/>
                                        <p:tgtEl>
                                          <p:spTgt spid="9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22" presetClass="entr" presetSubtype="8" fill="hold" nodeType="withEffect">
                                  <p:stCondLst>
                                    <p:cond delay="0"/>
                                  </p:stCondLst>
                                  <p:childTnLst>
                                    <p:set>
                                      <p:cBhvr>
                                        <p:cTn id="125" dur="1" fill="hold">
                                          <p:stCondLst>
                                            <p:cond delay="0"/>
                                          </p:stCondLst>
                                        </p:cTn>
                                        <p:tgtEl>
                                          <p:spTgt spid="108"/>
                                        </p:tgtEl>
                                        <p:attrNameLst>
                                          <p:attrName>style.visibility</p:attrName>
                                        </p:attrNameLst>
                                      </p:cBhvr>
                                      <p:to>
                                        <p:strVal val="visible"/>
                                      </p:to>
                                    </p:set>
                                    <p:animEffect transition="in" filter="wipe(left)">
                                      <p:cBhvr>
                                        <p:cTn id="126" dur="500"/>
                                        <p:tgtEl>
                                          <p:spTgt spid="108"/>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97"/>
                                        </p:tgtEl>
                                        <p:attrNameLst>
                                          <p:attrName>style.visibility</p:attrName>
                                        </p:attrNameLst>
                                      </p:cBhvr>
                                      <p:to>
                                        <p:strVal val="visible"/>
                                      </p:to>
                                    </p:set>
                                    <p:animEffect transition="in" filter="fade">
                                      <p:cBhvr>
                                        <p:cTn id="130" dur="500"/>
                                        <p:tgtEl>
                                          <p:spTgt spid="97"/>
                                        </p:tgtEl>
                                      </p:cBhvr>
                                    </p:animEffect>
                                  </p:childTnLst>
                                </p:cTn>
                              </p:par>
                            </p:childTnLst>
                          </p:cTn>
                        </p:par>
                        <p:par>
                          <p:cTn id="131" fill="hold">
                            <p:stCondLst>
                              <p:cond delay="1000"/>
                            </p:stCondLst>
                            <p:childTnLst>
                              <p:par>
                                <p:cTn id="132" presetID="22" presetClass="entr" presetSubtype="8" fill="hold" nodeType="after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left)">
                                      <p:cBhvr>
                                        <p:cTn id="134" dur="500"/>
                                        <p:tgtEl>
                                          <p:spTgt spid="109"/>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96"/>
                                        </p:tgtEl>
                                        <p:attrNameLst>
                                          <p:attrName>style.visibility</p:attrName>
                                        </p:attrNameLst>
                                      </p:cBhvr>
                                      <p:to>
                                        <p:strVal val="visible"/>
                                      </p:to>
                                    </p:set>
                                    <p:animEffect transition="in" filter="fade">
                                      <p:cBhvr>
                                        <p:cTn id="13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96" grpId="0"/>
      <p:bldP spid="97" grpId="0"/>
      <p:bldP spid="98" grpId="0"/>
      <p:bldP spid="99" grpId="0"/>
      <p:bldP spid="104" grpId="0"/>
      <p:bldP spid="134" grpId="0"/>
      <p:bldP spid="146" grpId="0" animBg="1"/>
      <p:bldP spid="79" grpId="0"/>
      <p:bldP spid="80" grpId="0"/>
      <p:bldP spid="81" grpId="0"/>
      <p:bldP spid="82" grpId="0"/>
      <p:bldP spid="83" grpId="0" animBg="1"/>
      <p:bldP spid="100" grpId="0" animBg="1"/>
      <p:bldP spid="101" grpId="0" animBg="1"/>
      <p:bldP spid="10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Deploy Azure Arc for Kubernetes agent</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8" y="2640643"/>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Azure Arc agent registers cluster with ARM</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8" y="3275077"/>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Cluster operator applies cluster configuration via ARM</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65138" y="3909511"/>
            <a:ext cx="2873808"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Configuration agent picks up configuration and syncs state from git repo</a:t>
            </a:r>
          </a:p>
        </p:txBody>
      </p:sp>
      <p:sp>
        <p:nvSpPr>
          <p:cNvPr id="227" name="Title 16">
            <a:extLst>
              <a:ext uri="{FF2B5EF4-FFF2-40B4-BE49-F238E27FC236}">
                <a16:creationId xmlns:a16="http://schemas.microsoft.com/office/drawing/2014/main" id="{483629C0-05DA-4055-B740-177B3A7BDBF2}"/>
              </a:ext>
            </a:extLst>
          </p:cNvPr>
          <p:cNvSpPr txBox="1">
            <a:spLocks/>
          </p:cNvSpPr>
          <p:nvPr/>
        </p:nvSpPr>
        <p:spPr>
          <a:xfrm>
            <a:off x="465138" y="475938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5"/>
            </a:pPr>
            <a:r>
              <a:rPr lang="en-US"/>
              <a:t>Configuration agent informs Azure policy of status</a:t>
            </a:r>
          </a:p>
        </p:txBody>
      </p:sp>
      <p:sp>
        <p:nvSpPr>
          <p:cNvPr id="228" name="Title 16">
            <a:extLst>
              <a:ext uri="{FF2B5EF4-FFF2-40B4-BE49-F238E27FC236}">
                <a16:creationId xmlns:a16="http://schemas.microsoft.com/office/drawing/2014/main" id="{9592B4C0-3CD8-4ABE-A671-895C2A35B3F7}"/>
              </a:ext>
            </a:extLst>
          </p:cNvPr>
          <p:cNvSpPr txBox="1">
            <a:spLocks/>
          </p:cNvSpPr>
          <p:nvPr/>
        </p:nvSpPr>
        <p:spPr>
          <a:xfrm>
            <a:off x="450997" y="539853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6"/>
            </a:pPr>
            <a:r>
              <a:rPr lang="en-US"/>
              <a:t>Cluster operator or application developer pushes changes via GitHub</a:t>
            </a:r>
          </a:p>
        </p:txBody>
      </p:sp>
      <p:cxnSp>
        <p:nvCxnSpPr>
          <p:cNvPr id="9" name="Straight Arrow Connector 8">
            <a:extLst>
              <a:ext uri="{FF2B5EF4-FFF2-40B4-BE49-F238E27FC236}">
                <a16:creationId xmlns:a16="http://schemas.microsoft.com/office/drawing/2014/main" id="{B93C02D7-25BE-49BE-89FC-767C341C7E0C}"/>
              </a:ext>
            </a:extLst>
          </p:cNvPr>
          <p:cNvCxnSpPr>
            <a:cxnSpLocks/>
          </p:cNvCxnSpPr>
          <p:nvPr/>
        </p:nvCxnSpPr>
        <p:spPr>
          <a:xfrm>
            <a:off x="6722408" y="2413086"/>
            <a:ext cx="1731893" cy="22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259E666-A5D2-4460-AD04-1DD19682C720}"/>
              </a:ext>
            </a:extLst>
          </p:cNvPr>
          <p:cNvCxnSpPr>
            <a:cxnSpLocks/>
          </p:cNvCxnSpPr>
          <p:nvPr/>
        </p:nvCxnSpPr>
        <p:spPr>
          <a:xfrm>
            <a:off x="6722408" y="2583953"/>
            <a:ext cx="1731893" cy="941832"/>
          </a:xfrm>
          <a:prstGeom prst="bentConnector3">
            <a:avLst>
              <a:gd name="adj1" fmla="val 32667"/>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4BD5F8B-9C0D-49F6-BEF1-FC56BFDDA644}"/>
              </a:ext>
            </a:extLst>
          </p:cNvPr>
          <p:cNvGrpSpPr/>
          <p:nvPr/>
        </p:nvGrpSpPr>
        <p:grpSpPr>
          <a:xfrm>
            <a:off x="8337660" y="1845979"/>
            <a:ext cx="777494" cy="929170"/>
            <a:chOff x="5901017" y="2347453"/>
            <a:chExt cx="777494" cy="929170"/>
          </a:xfrm>
        </p:grpSpPr>
        <p:sp>
          <p:nvSpPr>
            <p:cNvPr id="17" name="Title 1">
              <a:extLst>
                <a:ext uri="{FF2B5EF4-FFF2-40B4-BE49-F238E27FC236}">
                  <a16:creationId xmlns:a16="http://schemas.microsoft.com/office/drawing/2014/main" id="{BAAD223D-302D-4660-94D7-3E782CB72F95}"/>
                </a:ext>
              </a:extLst>
            </p:cNvPr>
            <p:cNvSpPr txBox="1">
              <a:spLocks/>
            </p:cNvSpPr>
            <p:nvPr/>
          </p:nvSpPr>
          <p:spPr>
            <a:xfrm>
              <a:off x="5901017" y="2347453"/>
              <a:ext cx="777494"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Connect RP</a:t>
              </a:r>
              <a:endParaRPr lang="en-US" sz="800" spc="0">
                <a:solidFill>
                  <a:srgbClr val="000000"/>
                </a:solidFill>
                <a:latin typeface="Segoe UI" panose="020B0502040204020203" pitchFamily="34" charset="0"/>
              </a:endParaRPr>
            </a:p>
          </p:txBody>
        </p:sp>
        <p:grpSp>
          <p:nvGrpSpPr>
            <p:cNvPr id="18" name="Group 17">
              <a:extLst>
                <a:ext uri="{FF2B5EF4-FFF2-40B4-BE49-F238E27FC236}">
                  <a16:creationId xmlns:a16="http://schemas.microsoft.com/office/drawing/2014/main" id="{B69A9FD3-6C1D-4E94-9AD3-130EE3ACAF78}"/>
                </a:ext>
              </a:extLst>
            </p:cNvPr>
            <p:cNvGrpSpPr/>
            <p:nvPr/>
          </p:nvGrpSpPr>
          <p:grpSpPr>
            <a:xfrm>
              <a:off x="6017658" y="2732413"/>
              <a:ext cx="544212" cy="544210"/>
              <a:chOff x="2121266" y="3372343"/>
              <a:chExt cx="533589" cy="533589"/>
            </a:xfrm>
            <a:solidFill>
              <a:schemeClr val="bg1"/>
            </a:solidFill>
          </p:grpSpPr>
          <p:sp>
            <p:nvSpPr>
              <p:cNvPr id="19" name="Rectangle: Rounded Corners 18">
                <a:extLst>
                  <a:ext uri="{FF2B5EF4-FFF2-40B4-BE49-F238E27FC236}">
                    <a16:creationId xmlns:a16="http://schemas.microsoft.com/office/drawing/2014/main" id="{95F37454-8387-406D-BE51-18401B66CBF6}"/>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EC61F57-7872-46F1-B5C0-F9A4783F20C3}"/>
                  </a:ext>
                </a:extLst>
              </p:cNvPr>
              <p:cNvGrpSpPr/>
              <p:nvPr/>
            </p:nvGrpSpPr>
            <p:grpSpPr>
              <a:xfrm>
                <a:off x="2210352" y="3471248"/>
                <a:ext cx="355417" cy="335781"/>
                <a:chOff x="3172902" y="4132385"/>
                <a:chExt cx="355417" cy="335781"/>
              </a:xfrm>
              <a:grpFill/>
            </p:grpSpPr>
            <p:grpSp>
              <p:nvGrpSpPr>
                <p:cNvPr id="21" name="Group 20">
                  <a:extLst>
                    <a:ext uri="{FF2B5EF4-FFF2-40B4-BE49-F238E27FC236}">
                      <a16:creationId xmlns:a16="http://schemas.microsoft.com/office/drawing/2014/main" id="{E766F704-CEA3-4FFD-9648-8E3160C78F37}"/>
                    </a:ext>
                  </a:extLst>
                </p:cNvPr>
                <p:cNvGrpSpPr/>
                <p:nvPr/>
              </p:nvGrpSpPr>
              <p:grpSpPr>
                <a:xfrm>
                  <a:off x="3234030" y="4132385"/>
                  <a:ext cx="233160" cy="110531"/>
                  <a:chOff x="3234867" y="4132385"/>
                  <a:chExt cx="233160" cy="110531"/>
                </a:xfrm>
                <a:grpFill/>
              </p:grpSpPr>
              <p:sp>
                <p:nvSpPr>
                  <p:cNvPr id="30" name="Freeform: Shape 29">
                    <a:extLst>
                      <a:ext uri="{FF2B5EF4-FFF2-40B4-BE49-F238E27FC236}">
                        <a16:creationId xmlns:a16="http://schemas.microsoft.com/office/drawing/2014/main" id="{71237BF7-9C5E-4F73-B726-F62704640EA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083DB77-98CF-4056-8F90-3CB3659432D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BC02BA78-25D1-4925-BC68-E37A938C032F}"/>
                    </a:ext>
                  </a:extLst>
                </p:cNvPr>
                <p:cNvGrpSpPr/>
                <p:nvPr/>
              </p:nvGrpSpPr>
              <p:grpSpPr>
                <a:xfrm>
                  <a:off x="3172902" y="4245010"/>
                  <a:ext cx="355417" cy="110531"/>
                  <a:chOff x="3172902" y="4244590"/>
                  <a:chExt cx="355417" cy="110531"/>
                </a:xfrm>
                <a:grpFill/>
              </p:grpSpPr>
              <p:sp>
                <p:nvSpPr>
                  <p:cNvPr id="27" name="Freeform: Shape 26">
                    <a:extLst>
                      <a:ext uri="{FF2B5EF4-FFF2-40B4-BE49-F238E27FC236}">
                        <a16:creationId xmlns:a16="http://schemas.microsoft.com/office/drawing/2014/main" id="{B64DD53E-62FA-4761-9ACC-B1A14EE5459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9DD02FD9-6FCC-4628-9353-824214D7298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8D510BA-6706-4D4D-8C29-73F10158DC8E}"/>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047F1917-2E45-43C9-87DF-503F6909F770}"/>
                    </a:ext>
                  </a:extLst>
                </p:cNvPr>
                <p:cNvGrpSpPr/>
                <p:nvPr/>
              </p:nvGrpSpPr>
              <p:grpSpPr>
                <a:xfrm>
                  <a:off x="3234030" y="4357635"/>
                  <a:ext cx="233160" cy="110531"/>
                  <a:chOff x="3234867" y="4132385"/>
                  <a:chExt cx="233160" cy="110531"/>
                </a:xfrm>
                <a:grpFill/>
              </p:grpSpPr>
              <p:sp>
                <p:nvSpPr>
                  <p:cNvPr id="25" name="Freeform: Shape 24">
                    <a:extLst>
                      <a:ext uri="{FF2B5EF4-FFF2-40B4-BE49-F238E27FC236}">
                        <a16:creationId xmlns:a16="http://schemas.microsoft.com/office/drawing/2014/main" id="{B8320CFE-B0C6-42E0-904E-46117263920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5F8FA62-7235-4DE2-ADFD-01C86585EB0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32" name="Group 31">
            <a:extLst>
              <a:ext uri="{FF2B5EF4-FFF2-40B4-BE49-F238E27FC236}">
                <a16:creationId xmlns:a16="http://schemas.microsoft.com/office/drawing/2014/main" id="{233AADDD-D832-4CAC-AFAF-80DE91C335E1}"/>
              </a:ext>
            </a:extLst>
          </p:cNvPr>
          <p:cNvGrpSpPr/>
          <p:nvPr/>
        </p:nvGrpSpPr>
        <p:grpSpPr>
          <a:xfrm>
            <a:off x="5987968" y="1817607"/>
            <a:ext cx="914400" cy="957542"/>
            <a:chOff x="8202336" y="2305875"/>
            <a:chExt cx="914400" cy="957542"/>
          </a:xfrm>
        </p:grpSpPr>
        <p:grpSp>
          <p:nvGrpSpPr>
            <p:cNvPr id="33" name="Group 32">
              <a:extLst>
                <a:ext uri="{FF2B5EF4-FFF2-40B4-BE49-F238E27FC236}">
                  <a16:creationId xmlns:a16="http://schemas.microsoft.com/office/drawing/2014/main" id="{D10B5DFC-69E7-4789-B415-47095ED697B3}"/>
                </a:ext>
              </a:extLst>
            </p:cNvPr>
            <p:cNvGrpSpPr/>
            <p:nvPr/>
          </p:nvGrpSpPr>
          <p:grpSpPr>
            <a:xfrm>
              <a:off x="8388136" y="2714777"/>
              <a:ext cx="548640" cy="548640"/>
              <a:chOff x="8388136" y="2714777"/>
              <a:chExt cx="548640" cy="548640"/>
            </a:xfrm>
          </p:grpSpPr>
          <p:sp>
            <p:nvSpPr>
              <p:cNvPr id="35" name="Rectangle: Rounded Corners 118">
                <a:extLst>
                  <a:ext uri="{FF2B5EF4-FFF2-40B4-BE49-F238E27FC236}">
                    <a16:creationId xmlns:a16="http://schemas.microsoft.com/office/drawing/2014/main" id="{81FFA5C0-961F-4BCD-B260-B2A4376E25BC}"/>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6" name="Telemarketer_E7B9" title="Icon of a person wearing a headset">
                <a:extLst>
                  <a:ext uri="{FF2B5EF4-FFF2-40B4-BE49-F238E27FC236}">
                    <a16:creationId xmlns:a16="http://schemas.microsoft.com/office/drawing/2014/main" id="{2F5C04C8-7AAE-4837-9FF1-2F02FD3F02AB}"/>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4" name="Title 1">
              <a:extLst>
                <a:ext uri="{FF2B5EF4-FFF2-40B4-BE49-F238E27FC236}">
                  <a16:creationId xmlns:a16="http://schemas.microsoft.com/office/drawing/2014/main" id="{237CEA16-D176-495B-A58C-B300C1DE21C3}"/>
                </a:ext>
              </a:extLst>
            </p:cNvPr>
            <p:cNvSpPr txBox="1">
              <a:spLocks/>
            </p:cNvSpPr>
            <p:nvPr/>
          </p:nvSpPr>
          <p:spPr>
            <a:xfrm>
              <a:off x="8202336" y="2305875"/>
              <a:ext cx="91440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operator </a:t>
              </a:r>
            </a:p>
          </p:txBody>
        </p:sp>
      </p:grpSp>
      <p:grpSp>
        <p:nvGrpSpPr>
          <p:cNvPr id="37" name="Group 36">
            <a:extLst>
              <a:ext uri="{FF2B5EF4-FFF2-40B4-BE49-F238E27FC236}">
                <a16:creationId xmlns:a16="http://schemas.microsoft.com/office/drawing/2014/main" id="{E6081B53-57FF-4035-B514-6789DE52843D}"/>
              </a:ext>
            </a:extLst>
          </p:cNvPr>
          <p:cNvGrpSpPr/>
          <p:nvPr/>
        </p:nvGrpSpPr>
        <p:grpSpPr>
          <a:xfrm>
            <a:off x="7510792" y="1642055"/>
            <a:ext cx="620359" cy="3204178"/>
            <a:chOff x="6309278" y="4473129"/>
            <a:chExt cx="620359" cy="3204178"/>
          </a:xfrm>
        </p:grpSpPr>
        <p:grpSp>
          <p:nvGrpSpPr>
            <p:cNvPr id="38" name="Group 37">
              <a:extLst>
                <a:ext uri="{FF2B5EF4-FFF2-40B4-BE49-F238E27FC236}">
                  <a16:creationId xmlns:a16="http://schemas.microsoft.com/office/drawing/2014/main" id="{994129CA-F155-4EF5-BED6-D8D26C57760A}"/>
                </a:ext>
              </a:extLst>
            </p:cNvPr>
            <p:cNvGrpSpPr/>
            <p:nvPr/>
          </p:nvGrpSpPr>
          <p:grpSpPr>
            <a:xfrm>
              <a:off x="6349874" y="5057583"/>
              <a:ext cx="548640" cy="2619724"/>
              <a:chOff x="6158123" y="4068804"/>
              <a:chExt cx="548640" cy="2619724"/>
            </a:xfrm>
          </p:grpSpPr>
          <p:sp>
            <p:nvSpPr>
              <p:cNvPr id="40" name="Rectangle: Rounded Corners 39">
                <a:extLst>
                  <a:ext uri="{FF2B5EF4-FFF2-40B4-BE49-F238E27FC236}">
                    <a16:creationId xmlns:a16="http://schemas.microsoft.com/office/drawing/2014/main" id="{CD8ACEBC-7A6E-4A5D-B5EA-DA12C33C18CD}"/>
                  </a:ext>
                </a:extLst>
              </p:cNvPr>
              <p:cNvSpPr/>
              <p:nvPr/>
            </p:nvSpPr>
            <p:spPr bwMode="auto">
              <a:xfrm>
                <a:off x="6158123" y="4068804"/>
                <a:ext cx="548640" cy="261972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41" name="Picture 40" descr="A close up of a sign&#10;&#10;Description automatically generated">
                <a:extLst>
                  <a:ext uri="{FF2B5EF4-FFF2-40B4-BE49-F238E27FC236}">
                    <a16:creationId xmlns:a16="http://schemas.microsoft.com/office/drawing/2014/main" id="{6CEC2C93-C0E3-408E-9278-6E398F53AC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5183594"/>
                <a:ext cx="390145" cy="390145"/>
              </a:xfrm>
              <a:prstGeom prst="rect">
                <a:avLst/>
              </a:prstGeom>
            </p:spPr>
          </p:pic>
        </p:grpSp>
        <p:sp>
          <p:nvSpPr>
            <p:cNvPr id="39" name="Title 1">
              <a:extLst>
                <a:ext uri="{FF2B5EF4-FFF2-40B4-BE49-F238E27FC236}">
                  <a16:creationId xmlns:a16="http://schemas.microsoft.com/office/drawing/2014/main" id="{774FB4F9-9F91-4557-BF6A-15D949D35283}"/>
                </a:ext>
              </a:extLst>
            </p:cNvPr>
            <p:cNvSpPr txBox="1">
              <a:spLocks/>
            </p:cNvSpPr>
            <p:nvPr/>
          </p:nvSpPr>
          <p:spPr>
            <a:xfrm>
              <a:off x="6309278" y="4473129"/>
              <a:ext cx="620359" cy="507831"/>
            </a:xfrm>
            <a:prstGeom prst="rect">
              <a:avLst/>
            </a:prstGeom>
          </p:spPr>
          <p:txBody>
            <a:bodyPr vert="horz" wrap="square" lIns="0" tIns="4572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grpSp>
        <p:nvGrpSpPr>
          <p:cNvPr id="42" name="Group 41">
            <a:extLst>
              <a:ext uri="{FF2B5EF4-FFF2-40B4-BE49-F238E27FC236}">
                <a16:creationId xmlns:a16="http://schemas.microsoft.com/office/drawing/2014/main" id="{6F3B5501-4998-4A01-A8BC-A7F01171216E}"/>
              </a:ext>
            </a:extLst>
          </p:cNvPr>
          <p:cNvGrpSpPr/>
          <p:nvPr/>
        </p:nvGrpSpPr>
        <p:grpSpPr>
          <a:xfrm>
            <a:off x="8337660" y="2879586"/>
            <a:ext cx="777494" cy="929170"/>
            <a:chOff x="5901017" y="2347453"/>
            <a:chExt cx="777494" cy="929170"/>
          </a:xfrm>
        </p:grpSpPr>
        <p:sp>
          <p:nvSpPr>
            <p:cNvPr id="43" name="Title 1">
              <a:extLst>
                <a:ext uri="{FF2B5EF4-FFF2-40B4-BE49-F238E27FC236}">
                  <a16:creationId xmlns:a16="http://schemas.microsoft.com/office/drawing/2014/main" id="{1DCE0704-A380-4E96-AC60-7A26F4CE34C0}"/>
                </a:ext>
              </a:extLst>
            </p:cNvPr>
            <p:cNvSpPr txBox="1">
              <a:spLocks/>
            </p:cNvSpPr>
            <p:nvPr/>
          </p:nvSpPr>
          <p:spPr>
            <a:xfrm>
              <a:off x="5901017" y="2347453"/>
              <a:ext cx="777494"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RP</a:t>
              </a:r>
              <a:endParaRPr lang="en-US" sz="800" spc="0">
                <a:solidFill>
                  <a:srgbClr val="000000"/>
                </a:solidFill>
                <a:latin typeface="Segoe UI" panose="020B0502040204020203" pitchFamily="34" charset="0"/>
              </a:endParaRPr>
            </a:p>
          </p:txBody>
        </p:sp>
        <p:grpSp>
          <p:nvGrpSpPr>
            <p:cNvPr id="44" name="Group 43">
              <a:extLst>
                <a:ext uri="{FF2B5EF4-FFF2-40B4-BE49-F238E27FC236}">
                  <a16:creationId xmlns:a16="http://schemas.microsoft.com/office/drawing/2014/main" id="{43FF6F9E-DB53-47C6-89E5-129C88324299}"/>
                </a:ext>
              </a:extLst>
            </p:cNvPr>
            <p:cNvGrpSpPr/>
            <p:nvPr/>
          </p:nvGrpSpPr>
          <p:grpSpPr>
            <a:xfrm>
              <a:off x="6017658" y="2732413"/>
              <a:ext cx="544212" cy="544210"/>
              <a:chOff x="2121266" y="3372343"/>
              <a:chExt cx="533589" cy="533589"/>
            </a:xfrm>
            <a:solidFill>
              <a:schemeClr val="bg1"/>
            </a:solidFill>
          </p:grpSpPr>
          <p:sp>
            <p:nvSpPr>
              <p:cNvPr id="45" name="Rectangle: Rounded Corners 44">
                <a:extLst>
                  <a:ext uri="{FF2B5EF4-FFF2-40B4-BE49-F238E27FC236}">
                    <a16:creationId xmlns:a16="http://schemas.microsoft.com/office/drawing/2014/main" id="{6BF39CAA-A0E4-4825-BABC-B23BCC9F33DC}"/>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4CAD7BC6-06BF-4412-A882-C1714BF4198E}"/>
                  </a:ext>
                </a:extLst>
              </p:cNvPr>
              <p:cNvGrpSpPr/>
              <p:nvPr/>
            </p:nvGrpSpPr>
            <p:grpSpPr>
              <a:xfrm>
                <a:off x="2210352" y="3471248"/>
                <a:ext cx="355417" cy="335781"/>
                <a:chOff x="3172902" y="4132385"/>
                <a:chExt cx="355417" cy="335781"/>
              </a:xfrm>
              <a:grpFill/>
            </p:grpSpPr>
            <p:grpSp>
              <p:nvGrpSpPr>
                <p:cNvPr id="47" name="Group 46">
                  <a:extLst>
                    <a:ext uri="{FF2B5EF4-FFF2-40B4-BE49-F238E27FC236}">
                      <a16:creationId xmlns:a16="http://schemas.microsoft.com/office/drawing/2014/main" id="{BECB990F-D255-4BFC-89D0-7B49AC286A7E}"/>
                    </a:ext>
                  </a:extLst>
                </p:cNvPr>
                <p:cNvGrpSpPr/>
                <p:nvPr/>
              </p:nvGrpSpPr>
              <p:grpSpPr>
                <a:xfrm>
                  <a:off x="3234030" y="4132385"/>
                  <a:ext cx="233160" cy="110531"/>
                  <a:chOff x="3234867" y="4132385"/>
                  <a:chExt cx="233160" cy="110531"/>
                </a:xfrm>
                <a:grpFill/>
              </p:grpSpPr>
              <p:sp>
                <p:nvSpPr>
                  <p:cNvPr id="55" name="Freeform: Shape 54">
                    <a:extLst>
                      <a:ext uri="{FF2B5EF4-FFF2-40B4-BE49-F238E27FC236}">
                        <a16:creationId xmlns:a16="http://schemas.microsoft.com/office/drawing/2014/main" id="{AA4DC031-38AB-456C-8942-982E89B5209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94E66E5-9A96-4969-B087-18AC68E22FE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BFECBCBE-07CC-4740-A380-708C541B49D4}"/>
                    </a:ext>
                  </a:extLst>
                </p:cNvPr>
                <p:cNvGrpSpPr/>
                <p:nvPr/>
              </p:nvGrpSpPr>
              <p:grpSpPr>
                <a:xfrm>
                  <a:off x="3172902" y="4245010"/>
                  <a:ext cx="355417" cy="110531"/>
                  <a:chOff x="3172902" y="4244590"/>
                  <a:chExt cx="355417" cy="110531"/>
                </a:xfrm>
                <a:grpFill/>
              </p:grpSpPr>
              <p:sp>
                <p:nvSpPr>
                  <p:cNvPr id="52" name="Freeform: Shape 51">
                    <a:extLst>
                      <a:ext uri="{FF2B5EF4-FFF2-40B4-BE49-F238E27FC236}">
                        <a16:creationId xmlns:a16="http://schemas.microsoft.com/office/drawing/2014/main" id="{FE5D58E0-DF48-4CC1-9B5C-02EF76531EAA}"/>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6F74DE2-21CC-4BAA-8A25-F0B84781B23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C3016D9-5E38-4F91-8A8E-0793C8464CF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03071DAB-6B9B-48E9-BC30-3E1E66B04EF9}"/>
                    </a:ext>
                  </a:extLst>
                </p:cNvPr>
                <p:cNvGrpSpPr/>
                <p:nvPr/>
              </p:nvGrpSpPr>
              <p:grpSpPr>
                <a:xfrm>
                  <a:off x="3234030" y="4357635"/>
                  <a:ext cx="233160" cy="110531"/>
                  <a:chOff x="3234867" y="4132385"/>
                  <a:chExt cx="233160" cy="110531"/>
                </a:xfrm>
                <a:grpFill/>
              </p:grpSpPr>
              <p:sp>
                <p:nvSpPr>
                  <p:cNvPr id="50" name="Freeform: Shape 49">
                    <a:extLst>
                      <a:ext uri="{FF2B5EF4-FFF2-40B4-BE49-F238E27FC236}">
                        <a16:creationId xmlns:a16="http://schemas.microsoft.com/office/drawing/2014/main" id="{44DE4C13-9E69-4A7A-8D4E-476DAF14EB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0687EF7-0019-43D6-95FD-74A24991558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 name="Group 1">
            <a:extLst>
              <a:ext uri="{FF2B5EF4-FFF2-40B4-BE49-F238E27FC236}">
                <a16:creationId xmlns:a16="http://schemas.microsoft.com/office/drawing/2014/main" id="{25F8A5BD-64E3-4843-88CB-333AB37598C9}"/>
              </a:ext>
            </a:extLst>
          </p:cNvPr>
          <p:cNvGrpSpPr/>
          <p:nvPr/>
        </p:nvGrpSpPr>
        <p:grpSpPr>
          <a:xfrm>
            <a:off x="8416228" y="3913193"/>
            <a:ext cx="620359" cy="933040"/>
            <a:chOff x="7861774" y="2735555"/>
            <a:chExt cx="620359" cy="933040"/>
          </a:xfrm>
        </p:grpSpPr>
        <p:sp>
          <p:nvSpPr>
            <p:cNvPr id="60" name="Rectangle: Rounded Corners 59">
              <a:extLst>
                <a:ext uri="{FF2B5EF4-FFF2-40B4-BE49-F238E27FC236}">
                  <a16:creationId xmlns:a16="http://schemas.microsoft.com/office/drawing/2014/main" id="{EC0E56B2-02B5-4411-9EDC-2A320CF252E9}"/>
                </a:ext>
              </a:extLst>
            </p:cNvPr>
            <p:cNvSpPr/>
            <p:nvPr/>
          </p:nvSpPr>
          <p:spPr bwMode="auto">
            <a:xfrm>
              <a:off x="7902370" y="3119955"/>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9" name="Title 1">
              <a:extLst>
                <a:ext uri="{FF2B5EF4-FFF2-40B4-BE49-F238E27FC236}">
                  <a16:creationId xmlns:a16="http://schemas.microsoft.com/office/drawing/2014/main" id="{9B517E61-8FE9-4937-BC8E-D781720CCAC2}"/>
                </a:ext>
              </a:extLst>
            </p:cNvPr>
            <p:cNvSpPr txBox="1">
              <a:spLocks/>
            </p:cNvSpPr>
            <p:nvPr/>
          </p:nvSpPr>
          <p:spPr>
            <a:xfrm>
              <a:off x="7861774" y="2735555"/>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pic>
          <p:nvPicPr>
            <p:cNvPr id="62" name="Picture 61">
              <a:extLst>
                <a:ext uri="{FF2B5EF4-FFF2-40B4-BE49-F238E27FC236}">
                  <a16:creationId xmlns:a16="http://schemas.microsoft.com/office/drawing/2014/main" id="{9B35184A-63B5-4A8B-B867-959FE6275724}"/>
                </a:ext>
              </a:extLst>
            </p:cNvPr>
            <p:cNvPicPr>
              <a:picLocks noChangeAspect="1"/>
            </p:cNvPicPr>
            <p:nvPr/>
          </p:nvPicPr>
          <p:blipFill>
            <a:blip r:embed="rId4"/>
            <a:stretch>
              <a:fillRect/>
            </a:stretch>
          </p:blipFill>
          <p:spPr>
            <a:xfrm>
              <a:off x="8001267" y="3217553"/>
              <a:ext cx="350846" cy="353445"/>
            </a:xfrm>
            <a:prstGeom prst="rect">
              <a:avLst/>
            </a:prstGeom>
          </p:spPr>
        </p:pic>
      </p:grpSp>
      <p:grpSp>
        <p:nvGrpSpPr>
          <p:cNvPr id="68" name="Group 67">
            <a:extLst>
              <a:ext uri="{FF2B5EF4-FFF2-40B4-BE49-F238E27FC236}">
                <a16:creationId xmlns:a16="http://schemas.microsoft.com/office/drawing/2014/main" id="{30A710DB-0D6B-4C95-B16E-85F38F9115E1}"/>
              </a:ext>
            </a:extLst>
          </p:cNvPr>
          <p:cNvGrpSpPr/>
          <p:nvPr/>
        </p:nvGrpSpPr>
        <p:grpSpPr>
          <a:xfrm>
            <a:off x="9801554" y="5148656"/>
            <a:ext cx="777494" cy="821448"/>
            <a:chOff x="758390" y="4552278"/>
            <a:chExt cx="777494" cy="821448"/>
          </a:xfrm>
        </p:grpSpPr>
        <p:sp>
          <p:nvSpPr>
            <p:cNvPr id="69" name="Title 1">
              <a:extLst>
                <a:ext uri="{FF2B5EF4-FFF2-40B4-BE49-F238E27FC236}">
                  <a16:creationId xmlns:a16="http://schemas.microsoft.com/office/drawing/2014/main" id="{D5EE6081-D700-4287-88AC-7019E05414DC}"/>
                </a:ext>
              </a:extLst>
            </p:cNvPr>
            <p:cNvSpPr txBox="1">
              <a:spLocks/>
            </p:cNvSpPr>
            <p:nvPr/>
          </p:nvSpPr>
          <p:spPr>
            <a:xfrm>
              <a:off x="758390" y="4552278"/>
              <a:ext cx="777494" cy="200055"/>
            </a:xfrm>
            <a:prstGeom prst="rect">
              <a:avLst/>
            </a:prstGeom>
            <a:solidFill>
              <a:schemeClr val="bg1"/>
            </a:solidFill>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endParaRPr lang="en-US" sz="800" spc="0">
                <a:solidFill>
                  <a:srgbClr val="000000"/>
                </a:solidFill>
                <a:latin typeface="Segoe UI" panose="020B0502040204020203" pitchFamily="34" charset="0"/>
              </a:endParaRPr>
            </a:p>
          </p:txBody>
        </p:sp>
        <p:sp>
          <p:nvSpPr>
            <p:cNvPr id="70" name="Rectangle: Rounded Corners 69">
              <a:extLst>
                <a:ext uri="{FF2B5EF4-FFF2-40B4-BE49-F238E27FC236}">
                  <a16:creationId xmlns:a16="http://schemas.microsoft.com/office/drawing/2014/main" id="{1414E46F-2291-4D39-858C-2AB23143F0C6}"/>
                </a:ext>
              </a:extLst>
            </p:cNvPr>
            <p:cNvSpPr/>
            <p:nvPr/>
          </p:nvSpPr>
          <p:spPr bwMode="auto">
            <a:xfrm>
              <a:off x="875031" y="4829516"/>
              <a:ext cx="544212" cy="54421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1" name="Picture 70">
              <a:extLst>
                <a:ext uri="{FF2B5EF4-FFF2-40B4-BE49-F238E27FC236}">
                  <a16:creationId xmlns:a16="http://schemas.microsoft.com/office/drawing/2014/main" id="{7EAEE1F1-D049-47E2-84A4-86931DC7A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51" y="4899435"/>
              <a:ext cx="404373" cy="404373"/>
            </a:xfrm>
            <a:prstGeom prst="rect">
              <a:avLst/>
            </a:prstGeom>
          </p:spPr>
        </p:pic>
      </p:grpSp>
      <p:sp>
        <p:nvSpPr>
          <p:cNvPr id="82" name="Rectangle: Rounded Corners 85">
            <a:extLst>
              <a:ext uri="{FF2B5EF4-FFF2-40B4-BE49-F238E27FC236}">
                <a16:creationId xmlns:a16="http://schemas.microsoft.com/office/drawing/2014/main" id="{125566D7-F331-4841-AADE-EDBA959324FD}"/>
              </a:ext>
            </a:extLst>
          </p:cNvPr>
          <p:cNvSpPr/>
          <p:nvPr/>
        </p:nvSpPr>
        <p:spPr bwMode="auto">
          <a:xfrm>
            <a:off x="9574057" y="2231233"/>
            <a:ext cx="1232489" cy="260862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02C22A5E-9F91-4BAC-B1C8-F9001D72CBEA}"/>
              </a:ext>
            </a:extLst>
          </p:cNvPr>
          <p:cNvGrpSpPr/>
          <p:nvPr/>
        </p:nvGrpSpPr>
        <p:grpSpPr>
          <a:xfrm>
            <a:off x="9665887" y="3575512"/>
            <a:ext cx="1048828" cy="957542"/>
            <a:chOff x="10667500" y="2530846"/>
            <a:chExt cx="1048828" cy="957542"/>
          </a:xfrm>
        </p:grpSpPr>
        <p:sp>
          <p:nvSpPr>
            <p:cNvPr id="74" name="Title 1">
              <a:extLst>
                <a:ext uri="{FF2B5EF4-FFF2-40B4-BE49-F238E27FC236}">
                  <a16:creationId xmlns:a16="http://schemas.microsoft.com/office/drawing/2014/main" id="{CE86F2E3-DAFA-4776-8D87-F49F301252E9}"/>
                </a:ext>
              </a:extLst>
            </p:cNvPr>
            <p:cNvSpPr txBox="1">
              <a:spLocks/>
            </p:cNvSpPr>
            <p:nvPr/>
          </p:nvSpPr>
          <p:spPr>
            <a:xfrm>
              <a:off x="10667500" y="2530846"/>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Config</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a:t>
              </a:r>
            </a:p>
          </p:txBody>
        </p:sp>
        <p:grpSp>
          <p:nvGrpSpPr>
            <p:cNvPr id="3" name="Group 2">
              <a:extLst>
                <a:ext uri="{FF2B5EF4-FFF2-40B4-BE49-F238E27FC236}">
                  <a16:creationId xmlns:a16="http://schemas.microsoft.com/office/drawing/2014/main" id="{35CD4AB7-9391-48FB-B553-D080B5B22A0B}"/>
                </a:ext>
              </a:extLst>
            </p:cNvPr>
            <p:cNvGrpSpPr/>
            <p:nvPr/>
          </p:nvGrpSpPr>
          <p:grpSpPr>
            <a:xfrm>
              <a:off x="10917594" y="2939748"/>
              <a:ext cx="548640" cy="548640"/>
              <a:chOff x="10917594" y="2939748"/>
              <a:chExt cx="548640" cy="548640"/>
            </a:xfrm>
          </p:grpSpPr>
          <p:sp>
            <p:nvSpPr>
              <p:cNvPr id="75" name="Rectangle: Rounded Corners 118">
                <a:extLst>
                  <a:ext uri="{FF2B5EF4-FFF2-40B4-BE49-F238E27FC236}">
                    <a16:creationId xmlns:a16="http://schemas.microsoft.com/office/drawing/2014/main" id="{47416851-C150-43EF-BCC0-46F5FD527DA1}"/>
                  </a:ext>
                </a:extLst>
              </p:cNvPr>
              <p:cNvSpPr/>
              <p:nvPr/>
            </p:nvSpPr>
            <p:spPr bwMode="auto">
              <a:xfrm>
                <a:off x="10917594" y="2939748"/>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85" name="Processing_E9F5" title="Icon of two interlocked gears">
                <a:extLst>
                  <a:ext uri="{FF2B5EF4-FFF2-40B4-BE49-F238E27FC236}">
                    <a16:creationId xmlns:a16="http://schemas.microsoft.com/office/drawing/2014/main" id="{7BCB81B9-F7A0-4E5C-992C-0369FDF821E7}"/>
                  </a:ext>
                </a:extLst>
              </p:cNvPr>
              <p:cNvSpPr>
                <a:spLocks noChangeAspect="1" noEditPoints="1"/>
              </p:cNvSpPr>
              <p:nvPr/>
            </p:nvSpPr>
            <p:spPr bwMode="auto">
              <a:xfrm>
                <a:off x="10981933" y="303118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F530BA7F-A1D9-4816-BC6C-8B8D1628B74B}"/>
              </a:ext>
            </a:extLst>
          </p:cNvPr>
          <p:cNvGrpSpPr/>
          <p:nvPr/>
        </p:nvGrpSpPr>
        <p:grpSpPr>
          <a:xfrm>
            <a:off x="9665887" y="2538035"/>
            <a:ext cx="1048828" cy="957542"/>
            <a:chOff x="10492009" y="1177719"/>
            <a:chExt cx="1048828" cy="957542"/>
          </a:xfrm>
        </p:grpSpPr>
        <p:sp>
          <p:nvSpPr>
            <p:cNvPr id="80" name="Rectangle: Rounded Corners 118">
              <a:extLst>
                <a:ext uri="{FF2B5EF4-FFF2-40B4-BE49-F238E27FC236}">
                  <a16:creationId xmlns:a16="http://schemas.microsoft.com/office/drawing/2014/main" id="{DDD09277-93F3-4C18-B237-F22B34B16D71}"/>
                </a:ext>
              </a:extLst>
            </p:cNvPr>
            <p:cNvSpPr/>
            <p:nvPr/>
          </p:nvSpPr>
          <p:spPr bwMode="auto">
            <a:xfrm>
              <a:off x="10742103" y="1586621"/>
              <a:ext cx="548640" cy="54864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79" name="Title 1">
              <a:extLst>
                <a:ext uri="{FF2B5EF4-FFF2-40B4-BE49-F238E27FC236}">
                  <a16:creationId xmlns:a16="http://schemas.microsoft.com/office/drawing/2014/main" id="{7404B3E7-068D-4446-81B8-DBAE4EC182E6}"/>
                </a:ext>
              </a:extLst>
            </p:cNvPr>
            <p:cNvSpPr txBox="1">
              <a:spLocks/>
            </p:cNvSpPr>
            <p:nvPr/>
          </p:nvSpPr>
          <p:spPr>
            <a:xfrm>
              <a:off x="10492009" y="1177719"/>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Arc</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a:t>
              </a:r>
            </a:p>
          </p:txBody>
        </p:sp>
        <p:sp>
          <p:nvSpPr>
            <p:cNvPr id="86" name="Processing_E9F5" title="Icon of two interlocked gears">
              <a:extLst>
                <a:ext uri="{FF2B5EF4-FFF2-40B4-BE49-F238E27FC236}">
                  <a16:creationId xmlns:a16="http://schemas.microsoft.com/office/drawing/2014/main" id="{0675FD0A-A8CB-4F86-B276-E0DA91625438}"/>
                </a:ext>
              </a:extLst>
            </p:cNvPr>
            <p:cNvSpPr>
              <a:spLocks noChangeAspect="1" noEditPoints="1"/>
            </p:cNvSpPr>
            <p:nvPr/>
          </p:nvSpPr>
          <p:spPr bwMode="auto">
            <a:xfrm>
              <a:off x="10806442" y="16780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C065F76B-EC16-4E6A-ACF8-09F08E3ADD30}"/>
              </a:ext>
            </a:extLst>
          </p:cNvPr>
          <p:cNvGrpSpPr/>
          <p:nvPr/>
        </p:nvGrpSpPr>
        <p:grpSpPr>
          <a:xfrm>
            <a:off x="6077028" y="5012562"/>
            <a:ext cx="1048828" cy="957542"/>
            <a:chOff x="5587500" y="4786271"/>
            <a:chExt cx="1048828" cy="957542"/>
          </a:xfrm>
        </p:grpSpPr>
        <p:sp>
          <p:nvSpPr>
            <p:cNvPr id="66" name="Rectangle: Rounded Corners 118">
              <a:extLst>
                <a:ext uri="{FF2B5EF4-FFF2-40B4-BE49-F238E27FC236}">
                  <a16:creationId xmlns:a16="http://schemas.microsoft.com/office/drawing/2014/main" id="{1CBD48DF-1397-4E11-8331-E3A108C38C7C}"/>
                </a:ext>
              </a:extLst>
            </p:cNvPr>
            <p:cNvSpPr/>
            <p:nvPr/>
          </p:nvSpPr>
          <p:spPr bwMode="auto">
            <a:xfrm>
              <a:off x="5837594" y="5195173"/>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5" name="Title 1">
              <a:extLst>
                <a:ext uri="{FF2B5EF4-FFF2-40B4-BE49-F238E27FC236}">
                  <a16:creationId xmlns:a16="http://schemas.microsoft.com/office/drawing/2014/main" id="{026C0696-5B01-4FA8-BDF0-9C22682E389A}"/>
                </a:ext>
              </a:extLst>
            </p:cNvPr>
            <p:cNvSpPr txBox="1">
              <a:spLocks/>
            </p:cNvSpPr>
            <p:nvPr/>
          </p:nvSpPr>
          <p:spPr>
            <a:xfrm>
              <a:off x="5587500" y="4786271"/>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operator/</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Application dev</a:t>
              </a:r>
            </a:p>
          </p:txBody>
        </p:sp>
        <p:sp>
          <p:nvSpPr>
            <p:cNvPr id="91" name="people_4" title="Icon of a person">
              <a:extLst>
                <a:ext uri="{FF2B5EF4-FFF2-40B4-BE49-F238E27FC236}">
                  <a16:creationId xmlns:a16="http://schemas.microsoft.com/office/drawing/2014/main" id="{3C84FD77-50CA-4551-84A5-54D9B2E82D58}"/>
                </a:ext>
              </a:extLst>
            </p:cNvPr>
            <p:cNvSpPr>
              <a:spLocks noChangeAspect="1" noEditPoints="1"/>
            </p:cNvSpPr>
            <p:nvPr/>
          </p:nvSpPr>
          <p:spPr bwMode="auto">
            <a:xfrm>
              <a:off x="5979252" y="5321179"/>
              <a:ext cx="265325" cy="29662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00" name="Connector: Elbow 99">
            <a:extLst>
              <a:ext uri="{FF2B5EF4-FFF2-40B4-BE49-F238E27FC236}">
                <a16:creationId xmlns:a16="http://schemas.microsoft.com/office/drawing/2014/main" id="{A9A39703-9F94-4F50-A82A-06FCFE76D9FC}"/>
              </a:ext>
            </a:extLst>
          </p:cNvPr>
          <p:cNvCxnSpPr>
            <a:cxnSpLocks/>
          </p:cNvCxnSpPr>
          <p:nvPr/>
        </p:nvCxnSpPr>
        <p:spPr>
          <a:xfrm>
            <a:off x="8998513" y="2413086"/>
            <a:ext cx="917468" cy="808171"/>
          </a:xfrm>
          <a:prstGeom prst="bentConnector3">
            <a:avLst>
              <a:gd name="adj1" fmla="val 354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A3838484-C72B-4E7C-BB9E-70BD7973261C}"/>
              </a:ext>
            </a:extLst>
          </p:cNvPr>
          <p:cNvCxnSpPr>
            <a:cxnSpLocks/>
            <a:stCxn id="45" idx="3"/>
            <a:endCxn id="75" idx="1"/>
          </p:cNvCxnSpPr>
          <p:nvPr/>
        </p:nvCxnSpPr>
        <p:spPr>
          <a:xfrm>
            <a:off x="8998513" y="3536651"/>
            <a:ext cx="917468" cy="576072"/>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D130780-9FAE-4B3C-ABF7-CC03A65D8B22}"/>
              </a:ext>
            </a:extLst>
          </p:cNvPr>
          <p:cNvCxnSpPr>
            <a:cxnSpLocks/>
            <a:stCxn id="66" idx="3"/>
            <a:endCxn id="70" idx="1"/>
          </p:cNvCxnSpPr>
          <p:nvPr/>
        </p:nvCxnSpPr>
        <p:spPr>
          <a:xfrm>
            <a:off x="6875762" y="5695784"/>
            <a:ext cx="3042433" cy="22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7838016-67F2-46C0-ACA7-87DCF314FAA5}"/>
              </a:ext>
            </a:extLst>
          </p:cNvPr>
          <p:cNvCxnSpPr>
            <a:cxnSpLocks/>
            <a:stCxn id="69" idx="0"/>
            <a:endCxn id="75" idx="2"/>
          </p:cNvCxnSpPr>
          <p:nvPr/>
        </p:nvCxnSpPr>
        <p:spPr>
          <a:xfrm flipV="1">
            <a:off x="10190301" y="4533054"/>
            <a:ext cx="0" cy="6156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Flowchart: Connector 117">
            <a:extLst>
              <a:ext uri="{FF2B5EF4-FFF2-40B4-BE49-F238E27FC236}">
                <a16:creationId xmlns:a16="http://schemas.microsoft.com/office/drawing/2014/main" id="{7DF4710E-8CF9-4E33-B9CF-1853E4889EB7}"/>
              </a:ext>
            </a:extLst>
          </p:cNvPr>
          <p:cNvSpPr/>
          <p:nvPr/>
        </p:nvSpPr>
        <p:spPr bwMode="auto">
          <a:xfrm>
            <a:off x="6991650" y="2043647"/>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9" name="Flowchart: Connector 118">
            <a:extLst>
              <a:ext uri="{FF2B5EF4-FFF2-40B4-BE49-F238E27FC236}">
                <a16:creationId xmlns:a16="http://schemas.microsoft.com/office/drawing/2014/main" id="{AD727C79-689E-4BD3-96A7-D915DCF457EF}"/>
              </a:ext>
            </a:extLst>
          </p:cNvPr>
          <p:cNvSpPr/>
          <p:nvPr/>
        </p:nvSpPr>
        <p:spPr bwMode="auto">
          <a:xfrm>
            <a:off x="7153286" y="2917709"/>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20" name="Flowchart: Connector 119">
            <a:extLst>
              <a:ext uri="{FF2B5EF4-FFF2-40B4-BE49-F238E27FC236}">
                <a16:creationId xmlns:a16="http://schemas.microsoft.com/office/drawing/2014/main" id="{B7A771EC-C8F0-45F9-8307-4FC4477B4ED3}"/>
              </a:ext>
            </a:extLst>
          </p:cNvPr>
          <p:cNvSpPr/>
          <p:nvPr/>
        </p:nvSpPr>
        <p:spPr bwMode="auto">
          <a:xfrm>
            <a:off x="9116013" y="4220036"/>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5</a:t>
            </a:r>
          </a:p>
        </p:txBody>
      </p:sp>
      <p:cxnSp>
        <p:nvCxnSpPr>
          <p:cNvPr id="122" name="Connector: Elbow 121">
            <a:extLst>
              <a:ext uri="{FF2B5EF4-FFF2-40B4-BE49-F238E27FC236}">
                <a16:creationId xmlns:a16="http://schemas.microsoft.com/office/drawing/2014/main" id="{6043CBD9-96FC-4F88-9EFF-3EFD97350304}"/>
              </a:ext>
            </a:extLst>
          </p:cNvPr>
          <p:cNvCxnSpPr>
            <a:cxnSpLocks/>
            <a:stCxn id="60" idx="3"/>
          </p:cNvCxnSpPr>
          <p:nvPr/>
        </p:nvCxnSpPr>
        <p:spPr>
          <a:xfrm flipV="1">
            <a:off x="9005464" y="4392661"/>
            <a:ext cx="910517" cy="179252"/>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Flowchart: Connector 125">
            <a:extLst>
              <a:ext uri="{FF2B5EF4-FFF2-40B4-BE49-F238E27FC236}">
                <a16:creationId xmlns:a16="http://schemas.microsoft.com/office/drawing/2014/main" id="{3C55207C-90B1-46D7-90F8-030F4F7B3C06}"/>
              </a:ext>
            </a:extLst>
          </p:cNvPr>
          <p:cNvSpPr/>
          <p:nvPr/>
        </p:nvSpPr>
        <p:spPr bwMode="auto">
          <a:xfrm>
            <a:off x="9116013" y="3605819"/>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27" name="Flowchart: Connector 126">
            <a:extLst>
              <a:ext uri="{FF2B5EF4-FFF2-40B4-BE49-F238E27FC236}">
                <a16:creationId xmlns:a16="http://schemas.microsoft.com/office/drawing/2014/main" id="{AFEB0B1E-C6D1-4434-9D9E-6CC580624E52}"/>
              </a:ext>
            </a:extLst>
          </p:cNvPr>
          <p:cNvSpPr/>
          <p:nvPr/>
        </p:nvSpPr>
        <p:spPr bwMode="auto">
          <a:xfrm>
            <a:off x="9185286" y="2680011"/>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8" name="Flowchart: Connector 127">
            <a:extLst>
              <a:ext uri="{FF2B5EF4-FFF2-40B4-BE49-F238E27FC236}">
                <a16:creationId xmlns:a16="http://schemas.microsoft.com/office/drawing/2014/main" id="{D1DAFDD4-5E0A-4714-9888-A096F6E122B7}"/>
              </a:ext>
            </a:extLst>
          </p:cNvPr>
          <p:cNvSpPr/>
          <p:nvPr/>
        </p:nvSpPr>
        <p:spPr bwMode="auto">
          <a:xfrm>
            <a:off x="6464282" y="465414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130" name="Title 3">
            <a:extLst>
              <a:ext uri="{FF2B5EF4-FFF2-40B4-BE49-F238E27FC236}">
                <a16:creationId xmlns:a16="http://schemas.microsoft.com/office/drawing/2014/main" id="{28285283-C7A6-4307-A2F6-0AA30C0966D2}"/>
              </a:ext>
            </a:extLst>
          </p:cNvPr>
          <p:cNvSpPr txBox="1">
            <a:spLocks/>
          </p:cNvSpPr>
          <p:nvPr/>
        </p:nvSpPr>
        <p:spPr>
          <a:xfrm>
            <a:off x="465138" y="632779"/>
            <a:ext cx="117944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Azure Monitor for containers</a:t>
            </a:r>
          </a:p>
        </p:txBody>
      </p:sp>
      <p:sp>
        <p:nvSpPr>
          <p:cNvPr id="132" name="Rectangle 131">
            <a:extLst>
              <a:ext uri="{FF2B5EF4-FFF2-40B4-BE49-F238E27FC236}">
                <a16:creationId xmlns:a16="http://schemas.microsoft.com/office/drawing/2014/main" id="{F4092765-E5A5-471B-9DDB-AD06C3195628}"/>
              </a:ext>
            </a:extLst>
          </p:cNvPr>
          <p:cNvSpPr/>
          <p:nvPr/>
        </p:nvSpPr>
        <p:spPr>
          <a:xfrm>
            <a:off x="465138" y="1054347"/>
            <a:ext cx="10887739" cy="338554"/>
          </a:xfrm>
          <a:prstGeom prst="rect">
            <a:avLst/>
          </a:prstGeom>
        </p:spPr>
        <p:txBody>
          <a:bodyPr wrap="square" lIns="0">
            <a:spAutoFit/>
          </a:bodyPr>
          <a:lstStyle/>
          <a:p>
            <a:r>
              <a:rPr lang="en-US" sz="1600" i="1"/>
              <a:t>Configuration management scenario</a:t>
            </a:r>
          </a:p>
        </p:txBody>
      </p:sp>
      <p:sp>
        <p:nvSpPr>
          <p:cNvPr id="133" name="Title 1">
            <a:extLst>
              <a:ext uri="{FF2B5EF4-FFF2-40B4-BE49-F238E27FC236}">
                <a16:creationId xmlns:a16="http://schemas.microsoft.com/office/drawing/2014/main" id="{0CBC1327-2DE7-45C8-8D09-A44BC681626B}"/>
              </a:ext>
            </a:extLst>
          </p:cNvPr>
          <p:cNvSpPr txBox="1">
            <a:spLocks/>
          </p:cNvSpPr>
          <p:nvPr/>
        </p:nvSpPr>
        <p:spPr>
          <a:xfrm>
            <a:off x="9574057" y="1999866"/>
            <a:ext cx="1289665" cy="153888"/>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on-prem</a:t>
            </a:r>
            <a:endParaRPr lang="en-US" sz="800" spc="0">
              <a:solidFill>
                <a:srgbClr val="000000"/>
              </a:solidFill>
              <a:latin typeface="Segoe UI" panose="020B0502040204020203" pitchFamily="34" charset="0"/>
            </a:endParaRPr>
          </a:p>
        </p:txBody>
      </p:sp>
    </p:spTree>
    <p:extLst>
      <p:ext uri="{BB962C8B-B14F-4D97-AF65-F5344CB8AC3E}">
        <p14:creationId xmlns:p14="http://schemas.microsoft.com/office/powerpoint/2010/main" val="24902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500"/>
                                        <p:tgtEl>
                                          <p:spTgt spid="10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500"/>
                                        <p:tgtEl>
                                          <p:spTgt spid="114"/>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fade">
                                      <p:cBhvr>
                                        <p:cTn id="79" dur="500"/>
                                        <p:tgtEl>
                                          <p:spTgt spid="12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7"/>
                                        </p:tgtEl>
                                        <p:attrNameLst>
                                          <p:attrName>style.visibility</p:attrName>
                                        </p:attrNameLst>
                                      </p:cBhvr>
                                      <p:to>
                                        <p:strVal val="visible"/>
                                      </p:to>
                                    </p:set>
                                    <p:animEffect transition="in" filter="fade">
                                      <p:cBhvr>
                                        <p:cTn id="84" dur="500"/>
                                        <p:tgtEl>
                                          <p:spTgt spid="227"/>
                                        </p:tgtEl>
                                      </p:cBhvr>
                                    </p:animEffect>
                                  </p:childTnLst>
                                </p:cTn>
                              </p:par>
                              <p:par>
                                <p:cTn id="85" presetID="10" presetClass="entr" presetSubtype="0" fill="hold"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fade">
                                      <p:cBhvr>
                                        <p:cTn id="90" dur="500"/>
                                        <p:tgtEl>
                                          <p:spTgt spid="12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28"/>
                                        </p:tgtEl>
                                        <p:attrNameLst>
                                          <p:attrName>style.visibility</p:attrName>
                                        </p:attrNameLst>
                                      </p:cBhvr>
                                      <p:to>
                                        <p:strVal val="visible"/>
                                      </p:to>
                                    </p:set>
                                    <p:animEffect transition="in" filter="fade">
                                      <p:cBhvr>
                                        <p:cTn id="99" dur="500"/>
                                        <p:tgtEl>
                                          <p:spTgt spid="2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28"/>
                                        </p:tgtEl>
                                        <p:attrNameLst>
                                          <p:attrName>style.visibility</p:attrName>
                                        </p:attrNameLst>
                                      </p:cBhvr>
                                      <p:to>
                                        <p:strVal val="visible"/>
                                      </p:to>
                                    </p:set>
                                    <p:animEffect transition="in" filter="fade">
                                      <p:cBhvr>
                                        <p:cTn id="102" dur="500"/>
                                        <p:tgtEl>
                                          <p:spTgt spid="128"/>
                                        </p:tgtEl>
                                      </p:cBhvr>
                                    </p:animEffect>
                                  </p:childTnLst>
                                </p:cTn>
                              </p:par>
                              <p:par>
                                <p:cTn id="103" presetID="10" presetClass="entr" presetSubtype="0" fill="hold"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500"/>
                                        <p:tgtEl>
                                          <p:spTgt spid="7"/>
                                        </p:tgtEl>
                                      </p:cBhvr>
                                    </p:animEffect>
                                  </p:childTnLst>
                                </p:cTn>
                              </p:par>
                            </p:childTnLst>
                          </p:cTn>
                        </p:par>
                        <p:par>
                          <p:cTn id="106" fill="hold">
                            <p:stCondLst>
                              <p:cond delay="500"/>
                            </p:stCondLst>
                            <p:childTnLst>
                              <p:par>
                                <p:cTn id="107" presetID="22" presetClass="entr" presetSubtype="8" fill="hold" nodeType="after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wipe(left)">
                                      <p:cBhvr>
                                        <p:cTn id="109" dur="500"/>
                                        <p:tgtEl>
                                          <p:spTgt spid="112"/>
                                        </p:tgtEl>
                                      </p:cBhvr>
                                    </p:animEffect>
                                  </p:childTnLst>
                                </p:cTn>
                              </p:par>
                            </p:childTnLst>
                          </p:cTn>
                        </p:par>
                        <p:par>
                          <p:cTn id="110" fill="hold">
                            <p:stCondLst>
                              <p:cond delay="1000"/>
                            </p:stCondLst>
                            <p:childTnLst>
                              <p:par>
                                <p:cTn id="111" presetID="10" presetClass="entr" presetSubtype="0" fill="hold" nodeType="after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fade">
                                      <p:cBhvr>
                                        <p:cTn id="113" dur="500"/>
                                        <p:tgtEl>
                                          <p:spTgt spid="68"/>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115"/>
                                        </p:tgtEl>
                                        <p:attrNameLst>
                                          <p:attrName>style.visibility</p:attrName>
                                        </p:attrNameLst>
                                      </p:cBhvr>
                                      <p:to>
                                        <p:strVal val="visible"/>
                                      </p:to>
                                    </p:set>
                                    <p:animEffect transition="in" filter="wipe(down)">
                                      <p:cBhvr>
                                        <p:cTn id="11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13" grpId="0"/>
      <p:bldP spid="114" grpId="0"/>
      <p:bldP spid="227" grpId="0"/>
      <p:bldP spid="228" grpId="0"/>
      <p:bldP spid="82" grpId="0" animBg="1"/>
      <p:bldP spid="118" grpId="0" animBg="1"/>
      <p:bldP spid="119" grpId="0" animBg="1"/>
      <p:bldP spid="120" grpId="0" animBg="1"/>
      <p:bldP spid="126" grpId="0" animBg="1"/>
      <p:bldP spid="127" grpId="0" animBg="1"/>
      <p:bldP spid="128" grpId="0" animBg="1"/>
      <p:bldP spid="13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What is a container?</a:t>
            </a:r>
          </a:p>
        </p:txBody>
      </p:sp>
      <p:sp>
        <p:nvSpPr>
          <p:cNvPr id="49" name="TextBox 48">
            <a:extLst>
              <a:ext uri="{FF2B5EF4-FFF2-40B4-BE49-F238E27FC236}">
                <a16:creationId xmlns:a16="http://schemas.microsoft.com/office/drawing/2014/main" id="{D4A1FAA4-A463-4AB7-A561-194B4215151C}"/>
              </a:ext>
            </a:extLst>
          </p:cNvPr>
          <p:cNvSpPr txBox="1"/>
          <p:nvPr/>
        </p:nvSpPr>
        <p:spPr>
          <a:xfrm>
            <a:off x="2402879" y="4171047"/>
            <a:ext cx="3200400" cy="461665"/>
          </a:xfrm>
          <a:prstGeom prst="rect">
            <a:avLst/>
          </a:prstGeom>
          <a:noFill/>
        </p:spPr>
        <p:txBody>
          <a:bodyPr wrap="square" lIns="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Virtual machines</a:t>
            </a:r>
          </a:p>
        </p:txBody>
      </p:sp>
      <p:sp>
        <p:nvSpPr>
          <p:cNvPr id="55" name="Rectangle 54">
            <a:extLst>
              <a:ext uri="{FF2B5EF4-FFF2-40B4-BE49-F238E27FC236}">
                <a16:creationId xmlns:a16="http://schemas.microsoft.com/office/drawing/2014/main" id="{E1524465-024E-4557-A65C-F2835AA9A0F2}"/>
              </a:ext>
            </a:extLst>
          </p:cNvPr>
          <p:cNvSpPr/>
          <p:nvPr/>
        </p:nvSpPr>
        <p:spPr bwMode="auto">
          <a:xfrm>
            <a:off x="2402879" y="4735507"/>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spcBef>
                <a:spcPct val="0"/>
              </a:spcBef>
              <a:spcAft>
                <a:spcPts val="600"/>
              </a:spcAft>
              <a:defRPr/>
            </a:pPr>
            <a:r>
              <a:rPr lang="en-US" sz="1600">
                <a:ln w="3175">
                  <a:noFill/>
                </a:ln>
                <a:solidFill>
                  <a:srgbClr val="000000"/>
                </a:solidFill>
                <a:latin typeface="Segoe UI"/>
                <a:cs typeface="Segoe UI Semibold" panose="020B0502040204020203" pitchFamily="34" charset="0"/>
              </a:rPr>
              <a:t>Virtualize the hardware</a:t>
            </a:r>
          </a:p>
        </p:txBody>
      </p:sp>
      <p:sp>
        <p:nvSpPr>
          <p:cNvPr id="62" name="Rectangle 61">
            <a:extLst>
              <a:ext uri="{FF2B5EF4-FFF2-40B4-BE49-F238E27FC236}">
                <a16:creationId xmlns:a16="http://schemas.microsoft.com/office/drawing/2014/main" id="{08C7C8B2-01C8-451E-92D7-0D0E5A34E627}"/>
              </a:ext>
            </a:extLst>
          </p:cNvPr>
          <p:cNvSpPr/>
          <p:nvPr/>
        </p:nvSpPr>
        <p:spPr bwMode="auto">
          <a:xfrm>
            <a:off x="2402879" y="5080179"/>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spcBef>
                <a:spcPct val="0"/>
              </a:spcBef>
              <a:spcAft>
                <a:spcPts val="600"/>
              </a:spcAft>
              <a:defRPr/>
            </a:pPr>
            <a:r>
              <a:rPr lang="en-US" sz="1600">
                <a:ln w="3175">
                  <a:noFill/>
                </a:ln>
                <a:solidFill>
                  <a:srgbClr val="000000"/>
                </a:solidFill>
                <a:latin typeface="Segoe UI"/>
                <a:cs typeface="Segoe UI Semibold" panose="020B0502040204020203" pitchFamily="34" charset="0"/>
              </a:rPr>
              <a:t>VMs as units of scaling</a:t>
            </a:r>
          </a:p>
        </p:txBody>
      </p:sp>
      <p:cxnSp>
        <p:nvCxnSpPr>
          <p:cNvPr id="21" name="Straight Connector 20">
            <a:extLst>
              <a:ext uri="{FF2B5EF4-FFF2-40B4-BE49-F238E27FC236}">
                <a16:creationId xmlns:a16="http://schemas.microsoft.com/office/drawing/2014/main" id="{4D38BB0D-B6EF-47D6-8B82-98163C16A445}"/>
              </a:ext>
            </a:extLst>
          </p:cNvPr>
          <p:cNvCxnSpPr>
            <a:stCxn id="10" idx="2"/>
            <a:endCxn id="51"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3AC69DE-E86F-4E67-BBA2-9FFD1B4B0ABD}"/>
              </a:ext>
            </a:extLst>
          </p:cNvPr>
          <p:cNvGrpSpPr/>
          <p:nvPr/>
        </p:nvGrpSpPr>
        <p:grpSpPr>
          <a:xfrm>
            <a:off x="2635804" y="2987022"/>
            <a:ext cx="1098124" cy="442962"/>
            <a:chOff x="2635804" y="2998382"/>
            <a:chExt cx="1098124" cy="442962"/>
          </a:xfrm>
        </p:grpSpPr>
        <p:sp>
          <p:nvSpPr>
            <p:cNvPr id="58" name="TextBox 57">
              <a:extLst>
                <a:ext uri="{FF2B5EF4-FFF2-40B4-BE49-F238E27FC236}">
                  <a16:creationId xmlns:a16="http://schemas.microsoft.com/office/drawing/2014/main" id="{86B8656C-576E-47CF-BE72-1DAA0A37EE72}"/>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57" name="TextBox 56">
              <a:extLst>
                <a:ext uri="{FF2B5EF4-FFF2-40B4-BE49-F238E27FC236}">
                  <a16:creationId xmlns:a16="http://schemas.microsoft.com/office/drawing/2014/main" id="{A9F4582C-DBCD-43CD-BDEC-796BACEC0122}"/>
                </a:ext>
              </a:extLst>
            </p:cNvPr>
            <p:cNvSpPr txBox="1"/>
            <p:nvPr/>
          </p:nvSpPr>
          <p:spPr>
            <a:xfrm>
              <a:off x="2700155" y="3053664"/>
              <a:ext cx="969422" cy="332399"/>
            </a:xfrm>
            <a:prstGeom prst="rect">
              <a:avLst/>
            </a:prstGeom>
            <a:noFill/>
          </p:spPr>
          <p:txBody>
            <a:bodyPr wrap="square" lIns="0" tIns="0" rIns="0" bIns="0" rtlCol="0">
              <a:spAutoFit/>
            </a:bodyPr>
            <a:lstStyle/>
            <a:p>
              <a:pPr algn="ctr" defTabSz="914192">
                <a:lnSpc>
                  <a:spcPct val="90000"/>
                </a:lnSpc>
                <a:spcBef>
                  <a:spcPct val="0"/>
                </a:spcBef>
                <a:spcAft>
                  <a:spcPts val="600"/>
                </a:spcAft>
                <a:defRPr/>
              </a:pPr>
              <a:r>
                <a:rPr lang="en-US" sz="1200">
                  <a:ln w="3175">
                    <a:noFill/>
                  </a:ln>
                  <a:solidFill>
                    <a:srgbClr val="000000"/>
                  </a:solidFill>
                  <a:latin typeface="Segoe UI Semibold" panose="020B0702040204020203" pitchFamily="34" charset="0"/>
                  <a:cs typeface="Segoe UI Semibold" panose="020B0702040204020203" pitchFamily="34" charset="0"/>
                </a:rPr>
                <a:t>Binaries &amp; libraries</a:t>
              </a:r>
            </a:p>
          </p:txBody>
        </p:sp>
      </p:grpSp>
      <p:sp>
        <p:nvSpPr>
          <p:cNvPr id="10" name="TextBox 9">
            <a:extLst>
              <a:ext uri="{FF2B5EF4-FFF2-40B4-BE49-F238E27FC236}">
                <a16:creationId xmlns:a16="http://schemas.microsoft.com/office/drawing/2014/main" id="{8C7ED48D-7607-49C3-9CA4-E359A936D7E7}"/>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App1</a:t>
            </a:r>
          </a:p>
        </p:txBody>
      </p:sp>
      <p:grpSp>
        <p:nvGrpSpPr>
          <p:cNvPr id="9" name="Group 8">
            <a:extLst>
              <a:ext uri="{FF2B5EF4-FFF2-40B4-BE49-F238E27FC236}">
                <a16:creationId xmlns:a16="http://schemas.microsoft.com/office/drawing/2014/main" id="{2FE82279-CA04-4502-A32C-CCF3A8262D5E}"/>
              </a:ext>
            </a:extLst>
          </p:cNvPr>
          <p:cNvGrpSpPr/>
          <p:nvPr/>
        </p:nvGrpSpPr>
        <p:grpSpPr>
          <a:xfrm>
            <a:off x="2636814" y="3540469"/>
            <a:ext cx="1096105" cy="301554"/>
            <a:chOff x="2063827" y="2936839"/>
            <a:chExt cx="1096105" cy="301554"/>
          </a:xfrm>
        </p:grpSpPr>
        <p:grpSp>
          <p:nvGrpSpPr>
            <p:cNvPr id="6" name="Group 5">
              <a:extLst>
                <a:ext uri="{FF2B5EF4-FFF2-40B4-BE49-F238E27FC236}">
                  <a16:creationId xmlns:a16="http://schemas.microsoft.com/office/drawing/2014/main" id="{AA253574-D6E0-4F49-866B-71F1E55E2E48}"/>
                </a:ext>
              </a:extLst>
            </p:cNvPr>
            <p:cNvGrpSpPr/>
            <p:nvPr/>
          </p:nvGrpSpPr>
          <p:grpSpPr>
            <a:xfrm>
              <a:off x="2063827" y="2936839"/>
              <a:ext cx="1096105" cy="301554"/>
              <a:chOff x="2063827" y="2949939"/>
              <a:chExt cx="1096105" cy="301554"/>
            </a:xfrm>
          </p:grpSpPr>
          <p:sp>
            <p:nvSpPr>
              <p:cNvPr id="51" name="TextBox 50">
                <a:extLst>
                  <a:ext uri="{FF2B5EF4-FFF2-40B4-BE49-F238E27FC236}">
                    <a16:creationId xmlns:a16="http://schemas.microsoft.com/office/drawing/2014/main" id="{C388D19C-10AE-4446-9DE1-BE5371C6E585}"/>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D39D6F18-6DFF-4A0F-AFC2-41642FD9580E}"/>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sp>
          <p:nvSpPr>
            <p:cNvPr id="7" name="TextBox 6">
              <a:extLst>
                <a:ext uri="{FF2B5EF4-FFF2-40B4-BE49-F238E27FC236}">
                  <a16:creationId xmlns:a16="http://schemas.microsoft.com/office/drawing/2014/main" id="{E5BB47E9-8789-446A-B075-175AD43CAA3B}"/>
                </a:ext>
              </a:extLst>
            </p:cNvPr>
            <p:cNvSpPr txBox="1"/>
            <p:nvPr/>
          </p:nvSpPr>
          <p:spPr>
            <a:xfrm>
              <a:off x="2127168" y="2984245"/>
              <a:ext cx="969422" cy="166199"/>
            </a:xfrm>
            <a:prstGeom prst="rect">
              <a:avLst/>
            </a:prstGeom>
            <a:noFill/>
          </p:spPr>
          <p:txBody>
            <a:bodyPr wrap="square" lIns="0" tIns="0" rIns="0" bIns="0" rtlCol="0">
              <a:spAutoFit/>
            </a:bodyPr>
            <a:lstStyle/>
            <a:p>
              <a:pPr algn="ctr" defTabSz="914192">
                <a:lnSpc>
                  <a:spcPct val="90000"/>
                </a:lnSpc>
                <a:spcBef>
                  <a:spcPct val="0"/>
                </a:spcBef>
                <a:spcAft>
                  <a:spcPts val="600"/>
                </a:spcAft>
                <a:defRPr/>
              </a:pPr>
              <a:r>
                <a:rPr lang="en-US" sz="1200">
                  <a:ln w="3175">
                    <a:noFill/>
                  </a:ln>
                  <a:solidFill>
                    <a:srgbClr val="000000"/>
                  </a:solidFill>
                  <a:latin typeface="Segoe UI Semibold" panose="020B0702040204020203" pitchFamily="34" charset="0"/>
                  <a:cs typeface="Segoe UI Semibold" panose="020B0702040204020203" pitchFamily="34" charset="0"/>
                </a:rPr>
                <a:t>Guest OS</a:t>
              </a:r>
            </a:p>
          </p:txBody>
        </p:sp>
      </p:grpSp>
      <p:sp>
        <p:nvSpPr>
          <p:cNvPr id="76" name="Rectangle: Rounded Corners 85">
            <a:extLst>
              <a:ext uri="{FF2B5EF4-FFF2-40B4-BE49-F238E27FC236}">
                <a16:creationId xmlns:a16="http://schemas.microsoft.com/office/drawing/2014/main" id="{BF92E824-B9E2-4C78-8780-88C2E75C5AFD}"/>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738BC7C-A4FA-4257-817C-7A0BE86F830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nvGrpSpPr>
          <p:cNvPr id="17" name="Group 16">
            <a:extLst>
              <a:ext uri="{FF2B5EF4-FFF2-40B4-BE49-F238E27FC236}">
                <a16:creationId xmlns:a16="http://schemas.microsoft.com/office/drawing/2014/main" id="{1C52B25D-3DE7-478C-A51F-52AFE040059D}"/>
              </a:ext>
            </a:extLst>
          </p:cNvPr>
          <p:cNvGrpSpPr/>
          <p:nvPr/>
        </p:nvGrpSpPr>
        <p:grpSpPr>
          <a:xfrm>
            <a:off x="4135235" y="2183244"/>
            <a:ext cx="1372116" cy="1819130"/>
            <a:chOff x="4135235" y="2183244"/>
            <a:chExt cx="1372116" cy="1819130"/>
          </a:xfrm>
        </p:grpSpPr>
        <p:cxnSp>
          <p:nvCxnSpPr>
            <p:cNvPr id="82" name="Straight Connector 81">
              <a:extLst>
                <a:ext uri="{FF2B5EF4-FFF2-40B4-BE49-F238E27FC236}">
                  <a16:creationId xmlns:a16="http://schemas.microsoft.com/office/drawing/2014/main" id="{596F3FD5-F655-45DA-9D32-9B8952FC7D2E}"/>
                </a:ext>
              </a:extLst>
            </p:cNvPr>
            <p:cNvCxnSpPr>
              <a:stCxn id="84" idx="2"/>
              <a:endCxn id="88"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46BDC6D-5BC1-4B38-BB95-8487E9DB8267}"/>
                </a:ext>
              </a:extLst>
            </p:cNvPr>
            <p:cNvGrpSpPr/>
            <p:nvPr/>
          </p:nvGrpSpPr>
          <p:grpSpPr>
            <a:xfrm>
              <a:off x="4272231" y="2987022"/>
              <a:ext cx="1098124" cy="442962"/>
              <a:chOff x="4272231" y="2998382"/>
              <a:chExt cx="1098124" cy="442962"/>
            </a:xfrm>
          </p:grpSpPr>
          <p:sp>
            <p:nvSpPr>
              <p:cNvPr id="90" name="TextBox 89">
                <a:extLst>
                  <a:ext uri="{FF2B5EF4-FFF2-40B4-BE49-F238E27FC236}">
                    <a16:creationId xmlns:a16="http://schemas.microsoft.com/office/drawing/2014/main" id="{7814086D-763E-47D3-BFF6-79B13B624B8A}"/>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B28A10BF-C3A7-47B4-B7B2-06356183533F}"/>
                  </a:ext>
                </a:extLst>
              </p:cNvPr>
              <p:cNvSpPr txBox="1"/>
              <p:nvPr/>
            </p:nvSpPr>
            <p:spPr>
              <a:xfrm>
                <a:off x="4336582" y="3053664"/>
                <a:ext cx="969422" cy="332399"/>
              </a:xfrm>
              <a:prstGeom prst="rect">
                <a:avLst/>
              </a:prstGeom>
              <a:noFill/>
            </p:spPr>
            <p:txBody>
              <a:bodyPr wrap="square" lIns="0" tIns="0" rIns="0" bIns="0" rtlCol="0">
                <a:spAutoFit/>
              </a:bodyPr>
              <a:lstStyle/>
              <a:p>
                <a:pPr algn="ctr" defTabSz="914192">
                  <a:lnSpc>
                    <a:spcPct val="90000"/>
                  </a:lnSpc>
                  <a:spcBef>
                    <a:spcPct val="0"/>
                  </a:spcBef>
                  <a:spcAft>
                    <a:spcPts val="600"/>
                  </a:spcAft>
                  <a:defRPr/>
                </a:pPr>
                <a:r>
                  <a:rPr lang="en-US" sz="1200">
                    <a:ln w="3175">
                      <a:noFill/>
                    </a:ln>
                    <a:solidFill>
                      <a:srgbClr val="000000"/>
                    </a:solidFill>
                    <a:latin typeface="Segoe UI Semibold" panose="020B0702040204020203" pitchFamily="34" charset="0"/>
                    <a:cs typeface="Segoe UI Semibold" panose="020B0702040204020203" pitchFamily="34" charset="0"/>
                  </a:rPr>
                  <a:t>Binaries &amp; libraries</a:t>
                </a:r>
              </a:p>
            </p:txBody>
          </p:sp>
        </p:grpSp>
        <p:sp>
          <p:nvSpPr>
            <p:cNvPr id="84" name="TextBox 83">
              <a:extLst>
                <a:ext uri="{FF2B5EF4-FFF2-40B4-BE49-F238E27FC236}">
                  <a16:creationId xmlns:a16="http://schemas.microsoft.com/office/drawing/2014/main" id="{9AF0660C-3198-4909-A0AA-E02AFC0379F0}"/>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App2</a:t>
              </a:r>
            </a:p>
          </p:txBody>
        </p:sp>
        <p:grpSp>
          <p:nvGrpSpPr>
            <p:cNvPr id="85" name="Group 84">
              <a:extLst>
                <a:ext uri="{FF2B5EF4-FFF2-40B4-BE49-F238E27FC236}">
                  <a16:creationId xmlns:a16="http://schemas.microsoft.com/office/drawing/2014/main" id="{001F867C-AEAD-4171-97CE-06D464DF2379}"/>
                </a:ext>
              </a:extLst>
            </p:cNvPr>
            <p:cNvGrpSpPr/>
            <p:nvPr/>
          </p:nvGrpSpPr>
          <p:grpSpPr>
            <a:xfrm>
              <a:off x="4273241" y="3540469"/>
              <a:ext cx="1096105" cy="301554"/>
              <a:chOff x="2063827" y="2936839"/>
              <a:chExt cx="1096105" cy="301554"/>
            </a:xfrm>
          </p:grpSpPr>
          <p:grpSp>
            <p:nvGrpSpPr>
              <p:cNvPr id="86" name="Group 85">
                <a:extLst>
                  <a:ext uri="{FF2B5EF4-FFF2-40B4-BE49-F238E27FC236}">
                    <a16:creationId xmlns:a16="http://schemas.microsoft.com/office/drawing/2014/main" id="{62F263BD-5485-47EA-918F-438074E28B8F}"/>
                  </a:ext>
                </a:extLst>
              </p:cNvPr>
              <p:cNvGrpSpPr/>
              <p:nvPr/>
            </p:nvGrpSpPr>
            <p:grpSpPr>
              <a:xfrm>
                <a:off x="2063827" y="2936839"/>
                <a:ext cx="1096105" cy="301554"/>
                <a:chOff x="2063827" y="2949939"/>
                <a:chExt cx="1096105" cy="301554"/>
              </a:xfrm>
            </p:grpSpPr>
            <p:sp>
              <p:nvSpPr>
                <p:cNvPr id="88" name="TextBox 87">
                  <a:extLst>
                    <a:ext uri="{FF2B5EF4-FFF2-40B4-BE49-F238E27FC236}">
                      <a16:creationId xmlns:a16="http://schemas.microsoft.com/office/drawing/2014/main" id="{E9CC9C7D-1296-4FF2-BA44-61C855F75264}"/>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89" name="TextBox 88">
                  <a:extLst>
                    <a:ext uri="{FF2B5EF4-FFF2-40B4-BE49-F238E27FC236}">
                      <a16:creationId xmlns:a16="http://schemas.microsoft.com/office/drawing/2014/main" id="{1A22004D-CA6C-4F3B-BD91-944C389835AD}"/>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sp>
            <p:nvSpPr>
              <p:cNvPr id="87" name="TextBox 86">
                <a:extLst>
                  <a:ext uri="{FF2B5EF4-FFF2-40B4-BE49-F238E27FC236}">
                    <a16:creationId xmlns:a16="http://schemas.microsoft.com/office/drawing/2014/main" id="{39BC40D3-CD1C-44FB-8507-A125F2F06D93}"/>
                  </a:ext>
                </a:extLst>
              </p:cNvPr>
              <p:cNvSpPr txBox="1"/>
              <p:nvPr/>
            </p:nvSpPr>
            <p:spPr>
              <a:xfrm>
                <a:off x="2127168" y="2984245"/>
                <a:ext cx="969422" cy="166199"/>
              </a:xfrm>
              <a:prstGeom prst="rect">
                <a:avLst/>
              </a:prstGeom>
              <a:noFill/>
            </p:spPr>
            <p:txBody>
              <a:bodyPr wrap="square" lIns="0" tIns="0" rIns="0" bIns="0" rtlCol="0">
                <a:spAutoFit/>
              </a:bodyPr>
              <a:lstStyle/>
              <a:p>
                <a:pPr algn="ctr" defTabSz="914192">
                  <a:lnSpc>
                    <a:spcPct val="90000"/>
                  </a:lnSpc>
                  <a:spcBef>
                    <a:spcPct val="0"/>
                  </a:spcBef>
                  <a:spcAft>
                    <a:spcPts val="600"/>
                  </a:spcAft>
                  <a:defRPr/>
                </a:pPr>
                <a:r>
                  <a:rPr lang="en-US" sz="1200">
                    <a:ln w="3175">
                      <a:noFill/>
                    </a:ln>
                    <a:solidFill>
                      <a:srgbClr val="000000"/>
                    </a:solidFill>
                    <a:latin typeface="Segoe UI Semibold" panose="020B0702040204020203" pitchFamily="34" charset="0"/>
                    <a:cs typeface="Segoe UI Semibold" panose="020B0702040204020203" pitchFamily="34" charset="0"/>
                  </a:rPr>
                  <a:t>Guest OS</a:t>
                </a:r>
              </a:p>
            </p:txBody>
          </p:sp>
        </p:grpSp>
        <p:sp>
          <p:nvSpPr>
            <p:cNvPr id="80" name="Rectangle: Rounded Corners 85">
              <a:extLst>
                <a:ext uri="{FF2B5EF4-FFF2-40B4-BE49-F238E27FC236}">
                  <a16:creationId xmlns:a16="http://schemas.microsoft.com/office/drawing/2014/main" id="{52372F48-B91D-48BD-A16A-5CADD4DDE79C}"/>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A35AB36F-F636-46AD-8279-48D52F675A84}"/>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50" name="TextBox 49">
            <a:extLst>
              <a:ext uri="{FF2B5EF4-FFF2-40B4-BE49-F238E27FC236}">
                <a16:creationId xmlns:a16="http://schemas.microsoft.com/office/drawing/2014/main" id="{AD9F8254-DBA2-46AB-A2ED-6FD1F119B6C2}"/>
              </a:ext>
            </a:extLst>
          </p:cNvPr>
          <p:cNvSpPr txBox="1"/>
          <p:nvPr/>
        </p:nvSpPr>
        <p:spPr>
          <a:xfrm>
            <a:off x="6740178" y="4171047"/>
            <a:ext cx="3200400" cy="461665"/>
          </a:xfrm>
          <a:prstGeom prst="rect">
            <a:avLst/>
          </a:prstGeom>
          <a:noFill/>
        </p:spPr>
        <p:txBody>
          <a:bodyPr wrap="square" lIns="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Containers</a:t>
            </a:r>
          </a:p>
        </p:txBody>
      </p:sp>
      <p:sp>
        <p:nvSpPr>
          <p:cNvPr id="56" name="Rectangle 55">
            <a:extLst>
              <a:ext uri="{FF2B5EF4-FFF2-40B4-BE49-F238E27FC236}">
                <a16:creationId xmlns:a16="http://schemas.microsoft.com/office/drawing/2014/main" id="{5202221E-2427-4B96-A8E9-147DF3C4E164}"/>
              </a:ext>
            </a:extLst>
          </p:cNvPr>
          <p:cNvSpPr/>
          <p:nvPr/>
        </p:nvSpPr>
        <p:spPr bwMode="auto">
          <a:xfrm>
            <a:off x="6740178" y="4735507"/>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spcBef>
                <a:spcPct val="0"/>
              </a:spcBef>
              <a:spcAft>
                <a:spcPts val="600"/>
              </a:spcAft>
              <a:defRPr/>
            </a:pPr>
            <a:r>
              <a:rPr lang="en-US" sz="1600">
                <a:ln w="3175">
                  <a:noFill/>
                </a:ln>
                <a:solidFill>
                  <a:srgbClr val="000000"/>
                </a:solidFill>
                <a:latin typeface="Segoe UI"/>
                <a:cs typeface="Segoe UI Semibold" panose="020B0502040204020203" pitchFamily="34" charset="0"/>
              </a:rPr>
              <a:t>Virtualize the </a:t>
            </a:r>
            <a:r>
              <a:rPr lang="en-US" sz="1600">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63" name="Rectangle 62">
            <a:extLst>
              <a:ext uri="{FF2B5EF4-FFF2-40B4-BE49-F238E27FC236}">
                <a16:creationId xmlns:a16="http://schemas.microsoft.com/office/drawing/2014/main" id="{EFE4618C-4C70-4DF5-B4B7-8C8CBB23E848}"/>
              </a:ext>
            </a:extLst>
          </p:cNvPr>
          <p:cNvSpPr/>
          <p:nvPr/>
        </p:nvSpPr>
        <p:spPr bwMode="auto">
          <a:xfrm>
            <a:off x="6740178" y="5080179"/>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spcBef>
                <a:spcPct val="0"/>
              </a:spcBef>
              <a:spcAft>
                <a:spcPts val="600"/>
              </a:spcAft>
              <a:defRPr/>
            </a:pPr>
            <a:r>
              <a:rPr lang="en-US" sz="1600">
                <a:ln w="3175">
                  <a:noFill/>
                </a:ln>
                <a:solidFill>
                  <a:srgbClr val="0078D4"/>
                </a:solidFill>
                <a:latin typeface="Segoe UI Semibold" panose="020B0702040204020203" pitchFamily="34" charset="0"/>
                <a:cs typeface="Segoe UI Semibold" panose="020B0702040204020203" pitchFamily="34" charset="0"/>
              </a:rPr>
              <a:t>Applications</a:t>
            </a:r>
            <a:r>
              <a:rPr lang="en-US" sz="1600">
                <a:ln w="3175">
                  <a:noFill/>
                </a:ln>
                <a:solidFill>
                  <a:srgbClr val="000000"/>
                </a:solidFill>
                <a:latin typeface="Segoe UI"/>
                <a:cs typeface="Segoe UI Semibold" panose="020B0502040204020203" pitchFamily="34" charset="0"/>
              </a:rPr>
              <a:t> as units of scaling</a:t>
            </a:r>
          </a:p>
        </p:txBody>
      </p:sp>
      <p:cxnSp>
        <p:nvCxnSpPr>
          <p:cNvPr id="133" name="Straight Connector 132">
            <a:extLst>
              <a:ext uri="{FF2B5EF4-FFF2-40B4-BE49-F238E27FC236}">
                <a16:creationId xmlns:a16="http://schemas.microsoft.com/office/drawing/2014/main" id="{8879C5A5-13E1-4CEB-BF22-26847B8AAA9B}"/>
              </a:ext>
            </a:extLst>
          </p:cNvPr>
          <p:cNvCxnSpPr>
            <a:cxnSpLocks/>
            <a:stCxn id="135"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90460AC5-9FE9-4153-98BD-9BBDE8E4EB9C}"/>
              </a:ext>
            </a:extLst>
          </p:cNvPr>
          <p:cNvGrpSpPr/>
          <p:nvPr/>
        </p:nvGrpSpPr>
        <p:grpSpPr>
          <a:xfrm>
            <a:off x="6910751" y="3193041"/>
            <a:ext cx="1098124" cy="442962"/>
            <a:chOff x="2635804" y="2998382"/>
            <a:chExt cx="1098124" cy="442962"/>
          </a:xfrm>
        </p:grpSpPr>
        <p:sp>
          <p:nvSpPr>
            <p:cNvPr id="141" name="TextBox 140">
              <a:extLst>
                <a:ext uri="{FF2B5EF4-FFF2-40B4-BE49-F238E27FC236}">
                  <a16:creationId xmlns:a16="http://schemas.microsoft.com/office/drawing/2014/main" id="{202DAA46-C108-4288-8078-BEDDA5C42546}"/>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142" name="TextBox 141">
              <a:extLst>
                <a:ext uri="{FF2B5EF4-FFF2-40B4-BE49-F238E27FC236}">
                  <a16:creationId xmlns:a16="http://schemas.microsoft.com/office/drawing/2014/main" id="{29B842DE-8A75-41A4-8C2E-32372ABD6C15}"/>
                </a:ext>
              </a:extLst>
            </p:cNvPr>
            <p:cNvSpPr txBox="1"/>
            <p:nvPr/>
          </p:nvSpPr>
          <p:spPr>
            <a:xfrm>
              <a:off x="2700155" y="3053664"/>
              <a:ext cx="969422" cy="332399"/>
            </a:xfrm>
            <a:prstGeom prst="rect">
              <a:avLst/>
            </a:prstGeom>
            <a:noFill/>
          </p:spPr>
          <p:txBody>
            <a:bodyPr wrap="square" lIns="0" tIns="0" rIns="0" bIns="0" rtlCol="0">
              <a:spAutoFit/>
            </a:bodyPr>
            <a:lstStyle/>
            <a:p>
              <a:pPr algn="ctr" defTabSz="914192">
                <a:lnSpc>
                  <a:spcPct val="90000"/>
                </a:lnSpc>
                <a:spcBef>
                  <a:spcPct val="0"/>
                </a:spcBef>
                <a:spcAft>
                  <a:spcPts val="600"/>
                </a:spcAft>
                <a:defRPr/>
              </a:pPr>
              <a:r>
                <a:rPr lang="en-US" sz="1200">
                  <a:ln w="3175">
                    <a:noFill/>
                  </a:ln>
                  <a:solidFill>
                    <a:srgbClr val="000000"/>
                  </a:solidFill>
                  <a:latin typeface="Segoe UI Semibold" panose="020B0702040204020203" pitchFamily="34" charset="0"/>
                  <a:cs typeface="Segoe UI Semibold" panose="020B0702040204020203" pitchFamily="34" charset="0"/>
                </a:rPr>
                <a:t>Binaries &amp; libraries</a:t>
              </a:r>
            </a:p>
          </p:txBody>
        </p:sp>
      </p:grpSp>
      <p:sp>
        <p:nvSpPr>
          <p:cNvPr id="135" name="TextBox 134">
            <a:extLst>
              <a:ext uri="{FF2B5EF4-FFF2-40B4-BE49-F238E27FC236}">
                <a16:creationId xmlns:a16="http://schemas.microsoft.com/office/drawing/2014/main" id="{A77126C0-1B7F-4425-B5E0-208F807F313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App1</a:t>
            </a:r>
          </a:p>
        </p:txBody>
      </p:sp>
      <p:sp>
        <p:nvSpPr>
          <p:cNvPr id="120" name="Rectangle: Rounded Corners 85">
            <a:extLst>
              <a:ext uri="{FF2B5EF4-FFF2-40B4-BE49-F238E27FC236}">
                <a16:creationId xmlns:a16="http://schemas.microsoft.com/office/drawing/2014/main" id="{6F22A75C-1791-4842-8789-95FFB1DCD972}"/>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2" name="Title 1">
            <a:extLst>
              <a:ext uri="{FF2B5EF4-FFF2-40B4-BE49-F238E27FC236}">
                <a16:creationId xmlns:a16="http://schemas.microsoft.com/office/drawing/2014/main" id="{2579D254-437D-4F3E-8C75-DA48C90C0880}"/>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24" name="Group 123">
            <a:extLst>
              <a:ext uri="{FF2B5EF4-FFF2-40B4-BE49-F238E27FC236}">
                <a16:creationId xmlns:a16="http://schemas.microsoft.com/office/drawing/2014/main" id="{197C2EAA-40BA-43F6-B56C-C5DB7941A1BF}"/>
              </a:ext>
            </a:extLst>
          </p:cNvPr>
          <p:cNvGrpSpPr/>
          <p:nvPr/>
        </p:nvGrpSpPr>
        <p:grpSpPr>
          <a:xfrm>
            <a:off x="7963283" y="2207967"/>
            <a:ext cx="378726" cy="378726"/>
            <a:chOff x="8424715" y="2683616"/>
            <a:chExt cx="378726" cy="378726"/>
          </a:xfrm>
        </p:grpSpPr>
        <p:sp>
          <p:nvSpPr>
            <p:cNvPr id="125" name="Oval 124">
              <a:extLst>
                <a:ext uri="{FF2B5EF4-FFF2-40B4-BE49-F238E27FC236}">
                  <a16:creationId xmlns:a16="http://schemas.microsoft.com/office/drawing/2014/main" id="{1BD8E270-5329-43C6-B755-F6BF7FC68950}"/>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11C5CFD2-15A6-4B9F-B9E3-2A6C56CD2319}"/>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43" name="Group 142">
            <a:extLst>
              <a:ext uri="{FF2B5EF4-FFF2-40B4-BE49-F238E27FC236}">
                <a16:creationId xmlns:a16="http://schemas.microsoft.com/office/drawing/2014/main" id="{6BA4D55D-32B5-46DE-8ECF-801E50843E95}"/>
              </a:ext>
            </a:extLst>
          </p:cNvPr>
          <p:cNvGrpSpPr/>
          <p:nvPr/>
        </p:nvGrpSpPr>
        <p:grpSpPr>
          <a:xfrm>
            <a:off x="8506981" y="1998578"/>
            <a:ext cx="1568255" cy="2003796"/>
            <a:chOff x="6479289" y="2243968"/>
            <a:chExt cx="1568255" cy="2003796"/>
          </a:xfrm>
        </p:grpSpPr>
        <p:grpSp>
          <p:nvGrpSpPr>
            <p:cNvPr id="144" name="Group 143">
              <a:extLst>
                <a:ext uri="{FF2B5EF4-FFF2-40B4-BE49-F238E27FC236}">
                  <a16:creationId xmlns:a16="http://schemas.microsoft.com/office/drawing/2014/main" id="{6FE3B99E-0D2E-4E8C-9F3E-39FD98FDD91B}"/>
                </a:ext>
              </a:extLst>
            </p:cNvPr>
            <p:cNvGrpSpPr/>
            <p:nvPr/>
          </p:nvGrpSpPr>
          <p:grpSpPr>
            <a:xfrm>
              <a:off x="6616286" y="3013317"/>
              <a:ext cx="1098124" cy="868076"/>
              <a:chOff x="2635804" y="2573268"/>
              <a:chExt cx="1098124" cy="868076"/>
            </a:xfrm>
          </p:grpSpPr>
          <p:cxnSp>
            <p:nvCxnSpPr>
              <p:cNvPr id="150" name="Straight Connector 149">
                <a:extLst>
                  <a:ext uri="{FF2B5EF4-FFF2-40B4-BE49-F238E27FC236}">
                    <a16:creationId xmlns:a16="http://schemas.microsoft.com/office/drawing/2014/main" id="{AB93C169-BAD2-49E3-9EFD-19DF1BA0EC4F}"/>
                  </a:ext>
                </a:extLst>
              </p:cNvPr>
              <p:cNvCxnSpPr>
                <a:cxnSpLocks/>
                <a:stCxn id="152" idx="2"/>
              </p:cNvCxnSpPr>
              <p:nvPr/>
            </p:nvCxnSpPr>
            <p:spPr>
              <a:xfrm>
                <a:off x="3184867" y="2874822"/>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B368B5E2-B0E7-44A5-9A4C-49241D6BB5D1}"/>
                  </a:ext>
                </a:extLst>
              </p:cNvPr>
              <p:cNvGrpSpPr/>
              <p:nvPr/>
            </p:nvGrpSpPr>
            <p:grpSpPr>
              <a:xfrm>
                <a:off x="2635804" y="2998382"/>
                <a:ext cx="1098124" cy="442962"/>
                <a:chOff x="2635804" y="2998382"/>
                <a:chExt cx="1098124" cy="442962"/>
              </a:xfrm>
            </p:grpSpPr>
            <p:sp>
              <p:nvSpPr>
                <p:cNvPr id="153" name="TextBox 152">
                  <a:extLst>
                    <a:ext uri="{FF2B5EF4-FFF2-40B4-BE49-F238E27FC236}">
                      <a16:creationId xmlns:a16="http://schemas.microsoft.com/office/drawing/2014/main" id="{2DE9D1F5-7CDE-4A79-8B19-DE89AE1856E8}"/>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154" name="TextBox 153">
                  <a:extLst>
                    <a:ext uri="{FF2B5EF4-FFF2-40B4-BE49-F238E27FC236}">
                      <a16:creationId xmlns:a16="http://schemas.microsoft.com/office/drawing/2014/main" id="{03CA0112-19C3-436B-94F6-B2DF65AB943F}"/>
                    </a:ext>
                  </a:extLst>
                </p:cNvPr>
                <p:cNvSpPr txBox="1"/>
                <p:nvPr/>
              </p:nvSpPr>
              <p:spPr>
                <a:xfrm>
                  <a:off x="2700155" y="3053664"/>
                  <a:ext cx="969422" cy="332399"/>
                </a:xfrm>
                <a:prstGeom prst="rect">
                  <a:avLst/>
                </a:prstGeom>
                <a:noFill/>
              </p:spPr>
              <p:txBody>
                <a:bodyPr wrap="square" lIns="0" tIns="0" rIns="0" bIns="0" rtlCol="0">
                  <a:spAutoFit/>
                </a:bodyPr>
                <a:lstStyle/>
                <a:p>
                  <a:pPr algn="ctr" defTabSz="914192">
                    <a:lnSpc>
                      <a:spcPct val="90000"/>
                    </a:lnSpc>
                    <a:spcBef>
                      <a:spcPct val="0"/>
                    </a:spcBef>
                    <a:spcAft>
                      <a:spcPts val="600"/>
                    </a:spcAft>
                    <a:defRPr/>
                  </a:pPr>
                  <a:r>
                    <a:rPr lang="en-US" sz="1200">
                      <a:ln w="3175">
                        <a:noFill/>
                      </a:ln>
                      <a:solidFill>
                        <a:srgbClr val="000000"/>
                      </a:solidFill>
                      <a:latin typeface="Segoe UI Semibold" panose="020B0702040204020203" pitchFamily="34" charset="0"/>
                      <a:cs typeface="Segoe UI Semibold" panose="020B0702040204020203" pitchFamily="34" charset="0"/>
                    </a:rPr>
                    <a:t>Binaries &amp; libraries</a:t>
                  </a:r>
                </a:p>
              </p:txBody>
            </p:sp>
          </p:grpSp>
          <p:sp>
            <p:nvSpPr>
              <p:cNvPr id="152" name="TextBox 151">
                <a:extLst>
                  <a:ext uri="{FF2B5EF4-FFF2-40B4-BE49-F238E27FC236}">
                    <a16:creationId xmlns:a16="http://schemas.microsoft.com/office/drawing/2014/main" id="{4D3AD7FF-8EA0-415B-8383-A0F415CD7AB7}"/>
                  </a:ext>
                </a:extLst>
              </p:cNvPr>
              <p:cNvSpPr txBox="1"/>
              <p:nvPr/>
            </p:nvSpPr>
            <p:spPr>
              <a:xfrm>
                <a:off x="2636814" y="257326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App1</a:t>
                </a:r>
              </a:p>
            </p:txBody>
          </p:sp>
        </p:grpSp>
        <p:sp>
          <p:nvSpPr>
            <p:cNvPr id="145" name="Rectangle: Rounded Corners 85">
              <a:extLst>
                <a:ext uri="{FF2B5EF4-FFF2-40B4-BE49-F238E27FC236}">
                  <a16:creationId xmlns:a16="http://schemas.microsoft.com/office/drawing/2014/main" id="{A3EFEF4E-FD7A-439D-8659-075FE3783432}"/>
                </a:ext>
              </a:extLst>
            </p:cNvPr>
            <p:cNvSpPr/>
            <p:nvPr/>
          </p:nvSpPr>
          <p:spPr bwMode="auto">
            <a:xfrm>
              <a:off x="6479290" y="264694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6" name="Title 1">
              <a:extLst>
                <a:ext uri="{FF2B5EF4-FFF2-40B4-BE49-F238E27FC236}">
                  <a16:creationId xmlns:a16="http://schemas.microsoft.com/office/drawing/2014/main" id="{B348B659-208B-41DE-9528-D49A6022BC2E}"/>
                </a:ext>
              </a:extLst>
            </p:cNvPr>
            <p:cNvSpPr txBox="1">
              <a:spLocks/>
            </p:cNvSpPr>
            <p:nvPr/>
          </p:nvSpPr>
          <p:spPr>
            <a:xfrm>
              <a:off x="6479289" y="224396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47" name="Group 146">
              <a:extLst>
                <a:ext uri="{FF2B5EF4-FFF2-40B4-BE49-F238E27FC236}">
                  <a16:creationId xmlns:a16="http://schemas.microsoft.com/office/drawing/2014/main" id="{B2D17EF3-96F3-4930-9B8E-4943FDC56C40}"/>
                </a:ext>
              </a:extLst>
            </p:cNvPr>
            <p:cNvGrpSpPr/>
            <p:nvPr/>
          </p:nvGrpSpPr>
          <p:grpSpPr>
            <a:xfrm>
              <a:off x="7668818" y="2453357"/>
              <a:ext cx="378726" cy="378726"/>
              <a:chOff x="8424715" y="2683616"/>
              <a:chExt cx="378726" cy="378726"/>
            </a:xfrm>
          </p:grpSpPr>
          <p:sp>
            <p:nvSpPr>
              <p:cNvPr id="148" name="Oval 147">
                <a:extLst>
                  <a:ext uri="{FF2B5EF4-FFF2-40B4-BE49-F238E27FC236}">
                    <a16:creationId xmlns:a16="http://schemas.microsoft.com/office/drawing/2014/main" id="{6654961B-7CED-4A1F-9774-3EC621CEB454}"/>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F6867B47-678C-46ED-A096-2FD3B7D2EA8A}"/>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spTree>
    <p:extLst>
      <p:ext uri="{BB962C8B-B14F-4D97-AF65-F5344CB8AC3E}">
        <p14:creationId xmlns:p14="http://schemas.microsoft.com/office/powerpoint/2010/main" val="334050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64" presetClass="path" presetSubtype="0" accel="50000" decel="50000" fill="hold" nodeType="withEffect">
                                  <p:stCondLst>
                                    <p:cond delay="0"/>
                                  </p:stCondLst>
                                  <p:childTnLst>
                                    <p:animMotion origin="layout" path="M -3.31376E-6 0.03881 L -3.31376E-6 4.41217E-6 " pathEditMode="relative" rAng="0" ptsTypes="AA">
                                      <p:cBhvr>
                                        <p:cTn id="12" dur="400" fill="hold"/>
                                        <p:tgtEl>
                                          <p:spTgt spid="9"/>
                                        </p:tgtEl>
                                        <p:attrNameLst>
                                          <p:attrName>ppt_x</p:attrName>
                                          <p:attrName>ppt_y</p:attrName>
                                        </p:attrNameLst>
                                      </p:cBhvr>
                                      <p:rCtr x="0" y="-1975"/>
                                    </p:animMotion>
                                  </p:childTnLst>
                                </p:cTn>
                              </p:par>
                              <p:par>
                                <p:cTn id="13" presetID="10" presetClass="entr" presetSubtype="0"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400"/>
                                        <p:tgtEl>
                                          <p:spTgt spid="3"/>
                                        </p:tgtEl>
                                      </p:cBhvr>
                                    </p:animEffect>
                                  </p:childTnLst>
                                </p:cTn>
                              </p:par>
                              <p:par>
                                <p:cTn id="16" presetID="64" presetClass="path" presetSubtype="0" accel="50000" decel="50000" fill="hold" nodeType="withEffect">
                                  <p:stCondLst>
                                    <p:cond delay="300"/>
                                  </p:stCondLst>
                                  <p:childTnLst>
                                    <p:animMotion origin="layout" path="M -3.31376E-6 0.03881 L -3.31376E-6 4.41217E-6 " pathEditMode="relative" rAng="0" ptsTypes="AA">
                                      <p:cBhvr>
                                        <p:cTn id="17" dur="400" fill="hold"/>
                                        <p:tgtEl>
                                          <p:spTgt spid="3"/>
                                        </p:tgtEl>
                                        <p:attrNameLst>
                                          <p:attrName>ppt_x</p:attrName>
                                          <p:attrName>ppt_y</p:attrName>
                                        </p:attrNameLst>
                                      </p:cBhvr>
                                      <p:rCtr x="0" y="-1975"/>
                                    </p:animMotion>
                                  </p:childTnLst>
                                </p:cTn>
                              </p:par>
                              <p:par>
                                <p:cTn id="18" presetID="10" presetClass="entr" presetSubtype="0" fill="hold" grpId="0"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400"/>
                                        <p:tgtEl>
                                          <p:spTgt spid="10"/>
                                        </p:tgtEl>
                                      </p:cBhvr>
                                    </p:animEffect>
                                  </p:childTnLst>
                                </p:cTn>
                              </p:par>
                              <p:par>
                                <p:cTn id="21" presetID="64" presetClass="path" presetSubtype="0" accel="50000" decel="50000" fill="hold" grpId="1" nodeType="withEffect">
                                  <p:stCondLst>
                                    <p:cond delay="600"/>
                                  </p:stCondLst>
                                  <p:childTnLst>
                                    <p:animMotion origin="layout" path="M -3.31376E-6 0.03881 L -3.31376E-6 4.41217E-6 " pathEditMode="relative" rAng="0" ptsTypes="AA">
                                      <p:cBhvr>
                                        <p:cTn id="22" dur="400" fill="hold"/>
                                        <p:tgtEl>
                                          <p:spTgt spid="10"/>
                                        </p:tgtEl>
                                        <p:attrNameLst>
                                          <p:attrName>ppt_x</p:attrName>
                                          <p:attrName>ppt_y</p:attrName>
                                        </p:attrNameLst>
                                      </p:cBhvr>
                                      <p:rCtr x="0" y="-1975"/>
                                    </p:animMotion>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18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22" presetClass="entr" presetSubtype="4"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wipe(down)">
                                      <p:cBhvr>
                                        <p:cTn id="49" dur="600"/>
                                        <p:tgtEl>
                                          <p:spTgt spid="133"/>
                                        </p:tgtEl>
                                      </p:cBhvr>
                                    </p:animEffect>
                                  </p:childTnLst>
                                </p:cTn>
                              </p:par>
                              <p:par>
                                <p:cTn id="50" presetID="10" presetClass="entr" presetSubtype="0" fill="hold" nodeType="with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400"/>
                                        <p:tgtEl>
                                          <p:spTgt spid="134"/>
                                        </p:tgtEl>
                                      </p:cBhvr>
                                    </p:animEffect>
                                  </p:childTnLst>
                                </p:cTn>
                              </p:par>
                              <p:par>
                                <p:cTn id="53" presetID="64" presetClass="path" presetSubtype="0" accel="50000" decel="50000" fill="hold" nodeType="withEffect">
                                  <p:stCondLst>
                                    <p:cond delay="0"/>
                                  </p:stCondLst>
                                  <p:childTnLst>
                                    <p:animMotion origin="layout" path="M -3.31376E-6 0.03881 L -3.31376E-6 4.41217E-6 " pathEditMode="relative" rAng="0" ptsTypes="AA">
                                      <p:cBhvr>
                                        <p:cTn id="54" dur="400" fill="hold"/>
                                        <p:tgtEl>
                                          <p:spTgt spid="134"/>
                                        </p:tgtEl>
                                        <p:attrNameLst>
                                          <p:attrName>ppt_x</p:attrName>
                                          <p:attrName>ppt_y</p:attrName>
                                        </p:attrNameLst>
                                      </p:cBhvr>
                                      <p:rCtr x="0" y="-1975"/>
                                    </p:animMotion>
                                  </p:childTnLst>
                                </p:cTn>
                              </p:par>
                              <p:par>
                                <p:cTn id="55" presetID="10" presetClass="entr" presetSubtype="0" fill="hold" grpId="0" nodeType="withEffect">
                                  <p:stCondLst>
                                    <p:cond delay="30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400"/>
                                        <p:tgtEl>
                                          <p:spTgt spid="135"/>
                                        </p:tgtEl>
                                      </p:cBhvr>
                                    </p:animEffect>
                                  </p:childTnLst>
                                </p:cTn>
                              </p:par>
                              <p:par>
                                <p:cTn id="58" presetID="64" presetClass="path" presetSubtype="0" accel="50000" decel="50000" fill="hold" grpId="1" nodeType="withEffect">
                                  <p:stCondLst>
                                    <p:cond delay="300"/>
                                  </p:stCondLst>
                                  <p:childTnLst>
                                    <p:animMotion origin="layout" path="M -3.31376E-6 0.03881 L -3.31376E-6 4.41217E-6 " pathEditMode="relative" rAng="0" ptsTypes="AA">
                                      <p:cBhvr>
                                        <p:cTn id="59" dur="400" fill="hold"/>
                                        <p:tgtEl>
                                          <p:spTgt spid="135"/>
                                        </p:tgtEl>
                                        <p:attrNameLst>
                                          <p:attrName>ppt_x</p:attrName>
                                          <p:attrName>ppt_y</p:attrName>
                                        </p:attrNameLst>
                                      </p:cBhvr>
                                      <p:rCtr x="0" y="-1975"/>
                                    </p:animMotion>
                                  </p:childTnLst>
                                </p:cTn>
                              </p:par>
                            </p:childTnLst>
                          </p:cTn>
                        </p:par>
                        <p:par>
                          <p:cTn id="60" fill="hold">
                            <p:stCondLst>
                              <p:cond delay="700"/>
                            </p:stCondLst>
                            <p:childTnLst>
                              <p:par>
                                <p:cTn id="61" presetID="53" presetClass="entr" presetSubtype="16" fill="hold" grpId="0" nodeType="afterEffect">
                                  <p:stCondLst>
                                    <p:cond delay="0"/>
                                  </p:stCondLst>
                                  <p:childTnLst>
                                    <p:set>
                                      <p:cBhvr>
                                        <p:cTn id="62" dur="1" fill="hold">
                                          <p:stCondLst>
                                            <p:cond delay="0"/>
                                          </p:stCondLst>
                                        </p:cTn>
                                        <p:tgtEl>
                                          <p:spTgt spid="120"/>
                                        </p:tgtEl>
                                        <p:attrNameLst>
                                          <p:attrName>style.visibility</p:attrName>
                                        </p:attrNameLst>
                                      </p:cBhvr>
                                      <p:to>
                                        <p:strVal val="visible"/>
                                      </p:to>
                                    </p:set>
                                    <p:anim calcmode="lin" valueType="num">
                                      <p:cBhvr>
                                        <p:cTn id="63" dur="500" fill="hold"/>
                                        <p:tgtEl>
                                          <p:spTgt spid="120"/>
                                        </p:tgtEl>
                                        <p:attrNameLst>
                                          <p:attrName>ppt_w</p:attrName>
                                        </p:attrNameLst>
                                      </p:cBhvr>
                                      <p:tavLst>
                                        <p:tav tm="0">
                                          <p:val>
                                            <p:fltVal val="0"/>
                                          </p:val>
                                        </p:tav>
                                        <p:tav tm="100000">
                                          <p:val>
                                            <p:strVal val="#ppt_w"/>
                                          </p:val>
                                        </p:tav>
                                      </p:tavLst>
                                    </p:anim>
                                    <p:anim calcmode="lin" valueType="num">
                                      <p:cBhvr>
                                        <p:cTn id="64" dur="500" fill="hold"/>
                                        <p:tgtEl>
                                          <p:spTgt spid="120"/>
                                        </p:tgtEl>
                                        <p:attrNameLst>
                                          <p:attrName>ppt_h</p:attrName>
                                        </p:attrNameLst>
                                      </p:cBhvr>
                                      <p:tavLst>
                                        <p:tav tm="0">
                                          <p:val>
                                            <p:fltVal val="0"/>
                                          </p:val>
                                        </p:tav>
                                        <p:tav tm="100000">
                                          <p:val>
                                            <p:strVal val="#ppt_h"/>
                                          </p:val>
                                        </p:tav>
                                      </p:tavLst>
                                    </p:anim>
                                    <p:animEffect transition="in" filter="fade">
                                      <p:cBhvr>
                                        <p:cTn id="65" dur="500"/>
                                        <p:tgtEl>
                                          <p:spTgt spid="120"/>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32"/>
                                        </p:tgtEl>
                                        <p:attrNameLst>
                                          <p:attrName>style.visibility</p:attrName>
                                        </p:attrNameLst>
                                      </p:cBhvr>
                                      <p:to>
                                        <p:strVal val="visible"/>
                                      </p:to>
                                    </p:set>
                                    <p:animEffect transition="in" filter="fade">
                                      <p:cBhvr>
                                        <p:cTn id="68" dur="500"/>
                                        <p:tgtEl>
                                          <p:spTgt spid="132"/>
                                        </p:tgtEl>
                                      </p:cBhvr>
                                    </p:animEffect>
                                  </p:childTnLst>
                                </p:cTn>
                              </p:par>
                              <p:par>
                                <p:cTn id="69" presetID="10" presetClass="entr" presetSubtype="0" fill="hold" nodeType="withEffect">
                                  <p:stCondLst>
                                    <p:cond delay="30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143"/>
                                        </p:tgtEl>
                                        <p:attrNameLst>
                                          <p:attrName>style.visibility</p:attrName>
                                        </p:attrNameLst>
                                      </p:cBhvr>
                                      <p:to>
                                        <p:strVal val="visible"/>
                                      </p:to>
                                    </p:set>
                                    <p:animEffect transition="in" filter="fade">
                                      <p:cBhvr>
                                        <p:cTn id="75" dur="500"/>
                                        <p:tgtEl>
                                          <p:spTgt spid="143"/>
                                        </p:tgtEl>
                                      </p:cBhvr>
                                    </p:animEffect>
                                  </p:childTnLst>
                                </p:cTn>
                              </p:par>
                              <p:par>
                                <p:cTn id="76" presetID="10" presetClass="entr" presetSubtype="0" fill="hold" grpId="0" nodeType="withEffect">
                                  <p:stCondLst>
                                    <p:cond delay="30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10" grpId="0" animBg="1"/>
      <p:bldP spid="10" grpId="1" animBg="1"/>
      <p:bldP spid="76" grpId="0" animBg="1"/>
      <p:bldP spid="77" grpId="0"/>
      <p:bldP spid="50" grpId="0"/>
      <p:bldP spid="56" grpId="0"/>
      <p:bldP spid="63" grpId="0"/>
      <p:bldP spid="135" grpId="0" animBg="1"/>
      <p:bldP spid="135" grpId="1" animBg="1"/>
      <p:bldP spid="120" grpId="0" animBg="1"/>
      <p:bldP spid="13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115">
            <a:extLst>
              <a:ext uri="{FF2B5EF4-FFF2-40B4-BE49-F238E27FC236}">
                <a16:creationId xmlns:a16="http://schemas.microsoft.com/office/drawing/2014/main" id="{7EBEA007-E352-453D-855D-174E6B682E3D}"/>
              </a:ext>
            </a:extLst>
          </p:cNvPr>
          <p:cNvSpPr txBox="1"/>
          <p:nvPr/>
        </p:nvSpPr>
        <p:spPr>
          <a:xfrm>
            <a:off x="1373251" y="2662301"/>
            <a:ext cx="4435312" cy="541644"/>
          </a:xfrm>
          <a:prstGeom prst="rect">
            <a:avLst/>
          </a:prstGeom>
          <a:noFill/>
        </p:spPr>
        <p:txBody>
          <a:bodyPr wrap="square" lIns="146283" tIns="146283" rIns="146283" bIns="146283" rtlCol="0" anchor="ctr">
            <a:spAutoFit/>
          </a:bodyPr>
          <a:lstStyle/>
          <a:p>
            <a:pPr defTabSz="932563">
              <a:spcAft>
                <a:spcPts val="2400"/>
              </a:spcAft>
            </a:pPr>
            <a:r>
              <a:rPr lang="en-US" sz="1600">
                <a:solidFill>
                  <a:srgbClr val="353535"/>
                </a:solidFill>
                <a:latin typeface="Segoe UI" panose="020B0502040204020203" pitchFamily="34" charset="0"/>
                <a:cs typeface="Segoe UI" panose="020B0502040204020203" pitchFamily="34" charset="0"/>
              </a:rPr>
              <a:t>Low utilization of resources</a:t>
            </a:r>
          </a:p>
        </p:txBody>
      </p:sp>
      <p:cxnSp>
        <p:nvCxnSpPr>
          <p:cNvPr id="117" name="Straight Arrow Connector 116">
            <a:extLst>
              <a:ext uri="{FF2B5EF4-FFF2-40B4-BE49-F238E27FC236}">
                <a16:creationId xmlns:a16="http://schemas.microsoft.com/office/drawing/2014/main" id="{212BB531-0FA3-4109-A794-7B7BA779DCBC}"/>
              </a:ext>
            </a:extLst>
          </p:cNvPr>
          <p:cNvCxnSpPr>
            <a:cxnSpLocks/>
          </p:cNvCxnSpPr>
          <p:nvPr/>
        </p:nvCxnSpPr>
        <p:spPr>
          <a:xfrm>
            <a:off x="4146331" y="2933124"/>
            <a:ext cx="3503926"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Traditional virtualized environment</a:t>
            </a:r>
          </a:p>
        </p:txBody>
      </p:sp>
      <p:grpSp>
        <p:nvGrpSpPr>
          <p:cNvPr id="6" name="Group 5">
            <a:extLst>
              <a:ext uri="{FF2B5EF4-FFF2-40B4-BE49-F238E27FC236}">
                <a16:creationId xmlns:a16="http://schemas.microsoft.com/office/drawing/2014/main" id="{11305E86-4C46-44D2-9521-E2BCE728BD6B}"/>
              </a:ext>
            </a:extLst>
          </p:cNvPr>
          <p:cNvGrpSpPr/>
          <p:nvPr/>
        </p:nvGrpSpPr>
        <p:grpSpPr>
          <a:xfrm>
            <a:off x="7316851" y="6043134"/>
            <a:ext cx="3516312" cy="552226"/>
            <a:chOff x="7316851" y="5612524"/>
            <a:chExt cx="3516312" cy="552226"/>
          </a:xfrm>
        </p:grpSpPr>
        <p:sp>
          <p:nvSpPr>
            <p:cNvPr id="51" name="Rectangle: Rounded Corners 85">
              <a:extLst>
                <a:ext uri="{FF2B5EF4-FFF2-40B4-BE49-F238E27FC236}">
                  <a16:creationId xmlns:a16="http://schemas.microsoft.com/office/drawing/2014/main" id="{65F16BD0-75AF-442E-9DDC-945BE90896BC}"/>
                </a:ext>
              </a:extLst>
            </p:cNvPr>
            <p:cNvSpPr/>
            <p:nvPr/>
          </p:nvSpPr>
          <p:spPr bwMode="auto">
            <a:xfrm>
              <a:off x="7316851" y="561252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Hardware</a:t>
              </a:r>
            </a:p>
          </p:txBody>
        </p:sp>
        <p:sp>
          <p:nvSpPr>
            <p:cNvPr id="54" name="monitor" title="Icon of a monitor">
              <a:extLst>
                <a:ext uri="{FF2B5EF4-FFF2-40B4-BE49-F238E27FC236}">
                  <a16:creationId xmlns:a16="http://schemas.microsoft.com/office/drawing/2014/main" id="{34DD3190-875D-4D32-AA4B-551094918FC7}"/>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A942EFD1-2372-40BB-B83C-C37757E0ADAF}"/>
              </a:ext>
            </a:extLst>
          </p:cNvPr>
          <p:cNvGrpSpPr/>
          <p:nvPr/>
        </p:nvGrpSpPr>
        <p:grpSpPr>
          <a:xfrm>
            <a:off x="7316851" y="5299152"/>
            <a:ext cx="3516312" cy="552226"/>
            <a:chOff x="7316851" y="4927100"/>
            <a:chExt cx="3516312" cy="552226"/>
          </a:xfrm>
        </p:grpSpPr>
        <p:sp>
          <p:nvSpPr>
            <p:cNvPr id="52" name="Rectangle: Rounded Corners 85">
              <a:extLst>
                <a:ext uri="{FF2B5EF4-FFF2-40B4-BE49-F238E27FC236}">
                  <a16:creationId xmlns:a16="http://schemas.microsoft.com/office/drawing/2014/main" id="{C3340059-9883-41CE-99AE-34575E1AB110}"/>
                </a:ext>
              </a:extLst>
            </p:cNvPr>
            <p:cNvSpPr/>
            <p:nvPr/>
          </p:nvSpPr>
          <p:spPr bwMode="auto">
            <a:xfrm>
              <a:off x="7316851" y="492710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Host OS</a:t>
              </a:r>
            </a:p>
          </p:txBody>
        </p:sp>
        <p:sp>
          <p:nvSpPr>
            <p:cNvPr id="57" name="Processing_E9F5" title="Icon of two interlocked gears">
              <a:extLst>
                <a:ext uri="{FF2B5EF4-FFF2-40B4-BE49-F238E27FC236}">
                  <a16:creationId xmlns:a16="http://schemas.microsoft.com/office/drawing/2014/main" id="{0C2B6379-59C2-4D5F-B93F-3BE23258DB92}"/>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8014D13C-C6F2-4B75-A82D-37B311AA282A}"/>
              </a:ext>
            </a:extLst>
          </p:cNvPr>
          <p:cNvGrpSpPr/>
          <p:nvPr/>
        </p:nvGrpSpPr>
        <p:grpSpPr>
          <a:xfrm>
            <a:off x="7316851" y="4555170"/>
            <a:ext cx="3516312" cy="552226"/>
            <a:chOff x="7316851" y="4241676"/>
            <a:chExt cx="3516312" cy="552226"/>
          </a:xfrm>
        </p:grpSpPr>
        <p:sp>
          <p:nvSpPr>
            <p:cNvPr id="53" name="Rectangle: Rounded Corners 85">
              <a:extLst>
                <a:ext uri="{FF2B5EF4-FFF2-40B4-BE49-F238E27FC236}">
                  <a16:creationId xmlns:a16="http://schemas.microsoft.com/office/drawing/2014/main" id="{8867FBD9-9514-4679-8028-7E2EC9C60777}"/>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Hypervisor</a:t>
              </a:r>
            </a:p>
          </p:txBody>
        </p:sp>
        <p:sp>
          <p:nvSpPr>
            <p:cNvPr id="58" name="Touch_E815" title="Icon of a closed hand with one finger pressing a button">
              <a:extLst>
                <a:ext uri="{FF2B5EF4-FFF2-40B4-BE49-F238E27FC236}">
                  <a16:creationId xmlns:a16="http://schemas.microsoft.com/office/drawing/2014/main" id="{24796CF2-03A8-40DE-9F08-3D4570301F61}"/>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cxnSp>
        <p:nvCxnSpPr>
          <p:cNvPr id="59" name="Straight Arrow Connector 58">
            <a:extLst>
              <a:ext uri="{FF2B5EF4-FFF2-40B4-BE49-F238E27FC236}">
                <a16:creationId xmlns:a16="http://schemas.microsoft.com/office/drawing/2014/main" id="{34C088EA-CC59-48F5-BA46-BF892C6D0D31}"/>
              </a:ext>
            </a:extLst>
          </p:cNvPr>
          <p:cNvCxnSpPr>
            <a:cxnSpLocks/>
            <a:stCxn id="51" idx="0"/>
            <a:endCxn id="52" idx="2"/>
          </p:cNvCxnSpPr>
          <p:nvPr/>
        </p:nvCxnSpPr>
        <p:spPr>
          <a:xfrm flipV="1">
            <a:off x="9075007" y="5851378"/>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98A8D9C-49C7-41F2-BD48-81CC32E0BA6C}"/>
              </a:ext>
            </a:extLst>
          </p:cNvPr>
          <p:cNvCxnSpPr>
            <a:cxnSpLocks/>
            <a:stCxn id="52" idx="0"/>
            <a:endCxn id="53" idx="2"/>
          </p:cNvCxnSpPr>
          <p:nvPr/>
        </p:nvCxnSpPr>
        <p:spPr>
          <a:xfrm flipV="1">
            <a:off x="9075007" y="5107396"/>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85">
            <a:extLst>
              <a:ext uri="{FF2B5EF4-FFF2-40B4-BE49-F238E27FC236}">
                <a16:creationId xmlns:a16="http://schemas.microsoft.com/office/drawing/2014/main" id="{2801231F-8C4F-46D3-8475-FE8D97B6C439}"/>
              </a:ext>
            </a:extLst>
          </p:cNvPr>
          <p:cNvSpPr/>
          <p:nvPr/>
        </p:nvSpPr>
        <p:spPr bwMode="auto">
          <a:xfrm>
            <a:off x="7316851"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B53F9DDC-36BA-4CE4-BDFA-286219F54628}"/>
              </a:ext>
            </a:extLst>
          </p:cNvPr>
          <p:cNvSpPr/>
          <p:nvPr/>
        </p:nvSpPr>
        <p:spPr bwMode="auto">
          <a:xfrm>
            <a:off x="9132379"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17" name="Connector: Elbow 16">
            <a:extLst>
              <a:ext uri="{FF2B5EF4-FFF2-40B4-BE49-F238E27FC236}">
                <a16:creationId xmlns:a16="http://schemas.microsoft.com/office/drawing/2014/main" id="{89B9A77D-D540-4040-B60F-0CA170F03C6D}"/>
              </a:ext>
            </a:extLst>
          </p:cNvPr>
          <p:cNvCxnSpPr>
            <a:cxnSpLocks/>
            <a:stCxn id="53" idx="0"/>
            <a:endCxn id="65" idx="2"/>
          </p:cNvCxnSpPr>
          <p:nvPr/>
        </p:nvCxnSpPr>
        <p:spPr>
          <a:xfrm rot="16200000" flipV="1">
            <a:off x="8508357"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0951318-F7D7-483E-AD4F-44D94CC06DBA}"/>
              </a:ext>
            </a:extLst>
          </p:cNvPr>
          <p:cNvCxnSpPr>
            <a:cxnSpLocks/>
            <a:stCxn id="53" idx="0"/>
            <a:endCxn id="69" idx="2"/>
          </p:cNvCxnSpPr>
          <p:nvPr/>
        </p:nvCxnSpPr>
        <p:spPr>
          <a:xfrm rot="5400000" flipH="1" flipV="1">
            <a:off x="9416121"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B4A4C1-96CC-431C-A814-1872A7519ED2}"/>
              </a:ext>
            </a:extLst>
          </p:cNvPr>
          <p:cNvSpPr txBox="1"/>
          <p:nvPr/>
        </p:nvSpPr>
        <p:spPr>
          <a:xfrm>
            <a:off x="7458244"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a:t>
            </a:r>
          </a:p>
        </p:txBody>
      </p:sp>
      <p:sp>
        <p:nvSpPr>
          <p:cNvPr id="31" name="Rectangle 30">
            <a:extLst>
              <a:ext uri="{FF2B5EF4-FFF2-40B4-BE49-F238E27FC236}">
                <a16:creationId xmlns:a16="http://schemas.microsoft.com/office/drawing/2014/main" id="{BCDA780F-BFB1-4F56-BC8A-340F7ABAE5D3}"/>
              </a:ext>
            </a:extLst>
          </p:cNvPr>
          <p:cNvSpPr/>
          <p:nvPr/>
        </p:nvSpPr>
        <p:spPr bwMode="auto">
          <a:xfrm>
            <a:off x="7438326"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CAC08AA3-ACC1-4DAC-9026-403879D8B19F}"/>
              </a:ext>
            </a:extLst>
          </p:cNvPr>
          <p:cNvGrpSpPr/>
          <p:nvPr/>
        </p:nvGrpSpPr>
        <p:grpSpPr>
          <a:xfrm>
            <a:off x="7420986" y="3436185"/>
            <a:ext cx="717581" cy="728130"/>
            <a:chOff x="3859649" y="3778565"/>
            <a:chExt cx="717581" cy="728130"/>
          </a:xfrm>
        </p:grpSpPr>
        <p:sp>
          <p:nvSpPr>
            <p:cNvPr id="72" name="Title 1">
              <a:extLst>
                <a:ext uri="{FF2B5EF4-FFF2-40B4-BE49-F238E27FC236}">
                  <a16:creationId xmlns:a16="http://schemas.microsoft.com/office/drawing/2014/main" id="{E0B03419-EB99-41FD-AE46-81058D57B7F2}"/>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4" name="Rectangle: Rounded Corners 96">
              <a:extLst>
                <a:ext uri="{FF2B5EF4-FFF2-40B4-BE49-F238E27FC236}">
                  <a16:creationId xmlns:a16="http://schemas.microsoft.com/office/drawing/2014/main" id="{4C3DA146-514D-422C-AD3D-899DE9E3CAFD}"/>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Freeform: Shape 85">
              <a:extLst>
                <a:ext uri="{FF2B5EF4-FFF2-40B4-BE49-F238E27FC236}">
                  <a16:creationId xmlns:a16="http://schemas.microsoft.com/office/drawing/2014/main" id="{5352BCB0-AFB9-4BA5-B4AB-F679B339BD3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92" name="Group 91">
            <a:extLst>
              <a:ext uri="{FF2B5EF4-FFF2-40B4-BE49-F238E27FC236}">
                <a16:creationId xmlns:a16="http://schemas.microsoft.com/office/drawing/2014/main" id="{CBA47809-2FCC-4E65-9C4A-BF07666BFC0B}"/>
              </a:ext>
            </a:extLst>
          </p:cNvPr>
          <p:cNvGrpSpPr/>
          <p:nvPr/>
        </p:nvGrpSpPr>
        <p:grpSpPr>
          <a:xfrm>
            <a:off x="8195919" y="3436487"/>
            <a:ext cx="717581" cy="728130"/>
            <a:chOff x="3859649" y="3778565"/>
            <a:chExt cx="717581" cy="728130"/>
          </a:xfrm>
        </p:grpSpPr>
        <p:sp>
          <p:nvSpPr>
            <p:cNvPr id="93" name="Title 1">
              <a:extLst>
                <a:ext uri="{FF2B5EF4-FFF2-40B4-BE49-F238E27FC236}">
                  <a16:creationId xmlns:a16="http://schemas.microsoft.com/office/drawing/2014/main" id="{BBC75FC7-A0DD-48EA-891A-2E8C8B487A47}"/>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94" name="Rectangle: Rounded Corners 96">
              <a:extLst>
                <a:ext uri="{FF2B5EF4-FFF2-40B4-BE49-F238E27FC236}">
                  <a16:creationId xmlns:a16="http://schemas.microsoft.com/office/drawing/2014/main" id="{1F2B6231-F481-4E34-A8E3-FA5F033331D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5" name="Freeform: Shape 94">
              <a:extLst>
                <a:ext uri="{FF2B5EF4-FFF2-40B4-BE49-F238E27FC236}">
                  <a16:creationId xmlns:a16="http://schemas.microsoft.com/office/drawing/2014/main" id="{FCF29F7A-A1F6-4D9E-98C8-614F56B81843}"/>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33" name="Circle: Hollow 32">
            <a:extLst>
              <a:ext uri="{FF2B5EF4-FFF2-40B4-BE49-F238E27FC236}">
                <a16:creationId xmlns:a16="http://schemas.microsoft.com/office/drawing/2014/main" id="{AEDE9823-6E4B-4D1B-9C75-3BC4E9AC758A}"/>
              </a:ext>
            </a:extLst>
          </p:cNvPr>
          <p:cNvSpPr/>
          <p:nvPr/>
        </p:nvSpPr>
        <p:spPr bwMode="auto">
          <a:xfrm>
            <a:off x="7748331"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Arc 96">
            <a:extLst>
              <a:ext uri="{FF2B5EF4-FFF2-40B4-BE49-F238E27FC236}">
                <a16:creationId xmlns:a16="http://schemas.microsoft.com/office/drawing/2014/main" id="{8EC39E2C-2F02-4CEF-993F-65A6C9035A3A}"/>
              </a:ext>
            </a:extLst>
          </p:cNvPr>
          <p:cNvSpPr/>
          <p:nvPr/>
        </p:nvSpPr>
        <p:spPr>
          <a:xfrm>
            <a:off x="7799507" y="1352958"/>
            <a:ext cx="735473" cy="735473"/>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99">
            <a:extLst>
              <a:ext uri="{FF2B5EF4-FFF2-40B4-BE49-F238E27FC236}">
                <a16:creationId xmlns:a16="http://schemas.microsoft.com/office/drawing/2014/main" id="{5353B96A-266B-4B0B-8707-25846FC7C2C3}"/>
              </a:ext>
            </a:extLst>
          </p:cNvPr>
          <p:cNvSpPr txBox="1"/>
          <p:nvPr/>
        </p:nvSpPr>
        <p:spPr>
          <a:xfrm>
            <a:off x="9273772"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a:t>
            </a:r>
          </a:p>
        </p:txBody>
      </p:sp>
      <p:sp>
        <p:nvSpPr>
          <p:cNvPr id="101" name="Rectangle 100">
            <a:extLst>
              <a:ext uri="{FF2B5EF4-FFF2-40B4-BE49-F238E27FC236}">
                <a16:creationId xmlns:a16="http://schemas.microsoft.com/office/drawing/2014/main" id="{1BD111EF-C685-4A53-90C6-02AE9DC4E4B1}"/>
              </a:ext>
            </a:extLst>
          </p:cNvPr>
          <p:cNvSpPr/>
          <p:nvPr/>
        </p:nvSpPr>
        <p:spPr bwMode="auto">
          <a:xfrm>
            <a:off x="9253854"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B7F5ED1-C937-4042-8207-F7CF5EAB44B8}"/>
              </a:ext>
            </a:extLst>
          </p:cNvPr>
          <p:cNvGrpSpPr/>
          <p:nvPr/>
        </p:nvGrpSpPr>
        <p:grpSpPr>
          <a:xfrm>
            <a:off x="9236514" y="3436185"/>
            <a:ext cx="717581" cy="728130"/>
            <a:chOff x="3859649" y="3778565"/>
            <a:chExt cx="717581" cy="728130"/>
          </a:xfrm>
        </p:grpSpPr>
        <p:sp>
          <p:nvSpPr>
            <p:cNvPr id="108" name="Title 1">
              <a:extLst>
                <a:ext uri="{FF2B5EF4-FFF2-40B4-BE49-F238E27FC236}">
                  <a16:creationId xmlns:a16="http://schemas.microsoft.com/office/drawing/2014/main" id="{1856AD6C-0925-4193-A975-62B6BE4F64A2}"/>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109" name="Rectangle: Rounded Corners 96">
              <a:extLst>
                <a:ext uri="{FF2B5EF4-FFF2-40B4-BE49-F238E27FC236}">
                  <a16:creationId xmlns:a16="http://schemas.microsoft.com/office/drawing/2014/main" id="{0A34EC35-6C30-4291-8189-A415E69EEB4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Freeform: Shape 109">
              <a:extLst>
                <a:ext uri="{FF2B5EF4-FFF2-40B4-BE49-F238E27FC236}">
                  <a16:creationId xmlns:a16="http://schemas.microsoft.com/office/drawing/2014/main" id="{B4028352-38FC-46B1-817C-330CCE5C78A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04" name="Group 103">
            <a:extLst>
              <a:ext uri="{FF2B5EF4-FFF2-40B4-BE49-F238E27FC236}">
                <a16:creationId xmlns:a16="http://schemas.microsoft.com/office/drawing/2014/main" id="{49DE46C5-BB80-40BC-A5A4-9135802187C4}"/>
              </a:ext>
            </a:extLst>
          </p:cNvPr>
          <p:cNvGrpSpPr/>
          <p:nvPr/>
        </p:nvGrpSpPr>
        <p:grpSpPr>
          <a:xfrm>
            <a:off x="10011447" y="3436487"/>
            <a:ext cx="717581" cy="728130"/>
            <a:chOff x="3859649" y="3778565"/>
            <a:chExt cx="717581" cy="728130"/>
          </a:xfrm>
        </p:grpSpPr>
        <p:sp>
          <p:nvSpPr>
            <p:cNvPr id="105" name="Title 1">
              <a:extLst>
                <a:ext uri="{FF2B5EF4-FFF2-40B4-BE49-F238E27FC236}">
                  <a16:creationId xmlns:a16="http://schemas.microsoft.com/office/drawing/2014/main" id="{8A63FE22-A678-4D4B-BD7E-BDF367D93D6F}"/>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106" name="Rectangle: Rounded Corners 96">
              <a:extLst>
                <a:ext uri="{FF2B5EF4-FFF2-40B4-BE49-F238E27FC236}">
                  <a16:creationId xmlns:a16="http://schemas.microsoft.com/office/drawing/2014/main" id="{201669FA-4D45-4E85-9268-B6B0D236FE8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7" name="Freeform: Shape 106">
              <a:extLst>
                <a:ext uri="{FF2B5EF4-FFF2-40B4-BE49-F238E27FC236}">
                  <a16:creationId xmlns:a16="http://schemas.microsoft.com/office/drawing/2014/main" id="{F02DA97E-A5AA-4609-BC83-C6D58026715C}"/>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113" name="Circle: Hollow 112">
            <a:extLst>
              <a:ext uri="{FF2B5EF4-FFF2-40B4-BE49-F238E27FC236}">
                <a16:creationId xmlns:a16="http://schemas.microsoft.com/office/drawing/2014/main" id="{DB8346F9-CA48-49F1-8269-C66E175264EC}"/>
              </a:ext>
            </a:extLst>
          </p:cNvPr>
          <p:cNvSpPr/>
          <p:nvPr/>
        </p:nvSpPr>
        <p:spPr bwMode="auto">
          <a:xfrm>
            <a:off x="9563859"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Arc 113">
            <a:extLst>
              <a:ext uri="{FF2B5EF4-FFF2-40B4-BE49-F238E27FC236}">
                <a16:creationId xmlns:a16="http://schemas.microsoft.com/office/drawing/2014/main" id="{ED7E1510-A338-491A-AA16-181EA67FD3F3}"/>
              </a:ext>
            </a:extLst>
          </p:cNvPr>
          <p:cNvSpPr/>
          <p:nvPr/>
        </p:nvSpPr>
        <p:spPr>
          <a:xfrm>
            <a:off x="9615035" y="1352958"/>
            <a:ext cx="735473" cy="735473"/>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itle 1">
            <a:extLst>
              <a:ext uri="{FF2B5EF4-FFF2-40B4-BE49-F238E27FC236}">
                <a16:creationId xmlns:a16="http://schemas.microsoft.com/office/drawing/2014/main" id="{AB8902C6-8B40-408E-A68D-D0BEB29AE028}"/>
              </a:ext>
            </a:extLst>
          </p:cNvPr>
          <p:cNvSpPr txBox="1">
            <a:spLocks/>
          </p:cNvSpPr>
          <p:nvPr/>
        </p:nvSpPr>
        <p:spPr>
          <a:xfrm>
            <a:off x="7595402"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119" name="Title 1">
            <a:extLst>
              <a:ext uri="{FF2B5EF4-FFF2-40B4-BE49-F238E27FC236}">
                <a16:creationId xmlns:a16="http://schemas.microsoft.com/office/drawing/2014/main" id="{B5293686-F208-4A78-968A-24D6498DA7D7}"/>
              </a:ext>
            </a:extLst>
          </p:cNvPr>
          <p:cNvSpPr txBox="1">
            <a:spLocks/>
          </p:cNvSpPr>
          <p:nvPr/>
        </p:nvSpPr>
        <p:spPr>
          <a:xfrm>
            <a:off x="9410930"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121" name="TextBox 120">
            <a:extLst>
              <a:ext uri="{FF2B5EF4-FFF2-40B4-BE49-F238E27FC236}">
                <a16:creationId xmlns:a16="http://schemas.microsoft.com/office/drawing/2014/main" id="{28ABFB56-1B3B-4065-B98E-7A4E9E6B8308}"/>
              </a:ext>
            </a:extLst>
          </p:cNvPr>
          <p:cNvSpPr txBox="1"/>
          <p:nvPr/>
        </p:nvSpPr>
        <p:spPr>
          <a:xfrm>
            <a:off x="1373251" y="3372394"/>
            <a:ext cx="3565004" cy="787866"/>
          </a:xfrm>
          <a:prstGeom prst="rect">
            <a:avLst/>
          </a:prstGeom>
          <a:noFill/>
        </p:spPr>
        <p:txBody>
          <a:bodyPr wrap="square" lIns="146283" tIns="146283" rIns="146283" bIns="146283" rtlCol="0" anchor="ctr">
            <a:spAutoFit/>
          </a:bodyPr>
          <a:lstStyle/>
          <a:p>
            <a:pPr defTabSz="932563">
              <a:spcAft>
                <a:spcPts val="2400"/>
              </a:spcAft>
            </a:pPr>
            <a:r>
              <a:rPr lang="en-US" sz="1600">
                <a:solidFill>
                  <a:srgbClr val="353535"/>
                </a:solidFill>
                <a:latin typeface="Segoe UI" panose="020B0502040204020203" pitchFamily="34" charset="0"/>
                <a:cs typeface="Segoe UI" panose="020B0502040204020203" pitchFamily="34" charset="0"/>
              </a:rPr>
              <a:t>Containerization of applications and their dependencies for portability</a:t>
            </a:r>
          </a:p>
        </p:txBody>
      </p:sp>
      <p:cxnSp>
        <p:nvCxnSpPr>
          <p:cNvPr id="122" name="Straight Arrow Connector 121">
            <a:extLst>
              <a:ext uri="{FF2B5EF4-FFF2-40B4-BE49-F238E27FC236}">
                <a16:creationId xmlns:a16="http://schemas.microsoft.com/office/drawing/2014/main" id="{891EE36C-29E6-4447-AC1B-0BE3102EF633}"/>
              </a:ext>
            </a:extLst>
          </p:cNvPr>
          <p:cNvCxnSpPr>
            <a:cxnSpLocks/>
          </p:cNvCxnSpPr>
          <p:nvPr/>
        </p:nvCxnSpPr>
        <p:spPr>
          <a:xfrm>
            <a:off x="4893022" y="3766329"/>
            <a:ext cx="2624854"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3D7A2CD8-D158-4064-A0AC-68413F401489}"/>
              </a:ext>
            </a:extLst>
          </p:cNvPr>
          <p:cNvSpPr txBox="1"/>
          <p:nvPr/>
        </p:nvSpPr>
        <p:spPr>
          <a:xfrm>
            <a:off x="1373251" y="1705064"/>
            <a:ext cx="4103157" cy="787866"/>
          </a:xfrm>
          <a:prstGeom prst="rect">
            <a:avLst/>
          </a:prstGeom>
          <a:noFill/>
        </p:spPr>
        <p:txBody>
          <a:bodyPr wrap="square" lIns="146283" tIns="146283" rIns="146283" bIns="146283" rtlCol="0" anchor="ctr">
            <a:spAutoFit/>
          </a:bodyPr>
          <a:lstStyle/>
          <a:p>
            <a:pPr defTabSz="932563">
              <a:spcAft>
                <a:spcPts val="2400"/>
              </a:spcAft>
            </a:pPr>
            <a:r>
              <a:rPr lang="en-US" sz="1600">
                <a:solidFill>
                  <a:srgbClr val="353535"/>
                </a:solidFill>
                <a:latin typeface="Segoe UI Semibold" panose="020B0702040204020203" pitchFamily="34" charset="0"/>
                <a:cs typeface="Segoe UI Semibold" panose="020B0702040204020203" pitchFamily="34" charset="0"/>
              </a:rPr>
              <a:t>From dev to production agility across development and operations teams</a:t>
            </a:r>
          </a:p>
        </p:txBody>
      </p:sp>
    </p:spTree>
    <p:extLst>
      <p:ext uri="{BB962C8B-B14F-4D97-AF65-F5344CB8AC3E}">
        <p14:creationId xmlns:p14="http://schemas.microsoft.com/office/powerpoint/2010/main" val="178837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4" presetClass="path" presetSubtype="0" accel="50000" decel="50000" fill="hold" nodeType="withEffect">
                                  <p:stCondLst>
                                    <p:cond delay="0"/>
                                  </p:stCondLst>
                                  <p:childTnLst>
                                    <p:animMotion origin="layout" path="M -3.06357E-8 0.03291 L -3.06357E-8 -6.26419E-7 " pathEditMode="relative" rAng="0" ptsTypes="AA">
                                      <p:cBhvr>
                                        <p:cTn id="9" dur="400" fill="hold"/>
                                        <p:tgtEl>
                                          <p:spTgt spid="6"/>
                                        </p:tgtEl>
                                        <p:attrNameLst>
                                          <p:attrName>ppt_x</p:attrName>
                                          <p:attrName>ppt_y</p:attrName>
                                        </p:attrNameLst>
                                      </p:cBhvr>
                                      <p:rCtr x="0" y="-1657"/>
                                    </p:animMotion>
                                  </p:childTnLst>
                                </p:cTn>
                              </p:par>
                            </p:childTnLst>
                          </p:cTn>
                        </p:par>
                        <p:par>
                          <p:cTn id="10" fill="hold">
                            <p:stCondLst>
                              <p:cond delay="4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400"/>
                                        <p:tgtEl>
                                          <p:spTgt spid="4"/>
                                        </p:tgtEl>
                                      </p:cBhvr>
                                    </p:animEffect>
                                  </p:childTnLst>
                                </p:cTn>
                              </p:par>
                              <p:par>
                                <p:cTn id="14" presetID="64" presetClass="path" presetSubtype="0" accel="50000" decel="50000" fill="hold" nodeType="withEffect">
                                  <p:stCondLst>
                                    <p:cond delay="0"/>
                                  </p:stCondLst>
                                  <p:childTnLst>
                                    <p:animMotion origin="layout" path="M -3.06357E-8 0.03291 L -3.06357E-8 -4.87063E-6 " pathEditMode="relative" rAng="0" ptsTypes="AA">
                                      <p:cBhvr>
                                        <p:cTn id="15" dur="400" fill="hold"/>
                                        <p:tgtEl>
                                          <p:spTgt spid="4"/>
                                        </p:tgtEl>
                                        <p:attrNameLst>
                                          <p:attrName>ppt_x</p:attrName>
                                          <p:attrName>ppt_y</p:attrName>
                                        </p:attrNameLst>
                                      </p:cBhvr>
                                      <p:rCtr x="0" y="-1657"/>
                                    </p:animMotion>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400"/>
                                        <p:tgtEl>
                                          <p:spTgt spid="59"/>
                                        </p:tgtEl>
                                      </p:cBhvr>
                                    </p:animEffect>
                                  </p:childTnLst>
                                </p:cTn>
                              </p:par>
                            </p:childTnLst>
                          </p:cTn>
                        </p:par>
                        <p:par>
                          <p:cTn id="19" fill="hold">
                            <p:stCondLst>
                              <p:cond delay="8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4" presetClass="path" presetSubtype="0" accel="50000" decel="50000" fill="hold" nodeType="withEffect">
                                  <p:stCondLst>
                                    <p:cond delay="0"/>
                                  </p:stCondLst>
                                  <p:childTnLst>
                                    <p:animMotion origin="layout" path="M -3.06357E-8 0.03291 L -3.06357E-8 8.85157E-7 " pathEditMode="relative" rAng="0" ptsTypes="AA">
                                      <p:cBhvr>
                                        <p:cTn id="24" dur="400" fill="hold"/>
                                        <p:tgtEl>
                                          <p:spTgt spid="3"/>
                                        </p:tgtEl>
                                        <p:attrNameLst>
                                          <p:attrName>ppt_x</p:attrName>
                                          <p:attrName>ppt_y</p:attrName>
                                        </p:attrNameLst>
                                      </p:cBhvr>
                                      <p:rCtr x="0" y="-1657"/>
                                    </p:animMotion>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400"/>
                                        <p:tgtEl>
                                          <p:spTgt spid="6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fltVal val="0"/>
                                          </p:val>
                                        </p:tav>
                                        <p:tav tm="100000">
                                          <p:val>
                                            <p:strVal val="#ppt_w"/>
                                          </p:val>
                                        </p:tav>
                                      </p:tavLst>
                                    </p:anim>
                                    <p:anim calcmode="lin" valueType="num">
                                      <p:cBhvr>
                                        <p:cTn id="40" dur="500" fill="hold"/>
                                        <p:tgtEl>
                                          <p:spTgt spid="69"/>
                                        </p:tgtEl>
                                        <p:attrNameLst>
                                          <p:attrName>ppt_h</p:attrName>
                                        </p:attrNameLst>
                                      </p:cBhvr>
                                      <p:tavLst>
                                        <p:tav tm="0">
                                          <p:val>
                                            <p:fltVal val="0"/>
                                          </p:val>
                                        </p:tav>
                                        <p:tav tm="100000">
                                          <p:val>
                                            <p:strVal val="#ppt_h"/>
                                          </p:val>
                                        </p:tav>
                                      </p:tavLst>
                                    </p:anim>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childTnLst>
                          </p:cTn>
                        </p:par>
                        <p:par>
                          <p:cTn id="45" fill="hold">
                            <p:stCondLst>
                              <p:cond delay="1700"/>
                            </p:stCondLst>
                            <p:childTnLst>
                              <p:par>
                                <p:cTn id="46" presetID="10" presetClass="entr" presetSubtype="0"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4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400"/>
                                        <p:tgtEl>
                                          <p:spTgt spid="17"/>
                                        </p:tgtEl>
                                      </p:cBhvr>
                                    </p:animEffect>
                                  </p:childTnLst>
                                </p:cTn>
                              </p:par>
                            </p:childTnLst>
                          </p:cTn>
                        </p:par>
                        <p:par>
                          <p:cTn id="52" fill="hold">
                            <p:stCondLst>
                              <p:cond delay="2100"/>
                            </p:stCondLst>
                            <p:childTnLst>
                              <p:par>
                                <p:cTn id="53" presetID="10" presetClass="entr" presetSubtype="0"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500"/>
                                        <p:tgtEl>
                                          <p:spTgt spid="116"/>
                                        </p:tgtEl>
                                      </p:cBhvr>
                                    </p:animEffect>
                                  </p:childTnLst>
                                </p:cTn>
                              </p:par>
                              <p:par>
                                <p:cTn id="64" presetID="22" presetClass="entr" presetSubtype="8" fill="hold" nodeType="with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left)">
                                      <p:cBhvr>
                                        <p:cTn id="66" dur="500"/>
                                        <p:tgtEl>
                                          <p:spTgt spid="117"/>
                                        </p:tgtEl>
                                      </p:cBhvr>
                                    </p:animEffect>
                                  </p:childTnLst>
                                </p:cTn>
                              </p:par>
                            </p:childTnLst>
                          </p:cTn>
                        </p:par>
                        <p:par>
                          <p:cTn id="67" fill="hold">
                            <p:stCondLst>
                              <p:cond delay="500"/>
                            </p:stCondLst>
                            <p:childTnLst>
                              <p:par>
                                <p:cTn id="68" presetID="21" presetClass="entr" presetSubtype="1"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heel(1)">
                                      <p:cBhvr>
                                        <p:cTn id="70" dur="500"/>
                                        <p:tgtEl>
                                          <p:spTgt spid="33"/>
                                        </p:tgtEl>
                                      </p:cBhvr>
                                    </p:animEffect>
                                  </p:childTnLst>
                                </p:cTn>
                              </p:par>
                              <p:par>
                                <p:cTn id="71" presetID="21" presetClass="entr" presetSubtype="1" fill="hold" grpId="0" nodeType="withEffect">
                                  <p:stCondLst>
                                    <p:cond delay="300"/>
                                  </p:stCondLst>
                                  <p:childTnLst>
                                    <p:set>
                                      <p:cBhvr>
                                        <p:cTn id="72" dur="1" fill="hold">
                                          <p:stCondLst>
                                            <p:cond delay="0"/>
                                          </p:stCondLst>
                                        </p:cTn>
                                        <p:tgtEl>
                                          <p:spTgt spid="113"/>
                                        </p:tgtEl>
                                        <p:attrNameLst>
                                          <p:attrName>style.visibility</p:attrName>
                                        </p:attrNameLst>
                                      </p:cBhvr>
                                      <p:to>
                                        <p:strVal val="visible"/>
                                      </p:to>
                                    </p:set>
                                    <p:animEffect transition="in" filter="wheel(1)">
                                      <p:cBhvr>
                                        <p:cTn id="73" dur="500"/>
                                        <p:tgtEl>
                                          <p:spTgt spid="113"/>
                                        </p:tgtEl>
                                      </p:cBhvr>
                                    </p:animEffect>
                                  </p:childTnLst>
                                </p:cTn>
                              </p:par>
                            </p:childTnLst>
                          </p:cTn>
                        </p:par>
                        <p:par>
                          <p:cTn id="74" fill="hold">
                            <p:stCondLst>
                              <p:cond delay="1300"/>
                            </p:stCondLst>
                            <p:childTnLst>
                              <p:par>
                                <p:cTn id="75" presetID="22" presetClass="entr" presetSubtype="1" fill="hold" grpId="0" nodeType="after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14"/>
                                        </p:tgtEl>
                                        <p:attrNameLst>
                                          <p:attrName>style.visibility</p:attrName>
                                        </p:attrNameLst>
                                      </p:cBhvr>
                                      <p:to>
                                        <p:strVal val="visible"/>
                                      </p:to>
                                    </p:set>
                                    <p:animEffect transition="in" filter="wipe(up)">
                                      <p:cBhvr>
                                        <p:cTn id="80" dur="350"/>
                                        <p:tgtEl>
                                          <p:spTgt spid="11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500"/>
                                        <p:tgtEl>
                                          <p:spTgt spid="121"/>
                                        </p:tgtEl>
                                      </p:cBhvr>
                                    </p:animEffect>
                                  </p:childTnLst>
                                </p:cTn>
                              </p:par>
                              <p:par>
                                <p:cTn id="86" presetID="22" presetClass="entr" presetSubtype="8" fill="hold" nodeType="withEffect">
                                  <p:stCondLst>
                                    <p:cond delay="0"/>
                                  </p:stCondLst>
                                  <p:childTnLst>
                                    <p:set>
                                      <p:cBhvr>
                                        <p:cTn id="87" dur="1" fill="hold">
                                          <p:stCondLst>
                                            <p:cond delay="0"/>
                                          </p:stCondLst>
                                        </p:cTn>
                                        <p:tgtEl>
                                          <p:spTgt spid="122"/>
                                        </p:tgtEl>
                                        <p:attrNameLst>
                                          <p:attrName>style.visibility</p:attrName>
                                        </p:attrNameLst>
                                      </p:cBhvr>
                                      <p:to>
                                        <p:strVal val="visible"/>
                                      </p:to>
                                    </p:set>
                                    <p:animEffect transition="in" filter="wipe(left)">
                                      <p:cBhvr>
                                        <p:cTn id="88" dur="500"/>
                                        <p:tgtEl>
                                          <p:spTgt spid="122"/>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ipe(left)">
                                      <p:cBhvr>
                                        <p:cTn id="94" dur="500"/>
                                        <p:tgtEl>
                                          <p:spTgt spid="101"/>
                                        </p:tgtEl>
                                      </p:cBhvr>
                                    </p:animEffec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par>
                          <p:cTn id="99" fill="hold">
                            <p:stCondLst>
                              <p:cond delay="1000"/>
                            </p:stCondLst>
                            <p:childTnLst>
                              <p:par>
                                <p:cTn id="100" presetID="10" presetClass="entr" presetSubtype="0" fill="hold" nodeType="after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childTnLst>
                          </p:cTn>
                        </p:par>
                        <p:par>
                          <p:cTn id="103" fill="hold">
                            <p:stCondLst>
                              <p:cond delay="1500"/>
                            </p:stCondLst>
                            <p:childTnLst>
                              <p:par>
                                <p:cTn id="104" presetID="10" presetClass="entr" presetSubtype="0" fill="hold" nodeType="after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childTnLst>
                          </p:cTn>
                        </p:par>
                        <p:par>
                          <p:cTn id="107" fill="hold">
                            <p:stCondLst>
                              <p:cond delay="2000"/>
                            </p:stCondLst>
                            <p:childTnLst>
                              <p:par>
                                <p:cTn id="108" presetID="10" presetClass="entr" presetSubtype="0" fill="hold" nodeType="afterEffect">
                                  <p:stCondLst>
                                    <p:cond delay="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65" grpId="0" animBg="1"/>
      <p:bldP spid="69" grpId="0" animBg="1"/>
      <p:bldP spid="91" grpId="0" animBg="1"/>
      <p:bldP spid="31" grpId="0" animBg="1"/>
      <p:bldP spid="33" grpId="0" animBg="1"/>
      <p:bldP spid="97" grpId="0" animBg="1"/>
      <p:bldP spid="100" grpId="0" animBg="1"/>
      <p:bldP spid="101" grpId="0" animBg="1"/>
      <p:bldP spid="113" grpId="0" animBg="1"/>
      <p:bldP spid="114" grpId="0" animBg="1"/>
      <p:bldP spid="118" grpId="0"/>
      <p:bldP spid="119" grpId="0"/>
      <p:bldP spid="1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5"/>
            <a:ext cx="11531551" cy="410311"/>
          </a:xfrm>
        </p:spPr>
        <p:txBody>
          <a:bodyPr/>
          <a:lstStyle/>
          <a:p>
            <a:r>
              <a:rPr lang="en-US">
                <a:solidFill>
                  <a:srgbClr val="0078D4"/>
                </a:solidFill>
              </a:rPr>
              <a:t>Microsoft among leaders in inaugural Forrester New Wave report</a:t>
            </a:r>
          </a:p>
        </p:txBody>
      </p:sp>
      <p:sp>
        <p:nvSpPr>
          <p:cNvPr id="35" name="Rectangle 34">
            <a:extLst>
              <a:ext uri="{FF2B5EF4-FFF2-40B4-BE49-F238E27FC236}">
                <a16:creationId xmlns:a16="http://schemas.microsoft.com/office/drawing/2014/main" id="{020C5D69-B5A0-4E3E-BC6A-D36E2E813090}"/>
              </a:ext>
            </a:extLst>
          </p:cNvPr>
          <p:cNvSpPr/>
          <p:nvPr/>
        </p:nvSpPr>
        <p:spPr>
          <a:xfrm>
            <a:off x="465954" y="993857"/>
            <a:ext cx="11777334" cy="400110"/>
          </a:xfrm>
          <a:prstGeom prst="rect">
            <a:avLst/>
          </a:prstGeom>
        </p:spPr>
        <p:txBody>
          <a:bodyPr wrap="square" lIns="0">
            <a:spAutoFit/>
          </a:bodyPr>
          <a:lstStyle/>
          <a:p>
            <a:pPr defTabSz="914224">
              <a:spcAft>
                <a:spcPts val="2400"/>
              </a:spcAft>
              <a:defRPr/>
            </a:pPr>
            <a:r>
              <a:rPr lang="en-US" sz="2000">
                <a:cs typeface="Segoe UI Semibold" panose="020B0702040204020203" pitchFamily="34" charset="0"/>
              </a:rPr>
              <a:t>Forrester finds Microsoft “leads the pack with the strongest developer experience and global reach” </a:t>
            </a:r>
          </a:p>
        </p:txBody>
      </p:sp>
      <p:sp>
        <p:nvSpPr>
          <p:cNvPr id="52" name="TextBox 51">
            <a:extLst>
              <a:ext uri="{FF2B5EF4-FFF2-40B4-BE49-F238E27FC236}">
                <a16:creationId xmlns:a16="http://schemas.microsoft.com/office/drawing/2014/main" id="{3DF7E40D-29B2-497A-B2E5-912691DCC0DC}"/>
              </a:ext>
            </a:extLst>
          </p:cNvPr>
          <p:cNvSpPr txBox="1"/>
          <p:nvPr/>
        </p:nvSpPr>
        <p:spPr>
          <a:xfrm>
            <a:off x="2334358" y="6600533"/>
            <a:ext cx="9945684" cy="246221"/>
          </a:xfrm>
          <a:prstGeom prst="rect">
            <a:avLst/>
          </a:prstGeom>
          <a:noFill/>
        </p:spPr>
        <p:txBody>
          <a:bodyPr wrap="square" lIns="0" tIns="0" rIns="0" bIns="0" rtlCol="0" anchor="t">
            <a:spAutoFit/>
          </a:bodyPr>
          <a:lstStyle/>
          <a:p>
            <a:pPr algn="r" defTabSz="932509">
              <a:spcAft>
                <a:spcPts val="600"/>
              </a:spcAft>
              <a:defRPr/>
            </a:pPr>
            <a:r>
              <a:rPr lang="en-US" sz="800" dirty="0">
                <a:solidFill>
                  <a:srgbClr val="3C3C41"/>
                </a:solidFill>
                <a:cs typeface="Segoe UI Light" panose="020B0502040204020203" pitchFamily="34" charset="0"/>
              </a:rPr>
              <a:t>The Forrester New Wave™ is copyrighted by Forrester Research, Inc. Forrester and Forrester Wave™ are trademarks of Forrester Research, Inc. The Forrester New Wave™ is a graphical representation of Forrester’s call on a market. Forrester does not endorse any vendor, product, or service depicted in the Forrester New Wave™. Information is based on best available resources. Opinions reflect judgment at the time and are subject to change.</a:t>
            </a:r>
          </a:p>
        </p:txBody>
      </p:sp>
      <p:grpSp>
        <p:nvGrpSpPr>
          <p:cNvPr id="6" name="Group 5">
            <a:extLst>
              <a:ext uri="{FF2B5EF4-FFF2-40B4-BE49-F238E27FC236}">
                <a16:creationId xmlns:a16="http://schemas.microsoft.com/office/drawing/2014/main" id="{B5912625-57B4-4A62-8B2A-C5883713DE5A}"/>
              </a:ext>
            </a:extLst>
          </p:cNvPr>
          <p:cNvGrpSpPr/>
          <p:nvPr/>
        </p:nvGrpSpPr>
        <p:grpSpPr>
          <a:xfrm>
            <a:off x="7868259" y="1610018"/>
            <a:ext cx="4249735" cy="4774464"/>
            <a:chOff x="465139" y="1580617"/>
            <a:chExt cx="4249735" cy="4774464"/>
          </a:xfrm>
        </p:grpSpPr>
        <p:sp>
          <p:nvSpPr>
            <p:cNvPr id="54" name="Rectangle 53">
              <a:extLst>
                <a:ext uri="{FF2B5EF4-FFF2-40B4-BE49-F238E27FC236}">
                  <a16:creationId xmlns:a16="http://schemas.microsoft.com/office/drawing/2014/main" id="{45E0C8B1-0048-4BCE-8797-6DCC3191530F}"/>
                </a:ext>
              </a:extLst>
            </p:cNvPr>
            <p:cNvSpPr/>
            <p:nvPr/>
          </p:nvSpPr>
          <p:spPr bwMode="auto">
            <a:xfrm>
              <a:off x="546652" y="1653564"/>
              <a:ext cx="4168222"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000" b="1">
                  <a:solidFill>
                    <a:schemeClr val="tx1"/>
                  </a:solidFill>
                  <a:ea typeface="Segoe UI" pitchFamily="34" charset="0"/>
                  <a:cs typeface="Segoe UI" pitchFamily="34" charset="0"/>
                </a:rPr>
                <a:t>THE  FORRESTER NEW WAVE</a:t>
              </a:r>
              <a:r>
                <a:rPr lang="en-IN" sz="1000" baseline="30000">
                  <a:solidFill>
                    <a:schemeClr val="tx1"/>
                  </a:solidFill>
                  <a:ea typeface="Segoe UI" pitchFamily="34" charset="0"/>
                  <a:cs typeface="Segoe UI" pitchFamily="34" charset="0"/>
                </a:rPr>
                <a:t>TM</a:t>
              </a:r>
            </a:p>
            <a:p>
              <a:pPr algn="ctr" defTabSz="932472" fontAlgn="base">
                <a:spcBef>
                  <a:spcPct val="0"/>
                </a:spcBef>
                <a:spcAft>
                  <a:spcPct val="0"/>
                </a:spcAft>
              </a:pPr>
              <a:r>
                <a:rPr lang="en-IN" sz="1000">
                  <a:solidFill>
                    <a:schemeClr val="tx1"/>
                  </a:solidFill>
                  <a:ea typeface="Segoe UI" pitchFamily="34" charset="0"/>
                  <a:cs typeface="Segoe UI" pitchFamily="34" charset="0"/>
                </a:rPr>
                <a:t>Public Cloud Enterprise Container Platforms</a:t>
              </a:r>
            </a:p>
            <a:p>
              <a:pPr algn="ctr" defTabSz="932472" fontAlgn="base">
                <a:spcBef>
                  <a:spcPct val="0"/>
                </a:spcBef>
                <a:spcAft>
                  <a:spcPct val="0"/>
                </a:spcAft>
              </a:pPr>
              <a:r>
                <a:rPr lang="en-IN" sz="800">
                  <a:solidFill>
                    <a:schemeClr val="tx1"/>
                  </a:solidFill>
                  <a:ea typeface="Segoe UI" pitchFamily="34" charset="0"/>
                  <a:cs typeface="Segoe UI" pitchFamily="34" charset="0"/>
                </a:rPr>
                <a:t>Q3 2019</a:t>
              </a:r>
            </a:p>
          </p:txBody>
        </p:sp>
        <p:grpSp>
          <p:nvGrpSpPr>
            <p:cNvPr id="68" name="Group 67">
              <a:extLst>
                <a:ext uri="{FF2B5EF4-FFF2-40B4-BE49-F238E27FC236}">
                  <a16:creationId xmlns:a16="http://schemas.microsoft.com/office/drawing/2014/main" id="{DDD0D042-D6EB-41BB-8240-63F362124B92}"/>
                </a:ext>
              </a:extLst>
            </p:cNvPr>
            <p:cNvGrpSpPr/>
            <p:nvPr/>
          </p:nvGrpSpPr>
          <p:grpSpPr>
            <a:xfrm>
              <a:off x="699305" y="2502333"/>
              <a:ext cx="3690133" cy="3735271"/>
              <a:chOff x="699305" y="2570913"/>
              <a:chExt cx="3690133" cy="3735271"/>
            </a:xfrm>
          </p:grpSpPr>
          <p:sp>
            <p:nvSpPr>
              <p:cNvPr id="69" name="Rectangle 68">
                <a:extLst>
                  <a:ext uri="{FF2B5EF4-FFF2-40B4-BE49-F238E27FC236}">
                    <a16:creationId xmlns:a16="http://schemas.microsoft.com/office/drawing/2014/main" id="{2F797FFC-7724-4972-BE0A-319987423FF7}"/>
                  </a:ext>
                </a:extLst>
              </p:cNvPr>
              <p:cNvSpPr/>
              <p:nvPr/>
            </p:nvSpPr>
            <p:spPr bwMode="auto">
              <a:xfrm>
                <a:off x="1234758" y="2570913"/>
                <a:ext cx="3154680" cy="3154680"/>
              </a:xfrm>
              <a:prstGeom prst="rect">
                <a:avLst/>
              </a:prstGeom>
              <a:solidFill>
                <a:schemeClr val="bg1">
                  <a:lumMod val="9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4206240" bIns="356616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Challengers</a:t>
                </a:r>
                <a:endParaRPr lang="en-IN" sz="800" b="1" err="1">
                  <a:solidFill>
                    <a:schemeClr val="tx1"/>
                  </a:solidFill>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1A0873B4-9D13-4F42-88A3-842DBFBEADFA}"/>
                  </a:ext>
                </a:extLst>
              </p:cNvPr>
              <p:cNvSpPr/>
              <p:nvPr/>
            </p:nvSpPr>
            <p:spPr bwMode="auto">
              <a:xfrm>
                <a:off x="1473503" y="2570913"/>
                <a:ext cx="2915935" cy="2793937"/>
              </a:xfrm>
              <a:custGeom>
                <a:avLst/>
                <a:gdLst>
                  <a:gd name="connsiteX0" fmla="*/ 0 w 1383113"/>
                  <a:gd name="connsiteY0" fmla="*/ 0 h 1325246"/>
                  <a:gd name="connsiteX1" fmla="*/ 1383113 w 1383113"/>
                  <a:gd name="connsiteY1" fmla="*/ 0 h 1325246"/>
                  <a:gd name="connsiteX2" fmla="*/ 1383113 w 1383113"/>
                  <a:gd name="connsiteY2" fmla="*/ 1325233 h 1325246"/>
                  <a:gd name="connsiteX3" fmla="*/ 1382825 w 1383113"/>
                  <a:gd name="connsiteY3" fmla="*/ 1325246 h 1325246"/>
                  <a:gd name="connsiteX4" fmla="*/ 4093 w 1383113"/>
                  <a:gd name="connsiteY4" fmla="*/ 81057 h 13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13" h="1325246">
                    <a:moveTo>
                      <a:pt x="0" y="0"/>
                    </a:moveTo>
                    <a:lnTo>
                      <a:pt x="1383113" y="0"/>
                    </a:lnTo>
                    <a:lnTo>
                      <a:pt x="1383113" y="1325233"/>
                    </a:lnTo>
                    <a:lnTo>
                      <a:pt x="1382825" y="1325246"/>
                    </a:lnTo>
                    <a:cubicBezTo>
                      <a:pt x="665258" y="1325246"/>
                      <a:pt x="75064" y="779900"/>
                      <a:pt x="4093" y="81057"/>
                    </a:cubicBezTo>
                    <a:close/>
                  </a:path>
                </a:pathLst>
              </a:custGeom>
              <a:solidFill>
                <a:schemeClr val="tx2">
                  <a:lumMod val="40000"/>
                  <a:lumOff val="6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0" bIns="320040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Contenders</a:t>
                </a:r>
                <a:endParaRPr lang="en-IN" sz="800" b="1" err="1">
                  <a:solidFill>
                    <a:schemeClr val="tx1"/>
                  </a:solidFill>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FFBA4BEC-2097-45B5-BA9F-8637A2E69B46}"/>
                  </a:ext>
                </a:extLst>
              </p:cNvPr>
              <p:cNvSpPr/>
              <p:nvPr/>
            </p:nvSpPr>
            <p:spPr bwMode="auto">
              <a:xfrm>
                <a:off x="2371444" y="2570913"/>
                <a:ext cx="2017994" cy="1933564"/>
              </a:xfrm>
              <a:custGeom>
                <a:avLst/>
                <a:gdLst>
                  <a:gd name="connsiteX0" fmla="*/ 0 w 1383113"/>
                  <a:gd name="connsiteY0" fmla="*/ 0 h 1325246"/>
                  <a:gd name="connsiteX1" fmla="*/ 1383113 w 1383113"/>
                  <a:gd name="connsiteY1" fmla="*/ 0 h 1325246"/>
                  <a:gd name="connsiteX2" fmla="*/ 1383113 w 1383113"/>
                  <a:gd name="connsiteY2" fmla="*/ 1325233 h 1325246"/>
                  <a:gd name="connsiteX3" fmla="*/ 1382825 w 1383113"/>
                  <a:gd name="connsiteY3" fmla="*/ 1325246 h 1325246"/>
                  <a:gd name="connsiteX4" fmla="*/ 4093 w 1383113"/>
                  <a:gd name="connsiteY4" fmla="*/ 81057 h 13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13" h="1325246">
                    <a:moveTo>
                      <a:pt x="0" y="0"/>
                    </a:moveTo>
                    <a:lnTo>
                      <a:pt x="1383113" y="0"/>
                    </a:lnTo>
                    <a:lnTo>
                      <a:pt x="1383113" y="1325233"/>
                    </a:lnTo>
                    <a:lnTo>
                      <a:pt x="1382825" y="1325246"/>
                    </a:lnTo>
                    <a:cubicBezTo>
                      <a:pt x="665258" y="1325246"/>
                      <a:pt x="75064" y="779900"/>
                      <a:pt x="4093" y="81057"/>
                    </a:cubicBezTo>
                    <a:close/>
                  </a:path>
                </a:pathLst>
              </a:custGeom>
              <a:solidFill>
                <a:schemeClr val="tx2">
                  <a:lumMod val="60000"/>
                  <a:lumOff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463040" bIns="256032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Strong</a:t>
                </a:r>
                <a:br>
                  <a:rPr lang="en-US" sz="800" b="1">
                    <a:solidFill>
                      <a:schemeClr val="tx1"/>
                    </a:solidFill>
                    <a:ea typeface="Segoe UI" pitchFamily="34" charset="0"/>
                    <a:cs typeface="Segoe UI" pitchFamily="34" charset="0"/>
                  </a:rPr>
                </a:br>
                <a:r>
                  <a:rPr lang="en-US" sz="800" b="1">
                    <a:solidFill>
                      <a:schemeClr val="tx1"/>
                    </a:solidFill>
                    <a:ea typeface="Segoe UI" pitchFamily="34" charset="0"/>
                    <a:cs typeface="Segoe UI" pitchFamily="34" charset="0"/>
                  </a:rPr>
                  <a:t>Performers</a:t>
                </a:r>
                <a:endParaRPr lang="en-IN" sz="800" b="1" err="1">
                  <a:solidFill>
                    <a:schemeClr val="tx1"/>
                  </a:soli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B44A7A4-3881-4AF6-9E92-063B976B7BCB}"/>
                  </a:ext>
                </a:extLst>
              </p:cNvPr>
              <p:cNvSpPr/>
              <p:nvPr/>
            </p:nvSpPr>
            <p:spPr bwMode="auto">
              <a:xfrm>
                <a:off x="3162388" y="2570913"/>
                <a:ext cx="1227050" cy="1175713"/>
              </a:xfrm>
              <a:custGeom>
                <a:avLst/>
                <a:gdLst>
                  <a:gd name="connsiteX0" fmla="*/ 0 w 1383113"/>
                  <a:gd name="connsiteY0" fmla="*/ 0 h 1325246"/>
                  <a:gd name="connsiteX1" fmla="*/ 1383113 w 1383113"/>
                  <a:gd name="connsiteY1" fmla="*/ 0 h 1325246"/>
                  <a:gd name="connsiteX2" fmla="*/ 1383113 w 1383113"/>
                  <a:gd name="connsiteY2" fmla="*/ 1325233 h 1325246"/>
                  <a:gd name="connsiteX3" fmla="*/ 1382825 w 1383113"/>
                  <a:gd name="connsiteY3" fmla="*/ 1325246 h 1325246"/>
                  <a:gd name="connsiteX4" fmla="*/ 4093 w 1383113"/>
                  <a:gd name="connsiteY4" fmla="*/ 81057 h 13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13" h="1325246">
                    <a:moveTo>
                      <a:pt x="0" y="0"/>
                    </a:moveTo>
                    <a:lnTo>
                      <a:pt x="1383113" y="0"/>
                    </a:lnTo>
                    <a:lnTo>
                      <a:pt x="1383113" y="1325233"/>
                    </a:lnTo>
                    <a:lnTo>
                      <a:pt x="1382825" y="1325246"/>
                    </a:lnTo>
                    <a:cubicBezTo>
                      <a:pt x="665258" y="1325246"/>
                      <a:pt x="75064" y="779900"/>
                      <a:pt x="4093" y="81057"/>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155448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800" b="1">
                    <a:solidFill>
                      <a:schemeClr val="tx1"/>
                    </a:solidFill>
                    <a:ea typeface="Segoe UI" pitchFamily="34" charset="0"/>
                    <a:cs typeface="Segoe UI" pitchFamily="34" charset="0"/>
                  </a:rPr>
                  <a:t>Leaders</a:t>
                </a:r>
                <a:endParaRPr lang="en-IN" sz="800" b="1" err="1">
                  <a:solidFill>
                    <a:schemeClr val="tx1"/>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5A693F3-1783-4EB8-8FB0-314ABC452C8D}"/>
                  </a:ext>
                </a:extLst>
              </p:cNvPr>
              <p:cNvSpPr/>
              <p:nvPr/>
            </p:nvSpPr>
            <p:spPr bwMode="auto">
              <a:xfrm>
                <a:off x="699305" y="2769698"/>
                <a:ext cx="348421" cy="327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Stronger</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Current</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Offering</a:t>
                </a:r>
                <a:endParaRPr lang="en-IN" sz="800" err="1">
                  <a:solidFill>
                    <a:schemeClr val="tx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CFEFA9C2-FED7-4E64-9176-2FD6F086F39D}"/>
                  </a:ext>
                </a:extLst>
              </p:cNvPr>
              <p:cNvSpPr/>
              <p:nvPr/>
            </p:nvSpPr>
            <p:spPr bwMode="auto">
              <a:xfrm>
                <a:off x="716369" y="5276633"/>
                <a:ext cx="331357" cy="327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Weaker</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Current</a:t>
                </a:r>
                <a:br>
                  <a:rPr lang="en-US" sz="800">
                    <a:solidFill>
                      <a:schemeClr val="tx1"/>
                    </a:solidFill>
                    <a:ea typeface="Segoe UI" pitchFamily="34" charset="0"/>
                    <a:cs typeface="Segoe UI" pitchFamily="34" charset="0"/>
                  </a:rPr>
                </a:br>
                <a:r>
                  <a:rPr lang="en-US" sz="800">
                    <a:solidFill>
                      <a:schemeClr val="tx1"/>
                    </a:solidFill>
                    <a:ea typeface="Segoe UI" pitchFamily="34" charset="0"/>
                    <a:cs typeface="Segoe UI" pitchFamily="34" charset="0"/>
                  </a:rPr>
                  <a:t>Offering</a:t>
                </a:r>
                <a:endParaRPr lang="en-IN" sz="800" err="1">
                  <a:solidFill>
                    <a:schemeClr val="tx1"/>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4C76AD24-1305-49C8-82F8-4F5D7D8EE143}"/>
                  </a:ext>
                </a:extLst>
              </p:cNvPr>
              <p:cNvCxnSpPr/>
              <p:nvPr/>
            </p:nvCxnSpPr>
            <p:spPr>
              <a:xfrm flipV="1">
                <a:off x="1036459" y="3158770"/>
                <a:ext cx="0" cy="2117862"/>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820B88-E455-4249-A6E8-52520F8EA78E}"/>
                  </a:ext>
                </a:extLst>
              </p:cNvPr>
              <p:cNvSpPr/>
              <p:nvPr/>
            </p:nvSpPr>
            <p:spPr bwMode="auto">
              <a:xfrm>
                <a:off x="1180943" y="5811355"/>
                <a:ext cx="760858" cy="1145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Weaker Strategy</a:t>
                </a:r>
                <a:endParaRPr lang="en-IN" sz="800" err="1">
                  <a:solidFill>
                    <a:schemeClr val="tx1"/>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3DAD3AA7-E127-4F4C-ACA3-47CDF177E040}"/>
                  </a:ext>
                </a:extLst>
              </p:cNvPr>
              <p:cNvSpPr/>
              <p:nvPr/>
            </p:nvSpPr>
            <p:spPr bwMode="auto">
              <a:xfrm>
                <a:off x="3564731" y="5824139"/>
                <a:ext cx="824707"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a:solidFill>
                      <a:schemeClr val="tx1"/>
                    </a:solidFill>
                    <a:ea typeface="Segoe UI" pitchFamily="34" charset="0"/>
                    <a:cs typeface="Segoe UI" pitchFamily="34" charset="0"/>
                  </a:rPr>
                  <a:t>Stronger Strategy</a:t>
                </a:r>
                <a:endParaRPr lang="en-IN" sz="800" err="1">
                  <a:solidFill>
                    <a:schemeClr val="tx1"/>
                  </a:solidFill>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F3CD3750-1162-4EB5-ABB6-722313E5AF50}"/>
                  </a:ext>
                </a:extLst>
              </p:cNvPr>
              <p:cNvCxnSpPr>
                <a:cxnSpLocks/>
              </p:cNvCxnSpPr>
              <p:nvPr/>
            </p:nvCxnSpPr>
            <p:spPr>
              <a:xfrm>
                <a:off x="1983882" y="5885695"/>
                <a:ext cx="155941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59EB611-9123-4A6A-A5DD-FFA7880B3998}"/>
                  </a:ext>
                </a:extLst>
              </p:cNvPr>
              <p:cNvSpPr/>
              <p:nvPr/>
            </p:nvSpPr>
            <p:spPr bwMode="auto">
              <a:xfrm>
                <a:off x="2991655" y="4648999"/>
                <a:ext cx="812802"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114300" indent="-114300" defTabSz="932472" fontAlgn="base">
                  <a:spcBef>
                    <a:spcPts val="600"/>
                  </a:spcBef>
                  <a:spcAft>
                    <a:spcPct val="0"/>
                  </a:spcAft>
                  <a:buSzPct val="80000"/>
                  <a:buFont typeface="Arial" panose="020B0604020202020204" pitchFamily="34" charset="0"/>
                  <a:buChar char="•"/>
                </a:pPr>
                <a:r>
                  <a:rPr lang="en-US" sz="800" b="1">
                    <a:solidFill>
                      <a:schemeClr val="tx1"/>
                    </a:solidFill>
                    <a:cs typeface="Segoe UI" pitchFamily="34" charset="0"/>
                  </a:rPr>
                  <a:t>Tencent Cloud</a:t>
                </a:r>
                <a:endParaRPr lang="en-IN" sz="800" b="1" err="1">
                  <a:solidFill>
                    <a:schemeClr val="tx1"/>
                  </a:solidFill>
                  <a:cs typeface="Segoe UI" pitchFamily="34" charset="0"/>
                </a:endParaRPr>
              </a:p>
            </p:txBody>
          </p:sp>
          <p:sp>
            <p:nvSpPr>
              <p:cNvPr id="80" name="Rectangle 79">
                <a:extLst>
                  <a:ext uri="{FF2B5EF4-FFF2-40B4-BE49-F238E27FC236}">
                    <a16:creationId xmlns:a16="http://schemas.microsoft.com/office/drawing/2014/main" id="{C7E88A32-D8AF-494F-8250-D0554DE4E59E}"/>
                  </a:ext>
                </a:extLst>
              </p:cNvPr>
              <p:cNvSpPr/>
              <p:nvPr/>
            </p:nvSpPr>
            <p:spPr bwMode="auto">
              <a:xfrm>
                <a:off x="3210512" y="3481218"/>
                <a:ext cx="657672"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114300" indent="-114300" defTabSz="932472" fontAlgn="base">
                  <a:spcBef>
                    <a:spcPts val="600"/>
                  </a:spcBef>
                  <a:spcAft>
                    <a:spcPct val="0"/>
                  </a:spcAft>
                  <a:buSzPct val="80000"/>
                  <a:buFont typeface="Arial" panose="020B0604020202020204" pitchFamily="34" charset="0"/>
                  <a:buChar char="•"/>
                </a:pPr>
                <a:r>
                  <a:rPr lang="en-US" sz="800" b="1">
                    <a:solidFill>
                      <a:schemeClr val="bg1"/>
                    </a:solidFill>
                    <a:ea typeface="Segoe UI" pitchFamily="34" charset="0"/>
                    <a:cs typeface="Segoe UI" pitchFamily="34" charset="0"/>
                  </a:rPr>
                  <a:t>IBM</a:t>
                </a:r>
              </a:p>
              <a:p>
                <a:pPr marL="114300" indent="-114300" defTabSz="932472" fontAlgn="base">
                  <a:spcBef>
                    <a:spcPts val="600"/>
                  </a:spcBef>
                  <a:spcAft>
                    <a:spcPct val="0"/>
                  </a:spcAft>
                  <a:buSzPct val="80000"/>
                  <a:buFont typeface="Arial" panose="020B0604020202020204" pitchFamily="34" charset="0"/>
                  <a:buChar char="•"/>
                </a:pPr>
                <a:r>
                  <a:rPr lang="en-US" sz="800" b="1">
                    <a:solidFill>
                      <a:schemeClr val="bg1"/>
                    </a:solidFill>
                    <a:ea typeface="Segoe UI" pitchFamily="34" charset="0"/>
                    <a:cs typeface="Segoe UI" pitchFamily="34" charset="0"/>
                  </a:rPr>
                  <a:t>HUAWEI</a:t>
                </a:r>
                <a:endParaRPr lang="en-IN" sz="800" b="1" err="1">
                  <a:solidFill>
                    <a:schemeClr val="bg1"/>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C38CC711-1C1B-468B-AC19-BC1BD364A8B3}"/>
                  </a:ext>
                </a:extLst>
              </p:cNvPr>
              <p:cNvSpPr/>
              <p:nvPr/>
            </p:nvSpPr>
            <p:spPr bwMode="auto">
              <a:xfrm>
                <a:off x="2622345" y="3303767"/>
                <a:ext cx="67735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800" b="1">
                    <a:solidFill>
                      <a:schemeClr val="bg1"/>
                    </a:solidFill>
                    <a:ea typeface="Segoe UI" pitchFamily="34" charset="0"/>
                    <a:cs typeface="Segoe UI" pitchFamily="34" charset="0"/>
                  </a:rPr>
                  <a:t>Alibaba Cloud</a:t>
                </a:r>
                <a:endParaRPr lang="en-IN" sz="800" b="1" err="1">
                  <a:solidFill>
                    <a:schemeClr val="bg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C38B93D2-5648-4FD9-BDB2-3A50CA6C5045}"/>
                  </a:ext>
                </a:extLst>
              </p:cNvPr>
              <p:cNvGrpSpPr/>
              <p:nvPr/>
            </p:nvGrpSpPr>
            <p:grpSpPr>
              <a:xfrm>
                <a:off x="3316818" y="3339995"/>
                <a:ext cx="53970" cy="53970"/>
                <a:chOff x="7789069" y="3276856"/>
                <a:chExt cx="60834" cy="60834"/>
              </a:xfrm>
            </p:grpSpPr>
            <p:sp>
              <p:nvSpPr>
                <p:cNvPr id="113" name="Oval 112">
                  <a:extLst>
                    <a:ext uri="{FF2B5EF4-FFF2-40B4-BE49-F238E27FC236}">
                      <a16:creationId xmlns:a16="http://schemas.microsoft.com/office/drawing/2014/main" id="{4BEFBDBE-AEFB-416E-AAEF-19A674C3A105}"/>
                    </a:ext>
                  </a:extLst>
                </p:cNvPr>
                <p:cNvSpPr/>
                <p:nvPr/>
              </p:nvSpPr>
              <p:spPr bwMode="auto">
                <a:xfrm flipH="1" flipV="1">
                  <a:off x="7789069" y="3276856"/>
                  <a:ext cx="60834" cy="60834"/>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E21A3A47-6A30-401C-A0F0-C59DADE107ED}"/>
                    </a:ext>
                  </a:extLst>
                </p:cNvPr>
                <p:cNvSpPr/>
                <p:nvPr/>
              </p:nvSpPr>
              <p:spPr bwMode="auto">
                <a:xfrm>
                  <a:off x="7810342" y="3298129"/>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9664C06C-8410-4616-ADAF-14E9ED5A4AE3}"/>
                  </a:ext>
                </a:extLst>
              </p:cNvPr>
              <p:cNvSpPr/>
              <p:nvPr/>
            </p:nvSpPr>
            <p:spPr bwMode="auto">
              <a:xfrm>
                <a:off x="3359161" y="3019183"/>
                <a:ext cx="395287" cy="109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chemeClr val="bg1"/>
                    </a:solidFill>
                    <a:ea typeface="Segoe UI" pitchFamily="34" charset="0"/>
                    <a:cs typeface="Segoe UI" pitchFamily="34" charset="0"/>
                  </a:rPr>
                  <a:t>Google</a:t>
                </a:r>
                <a:endParaRPr lang="en-IN" sz="800" b="1" err="1">
                  <a:solidFill>
                    <a:schemeClr val="bg1"/>
                  </a:soli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28DFD889-BE72-421A-98E1-432590C5D777}"/>
                  </a:ext>
                </a:extLst>
              </p:cNvPr>
              <p:cNvSpPr/>
              <p:nvPr/>
            </p:nvSpPr>
            <p:spPr bwMode="auto">
              <a:xfrm>
                <a:off x="3293111" y="2635934"/>
                <a:ext cx="65767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 bIns="0" numCol="1" spcCol="0" rtlCol="0" fromWordArt="0" anchor="ctr" anchorCtr="0" forceAA="0" compatLnSpc="1">
                <a:prstTxWarp prst="textNoShape">
                  <a:avLst/>
                </a:prstTxWarp>
                <a:spAutoFit/>
              </a:bodyPr>
              <a:lstStyle/>
              <a:p>
                <a:pPr algn="r" defTabSz="932472" fontAlgn="base">
                  <a:spcBef>
                    <a:spcPct val="0"/>
                  </a:spcBef>
                  <a:spcAft>
                    <a:spcPct val="0"/>
                  </a:spcAft>
                </a:pPr>
                <a:r>
                  <a:rPr lang="en-US" sz="800" b="1">
                    <a:solidFill>
                      <a:schemeClr val="bg1"/>
                    </a:solidFill>
                    <a:ea typeface="Segoe UI" pitchFamily="34" charset="0"/>
                    <a:cs typeface="Segoe UI" pitchFamily="34" charset="0"/>
                  </a:rPr>
                  <a:t>Amazon</a:t>
                </a:r>
                <a:br>
                  <a:rPr lang="en-US" sz="800" b="1">
                    <a:solidFill>
                      <a:schemeClr val="bg1"/>
                    </a:solidFill>
                    <a:ea typeface="Segoe UI" pitchFamily="34" charset="0"/>
                    <a:cs typeface="Segoe UI" pitchFamily="34" charset="0"/>
                  </a:rPr>
                </a:br>
                <a:r>
                  <a:rPr lang="en-US" sz="800" b="1">
                    <a:solidFill>
                      <a:schemeClr val="bg1"/>
                    </a:solidFill>
                    <a:ea typeface="Segoe UI" pitchFamily="34" charset="0"/>
                    <a:cs typeface="Segoe UI" pitchFamily="34" charset="0"/>
                  </a:rPr>
                  <a:t>Web Service</a:t>
                </a:r>
                <a:endParaRPr lang="en-IN" sz="800" b="1" err="1">
                  <a:solidFill>
                    <a:schemeClr val="bg1"/>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65EA4AB2-B694-448A-AAD2-D38D18741A4C}"/>
                  </a:ext>
                </a:extLst>
              </p:cNvPr>
              <p:cNvSpPr/>
              <p:nvPr/>
            </p:nvSpPr>
            <p:spPr bwMode="auto">
              <a:xfrm>
                <a:off x="3881516" y="3405480"/>
                <a:ext cx="486734" cy="109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chemeClr val="bg1"/>
                    </a:solidFill>
                    <a:ea typeface="Segoe UI" pitchFamily="34" charset="0"/>
                    <a:cs typeface="Segoe UI" pitchFamily="34" charset="0"/>
                  </a:rPr>
                  <a:t>Microsoft</a:t>
                </a:r>
                <a:endParaRPr lang="en-IN" sz="800" b="1" err="1">
                  <a:solidFill>
                    <a:schemeClr val="bg1"/>
                  </a:solidFill>
                  <a:ea typeface="Segoe UI" pitchFamily="34" charset="0"/>
                  <a:cs typeface="Segoe UI" pitchFamily="34" charset="0"/>
                </a:endParaRPr>
              </a:p>
            </p:txBody>
          </p:sp>
          <p:grpSp>
            <p:nvGrpSpPr>
              <p:cNvPr id="86" name="Group 85">
                <a:extLst>
                  <a:ext uri="{FF2B5EF4-FFF2-40B4-BE49-F238E27FC236}">
                    <a16:creationId xmlns:a16="http://schemas.microsoft.com/office/drawing/2014/main" id="{DF66A907-A381-4D20-AABE-96F02A45578C}"/>
                  </a:ext>
                </a:extLst>
              </p:cNvPr>
              <p:cNvGrpSpPr/>
              <p:nvPr/>
            </p:nvGrpSpPr>
            <p:grpSpPr>
              <a:xfrm>
                <a:off x="4098919" y="3324956"/>
                <a:ext cx="83833" cy="83833"/>
                <a:chOff x="7971614" y="3439910"/>
                <a:chExt cx="83833" cy="83833"/>
              </a:xfrm>
            </p:grpSpPr>
            <p:sp>
              <p:nvSpPr>
                <p:cNvPr id="111" name="Oval 110">
                  <a:extLst>
                    <a:ext uri="{FF2B5EF4-FFF2-40B4-BE49-F238E27FC236}">
                      <a16:creationId xmlns:a16="http://schemas.microsoft.com/office/drawing/2014/main" id="{8C380CAB-6D30-4DC3-BE0D-37EF2E4B1789}"/>
                    </a:ext>
                  </a:extLst>
                </p:cNvPr>
                <p:cNvSpPr/>
                <p:nvPr/>
              </p:nvSpPr>
              <p:spPr bwMode="auto">
                <a:xfrm flipH="1" flipV="1">
                  <a:off x="7971614" y="3439910"/>
                  <a:ext cx="83833" cy="8383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F638DE1B-905F-4907-A622-470B1F5EC213}"/>
                    </a:ext>
                  </a:extLst>
                </p:cNvPr>
                <p:cNvSpPr/>
                <p:nvPr/>
              </p:nvSpPr>
              <p:spPr bwMode="auto">
                <a:xfrm>
                  <a:off x="8005418" y="3473714"/>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DA62E3EA-ED83-4147-B204-9D79B4F03151}"/>
                  </a:ext>
                </a:extLst>
              </p:cNvPr>
              <p:cNvGrpSpPr/>
              <p:nvPr/>
            </p:nvGrpSpPr>
            <p:grpSpPr>
              <a:xfrm>
                <a:off x="3773900" y="3339995"/>
                <a:ext cx="53970" cy="53970"/>
                <a:chOff x="7789069" y="3276856"/>
                <a:chExt cx="60834" cy="60834"/>
              </a:xfrm>
            </p:grpSpPr>
            <p:sp>
              <p:nvSpPr>
                <p:cNvPr id="109" name="Oval 108">
                  <a:extLst>
                    <a:ext uri="{FF2B5EF4-FFF2-40B4-BE49-F238E27FC236}">
                      <a16:creationId xmlns:a16="http://schemas.microsoft.com/office/drawing/2014/main" id="{8636A07D-C59C-4C96-955D-5F5CF9A45A4B}"/>
                    </a:ext>
                  </a:extLst>
                </p:cNvPr>
                <p:cNvSpPr/>
                <p:nvPr/>
              </p:nvSpPr>
              <p:spPr bwMode="auto">
                <a:xfrm flipH="1" flipV="1">
                  <a:off x="7789069" y="3276856"/>
                  <a:ext cx="60834" cy="60834"/>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73C07ACB-96FC-42E5-98D8-B491E15FEAEB}"/>
                    </a:ext>
                  </a:extLst>
                </p:cNvPr>
                <p:cNvSpPr/>
                <p:nvPr/>
              </p:nvSpPr>
              <p:spPr bwMode="auto">
                <a:xfrm>
                  <a:off x="7810342" y="3298129"/>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12E472D9-0235-41B1-B786-B1168E482EF0}"/>
                  </a:ext>
                </a:extLst>
              </p:cNvPr>
              <p:cNvGrpSpPr/>
              <p:nvPr/>
            </p:nvGrpSpPr>
            <p:grpSpPr>
              <a:xfrm>
                <a:off x="4066128" y="3052840"/>
                <a:ext cx="138985" cy="138985"/>
                <a:chOff x="7938823" y="3167794"/>
                <a:chExt cx="138985" cy="138985"/>
              </a:xfrm>
            </p:grpSpPr>
            <p:sp>
              <p:nvSpPr>
                <p:cNvPr id="107" name="Oval 106">
                  <a:extLst>
                    <a:ext uri="{FF2B5EF4-FFF2-40B4-BE49-F238E27FC236}">
                      <a16:creationId xmlns:a16="http://schemas.microsoft.com/office/drawing/2014/main" id="{669012E1-BC53-471D-8676-AD8DFB9EAD8A}"/>
                    </a:ext>
                  </a:extLst>
                </p:cNvPr>
                <p:cNvSpPr/>
                <p:nvPr/>
              </p:nvSpPr>
              <p:spPr bwMode="auto">
                <a:xfrm flipH="1" flipV="1">
                  <a:off x="7938823" y="3167794"/>
                  <a:ext cx="138985" cy="138985"/>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1AE0D410-E117-4E19-8AF6-7862521B8F80}"/>
                    </a:ext>
                  </a:extLst>
                </p:cNvPr>
                <p:cNvSpPr/>
                <p:nvPr/>
              </p:nvSpPr>
              <p:spPr bwMode="auto">
                <a:xfrm>
                  <a:off x="8000204" y="3229175"/>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89" name="Connector: Elbow 88">
                <a:extLst>
                  <a:ext uri="{FF2B5EF4-FFF2-40B4-BE49-F238E27FC236}">
                    <a16:creationId xmlns:a16="http://schemas.microsoft.com/office/drawing/2014/main" id="{45F446AE-1CA3-4DEF-A8AB-DE0F05B85622}"/>
                  </a:ext>
                </a:extLst>
              </p:cNvPr>
              <p:cNvCxnSpPr>
                <a:cxnSpLocks/>
                <a:endCxn id="107" idx="4"/>
              </p:cNvCxnSpPr>
              <p:nvPr/>
            </p:nvCxnSpPr>
            <p:spPr>
              <a:xfrm>
                <a:off x="3989156" y="2759045"/>
                <a:ext cx="146465" cy="29379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6A455229-5906-4E6A-8EA8-F086AF77B91B}"/>
                  </a:ext>
                </a:extLst>
              </p:cNvPr>
              <p:cNvCxnSpPr>
                <a:cxnSpLocks/>
                <a:stCxn id="83" idx="3"/>
                <a:endCxn id="109" idx="4"/>
              </p:cNvCxnSpPr>
              <p:nvPr/>
            </p:nvCxnSpPr>
            <p:spPr>
              <a:xfrm>
                <a:off x="3754448" y="3073793"/>
                <a:ext cx="46437" cy="2662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370035C1-9078-4150-98A8-648B9114BFA2}"/>
                  </a:ext>
                </a:extLst>
              </p:cNvPr>
              <p:cNvGrpSpPr/>
              <p:nvPr/>
            </p:nvGrpSpPr>
            <p:grpSpPr>
              <a:xfrm>
                <a:off x="2393142" y="6021162"/>
                <a:ext cx="760858" cy="285022"/>
                <a:chOff x="6265837" y="6136116"/>
                <a:chExt cx="760858" cy="285022"/>
              </a:xfrm>
            </p:grpSpPr>
            <p:sp>
              <p:nvSpPr>
                <p:cNvPr id="92" name="Rectangle 91">
                  <a:extLst>
                    <a:ext uri="{FF2B5EF4-FFF2-40B4-BE49-F238E27FC236}">
                      <a16:creationId xmlns:a16="http://schemas.microsoft.com/office/drawing/2014/main" id="{2E68C565-EDAE-4B01-80A1-7F5562EFD9A9}"/>
                    </a:ext>
                  </a:extLst>
                </p:cNvPr>
                <p:cNvSpPr/>
                <p:nvPr/>
              </p:nvSpPr>
              <p:spPr bwMode="auto">
                <a:xfrm>
                  <a:off x="6265837" y="6136116"/>
                  <a:ext cx="760858"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Market Presence</a:t>
                  </a:r>
                  <a:endParaRPr lang="en-IN" sz="800" err="1">
                    <a:solidFill>
                      <a:schemeClr val="tx1"/>
                    </a:solidFill>
                    <a:ea typeface="Segoe UI" pitchFamily="34" charset="0"/>
                    <a:cs typeface="Segoe UI" pitchFamily="34" charset="0"/>
                  </a:endParaRPr>
                </a:p>
              </p:txBody>
            </p:sp>
            <p:grpSp>
              <p:nvGrpSpPr>
                <p:cNvPr id="93" name="Group 92">
                  <a:extLst>
                    <a:ext uri="{FF2B5EF4-FFF2-40B4-BE49-F238E27FC236}">
                      <a16:creationId xmlns:a16="http://schemas.microsoft.com/office/drawing/2014/main" id="{A21C4E97-0D35-48E8-9D64-B9AD523A10DF}"/>
                    </a:ext>
                  </a:extLst>
                </p:cNvPr>
                <p:cNvGrpSpPr/>
                <p:nvPr/>
              </p:nvGrpSpPr>
              <p:grpSpPr>
                <a:xfrm>
                  <a:off x="6276948" y="6282153"/>
                  <a:ext cx="734414" cy="138985"/>
                  <a:chOff x="6276948" y="6282153"/>
                  <a:chExt cx="734414" cy="138985"/>
                </a:xfrm>
              </p:grpSpPr>
              <p:grpSp>
                <p:nvGrpSpPr>
                  <p:cNvPr id="94" name="Group 93">
                    <a:extLst>
                      <a:ext uri="{FF2B5EF4-FFF2-40B4-BE49-F238E27FC236}">
                        <a16:creationId xmlns:a16="http://schemas.microsoft.com/office/drawing/2014/main" id="{86364F43-BF65-40FB-A892-5EBC40EDA35E}"/>
                      </a:ext>
                    </a:extLst>
                  </p:cNvPr>
                  <p:cNvGrpSpPr/>
                  <p:nvPr/>
                </p:nvGrpSpPr>
                <p:grpSpPr>
                  <a:xfrm>
                    <a:off x="6376091" y="6324660"/>
                    <a:ext cx="53970" cy="53970"/>
                    <a:chOff x="6313512" y="6323478"/>
                    <a:chExt cx="53970" cy="53970"/>
                  </a:xfrm>
                </p:grpSpPr>
                <p:sp>
                  <p:nvSpPr>
                    <p:cNvPr id="105" name="Oval 104">
                      <a:extLst>
                        <a:ext uri="{FF2B5EF4-FFF2-40B4-BE49-F238E27FC236}">
                          <a16:creationId xmlns:a16="http://schemas.microsoft.com/office/drawing/2014/main" id="{7C9C3562-22B9-4F5D-AD13-F4FA356BE7AA}"/>
                        </a:ext>
                      </a:extLst>
                    </p:cNvPr>
                    <p:cNvSpPr/>
                    <p:nvPr/>
                  </p:nvSpPr>
                  <p:spPr bwMode="auto">
                    <a:xfrm flipH="1" flipV="1">
                      <a:off x="6313512" y="6323478"/>
                      <a:ext cx="53970" cy="53970"/>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6" name="Oval 105">
                      <a:extLst>
                        <a:ext uri="{FF2B5EF4-FFF2-40B4-BE49-F238E27FC236}">
                          <a16:creationId xmlns:a16="http://schemas.microsoft.com/office/drawing/2014/main" id="{0BEF0766-87FD-476C-AE13-4DE8BE4D632D}"/>
                        </a:ext>
                      </a:extLst>
                    </p:cNvPr>
                    <p:cNvSpPr/>
                    <p:nvPr/>
                  </p:nvSpPr>
                  <p:spPr bwMode="auto">
                    <a:xfrm>
                      <a:off x="6332385" y="6342351"/>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73A04391-B528-4436-8F0A-F1036D175BBE}"/>
                      </a:ext>
                    </a:extLst>
                  </p:cNvPr>
                  <p:cNvGrpSpPr/>
                  <p:nvPr/>
                </p:nvGrpSpPr>
                <p:grpSpPr>
                  <a:xfrm>
                    <a:off x="6512979" y="6309729"/>
                    <a:ext cx="83833" cy="83833"/>
                    <a:chOff x="7971614" y="3439910"/>
                    <a:chExt cx="83833" cy="83833"/>
                  </a:xfrm>
                </p:grpSpPr>
                <p:sp>
                  <p:nvSpPr>
                    <p:cNvPr id="103" name="Oval 102">
                      <a:extLst>
                        <a:ext uri="{FF2B5EF4-FFF2-40B4-BE49-F238E27FC236}">
                          <a16:creationId xmlns:a16="http://schemas.microsoft.com/office/drawing/2014/main" id="{7FFB5585-00F8-4644-9E0C-6707A9732813}"/>
                        </a:ext>
                      </a:extLst>
                    </p:cNvPr>
                    <p:cNvSpPr/>
                    <p:nvPr/>
                  </p:nvSpPr>
                  <p:spPr bwMode="auto">
                    <a:xfrm flipH="1" flipV="1">
                      <a:off x="7971614" y="3439910"/>
                      <a:ext cx="83833" cy="8383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A85EDE3A-0DED-4C1E-B36A-0BDA0EAEFB38}"/>
                        </a:ext>
                      </a:extLst>
                    </p:cNvPr>
                    <p:cNvSpPr/>
                    <p:nvPr/>
                  </p:nvSpPr>
                  <p:spPr bwMode="auto">
                    <a:xfrm>
                      <a:off x="8005418" y="3473714"/>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5DEA0CB1-942C-46EB-A427-4A6867BA454F}"/>
                      </a:ext>
                    </a:extLst>
                  </p:cNvPr>
                  <p:cNvGrpSpPr/>
                  <p:nvPr/>
                </p:nvGrpSpPr>
                <p:grpSpPr>
                  <a:xfrm>
                    <a:off x="6872377" y="6282153"/>
                    <a:ext cx="138985" cy="138985"/>
                    <a:chOff x="6666581" y="6280971"/>
                    <a:chExt cx="138985" cy="138985"/>
                  </a:xfrm>
                </p:grpSpPr>
                <p:sp>
                  <p:nvSpPr>
                    <p:cNvPr id="101" name="Oval 100">
                      <a:extLst>
                        <a:ext uri="{FF2B5EF4-FFF2-40B4-BE49-F238E27FC236}">
                          <a16:creationId xmlns:a16="http://schemas.microsoft.com/office/drawing/2014/main" id="{35D5ED5A-83B5-4692-833D-8B7E7C56B734}"/>
                        </a:ext>
                      </a:extLst>
                    </p:cNvPr>
                    <p:cNvSpPr/>
                    <p:nvPr/>
                  </p:nvSpPr>
                  <p:spPr bwMode="auto">
                    <a:xfrm flipH="1" flipV="1">
                      <a:off x="6666581" y="6280971"/>
                      <a:ext cx="138985" cy="138985"/>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2" name="Oval 101">
                      <a:extLst>
                        <a:ext uri="{FF2B5EF4-FFF2-40B4-BE49-F238E27FC236}">
                          <a16:creationId xmlns:a16="http://schemas.microsoft.com/office/drawing/2014/main" id="{5A0A7437-1C88-4411-B96F-FF03AE001554}"/>
                        </a:ext>
                      </a:extLst>
                    </p:cNvPr>
                    <p:cNvSpPr/>
                    <p:nvPr/>
                  </p:nvSpPr>
                  <p:spPr bwMode="auto">
                    <a:xfrm>
                      <a:off x="6727962" y="6342352"/>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7" name="Oval 96">
                    <a:extLst>
                      <a:ext uri="{FF2B5EF4-FFF2-40B4-BE49-F238E27FC236}">
                        <a16:creationId xmlns:a16="http://schemas.microsoft.com/office/drawing/2014/main" id="{8CABD0BD-1681-4092-8CA9-56F687FA4D7A}"/>
                      </a:ext>
                    </a:extLst>
                  </p:cNvPr>
                  <p:cNvSpPr/>
                  <p:nvPr/>
                </p:nvSpPr>
                <p:spPr bwMode="auto">
                  <a:xfrm>
                    <a:off x="6276948" y="6343533"/>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a:extLst>
                      <a:ext uri="{FF2B5EF4-FFF2-40B4-BE49-F238E27FC236}">
                        <a16:creationId xmlns:a16="http://schemas.microsoft.com/office/drawing/2014/main" id="{97E2D208-6225-4029-A664-AD41D7EE5425}"/>
                      </a:ext>
                    </a:extLst>
                  </p:cNvPr>
                  <p:cNvGrpSpPr/>
                  <p:nvPr/>
                </p:nvGrpSpPr>
                <p:grpSpPr>
                  <a:xfrm>
                    <a:off x="6679730" y="6296781"/>
                    <a:ext cx="109728" cy="109728"/>
                    <a:chOff x="6637991" y="6312593"/>
                    <a:chExt cx="109728" cy="109728"/>
                  </a:xfrm>
                </p:grpSpPr>
                <p:sp>
                  <p:nvSpPr>
                    <p:cNvPr id="99" name="Oval 98">
                      <a:extLst>
                        <a:ext uri="{FF2B5EF4-FFF2-40B4-BE49-F238E27FC236}">
                          <a16:creationId xmlns:a16="http://schemas.microsoft.com/office/drawing/2014/main" id="{DCC6A8BF-F748-4E16-9608-8C79FDD357EE}"/>
                        </a:ext>
                      </a:extLst>
                    </p:cNvPr>
                    <p:cNvSpPr/>
                    <p:nvPr/>
                  </p:nvSpPr>
                  <p:spPr bwMode="auto">
                    <a:xfrm flipH="1" flipV="1">
                      <a:off x="6637991" y="6312593"/>
                      <a:ext cx="109728" cy="109728"/>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700" err="1">
                        <a:solidFill>
                          <a:schemeClr val="tx1"/>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A7726EDC-2C0F-43BD-BEB7-18BE9A1D0AB4}"/>
                        </a:ext>
                      </a:extLst>
                    </p:cNvPr>
                    <p:cNvSpPr/>
                    <p:nvPr/>
                  </p:nvSpPr>
                  <p:spPr bwMode="auto">
                    <a:xfrm>
                      <a:off x="6684743" y="6359345"/>
                      <a:ext cx="16225" cy="162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sp>
          <p:nvSpPr>
            <p:cNvPr id="115" name="Rectangle: Rounded Corners 114">
              <a:extLst>
                <a:ext uri="{FF2B5EF4-FFF2-40B4-BE49-F238E27FC236}">
                  <a16:creationId xmlns:a16="http://schemas.microsoft.com/office/drawing/2014/main" id="{86648BE1-37D4-4F86-B64A-E1E142E6A64C}"/>
                </a:ext>
              </a:extLst>
            </p:cNvPr>
            <p:cNvSpPr/>
            <p:nvPr/>
          </p:nvSpPr>
          <p:spPr bwMode="auto">
            <a:xfrm>
              <a:off x="465139" y="1580617"/>
              <a:ext cx="4249735" cy="477446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16" name="TextBox 115">
            <a:extLst>
              <a:ext uri="{FF2B5EF4-FFF2-40B4-BE49-F238E27FC236}">
                <a16:creationId xmlns:a16="http://schemas.microsoft.com/office/drawing/2014/main" id="{E0745384-BF06-46E6-91CF-260EECA2F16D}"/>
              </a:ext>
            </a:extLst>
          </p:cNvPr>
          <p:cNvSpPr txBox="1"/>
          <p:nvPr/>
        </p:nvSpPr>
        <p:spPr>
          <a:xfrm>
            <a:off x="465954" y="1909412"/>
            <a:ext cx="6554558" cy="3031599"/>
          </a:xfrm>
          <a:prstGeom prst="rect">
            <a:avLst/>
          </a:prstGeom>
          <a:noFill/>
        </p:spPr>
        <p:txBody>
          <a:bodyPr wrap="square" l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a:ln>
                  <a:noFill/>
                </a:ln>
                <a:solidFill>
                  <a:schemeClr val="tx2"/>
                </a:solidFill>
                <a:effectLst/>
                <a:uLnTx/>
                <a:uFillTx/>
                <a:latin typeface="+mj-lt"/>
                <a:ea typeface="+mn-ea"/>
                <a:cs typeface="Segoe UI" panose="020B0502040204020203" pitchFamily="34" charset="0"/>
              </a:rPr>
              <a:t>Reference customers share</a:t>
            </a:r>
            <a:endParaRPr kumimoji="0" lang="en-US" sz="2000" b="0" i="0" strike="noStrike" kern="1200" cap="none" spc="0" normalizeH="0" baseline="0" noProof="0">
              <a:ln>
                <a:noFill/>
              </a:ln>
              <a:solidFill>
                <a:schemeClr val="tx2"/>
              </a:solidFill>
              <a:effectLst/>
              <a:uLnTx/>
              <a:uFillTx/>
              <a:latin typeface="+mj-lt"/>
              <a:ea typeface="+mn-ea"/>
              <a:cs typeface="Segoe UI" panose="020B0502040204020203" pitchFamily="34" charset="0"/>
            </a:endParaRPr>
          </a:p>
          <a:p>
            <a:pPr marL="285750" marR="0" lvl="0" indent="-285750" algn="l" defTabSz="93274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ea typeface="+mn-ea"/>
                <a:cs typeface="Segoe UI" panose="020B0502040204020203" pitchFamily="34" charset="0"/>
              </a:rPr>
              <a:t>“Azure has </a:t>
            </a:r>
            <a:r>
              <a:rPr kumimoji="0" lang="en-US" i="0" u="none" strike="noStrike" kern="1200" cap="none" spc="0" normalizeH="0" baseline="0" noProof="0">
                <a:ln>
                  <a:noFill/>
                </a:ln>
                <a:solidFill>
                  <a:schemeClr val="tx2"/>
                </a:solidFill>
                <a:effectLst/>
                <a:uLnTx/>
                <a:uFillTx/>
                <a:latin typeface="+mj-lt"/>
                <a:ea typeface="+mn-ea"/>
                <a:cs typeface="Segoe UI" panose="020B0502040204020203" pitchFamily="34" charset="0"/>
              </a:rPr>
              <a:t>the best integration</a:t>
            </a:r>
            <a:r>
              <a:rPr kumimoji="0" lang="en-US" i="0" u="none" strike="noStrike" kern="1200" cap="none" spc="0" normalizeH="0" baseline="0" noProof="0">
                <a:ln>
                  <a:noFill/>
                </a:ln>
                <a:solidFill>
                  <a:srgbClr val="3C3C41"/>
                </a:solidFill>
                <a:effectLst/>
                <a:uLnTx/>
                <a:uFillTx/>
                <a:latin typeface="+mj-lt"/>
                <a:ea typeface="+mn-ea"/>
                <a:cs typeface="Segoe UI" panose="020B0502040204020203" pitchFamily="34" charset="0"/>
              </a:rPr>
              <a:t> </a:t>
            </a:r>
            <a:r>
              <a:rPr kumimoji="0" lang="en-US" b="0" i="0" u="none" strike="noStrike" kern="1200" cap="none" spc="0" normalizeH="0" baseline="0" noProof="0">
                <a:ln>
                  <a:noFill/>
                </a:ln>
                <a:effectLst/>
                <a:uLnTx/>
                <a:uFillTx/>
                <a:ea typeface="+mn-ea"/>
                <a:cs typeface="Segoe UI" panose="020B0502040204020203" pitchFamily="34" charset="0"/>
              </a:rPr>
              <a:t>with our development</a:t>
            </a:r>
            <a:br>
              <a:rPr kumimoji="0" lang="en-US" b="0" i="0" u="none" strike="noStrike" kern="1200" cap="none" spc="0" normalizeH="0" baseline="0" noProof="0">
                <a:ln>
                  <a:noFill/>
                </a:ln>
                <a:effectLst/>
                <a:uLnTx/>
                <a:uFillTx/>
                <a:ea typeface="+mn-ea"/>
                <a:cs typeface="Segoe UI" panose="020B0502040204020203" pitchFamily="34" charset="0"/>
              </a:rPr>
            </a:br>
            <a:r>
              <a:rPr kumimoji="0" lang="en-US" b="0" i="0" u="none" strike="noStrike" kern="1200" cap="none" spc="0" normalizeH="0" baseline="0" noProof="0">
                <a:ln>
                  <a:noFill/>
                </a:ln>
                <a:effectLst/>
                <a:uLnTx/>
                <a:uFillTx/>
                <a:ea typeface="+mn-ea"/>
                <a:cs typeface="Segoe UI" panose="020B0502040204020203" pitchFamily="34" charset="0"/>
              </a:rPr>
              <a:t>tools and processes.”</a:t>
            </a:r>
          </a:p>
          <a:p>
            <a:pPr marL="285750" marR="0" lvl="0" indent="-285750" algn="l" defTabSz="932742"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ea typeface="+mn-ea"/>
                <a:cs typeface="Segoe UI" panose="020B0502040204020203" pitchFamily="34" charset="0"/>
              </a:rPr>
              <a:t>“Azure manages the k8s control plane for us—we don’t even have to think about it.”</a:t>
            </a:r>
          </a:p>
          <a:p>
            <a:pPr marL="285750" marR="0" lvl="0" indent="-285750" algn="l" defTabSz="932742"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effectLst/>
                <a:uLnTx/>
                <a:uFillTx/>
                <a:ea typeface="+mn-ea"/>
                <a:cs typeface="Segoe UI" panose="020B0502040204020203" pitchFamily="34" charset="0"/>
              </a:rPr>
              <a:t>“Easy cluster setup, integration with database and other Azure services, the best developer experience, and rock-solid support keep them highly satisfied with Azure containers.”</a:t>
            </a:r>
          </a:p>
        </p:txBody>
      </p:sp>
    </p:spTree>
    <p:extLst>
      <p:ext uri="{BB962C8B-B14F-4D97-AF65-F5344CB8AC3E}">
        <p14:creationId xmlns:p14="http://schemas.microsoft.com/office/powerpoint/2010/main" val="184103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E1FF0F9-9EDE-4375-8F98-3D8AEA1AEA39}"/>
              </a:ext>
            </a:extLst>
          </p:cNvPr>
          <p:cNvGrpSpPr/>
          <p:nvPr/>
        </p:nvGrpSpPr>
        <p:grpSpPr>
          <a:xfrm>
            <a:off x="9236514" y="2625387"/>
            <a:ext cx="717581" cy="728130"/>
            <a:chOff x="3859649" y="3778565"/>
            <a:chExt cx="717581" cy="728130"/>
          </a:xfrm>
        </p:grpSpPr>
        <p:sp>
          <p:nvSpPr>
            <p:cNvPr id="24" name="Title 1">
              <a:extLst>
                <a:ext uri="{FF2B5EF4-FFF2-40B4-BE49-F238E27FC236}">
                  <a16:creationId xmlns:a16="http://schemas.microsoft.com/office/drawing/2014/main" id="{09B1D001-C7BB-4FD8-9453-02F94CAE484C}"/>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5" name="Rectangle: Rounded Corners 96">
              <a:extLst>
                <a:ext uri="{FF2B5EF4-FFF2-40B4-BE49-F238E27FC236}">
                  <a16:creationId xmlns:a16="http://schemas.microsoft.com/office/drawing/2014/main" id="{A87A9960-4CDF-4F41-8A68-64EE88E25645}"/>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D2998C06-9780-464B-8905-29CAD0842A7C}"/>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Advantages of a containerized environment</a:t>
            </a:r>
          </a:p>
        </p:txBody>
      </p:sp>
      <p:sp>
        <p:nvSpPr>
          <p:cNvPr id="3" name="TextBox 2">
            <a:extLst>
              <a:ext uri="{FF2B5EF4-FFF2-40B4-BE49-F238E27FC236}">
                <a16:creationId xmlns:a16="http://schemas.microsoft.com/office/drawing/2014/main" id="{752BEFF6-AD18-4961-B76B-936455BEF029}"/>
              </a:ext>
            </a:extLst>
          </p:cNvPr>
          <p:cNvSpPr txBox="1"/>
          <p:nvPr/>
        </p:nvSpPr>
        <p:spPr>
          <a:xfrm>
            <a:off x="1373251" y="2416080"/>
            <a:ext cx="3500407" cy="1034087"/>
          </a:xfrm>
          <a:prstGeom prst="rect">
            <a:avLst/>
          </a:prstGeom>
          <a:noFill/>
        </p:spPr>
        <p:txBody>
          <a:bodyPr wrap="square" lIns="146283" tIns="146283" rIns="146283" bIns="146283" rtlCol="0" anchor="ctr">
            <a:spAutoFit/>
          </a:bodyPr>
          <a:lstStyle/>
          <a:p>
            <a:pPr defTabSz="932563">
              <a:spcAft>
                <a:spcPts val="2400"/>
              </a:spcAft>
            </a:pPr>
            <a:r>
              <a:rPr lang="en-US" sz="1600">
                <a:solidFill>
                  <a:srgbClr val="353535"/>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4" name="Straight Arrow Connector 3">
            <a:extLst>
              <a:ext uri="{FF2B5EF4-FFF2-40B4-BE49-F238E27FC236}">
                <a16:creationId xmlns:a16="http://schemas.microsoft.com/office/drawing/2014/main" id="{DC950199-6A11-4C7E-A0D4-068347829FC6}"/>
              </a:ext>
            </a:extLst>
          </p:cNvPr>
          <p:cNvCxnSpPr>
            <a:cxnSpLocks/>
          </p:cNvCxnSpPr>
          <p:nvPr/>
        </p:nvCxnSpPr>
        <p:spPr>
          <a:xfrm>
            <a:off x="4968852" y="2933124"/>
            <a:ext cx="4354257"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D26AA2E-8BC5-4340-B860-B8F35A0DCE88}"/>
              </a:ext>
            </a:extLst>
          </p:cNvPr>
          <p:cNvGrpSpPr/>
          <p:nvPr/>
        </p:nvGrpSpPr>
        <p:grpSpPr>
          <a:xfrm>
            <a:off x="7316851" y="6043134"/>
            <a:ext cx="3516312" cy="552226"/>
            <a:chOff x="7316851" y="5612524"/>
            <a:chExt cx="3516312" cy="552226"/>
          </a:xfrm>
        </p:grpSpPr>
        <p:sp>
          <p:nvSpPr>
            <p:cNvPr id="6" name="Rectangle: Rounded Corners 85">
              <a:extLst>
                <a:ext uri="{FF2B5EF4-FFF2-40B4-BE49-F238E27FC236}">
                  <a16:creationId xmlns:a16="http://schemas.microsoft.com/office/drawing/2014/main" id="{1389CECD-D599-4E32-9406-A4D6248ED5CC}"/>
                </a:ext>
              </a:extLst>
            </p:cNvPr>
            <p:cNvSpPr/>
            <p:nvPr/>
          </p:nvSpPr>
          <p:spPr bwMode="auto">
            <a:xfrm>
              <a:off x="7316851" y="561252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Hardware</a:t>
              </a:r>
            </a:p>
          </p:txBody>
        </p:sp>
        <p:sp>
          <p:nvSpPr>
            <p:cNvPr id="7" name="monitor" title="Icon of a monitor">
              <a:extLst>
                <a:ext uri="{FF2B5EF4-FFF2-40B4-BE49-F238E27FC236}">
                  <a16:creationId xmlns:a16="http://schemas.microsoft.com/office/drawing/2014/main" id="{FA3235BC-2BF9-4B3C-AC39-E28408DF9A88}"/>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7ECA5514-AEE9-42DD-8188-2599B121E6CB}"/>
              </a:ext>
            </a:extLst>
          </p:cNvPr>
          <p:cNvGrpSpPr/>
          <p:nvPr/>
        </p:nvGrpSpPr>
        <p:grpSpPr>
          <a:xfrm>
            <a:off x="7316851" y="5299152"/>
            <a:ext cx="3516312" cy="552226"/>
            <a:chOff x="7316851" y="4927100"/>
            <a:chExt cx="3516312" cy="552226"/>
          </a:xfrm>
        </p:grpSpPr>
        <p:sp>
          <p:nvSpPr>
            <p:cNvPr id="9" name="Rectangle: Rounded Corners 85">
              <a:extLst>
                <a:ext uri="{FF2B5EF4-FFF2-40B4-BE49-F238E27FC236}">
                  <a16:creationId xmlns:a16="http://schemas.microsoft.com/office/drawing/2014/main" id="{955FB9EB-B181-4864-9FAB-D1AA64FD8E3A}"/>
                </a:ext>
              </a:extLst>
            </p:cNvPr>
            <p:cNvSpPr/>
            <p:nvPr/>
          </p:nvSpPr>
          <p:spPr bwMode="auto">
            <a:xfrm>
              <a:off x="7316851" y="492710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Host OS</a:t>
              </a:r>
            </a:p>
          </p:txBody>
        </p:sp>
        <p:sp>
          <p:nvSpPr>
            <p:cNvPr id="10" name="Processing_E9F5" title="Icon of two interlocked gears">
              <a:extLst>
                <a:ext uri="{FF2B5EF4-FFF2-40B4-BE49-F238E27FC236}">
                  <a16:creationId xmlns:a16="http://schemas.microsoft.com/office/drawing/2014/main" id="{4E34CBC6-8F23-4FCE-B3B6-D31DC6CF986A}"/>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7CC9FBB2-5753-484A-B20F-755003852B51}"/>
              </a:ext>
            </a:extLst>
          </p:cNvPr>
          <p:cNvGrpSpPr/>
          <p:nvPr/>
        </p:nvGrpSpPr>
        <p:grpSpPr>
          <a:xfrm>
            <a:off x="7316851" y="4555170"/>
            <a:ext cx="3516312" cy="552226"/>
            <a:chOff x="7316851" y="4241676"/>
            <a:chExt cx="3516312" cy="552226"/>
          </a:xfrm>
        </p:grpSpPr>
        <p:sp>
          <p:nvSpPr>
            <p:cNvPr id="12" name="Rectangle: Rounded Corners 85">
              <a:extLst>
                <a:ext uri="{FF2B5EF4-FFF2-40B4-BE49-F238E27FC236}">
                  <a16:creationId xmlns:a16="http://schemas.microsoft.com/office/drawing/2014/main" id="{073218D2-2004-49C3-9355-8B6A9A746C7D}"/>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Hypervisor</a:t>
              </a:r>
            </a:p>
          </p:txBody>
        </p:sp>
        <p:sp>
          <p:nvSpPr>
            <p:cNvPr id="13" name="Touch_E815" title="Icon of a closed hand with one finger pressing a button">
              <a:extLst>
                <a:ext uri="{FF2B5EF4-FFF2-40B4-BE49-F238E27FC236}">
                  <a16:creationId xmlns:a16="http://schemas.microsoft.com/office/drawing/2014/main" id="{74D42B26-F87C-473D-B839-E11826B0D590}"/>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cxnSp>
        <p:nvCxnSpPr>
          <p:cNvPr id="14" name="Straight Arrow Connector 13">
            <a:extLst>
              <a:ext uri="{FF2B5EF4-FFF2-40B4-BE49-F238E27FC236}">
                <a16:creationId xmlns:a16="http://schemas.microsoft.com/office/drawing/2014/main" id="{A92FBB83-3E09-4A6D-9CA7-A7D2A4C03D38}"/>
              </a:ext>
            </a:extLst>
          </p:cNvPr>
          <p:cNvCxnSpPr>
            <a:cxnSpLocks/>
            <a:stCxn id="6" idx="0"/>
            <a:endCxn id="9" idx="2"/>
          </p:cNvCxnSpPr>
          <p:nvPr/>
        </p:nvCxnSpPr>
        <p:spPr>
          <a:xfrm flipV="1">
            <a:off x="9075007" y="5851378"/>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85">
            <a:extLst>
              <a:ext uri="{FF2B5EF4-FFF2-40B4-BE49-F238E27FC236}">
                <a16:creationId xmlns:a16="http://schemas.microsoft.com/office/drawing/2014/main" id="{EB98C35F-1054-46DB-8B04-FCE734CBDFD3}"/>
              </a:ext>
            </a:extLst>
          </p:cNvPr>
          <p:cNvSpPr/>
          <p:nvPr/>
        </p:nvSpPr>
        <p:spPr bwMode="auto">
          <a:xfrm>
            <a:off x="7316851"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17" name="Rectangle: Rounded Corners 85">
            <a:extLst>
              <a:ext uri="{FF2B5EF4-FFF2-40B4-BE49-F238E27FC236}">
                <a16:creationId xmlns:a16="http://schemas.microsoft.com/office/drawing/2014/main" id="{47FE9B08-A918-415F-9808-D436EFB3C32A}"/>
              </a:ext>
            </a:extLst>
          </p:cNvPr>
          <p:cNvSpPr/>
          <p:nvPr/>
        </p:nvSpPr>
        <p:spPr bwMode="auto">
          <a:xfrm>
            <a:off x="9132379"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01EE62BD-BF52-4E17-B3A8-996AD3744DF6}"/>
              </a:ext>
            </a:extLst>
          </p:cNvPr>
          <p:cNvGrpSpPr/>
          <p:nvPr/>
        </p:nvGrpSpPr>
        <p:grpSpPr>
          <a:xfrm>
            <a:off x="10011447" y="2625689"/>
            <a:ext cx="717581" cy="728130"/>
            <a:chOff x="3859649" y="3778565"/>
            <a:chExt cx="717581" cy="728130"/>
          </a:xfrm>
        </p:grpSpPr>
        <p:sp>
          <p:nvSpPr>
            <p:cNvPr id="28" name="Title 1">
              <a:extLst>
                <a:ext uri="{FF2B5EF4-FFF2-40B4-BE49-F238E27FC236}">
                  <a16:creationId xmlns:a16="http://schemas.microsoft.com/office/drawing/2014/main" id="{2C08424B-913F-47D6-ADA0-E5135342DB6D}"/>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9" name="Rectangle: Rounded Corners 96">
              <a:extLst>
                <a:ext uri="{FF2B5EF4-FFF2-40B4-BE49-F238E27FC236}">
                  <a16:creationId xmlns:a16="http://schemas.microsoft.com/office/drawing/2014/main" id="{74BAF6E9-8C2E-47F7-84CC-17AC47D3118E}"/>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 name="Freeform: Shape 29">
              <a:extLst>
                <a:ext uri="{FF2B5EF4-FFF2-40B4-BE49-F238E27FC236}">
                  <a16:creationId xmlns:a16="http://schemas.microsoft.com/office/drawing/2014/main" id="{370C260C-D954-4C1D-BE3E-9227708E72DA}"/>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31" name="Circle: Hollow 30">
            <a:extLst>
              <a:ext uri="{FF2B5EF4-FFF2-40B4-BE49-F238E27FC236}">
                <a16:creationId xmlns:a16="http://schemas.microsoft.com/office/drawing/2014/main" id="{5F6D3E9E-0155-48E2-A687-CA06C4CFF5F5}"/>
              </a:ext>
            </a:extLst>
          </p:cNvPr>
          <p:cNvSpPr/>
          <p:nvPr/>
        </p:nvSpPr>
        <p:spPr bwMode="auto">
          <a:xfrm>
            <a:off x="7748331"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0889D652-D68F-46CC-9E2E-D746BDCF5BC4}"/>
              </a:ext>
            </a:extLst>
          </p:cNvPr>
          <p:cNvSpPr txBox="1"/>
          <p:nvPr/>
        </p:nvSpPr>
        <p:spPr>
          <a:xfrm>
            <a:off x="9273772"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914192">
              <a:spcBef>
                <a:spcPct val="0"/>
              </a:spcBef>
              <a:defRPr/>
            </a:pPr>
            <a:r>
              <a:rPr lang="en-US" sz="1200">
                <a:ln w="3175">
                  <a:noFill/>
                </a:ln>
                <a:solidFill>
                  <a:srgbClr val="000000"/>
                </a:solidFill>
                <a:latin typeface="Segoe UI Semibold" panose="020B0702040204020203" pitchFamily="34" charset="0"/>
                <a:cs typeface="Segoe UI Semibold" panose="020B0702040204020203" pitchFamily="34" charset="0"/>
              </a:rPr>
              <a:t>App</a:t>
            </a:r>
          </a:p>
        </p:txBody>
      </p:sp>
      <p:sp>
        <p:nvSpPr>
          <p:cNvPr id="34" name="Rectangle 33">
            <a:extLst>
              <a:ext uri="{FF2B5EF4-FFF2-40B4-BE49-F238E27FC236}">
                <a16:creationId xmlns:a16="http://schemas.microsoft.com/office/drawing/2014/main" id="{4C6887EE-1A3F-4FD7-A6CE-D2AA0628E617}"/>
              </a:ext>
            </a:extLst>
          </p:cNvPr>
          <p:cNvSpPr/>
          <p:nvPr/>
        </p:nvSpPr>
        <p:spPr bwMode="auto">
          <a:xfrm>
            <a:off x="9253854"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23C3EBF3-8836-43A4-8CAC-A2BA93F8E221}"/>
              </a:ext>
            </a:extLst>
          </p:cNvPr>
          <p:cNvGrpSpPr/>
          <p:nvPr/>
        </p:nvGrpSpPr>
        <p:grpSpPr>
          <a:xfrm>
            <a:off x="9236514" y="3436185"/>
            <a:ext cx="717581" cy="728130"/>
            <a:chOff x="3859649" y="3778565"/>
            <a:chExt cx="717581" cy="728130"/>
          </a:xfrm>
        </p:grpSpPr>
        <p:sp>
          <p:nvSpPr>
            <p:cNvPr id="36" name="Title 1">
              <a:extLst>
                <a:ext uri="{FF2B5EF4-FFF2-40B4-BE49-F238E27FC236}">
                  <a16:creationId xmlns:a16="http://schemas.microsoft.com/office/drawing/2014/main" id="{6ADFF2D4-09CC-402F-9E67-A07C04A4B8EC}"/>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37" name="Rectangle: Rounded Corners 96">
              <a:extLst>
                <a:ext uri="{FF2B5EF4-FFF2-40B4-BE49-F238E27FC236}">
                  <a16:creationId xmlns:a16="http://schemas.microsoft.com/office/drawing/2014/main" id="{DB0C548D-BA9B-4F63-8838-36B2295B71E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38FBCBC2-1C76-44A4-989A-CEDD0111E6CF}"/>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9" name="Group 38">
            <a:extLst>
              <a:ext uri="{FF2B5EF4-FFF2-40B4-BE49-F238E27FC236}">
                <a16:creationId xmlns:a16="http://schemas.microsoft.com/office/drawing/2014/main" id="{EA361F1A-CAA8-48AE-B588-3E9798F6CE9A}"/>
              </a:ext>
            </a:extLst>
          </p:cNvPr>
          <p:cNvGrpSpPr/>
          <p:nvPr/>
        </p:nvGrpSpPr>
        <p:grpSpPr>
          <a:xfrm>
            <a:off x="10011447" y="3436487"/>
            <a:ext cx="717581" cy="728130"/>
            <a:chOff x="3859649" y="3778565"/>
            <a:chExt cx="717581" cy="728130"/>
          </a:xfrm>
        </p:grpSpPr>
        <p:sp>
          <p:nvSpPr>
            <p:cNvPr id="40" name="Title 1">
              <a:extLst>
                <a:ext uri="{FF2B5EF4-FFF2-40B4-BE49-F238E27FC236}">
                  <a16:creationId xmlns:a16="http://schemas.microsoft.com/office/drawing/2014/main" id="{E03E002D-BB24-4A29-8E8B-57842D93E9F4}"/>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41" name="Rectangle: Rounded Corners 96">
              <a:extLst>
                <a:ext uri="{FF2B5EF4-FFF2-40B4-BE49-F238E27FC236}">
                  <a16:creationId xmlns:a16="http://schemas.microsoft.com/office/drawing/2014/main" id="{C7925424-B4D7-4142-80C5-1DF6E5710577}"/>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0169946A-08D4-46B7-B17C-2059A5ADC242}"/>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43" name="Circle: Hollow 42">
            <a:extLst>
              <a:ext uri="{FF2B5EF4-FFF2-40B4-BE49-F238E27FC236}">
                <a16:creationId xmlns:a16="http://schemas.microsoft.com/office/drawing/2014/main" id="{E0C7120D-6F3E-49BE-AF1B-DAFD29746A07}"/>
              </a:ext>
            </a:extLst>
          </p:cNvPr>
          <p:cNvSpPr/>
          <p:nvPr/>
        </p:nvSpPr>
        <p:spPr bwMode="auto">
          <a:xfrm>
            <a:off x="9563859"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itle 1">
            <a:extLst>
              <a:ext uri="{FF2B5EF4-FFF2-40B4-BE49-F238E27FC236}">
                <a16:creationId xmlns:a16="http://schemas.microsoft.com/office/drawing/2014/main" id="{03211614-048A-4C5D-BB09-7B6FC84C002C}"/>
              </a:ext>
            </a:extLst>
          </p:cNvPr>
          <p:cNvSpPr txBox="1">
            <a:spLocks/>
          </p:cNvSpPr>
          <p:nvPr/>
        </p:nvSpPr>
        <p:spPr>
          <a:xfrm>
            <a:off x="7595402"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46" name="Title 1">
            <a:extLst>
              <a:ext uri="{FF2B5EF4-FFF2-40B4-BE49-F238E27FC236}">
                <a16:creationId xmlns:a16="http://schemas.microsoft.com/office/drawing/2014/main" id="{E4639671-867D-476C-9FBA-3B3B6EBD0179}"/>
              </a:ext>
            </a:extLst>
          </p:cNvPr>
          <p:cNvSpPr txBox="1">
            <a:spLocks/>
          </p:cNvSpPr>
          <p:nvPr/>
        </p:nvSpPr>
        <p:spPr>
          <a:xfrm>
            <a:off x="9410930"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47" name="TextBox 46">
            <a:extLst>
              <a:ext uri="{FF2B5EF4-FFF2-40B4-BE49-F238E27FC236}">
                <a16:creationId xmlns:a16="http://schemas.microsoft.com/office/drawing/2014/main" id="{EE8BD9D4-72D0-4F1C-B6F0-BE3BF8F116AA}"/>
              </a:ext>
            </a:extLst>
          </p:cNvPr>
          <p:cNvSpPr txBox="1"/>
          <p:nvPr/>
        </p:nvSpPr>
        <p:spPr>
          <a:xfrm>
            <a:off x="1373251" y="3372394"/>
            <a:ext cx="3565004" cy="787866"/>
          </a:xfrm>
          <a:prstGeom prst="rect">
            <a:avLst/>
          </a:prstGeom>
          <a:noFill/>
        </p:spPr>
        <p:txBody>
          <a:bodyPr wrap="square" lIns="146283" tIns="146283" rIns="146283" bIns="146283" rtlCol="0" anchor="ctr">
            <a:spAutoFit/>
          </a:bodyPr>
          <a:lstStyle/>
          <a:p>
            <a:pPr defTabSz="932563">
              <a:spcAft>
                <a:spcPts val="2400"/>
              </a:spcAft>
            </a:pPr>
            <a:r>
              <a:rPr lang="en-US" sz="1600">
                <a:solidFill>
                  <a:srgbClr val="353535"/>
                </a:solidFill>
                <a:latin typeface="Segoe UI" panose="020B0502040204020203" pitchFamily="34" charset="0"/>
                <a:cs typeface="Segoe UI" panose="020B0502040204020203" pitchFamily="34" charset="0"/>
              </a:rPr>
              <a:t>Decommission unused resources </a:t>
            </a:r>
            <a:br>
              <a:rPr lang="en-US" sz="1600">
                <a:solidFill>
                  <a:srgbClr val="353535"/>
                </a:solidFill>
                <a:latin typeface="Segoe UI" panose="020B0502040204020203" pitchFamily="34" charset="0"/>
                <a:cs typeface="Segoe UI" panose="020B0502040204020203" pitchFamily="34" charset="0"/>
              </a:rPr>
            </a:br>
            <a:r>
              <a:rPr lang="en-US" sz="1600">
                <a:solidFill>
                  <a:srgbClr val="353535"/>
                </a:solidFill>
                <a:latin typeface="Segoe UI" panose="020B0502040204020203" pitchFamily="34" charset="0"/>
                <a:cs typeface="Segoe UI" panose="020B0502040204020203" pitchFamily="34" charset="0"/>
              </a:rPr>
              <a:t>for efficiency gains and cost savings</a:t>
            </a:r>
          </a:p>
        </p:txBody>
      </p:sp>
      <p:cxnSp>
        <p:nvCxnSpPr>
          <p:cNvPr id="48" name="Straight Arrow Connector 47">
            <a:extLst>
              <a:ext uri="{FF2B5EF4-FFF2-40B4-BE49-F238E27FC236}">
                <a16:creationId xmlns:a16="http://schemas.microsoft.com/office/drawing/2014/main" id="{8A72FDFD-E463-4BA7-92CC-55DFAFDDDC3D}"/>
              </a:ext>
            </a:extLst>
          </p:cNvPr>
          <p:cNvCxnSpPr>
            <a:cxnSpLocks/>
          </p:cNvCxnSpPr>
          <p:nvPr/>
        </p:nvCxnSpPr>
        <p:spPr>
          <a:xfrm>
            <a:off x="4893022" y="3766329"/>
            <a:ext cx="2624854" cy="0"/>
          </a:xfrm>
          <a:prstGeom prst="straightConnector1">
            <a:avLst/>
          </a:prstGeom>
          <a:ln w="12700">
            <a:solidFill>
              <a:srgbClr val="F2F2F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0" name="Arc 49">
            <a:extLst>
              <a:ext uri="{FF2B5EF4-FFF2-40B4-BE49-F238E27FC236}">
                <a16:creationId xmlns:a16="http://schemas.microsoft.com/office/drawing/2014/main" id="{CC112E8F-5FAF-4BF3-860E-11082636A804}"/>
              </a:ext>
            </a:extLst>
          </p:cNvPr>
          <p:cNvSpPr/>
          <p:nvPr/>
        </p:nvSpPr>
        <p:spPr>
          <a:xfrm>
            <a:off x="7799507" y="1352958"/>
            <a:ext cx="735473" cy="735473"/>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E23BE49A-540E-4D6D-817B-65DEAC5CB1FD}"/>
              </a:ext>
            </a:extLst>
          </p:cNvPr>
          <p:cNvSpPr/>
          <p:nvPr/>
        </p:nvSpPr>
        <p:spPr>
          <a:xfrm>
            <a:off x="9615035" y="1352958"/>
            <a:ext cx="735473" cy="735473"/>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705E17AF-18F3-405B-B284-24F0B61EE2CD}"/>
              </a:ext>
            </a:extLst>
          </p:cNvPr>
          <p:cNvSpPr/>
          <p:nvPr/>
        </p:nvSpPr>
        <p:spPr>
          <a:xfrm>
            <a:off x="7795662" y="1354437"/>
            <a:ext cx="735473" cy="735473"/>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6EE7F46-2CB8-4FD7-89DC-9E407A0B4B89}"/>
              </a:ext>
            </a:extLst>
          </p:cNvPr>
          <p:cNvSpPr/>
          <p:nvPr/>
        </p:nvSpPr>
        <p:spPr>
          <a:xfrm>
            <a:off x="9615035" y="1352958"/>
            <a:ext cx="735473" cy="735473"/>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F7F8CA99-FFF6-4449-803F-31D1EC05E105}"/>
              </a:ext>
            </a:extLst>
          </p:cNvPr>
          <p:cNvSpPr/>
          <p:nvPr/>
        </p:nvSpPr>
        <p:spPr>
          <a:xfrm>
            <a:off x="9615035" y="1352958"/>
            <a:ext cx="735473" cy="735473"/>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a16="http://schemas.microsoft.com/office/drawing/2014/main" id="{C5406C92-7D78-4681-B224-B65377488E6A}"/>
              </a:ext>
            </a:extLst>
          </p:cNvPr>
          <p:cNvSpPr/>
          <p:nvPr/>
        </p:nvSpPr>
        <p:spPr bwMode="auto">
          <a:xfrm>
            <a:off x="7250870" y="4526050"/>
            <a:ext cx="3653006" cy="6249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0AC0AA5B-F0C6-429D-8916-9A6827311C0D}"/>
              </a:ext>
            </a:extLst>
          </p:cNvPr>
          <p:cNvCxnSpPr>
            <a:cxnSpLocks/>
            <a:stCxn id="9" idx="0"/>
            <a:endCxn id="12" idx="2"/>
          </p:cNvCxnSpPr>
          <p:nvPr/>
        </p:nvCxnSpPr>
        <p:spPr>
          <a:xfrm flipV="1">
            <a:off x="9075007" y="5107396"/>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D124CE1-D8A5-4DEB-8E81-58844432BECE}"/>
              </a:ext>
            </a:extLst>
          </p:cNvPr>
          <p:cNvCxnSpPr>
            <a:cxnSpLocks/>
            <a:stCxn id="12" idx="0"/>
            <a:endCxn id="16" idx="2"/>
          </p:cNvCxnSpPr>
          <p:nvPr/>
        </p:nvCxnSpPr>
        <p:spPr>
          <a:xfrm rot="16200000" flipV="1">
            <a:off x="8508357"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235774-0AF6-4F23-8D62-E900089446B2}"/>
              </a:ext>
            </a:extLst>
          </p:cNvPr>
          <p:cNvCxnSpPr>
            <a:cxnSpLocks/>
            <a:stCxn id="12" idx="0"/>
            <a:endCxn id="17" idx="2"/>
          </p:cNvCxnSpPr>
          <p:nvPr/>
        </p:nvCxnSpPr>
        <p:spPr>
          <a:xfrm rot="5400000" flipH="1" flipV="1">
            <a:off x="9416121"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7E7FD36-1925-4F7D-B4DC-6B34B86027A3}"/>
              </a:ext>
            </a:extLst>
          </p:cNvPr>
          <p:cNvGrpSpPr/>
          <p:nvPr/>
        </p:nvGrpSpPr>
        <p:grpSpPr>
          <a:xfrm>
            <a:off x="7316851" y="4555346"/>
            <a:ext cx="3516312" cy="552226"/>
            <a:chOff x="7316851" y="3895846"/>
            <a:chExt cx="3516312" cy="552226"/>
          </a:xfrm>
        </p:grpSpPr>
        <p:sp>
          <p:nvSpPr>
            <p:cNvPr id="58" name="Rectangle: Rounded Corners 85">
              <a:extLst>
                <a:ext uri="{FF2B5EF4-FFF2-40B4-BE49-F238E27FC236}">
                  <a16:creationId xmlns:a16="http://schemas.microsoft.com/office/drawing/2014/main" id="{876EA4B6-BE3F-419B-81F6-98600E636BE1}"/>
                </a:ext>
              </a:extLst>
            </p:cNvPr>
            <p:cNvSpPr/>
            <p:nvPr/>
          </p:nvSpPr>
          <p:spPr bwMode="auto">
            <a:xfrm>
              <a:off x="7316851" y="3895846"/>
              <a:ext cx="3516312" cy="552226"/>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r>
                <a:rPr lang="en-US" sz="1200">
                  <a:ln w="3175">
                    <a:noFill/>
                  </a:ln>
                  <a:solidFill>
                    <a:srgbClr val="0078D4"/>
                  </a:solidFill>
                  <a:latin typeface="Segoe UI Semibold" panose="020B0702040204020203" pitchFamily="34" charset="0"/>
                  <a:cs typeface="Segoe UI Semibold" panose="020B0702040204020203" pitchFamily="34" charset="0"/>
                </a:rPr>
                <a:t>Docker Engine</a:t>
              </a:r>
            </a:p>
          </p:txBody>
        </p:sp>
        <p:sp>
          <p:nvSpPr>
            <p:cNvPr id="62" name="Freeform: Shape 61">
              <a:extLst>
                <a:ext uri="{FF2B5EF4-FFF2-40B4-BE49-F238E27FC236}">
                  <a16:creationId xmlns:a16="http://schemas.microsoft.com/office/drawing/2014/main" id="{B3A57BEF-40EC-4C28-BD14-B1A430F67DF5}"/>
                </a:ext>
              </a:extLst>
            </p:cNvPr>
            <p:cNvSpPr/>
            <p:nvPr/>
          </p:nvSpPr>
          <p:spPr>
            <a:xfrm>
              <a:off x="7469017" y="4044037"/>
              <a:ext cx="360820" cy="255845"/>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sp>
        <p:nvSpPr>
          <p:cNvPr id="56" name="TextBox 55">
            <a:extLst>
              <a:ext uri="{FF2B5EF4-FFF2-40B4-BE49-F238E27FC236}">
                <a16:creationId xmlns:a16="http://schemas.microsoft.com/office/drawing/2014/main" id="{38D713C8-02F8-4C53-98C8-20FEDB5756B0}"/>
              </a:ext>
            </a:extLst>
          </p:cNvPr>
          <p:cNvSpPr txBox="1"/>
          <p:nvPr/>
        </p:nvSpPr>
        <p:spPr>
          <a:xfrm>
            <a:off x="1373251" y="1707079"/>
            <a:ext cx="4103157" cy="787866"/>
          </a:xfrm>
          <a:prstGeom prst="rect">
            <a:avLst/>
          </a:prstGeom>
          <a:noFill/>
        </p:spPr>
        <p:txBody>
          <a:bodyPr wrap="square" lIns="146283" tIns="146283" rIns="146283" bIns="146283" rtlCol="0" anchor="ctr">
            <a:spAutoFit/>
          </a:bodyPr>
          <a:lstStyle/>
          <a:p>
            <a:pPr defTabSz="932563">
              <a:spcAft>
                <a:spcPts val="2400"/>
              </a:spcAft>
            </a:pPr>
            <a:r>
              <a:rPr lang="en-US" sz="1600">
                <a:solidFill>
                  <a:srgbClr val="353535"/>
                </a:solidFill>
                <a:latin typeface="Segoe UI Semibold" panose="020B0702040204020203" pitchFamily="34" charset="0"/>
                <a:cs typeface="Segoe UI Semibold" panose="020B0702040204020203" pitchFamily="34" charset="0"/>
              </a:rPr>
              <a:t>Containers are lighter weight and </a:t>
            </a:r>
            <a:br>
              <a:rPr lang="en-US" sz="1600">
                <a:solidFill>
                  <a:srgbClr val="353535"/>
                </a:solidFill>
                <a:latin typeface="Segoe UI Semibold" panose="020B0702040204020203" pitchFamily="34" charset="0"/>
                <a:cs typeface="Segoe UI Semibold" panose="020B0702040204020203" pitchFamily="34" charset="0"/>
              </a:rPr>
            </a:br>
            <a:r>
              <a:rPr lang="en-US" sz="1600">
                <a:solidFill>
                  <a:srgbClr val="353535"/>
                </a:solidFill>
                <a:latin typeface="Segoe UI Semibold" panose="020B0702040204020203" pitchFamily="34" charset="0"/>
                <a:cs typeface="Segoe UI Semibold" panose="020B0702040204020203" pitchFamily="34" charset="0"/>
              </a:rPr>
              <a:t>faster to scale dynamically</a:t>
            </a:r>
          </a:p>
        </p:txBody>
      </p:sp>
    </p:spTree>
    <p:extLst>
      <p:ext uri="{BB962C8B-B14F-4D97-AF65-F5344CB8AC3E}">
        <p14:creationId xmlns:p14="http://schemas.microsoft.com/office/powerpoint/2010/main" val="3163542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22" presetClass="entr" presetSubtype="8"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down)">
                                      <p:cBhvr>
                                        <p:cTn id="30" dur="500"/>
                                        <p:tgtEl>
                                          <p:spTgt spid="52"/>
                                        </p:tgtEl>
                                      </p:cBhvr>
                                    </p:animEffect>
                                  </p:childTnLst>
                                </p:cTn>
                              </p:par>
                              <p:par>
                                <p:cTn id="31" presetID="53" presetClass="exit" presetSubtype="32" fill="hold" grpId="0" nodeType="withEffect">
                                  <p:stCondLst>
                                    <p:cond delay="0"/>
                                  </p:stCondLst>
                                  <p:childTnLst>
                                    <p:anim calcmode="lin" valueType="num">
                                      <p:cBhvr>
                                        <p:cTn id="32" dur="500"/>
                                        <p:tgtEl>
                                          <p:spTgt spid="16"/>
                                        </p:tgtEl>
                                        <p:attrNameLst>
                                          <p:attrName>ppt_w</p:attrName>
                                        </p:attrNameLst>
                                      </p:cBhvr>
                                      <p:tavLst>
                                        <p:tav tm="0">
                                          <p:val>
                                            <p:strVal val="ppt_w"/>
                                          </p:val>
                                        </p:tav>
                                        <p:tav tm="100000">
                                          <p:val>
                                            <p:fltVal val="0"/>
                                          </p:val>
                                        </p:tav>
                                      </p:tavLst>
                                    </p:anim>
                                    <p:anim calcmode="lin" valueType="num">
                                      <p:cBhvr>
                                        <p:cTn id="33" dur="500"/>
                                        <p:tgtEl>
                                          <p:spTgt spid="16"/>
                                        </p:tgtEl>
                                        <p:attrNameLst>
                                          <p:attrName>ppt_h</p:attrName>
                                        </p:attrNameLst>
                                      </p:cBhvr>
                                      <p:tavLst>
                                        <p:tav tm="0">
                                          <p:val>
                                            <p:strVal val="ppt_h"/>
                                          </p:val>
                                        </p:tav>
                                        <p:tav tm="100000">
                                          <p:val>
                                            <p:fltVal val="0"/>
                                          </p:val>
                                        </p:tav>
                                      </p:tavLst>
                                    </p:anim>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21" presetClass="entr" presetSubtype="1" fill="hold" grpId="0" nodeType="withEffect">
                                  <p:stCondLst>
                                    <p:cond delay="300"/>
                                  </p:stCondLst>
                                  <p:childTnLst>
                                    <p:set>
                                      <p:cBhvr>
                                        <p:cTn id="37" dur="1" fill="hold">
                                          <p:stCondLst>
                                            <p:cond delay="0"/>
                                          </p:stCondLst>
                                        </p:cTn>
                                        <p:tgtEl>
                                          <p:spTgt spid="54"/>
                                        </p:tgtEl>
                                        <p:attrNameLst>
                                          <p:attrName>style.visibility</p:attrName>
                                        </p:attrNameLst>
                                      </p:cBhvr>
                                      <p:to>
                                        <p:strVal val="visible"/>
                                      </p:to>
                                    </p:set>
                                    <p:animEffect transition="in" filter="wheel(1)">
                                      <p:cBhvr>
                                        <p:cTn id="38" dur="1000"/>
                                        <p:tgtEl>
                                          <p:spTgt spid="54"/>
                                        </p:tgtEl>
                                      </p:cBhvr>
                                    </p:animEffect>
                                  </p:childTnLst>
                                </p:cTn>
                              </p:par>
                              <p:par>
                                <p:cTn id="39" presetID="22" presetClass="exit" presetSubtype="8" fill="hold" grpId="0" nodeType="withEffect">
                                  <p:stCondLst>
                                    <p:cond delay="1100"/>
                                  </p:stCondLst>
                                  <p:childTnLst>
                                    <p:animEffect transition="out" filter="wipe(left)">
                                      <p:cBhvr>
                                        <p:cTn id="40" dur="350"/>
                                        <p:tgtEl>
                                          <p:spTgt spid="55"/>
                                        </p:tgtEl>
                                      </p:cBhvr>
                                    </p:animEffect>
                                    <p:set>
                                      <p:cBhvr>
                                        <p:cTn id="41" dur="1" fill="hold">
                                          <p:stCondLst>
                                            <p:cond delay="34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47" grpId="0"/>
      <p:bldP spid="52" grpId="0" animBg="1"/>
      <p:bldP spid="54" grpId="0" animBg="1"/>
      <p:bldP spid="55" grpId="0" animBg="1"/>
      <p:bldP spid="6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1" name="Straight Arrow Connector 230">
            <a:extLst>
              <a:ext uri="{FF2B5EF4-FFF2-40B4-BE49-F238E27FC236}">
                <a16:creationId xmlns:a16="http://schemas.microsoft.com/office/drawing/2014/main" id="{1932E489-E7FB-44F3-A836-A350450908DB}"/>
              </a:ext>
            </a:extLst>
          </p:cNvPr>
          <p:cNvCxnSpPr>
            <a:cxnSpLocks/>
          </p:cNvCxnSpPr>
          <p:nvPr/>
        </p:nvCxnSpPr>
        <p:spPr>
          <a:xfrm>
            <a:off x="8134062" y="3227889"/>
            <a:ext cx="1988980"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EBA41898-96BB-42D4-9362-1CDC879814B5}"/>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6CD4618D-99F2-444E-94CF-97E9D52B3AE9}"/>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68" name="Freeform: Shape 67">
            <a:extLst>
              <a:ext uri="{FF2B5EF4-FFF2-40B4-BE49-F238E27FC236}">
                <a16:creationId xmlns:a16="http://schemas.microsoft.com/office/drawing/2014/main" id="{84F76EDF-7B99-4597-B969-1D326A41813C}"/>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87" name="Freeform: Shape 286">
            <a:extLst>
              <a:ext uri="{FF2B5EF4-FFF2-40B4-BE49-F238E27FC236}">
                <a16:creationId xmlns:a16="http://schemas.microsoft.com/office/drawing/2014/main" id="{292BE1CC-3E83-4B35-B529-941667E8A38F}"/>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9" name="Freeform: Shape 298">
            <a:extLst>
              <a:ext uri="{FF2B5EF4-FFF2-40B4-BE49-F238E27FC236}">
                <a16:creationId xmlns:a16="http://schemas.microsoft.com/office/drawing/2014/main" id="{C781F75F-7F10-42FA-9526-1068C692F997}"/>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FF0000"/>
            </a:solidFill>
            <a:prstDash val="solid"/>
            <a:round/>
          </a:ln>
        </p:spPr>
        <p:txBody>
          <a:bodyPr wrap="square">
            <a:noAutofit/>
          </a:bodyPr>
          <a:lstStyle/>
          <a:p>
            <a:pPr defTabSz="914367"/>
            <a:endParaRPr lang="en-US" sz="1765">
              <a:solidFill>
                <a:srgbClr val="FFFFFF"/>
              </a:solidFill>
              <a:latin typeface="Segoe UI"/>
            </a:endParaRPr>
          </a:p>
        </p:txBody>
      </p:sp>
      <p:sp>
        <p:nvSpPr>
          <p:cNvPr id="300" name="Freeform: Shape 299">
            <a:extLst>
              <a:ext uri="{FF2B5EF4-FFF2-40B4-BE49-F238E27FC236}">
                <a16:creationId xmlns:a16="http://schemas.microsoft.com/office/drawing/2014/main" id="{50F6BBDA-E73F-40D2-B3A8-17B21366B767}"/>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92D050"/>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70" name="Freeform: Shape 269">
            <a:extLst>
              <a:ext uri="{FF2B5EF4-FFF2-40B4-BE49-F238E27FC236}">
                <a16:creationId xmlns:a16="http://schemas.microsoft.com/office/drawing/2014/main" id="{D76D2D72-EAF3-4313-8167-47EA2545221B}"/>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7" name="Freeform: Shape 296">
            <a:extLst>
              <a:ext uri="{FF2B5EF4-FFF2-40B4-BE49-F238E27FC236}">
                <a16:creationId xmlns:a16="http://schemas.microsoft.com/office/drawing/2014/main" id="{A9AEF750-3636-4B65-B1C4-87D4AB11BE50}"/>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8" name="Freeform: Shape 297">
            <a:extLst>
              <a:ext uri="{FF2B5EF4-FFF2-40B4-BE49-F238E27FC236}">
                <a16:creationId xmlns:a16="http://schemas.microsoft.com/office/drawing/2014/main" id="{71684654-A906-4034-AA53-70C4D305887E}"/>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85005059-58A2-4E17-8879-96E47A356F85}"/>
              </a:ext>
            </a:extLst>
          </p:cNvPr>
          <p:cNvSpPr/>
          <p:nvPr/>
        </p:nvSpPr>
        <p:spPr bwMode="auto">
          <a:xfrm>
            <a:off x="8488680" y="5059680"/>
            <a:ext cx="548640"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Rounded Corners 85">
            <a:extLst>
              <a:ext uri="{FF2B5EF4-FFF2-40B4-BE49-F238E27FC236}">
                <a16:creationId xmlns:a16="http://schemas.microsoft.com/office/drawing/2014/main" id="{1317C03C-8E36-41F0-B580-6F586109F9EE}"/>
              </a:ext>
            </a:extLst>
          </p:cNvPr>
          <p:cNvSpPr/>
          <p:nvPr/>
        </p:nvSpPr>
        <p:spPr bwMode="auto">
          <a:xfrm>
            <a:off x="6122382" y="2222049"/>
            <a:ext cx="2011680" cy="201168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4" name="Title 3"/>
          <p:cNvSpPr>
            <a:spLocks noGrp="1"/>
          </p:cNvSpPr>
          <p:nvPr>
            <p:ph type="title"/>
          </p:nvPr>
        </p:nvSpPr>
        <p:spPr>
          <a:xfrm>
            <a:off x="465138" y="632779"/>
            <a:ext cx="11794442" cy="410369"/>
          </a:xfrm>
        </p:spPr>
        <p:txBody>
          <a:bodyPr/>
          <a:lstStyle/>
          <a:p>
            <a:r>
              <a:rPr lang="en-US"/>
              <a:t>Simplest container development experience</a:t>
            </a:r>
            <a:endParaRPr lang="en-US">
              <a:solidFill>
                <a:srgbClr val="0F78D4"/>
              </a:solidFill>
            </a:endParaRPr>
          </a:p>
        </p:txBody>
      </p:sp>
      <p:sp>
        <p:nvSpPr>
          <p:cNvPr id="46" name="Rectangle 45">
            <a:extLst>
              <a:ext uri="{FF2B5EF4-FFF2-40B4-BE49-F238E27FC236}">
                <a16:creationId xmlns:a16="http://schemas.microsoft.com/office/drawing/2014/main" id="{5F06B5A0-F74B-42C1-AF0A-DABB2244A5EC}"/>
              </a:ext>
            </a:extLst>
          </p:cNvPr>
          <p:cNvSpPr/>
          <p:nvPr/>
        </p:nvSpPr>
        <p:spPr>
          <a:xfrm>
            <a:off x="465137" y="993501"/>
            <a:ext cx="11656105" cy="400110"/>
          </a:xfrm>
          <a:prstGeom prst="rect">
            <a:avLst/>
          </a:prstGeom>
        </p:spPr>
        <p:txBody>
          <a:bodyPr wrap="square" lIns="0">
            <a:spAutoFit/>
          </a:bodyPr>
          <a:lstStyle/>
          <a:p>
            <a:r>
              <a:rPr lang="en-US" sz="2000"/>
              <a:t>Powered by automation and integration with familiar tools</a:t>
            </a:r>
          </a:p>
        </p:txBody>
      </p:sp>
      <p:sp>
        <p:nvSpPr>
          <p:cNvPr id="478" name="Title 16">
            <a:extLst>
              <a:ext uri="{FF2B5EF4-FFF2-40B4-BE49-F238E27FC236}">
                <a16:creationId xmlns:a16="http://schemas.microsoft.com/office/drawing/2014/main" id="{4EFA1561-B430-49C0-96EC-AA828C8EA7D7}"/>
              </a:ext>
            </a:extLst>
          </p:cNvPr>
          <p:cNvSpPr txBox="1">
            <a:spLocks/>
          </p:cNvSpPr>
          <p:nvPr/>
        </p:nvSpPr>
        <p:spPr>
          <a:xfrm>
            <a:off x="465138" y="2006209"/>
            <a:ext cx="391767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a:defRPr/>
            </a:pPr>
            <a:r>
              <a:rPr lang="en-US" sz="1600" b="0" spc="0">
                <a:solidFill>
                  <a:schemeClr val="tx1"/>
                </a:solidFill>
                <a:latin typeface="Segoe UI" panose="020B0502040204020203" pitchFamily="34" charset="0"/>
              </a:rPr>
              <a:t>Automatically containerize and scaffold any applications directly from IDE</a:t>
            </a:r>
          </a:p>
        </p:txBody>
      </p:sp>
      <p:sp>
        <p:nvSpPr>
          <p:cNvPr id="479" name="Title 16">
            <a:extLst>
              <a:ext uri="{FF2B5EF4-FFF2-40B4-BE49-F238E27FC236}">
                <a16:creationId xmlns:a16="http://schemas.microsoft.com/office/drawing/2014/main" id="{C6E254B0-16DD-4748-80CB-9916142ACD21}"/>
              </a:ext>
            </a:extLst>
          </p:cNvPr>
          <p:cNvSpPr txBox="1">
            <a:spLocks/>
          </p:cNvSpPr>
          <p:nvPr/>
        </p:nvSpPr>
        <p:spPr>
          <a:xfrm>
            <a:off x="465138" y="2773465"/>
            <a:ext cx="3917676"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2"/>
              <a:defRPr/>
            </a:pPr>
            <a:r>
              <a:rPr lang="en-US" sz="1600" b="0" spc="0">
                <a:solidFill>
                  <a:schemeClr val="tx1"/>
                </a:solidFill>
                <a:latin typeface="Segoe UI" panose="020B0502040204020203" pitchFamily="34" charset="0"/>
              </a:rPr>
              <a:t>Auto-build to a secure container registry</a:t>
            </a:r>
          </a:p>
        </p:txBody>
      </p:sp>
      <p:sp>
        <p:nvSpPr>
          <p:cNvPr id="480" name="Title 16">
            <a:extLst>
              <a:ext uri="{FF2B5EF4-FFF2-40B4-BE49-F238E27FC236}">
                <a16:creationId xmlns:a16="http://schemas.microsoft.com/office/drawing/2014/main" id="{3696FFB4-CECC-4893-A570-464BF4A64D18}"/>
              </a:ext>
            </a:extLst>
          </p:cNvPr>
          <p:cNvSpPr txBox="1">
            <a:spLocks/>
          </p:cNvSpPr>
          <p:nvPr/>
        </p:nvSpPr>
        <p:spPr>
          <a:xfrm>
            <a:off x="465138" y="3294499"/>
            <a:ext cx="391767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3"/>
              <a:defRPr/>
            </a:pPr>
            <a:r>
              <a:rPr lang="en-US" sz="1600" b="0" spc="0">
                <a:solidFill>
                  <a:schemeClr val="tx1"/>
                </a:solidFill>
                <a:latin typeface="Segoe UI" panose="020B0502040204020203" pitchFamily="34" charset="0"/>
              </a:rPr>
              <a:t>Rapidly iterate, test, and debug microservices</a:t>
            </a:r>
          </a:p>
        </p:txBody>
      </p:sp>
      <p:sp>
        <p:nvSpPr>
          <p:cNvPr id="481" name="Title 16">
            <a:extLst>
              <a:ext uri="{FF2B5EF4-FFF2-40B4-BE49-F238E27FC236}">
                <a16:creationId xmlns:a16="http://schemas.microsoft.com/office/drawing/2014/main" id="{CC0BE76A-7230-4A4D-82FF-FB9D38FB27B9}"/>
              </a:ext>
            </a:extLst>
          </p:cNvPr>
          <p:cNvSpPr txBox="1">
            <a:spLocks/>
          </p:cNvSpPr>
          <p:nvPr/>
        </p:nvSpPr>
        <p:spPr>
          <a:xfrm>
            <a:off x="465138" y="4061755"/>
            <a:ext cx="391767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4"/>
              <a:defRPr/>
            </a:pPr>
            <a:r>
              <a:rPr lang="en-US" sz="1600" b="0" spc="40">
                <a:solidFill>
                  <a:schemeClr val="tx1"/>
                </a:solidFill>
                <a:latin typeface="Segoe UI" panose="020B0502040204020203" pitchFamily="34" charset="0"/>
              </a:rPr>
              <a:t>A few clicks to a full CI/CD pipeline and pre-configured deployment strategy</a:t>
            </a:r>
          </a:p>
        </p:txBody>
      </p:sp>
      <p:sp>
        <p:nvSpPr>
          <p:cNvPr id="482" name="Title 16">
            <a:extLst>
              <a:ext uri="{FF2B5EF4-FFF2-40B4-BE49-F238E27FC236}">
                <a16:creationId xmlns:a16="http://schemas.microsoft.com/office/drawing/2014/main" id="{2F83FE78-8806-423D-BD26-2D23206E6E5C}"/>
              </a:ext>
            </a:extLst>
          </p:cNvPr>
          <p:cNvSpPr txBox="1">
            <a:spLocks/>
          </p:cNvSpPr>
          <p:nvPr/>
        </p:nvSpPr>
        <p:spPr>
          <a:xfrm>
            <a:off x="465138" y="5075233"/>
            <a:ext cx="391767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5"/>
              <a:defRPr/>
            </a:pPr>
            <a:r>
              <a:rPr lang="en-US" sz="1600" b="0" spc="0">
                <a:solidFill>
                  <a:schemeClr val="tx1"/>
                </a:solidFill>
                <a:latin typeface="Segoe UI" panose="020B0502040204020203" pitchFamily="34" charset="0"/>
              </a:rPr>
              <a:t>Built-in monitoring and logging to get full visibility of container health and app telemetry</a:t>
            </a:r>
          </a:p>
        </p:txBody>
      </p:sp>
      <p:grpSp>
        <p:nvGrpSpPr>
          <p:cNvPr id="7" name="Group 6">
            <a:extLst>
              <a:ext uri="{FF2B5EF4-FFF2-40B4-BE49-F238E27FC236}">
                <a16:creationId xmlns:a16="http://schemas.microsoft.com/office/drawing/2014/main" id="{0C48F396-CB2B-4A9F-B28F-96A2160696B0}"/>
              </a:ext>
            </a:extLst>
          </p:cNvPr>
          <p:cNvGrpSpPr/>
          <p:nvPr/>
        </p:nvGrpSpPr>
        <p:grpSpPr>
          <a:xfrm>
            <a:off x="6783326" y="2733931"/>
            <a:ext cx="689792" cy="987917"/>
            <a:chOff x="5830313" y="1814183"/>
            <a:chExt cx="689792" cy="987917"/>
          </a:xfrm>
        </p:grpSpPr>
        <p:grpSp>
          <p:nvGrpSpPr>
            <p:cNvPr id="208" name="Group 207">
              <a:extLst>
                <a:ext uri="{FF2B5EF4-FFF2-40B4-BE49-F238E27FC236}">
                  <a16:creationId xmlns:a16="http://schemas.microsoft.com/office/drawing/2014/main" id="{5104DE2B-2CD1-4342-BD57-A91F593851D5}"/>
                </a:ext>
              </a:extLst>
            </p:cNvPr>
            <p:cNvGrpSpPr/>
            <p:nvPr/>
          </p:nvGrpSpPr>
          <p:grpSpPr>
            <a:xfrm>
              <a:off x="5830313" y="2112308"/>
              <a:ext cx="689792" cy="689792"/>
              <a:chOff x="5806666" y="2825986"/>
              <a:chExt cx="689792" cy="689792"/>
            </a:xfrm>
          </p:grpSpPr>
          <p:sp>
            <p:nvSpPr>
              <p:cNvPr id="209" name="Rectangle: Rounded Corners 208">
                <a:extLst>
                  <a:ext uri="{FF2B5EF4-FFF2-40B4-BE49-F238E27FC236}">
                    <a16:creationId xmlns:a16="http://schemas.microsoft.com/office/drawing/2014/main" id="{FC197C57-DB82-4E5C-AD18-15B69526EF52}"/>
                  </a:ext>
                </a:extLst>
              </p:cNvPr>
              <p:cNvSpPr/>
              <p:nvPr/>
            </p:nvSpPr>
            <p:spPr bwMode="auto">
              <a:xfrm>
                <a:off x="5806666" y="2825986"/>
                <a:ext cx="689792" cy="689792"/>
              </a:xfrm>
              <a:prstGeom prst="roundRect">
                <a:avLst>
                  <a:gd name="adj" fmla="val 3125"/>
                </a:avLst>
              </a:prstGeom>
              <a:solidFill>
                <a:schemeClr val="bg1"/>
              </a:solidFill>
              <a:ln w="12700">
                <a:solidFill>
                  <a:srgbClr val="50E6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GenericApp_EB3B" title="Icon of an app window">
                <a:extLst>
                  <a:ext uri="{FF2B5EF4-FFF2-40B4-BE49-F238E27FC236}">
                    <a16:creationId xmlns:a16="http://schemas.microsoft.com/office/drawing/2014/main" id="{21DC9235-E893-445F-90CB-0BBA3A4D8FF3}"/>
                  </a:ext>
                </a:extLst>
              </p:cNvPr>
              <p:cNvSpPr>
                <a:spLocks noChangeAspect="1" noEditPoints="1"/>
              </p:cNvSpPr>
              <p:nvPr/>
            </p:nvSpPr>
            <p:spPr bwMode="auto">
              <a:xfrm>
                <a:off x="5914734" y="2981345"/>
                <a:ext cx="473656" cy="37907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5" name="Title 1">
              <a:extLst>
                <a:ext uri="{FF2B5EF4-FFF2-40B4-BE49-F238E27FC236}">
                  <a16:creationId xmlns:a16="http://schemas.microsoft.com/office/drawing/2014/main" id="{A219D9FE-E509-442C-8477-C7A4094AC01C}"/>
                </a:ext>
              </a:extLst>
            </p:cNvPr>
            <p:cNvSpPr txBox="1">
              <a:spLocks/>
            </p:cNvSpPr>
            <p:nvPr/>
          </p:nvSpPr>
          <p:spPr>
            <a:xfrm>
              <a:off x="5873985" y="1814183"/>
              <a:ext cx="60244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grpSp>
      <p:sp>
        <p:nvSpPr>
          <p:cNvPr id="6" name="Diamond 5">
            <a:extLst>
              <a:ext uri="{FF2B5EF4-FFF2-40B4-BE49-F238E27FC236}">
                <a16:creationId xmlns:a16="http://schemas.microsoft.com/office/drawing/2014/main" id="{E3FE8DC2-470F-43E6-8132-81B009EC3361}"/>
              </a:ext>
            </a:extLst>
          </p:cNvPr>
          <p:cNvSpPr/>
          <p:nvPr/>
        </p:nvSpPr>
        <p:spPr bwMode="auto">
          <a:xfrm>
            <a:off x="6375837" y="2376387"/>
            <a:ext cx="1505701" cy="829511"/>
          </a:xfrm>
          <a:prstGeom prst="diamond">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Diamond 204">
            <a:extLst>
              <a:ext uri="{FF2B5EF4-FFF2-40B4-BE49-F238E27FC236}">
                <a16:creationId xmlns:a16="http://schemas.microsoft.com/office/drawing/2014/main" id="{C89AA5D9-6B4A-4939-A261-39E0D3453163}"/>
              </a:ext>
            </a:extLst>
          </p:cNvPr>
          <p:cNvSpPr/>
          <p:nvPr/>
        </p:nvSpPr>
        <p:spPr bwMode="auto">
          <a:xfrm rot="6916923">
            <a:off x="6834142" y="3050290"/>
            <a:ext cx="1429794" cy="849297"/>
          </a:xfrm>
          <a:custGeom>
            <a:avLst/>
            <a:gdLst>
              <a:gd name="connsiteX0" fmla="*/ 0 w 1661510"/>
              <a:gd name="connsiteY0" fmla="*/ 542509 h 1085018"/>
              <a:gd name="connsiteX1" fmla="*/ 830755 w 1661510"/>
              <a:gd name="connsiteY1" fmla="*/ 0 h 1085018"/>
              <a:gd name="connsiteX2" fmla="*/ 1661510 w 1661510"/>
              <a:gd name="connsiteY2" fmla="*/ 542509 h 1085018"/>
              <a:gd name="connsiteX3" fmla="*/ 830755 w 1661510"/>
              <a:gd name="connsiteY3" fmla="*/ 1085018 h 1085018"/>
              <a:gd name="connsiteX4" fmla="*/ 0 w 1661510"/>
              <a:gd name="connsiteY4" fmla="*/ 542509 h 1085018"/>
              <a:gd name="connsiteX0" fmla="*/ 0 w 1758989"/>
              <a:gd name="connsiteY0" fmla="*/ 442646 h 1085018"/>
              <a:gd name="connsiteX1" fmla="*/ 928234 w 1758989"/>
              <a:gd name="connsiteY1" fmla="*/ 0 h 1085018"/>
              <a:gd name="connsiteX2" fmla="*/ 1758989 w 1758989"/>
              <a:gd name="connsiteY2" fmla="*/ 542509 h 1085018"/>
              <a:gd name="connsiteX3" fmla="*/ 928234 w 1758989"/>
              <a:gd name="connsiteY3" fmla="*/ 1085018 h 1085018"/>
              <a:gd name="connsiteX4" fmla="*/ 0 w 1758989"/>
              <a:gd name="connsiteY4" fmla="*/ 442646 h 1085018"/>
              <a:gd name="connsiteX0" fmla="*/ 0 w 1758989"/>
              <a:gd name="connsiteY0" fmla="*/ 442646 h 1111186"/>
              <a:gd name="connsiteX1" fmla="*/ 928234 w 1758989"/>
              <a:gd name="connsiteY1" fmla="*/ 0 h 1111186"/>
              <a:gd name="connsiteX2" fmla="*/ 1758989 w 1758989"/>
              <a:gd name="connsiteY2" fmla="*/ 542509 h 1111186"/>
              <a:gd name="connsiteX3" fmla="*/ 915438 w 1758989"/>
              <a:gd name="connsiteY3" fmla="*/ 1111186 h 1111186"/>
              <a:gd name="connsiteX4" fmla="*/ 0 w 1758989"/>
              <a:gd name="connsiteY4" fmla="*/ 442646 h 1111186"/>
              <a:gd name="connsiteX0" fmla="*/ 0 w 1882863"/>
              <a:gd name="connsiteY0" fmla="*/ 442646 h 1111186"/>
              <a:gd name="connsiteX1" fmla="*/ 928234 w 1882863"/>
              <a:gd name="connsiteY1" fmla="*/ 0 h 1111186"/>
              <a:gd name="connsiteX2" fmla="*/ 1882863 w 1882863"/>
              <a:gd name="connsiteY2" fmla="*/ 644998 h 1111186"/>
              <a:gd name="connsiteX3" fmla="*/ 915438 w 1882863"/>
              <a:gd name="connsiteY3" fmla="*/ 1111186 h 1111186"/>
              <a:gd name="connsiteX4" fmla="*/ 0 w 1882863"/>
              <a:gd name="connsiteY4" fmla="*/ 442646 h 1111186"/>
              <a:gd name="connsiteX0" fmla="*/ 0 w 1882863"/>
              <a:gd name="connsiteY0" fmla="*/ 447564 h 1116104"/>
              <a:gd name="connsiteX1" fmla="*/ 981255 w 1882863"/>
              <a:gd name="connsiteY1" fmla="*/ 0 h 1116104"/>
              <a:gd name="connsiteX2" fmla="*/ 1882863 w 1882863"/>
              <a:gd name="connsiteY2" fmla="*/ 649916 h 1116104"/>
              <a:gd name="connsiteX3" fmla="*/ 915438 w 1882863"/>
              <a:gd name="connsiteY3" fmla="*/ 1116104 h 1116104"/>
              <a:gd name="connsiteX4" fmla="*/ 0 w 1882863"/>
              <a:gd name="connsiteY4" fmla="*/ 447564 h 1116104"/>
              <a:gd name="connsiteX0" fmla="*/ 0 w 1882863"/>
              <a:gd name="connsiteY0" fmla="*/ 453848 h 1122388"/>
              <a:gd name="connsiteX1" fmla="*/ 973257 w 1882863"/>
              <a:gd name="connsiteY1" fmla="*/ 0 h 1122388"/>
              <a:gd name="connsiteX2" fmla="*/ 1882863 w 1882863"/>
              <a:gd name="connsiteY2" fmla="*/ 656200 h 1122388"/>
              <a:gd name="connsiteX3" fmla="*/ 915438 w 1882863"/>
              <a:gd name="connsiteY3" fmla="*/ 1122388 h 1122388"/>
              <a:gd name="connsiteX4" fmla="*/ 0 w 1882863"/>
              <a:gd name="connsiteY4" fmla="*/ 453848 h 1122388"/>
              <a:gd name="connsiteX0" fmla="*/ 0 w 1876039"/>
              <a:gd name="connsiteY0" fmla="*/ 453848 h 1122388"/>
              <a:gd name="connsiteX1" fmla="*/ 973257 w 1876039"/>
              <a:gd name="connsiteY1" fmla="*/ 0 h 1122388"/>
              <a:gd name="connsiteX2" fmla="*/ 1876039 w 1876039"/>
              <a:gd name="connsiteY2" fmla="*/ 667547 h 1122388"/>
              <a:gd name="connsiteX3" fmla="*/ 915438 w 1876039"/>
              <a:gd name="connsiteY3" fmla="*/ 1122388 h 1122388"/>
              <a:gd name="connsiteX4" fmla="*/ 0 w 1876039"/>
              <a:gd name="connsiteY4" fmla="*/ 453848 h 1122388"/>
              <a:gd name="connsiteX0" fmla="*/ 0 w 1889542"/>
              <a:gd name="connsiteY0" fmla="*/ 464907 h 1122388"/>
              <a:gd name="connsiteX1" fmla="*/ 986760 w 1889542"/>
              <a:gd name="connsiteY1" fmla="*/ 0 h 1122388"/>
              <a:gd name="connsiteX2" fmla="*/ 1889542 w 1889542"/>
              <a:gd name="connsiteY2" fmla="*/ 667547 h 1122388"/>
              <a:gd name="connsiteX3" fmla="*/ 928941 w 1889542"/>
              <a:gd name="connsiteY3" fmla="*/ 1122388 h 1122388"/>
              <a:gd name="connsiteX4" fmla="*/ 0 w 1889542"/>
              <a:gd name="connsiteY4" fmla="*/ 464907 h 112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42" h="1122388">
                <a:moveTo>
                  <a:pt x="0" y="464907"/>
                </a:moveTo>
                <a:lnTo>
                  <a:pt x="986760" y="0"/>
                </a:lnTo>
                <a:lnTo>
                  <a:pt x="1889542" y="667547"/>
                </a:lnTo>
                <a:lnTo>
                  <a:pt x="928941" y="1122388"/>
                </a:lnTo>
                <a:lnTo>
                  <a:pt x="0" y="464907"/>
                </a:lnTo>
                <a:close/>
              </a:path>
            </a:pathLst>
          </a:cu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Diamond 204">
            <a:extLst>
              <a:ext uri="{FF2B5EF4-FFF2-40B4-BE49-F238E27FC236}">
                <a16:creationId xmlns:a16="http://schemas.microsoft.com/office/drawing/2014/main" id="{936A3AED-69A5-4BD2-B157-A87C478CD2C8}"/>
              </a:ext>
            </a:extLst>
          </p:cNvPr>
          <p:cNvSpPr/>
          <p:nvPr/>
        </p:nvSpPr>
        <p:spPr bwMode="auto">
          <a:xfrm rot="14683077" flipH="1">
            <a:off x="5995541" y="3050618"/>
            <a:ext cx="1429066" cy="849296"/>
          </a:xfrm>
          <a:custGeom>
            <a:avLst/>
            <a:gdLst>
              <a:gd name="connsiteX0" fmla="*/ 0 w 1661510"/>
              <a:gd name="connsiteY0" fmla="*/ 542509 h 1085018"/>
              <a:gd name="connsiteX1" fmla="*/ 830755 w 1661510"/>
              <a:gd name="connsiteY1" fmla="*/ 0 h 1085018"/>
              <a:gd name="connsiteX2" fmla="*/ 1661510 w 1661510"/>
              <a:gd name="connsiteY2" fmla="*/ 542509 h 1085018"/>
              <a:gd name="connsiteX3" fmla="*/ 830755 w 1661510"/>
              <a:gd name="connsiteY3" fmla="*/ 1085018 h 1085018"/>
              <a:gd name="connsiteX4" fmla="*/ 0 w 1661510"/>
              <a:gd name="connsiteY4" fmla="*/ 542509 h 1085018"/>
              <a:gd name="connsiteX0" fmla="*/ 0 w 1758989"/>
              <a:gd name="connsiteY0" fmla="*/ 442646 h 1085018"/>
              <a:gd name="connsiteX1" fmla="*/ 928234 w 1758989"/>
              <a:gd name="connsiteY1" fmla="*/ 0 h 1085018"/>
              <a:gd name="connsiteX2" fmla="*/ 1758989 w 1758989"/>
              <a:gd name="connsiteY2" fmla="*/ 542509 h 1085018"/>
              <a:gd name="connsiteX3" fmla="*/ 928234 w 1758989"/>
              <a:gd name="connsiteY3" fmla="*/ 1085018 h 1085018"/>
              <a:gd name="connsiteX4" fmla="*/ 0 w 1758989"/>
              <a:gd name="connsiteY4" fmla="*/ 442646 h 1085018"/>
              <a:gd name="connsiteX0" fmla="*/ 0 w 1758989"/>
              <a:gd name="connsiteY0" fmla="*/ 442646 h 1111186"/>
              <a:gd name="connsiteX1" fmla="*/ 928234 w 1758989"/>
              <a:gd name="connsiteY1" fmla="*/ 0 h 1111186"/>
              <a:gd name="connsiteX2" fmla="*/ 1758989 w 1758989"/>
              <a:gd name="connsiteY2" fmla="*/ 542509 h 1111186"/>
              <a:gd name="connsiteX3" fmla="*/ 915438 w 1758989"/>
              <a:gd name="connsiteY3" fmla="*/ 1111186 h 1111186"/>
              <a:gd name="connsiteX4" fmla="*/ 0 w 1758989"/>
              <a:gd name="connsiteY4" fmla="*/ 442646 h 1111186"/>
              <a:gd name="connsiteX0" fmla="*/ 0 w 1882863"/>
              <a:gd name="connsiteY0" fmla="*/ 442646 h 1111186"/>
              <a:gd name="connsiteX1" fmla="*/ 928234 w 1882863"/>
              <a:gd name="connsiteY1" fmla="*/ 0 h 1111186"/>
              <a:gd name="connsiteX2" fmla="*/ 1882863 w 1882863"/>
              <a:gd name="connsiteY2" fmla="*/ 644998 h 1111186"/>
              <a:gd name="connsiteX3" fmla="*/ 915438 w 1882863"/>
              <a:gd name="connsiteY3" fmla="*/ 1111186 h 1111186"/>
              <a:gd name="connsiteX4" fmla="*/ 0 w 1882863"/>
              <a:gd name="connsiteY4" fmla="*/ 442646 h 1111186"/>
              <a:gd name="connsiteX0" fmla="*/ 0 w 1882863"/>
              <a:gd name="connsiteY0" fmla="*/ 447564 h 1116104"/>
              <a:gd name="connsiteX1" fmla="*/ 981255 w 1882863"/>
              <a:gd name="connsiteY1" fmla="*/ 0 h 1116104"/>
              <a:gd name="connsiteX2" fmla="*/ 1882863 w 1882863"/>
              <a:gd name="connsiteY2" fmla="*/ 649916 h 1116104"/>
              <a:gd name="connsiteX3" fmla="*/ 915438 w 1882863"/>
              <a:gd name="connsiteY3" fmla="*/ 1116104 h 1116104"/>
              <a:gd name="connsiteX4" fmla="*/ 0 w 1882863"/>
              <a:gd name="connsiteY4" fmla="*/ 447564 h 1116104"/>
              <a:gd name="connsiteX0" fmla="*/ 0 w 1882863"/>
              <a:gd name="connsiteY0" fmla="*/ 453848 h 1122388"/>
              <a:gd name="connsiteX1" fmla="*/ 973257 w 1882863"/>
              <a:gd name="connsiteY1" fmla="*/ 0 h 1122388"/>
              <a:gd name="connsiteX2" fmla="*/ 1882863 w 1882863"/>
              <a:gd name="connsiteY2" fmla="*/ 656200 h 1122388"/>
              <a:gd name="connsiteX3" fmla="*/ 915438 w 1882863"/>
              <a:gd name="connsiteY3" fmla="*/ 1122388 h 1122388"/>
              <a:gd name="connsiteX4" fmla="*/ 0 w 1882863"/>
              <a:gd name="connsiteY4" fmla="*/ 453848 h 1122388"/>
              <a:gd name="connsiteX0" fmla="*/ 0 w 1880927"/>
              <a:gd name="connsiteY0" fmla="*/ 453848 h 1122388"/>
              <a:gd name="connsiteX1" fmla="*/ 973257 w 1880927"/>
              <a:gd name="connsiteY1" fmla="*/ 0 h 1122388"/>
              <a:gd name="connsiteX2" fmla="*/ 1880927 w 1880927"/>
              <a:gd name="connsiteY2" fmla="*/ 669298 h 1122388"/>
              <a:gd name="connsiteX3" fmla="*/ 915438 w 1880927"/>
              <a:gd name="connsiteY3" fmla="*/ 1122388 h 1122388"/>
              <a:gd name="connsiteX4" fmla="*/ 0 w 1880927"/>
              <a:gd name="connsiteY4" fmla="*/ 453848 h 1122388"/>
              <a:gd name="connsiteX0" fmla="*/ 0 w 1888583"/>
              <a:gd name="connsiteY0" fmla="*/ 457464 h 1122388"/>
              <a:gd name="connsiteX1" fmla="*/ 980913 w 1888583"/>
              <a:gd name="connsiteY1" fmla="*/ 0 h 1122388"/>
              <a:gd name="connsiteX2" fmla="*/ 1888583 w 1888583"/>
              <a:gd name="connsiteY2" fmla="*/ 669298 h 1122388"/>
              <a:gd name="connsiteX3" fmla="*/ 923094 w 1888583"/>
              <a:gd name="connsiteY3" fmla="*/ 1122388 h 1122388"/>
              <a:gd name="connsiteX4" fmla="*/ 0 w 1888583"/>
              <a:gd name="connsiteY4" fmla="*/ 457464 h 112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583" h="1122388">
                <a:moveTo>
                  <a:pt x="0" y="457464"/>
                </a:moveTo>
                <a:lnTo>
                  <a:pt x="980913" y="0"/>
                </a:lnTo>
                <a:lnTo>
                  <a:pt x="1888583" y="669298"/>
                </a:lnTo>
                <a:lnTo>
                  <a:pt x="923094" y="1122388"/>
                </a:lnTo>
                <a:lnTo>
                  <a:pt x="0" y="457464"/>
                </a:lnTo>
                <a:close/>
              </a:path>
            </a:pathLst>
          </a:cu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Title 1">
            <a:extLst>
              <a:ext uri="{FF2B5EF4-FFF2-40B4-BE49-F238E27FC236}">
                <a16:creationId xmlns:a16="http://schemas.microsoft.com/office/drawing/2014/main" id="{F31E5798-DE20-4EB8-9AF9-A996EEB5FFCA}"/>
              </a:ext>
            </a:extLst>
          </p:cNvPr>
          <p:cNvSpPr txBox="1">
            <a:spLocks/>
          </p:cNvSpPr>
          <p:nvPr/>
        </p:nvSpPr>
        <p:spPr>
          <a:xfrm>
            <a:off x="6556381" y="1911095"/>
            <a:ext cx="114368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grpSp>
        <p:nvGrpSpPr>
          <p:cNvPr id="14" name="Group 13">
            <a:extLst>
              <a:ext uri="{FF2B5EF4-FFF2-40B4-BE49-F238E27FC236}">
                <a16:creationId xmlns:a16="http://schemas.microsoft.com/office/drawing/2014/main" id="{E388DDCF-4552-4A14-BC59-176B164AC971}"/>
              </a:ext>
            </a:extLst>
          </p:cNvPr>
          <p:cNvGrpSpPr/>
          <p:nvPr/>
        </p:nvGrpSpPr>
        <p:grpSpPr>
          <a:xfrm>
            <a:off x="10084600" y="2265940"/>
            <a:ext cx="1143683" cy="1495349"/>
            <a:chOff x="9892708" y="2601220"/>
            <a:chExt cx="1143683" cy="1495349"/>
          </a:xfrm>
        </p:grpSpPr>
        <p:sp>
          <p:nvSpPr>
            <p:cNvPr id="227" name="Title 1">
              <a:extLst>
                <a:ext uri="{FF2B5EF4-FFF2-40B4-BE49-F238E27FC236}">
                  <a16:creationId xmlns:a16="http://schemas.microsoft.com/office/drawing/2014/main" id="{38B4A9DE-6AA7-4233-AC06-656B8FCF49B8}"/>
                </a:ext>
              </a:extLst>
            </p:cNvPr>
            <p:cNvSpPr txBox="1">
              <a:spLocks/>
            </p:cNvSpPr>
            <p:nvPr/>
          </p:nvSpPr>
          <p:spPr>
            <a:xfrm>
              <a:off x="9892708" y="2601220"/>
              <a:ext cx="114368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Registry</a:t>
              </a:r>
            </a:p>
          </p:txBody>
        </p:sp>
        <p:grpSp>
          <p:nvGrpSpPr>
            <p:cNvPr id="13" name="Group 12">
              <a:extLst>
                <a:ext uri="{FF2B5EF4-FFF2-40B4-BE49-F238E27FC236}">
                  <a16:creationId xmlns:a16="http://schemas.microsoft.com/office/drawing/2014/main" id="{F0496629-4CF3-4506-923E-53C3E45B9033}"/>
                </a:ext>
              </a:extLst>
            </p:cNvPr>
            <p:cNvGrpSpPr/>
            <p:nvPr/>
          </p:nvGrpSpPr>
          <p:grpSpPr>
            <a:xfrm>
              <a:off x="9931150" y="3029770"/>
              <a:ext cx="1066799" cy="1066799"/>
              <a:chOff x="9931150" y="3264569"/>
              <a:chExt cx="1066799" cy="1066799"/>
            </a:xfrm>
          </p:grpSpPr>
          <p:sp>
            <p:nvSpPr>
              <p:cNvPr id="224" name="Rectangle: Rounded Corners 85">
                <a:extLst>
                  <a:ext uri="{FF2B5EF4-FFF2-40B4-BE49-F238E27FC236}">
                    <a16:creationId xmlns:a16="http://schemas.microsoft.com/office/drawing/2014/main" id="{11D6304C-4CF7-4B35-9517-4D6DFE9F267F}"/>
                  </a:ext>
                </a:extLst>
              </p:cNvPr>
              <p:cNvSpPr/>
              <p:nvPr/>
            </p:nvSpPr>
            <p:spPr bwMode="auto">
              <a:xfrm>
                <a:off x="9931150" y="3264569"/>
                <a:ext cx="1066799" cy="1066799"/>
              </a:xfrm>
              <a:prstGeom prst="roundRect">
                <a:avLst>
                  <a:gd name="adj" fmla="val 3125"/>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1" name="Graphic 10">
                <a:extLst>
                  <a:ext uri="{FF2B5EF4-FFF2-40B4-BE49-F238E27FC236}">
                    <a16:creationId xmlns:a16="http://schemas.microsoft.com/office/drawing/2014/main" id="{754C5E46-E05E-41C4-B477-F37B6D51E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394" y="3413813"/>
                <a:ext cx="768311" cy="768311"/>
              </a:xfrm>
              <a:prstGeom prst="rect">
                <a:avLst/>
              </a:prstGeom>
            </p:spPr>
          </p:pic>
        </p:grpSp>
      </p:grpSp>
      <p:sp>
        <p:nvSpPr>
          <p:cNvPr id="266" name="Rectangle 265">
            <a:extLst>
              <a:ext uri="{FF2B5EF4-FFF2-40B4-BE49-F238E27FC236}">
                <a16:creationId xmlns:a16="http://schemas.microsoft.com/office/drawing/2014/main" id="{26EF9401-90CE-44B3-925C-09F0DBECAED3}"/>
              </a:ext>
            </a:extLst>
          </p:cNvPr>
          <p:cNvSpPr/>
          <p:nvPr/>
        </p:nvSpPr>
        <p:spPr bwMode="auto">
          <a:xfrm>
            <a:off x="10346265" y="3715621"/>
            <a:ext cx="620352" cy="80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6" name="Freeform: Shape 245">
            <a:extLst>
              <a:ext uri="{FF2B5EF4-FFF2-40B4-BE49-F238E27FC236}">
                <a16:creationId xmlns:a16="http://schemas.microsoft.com/office/drawing/2014/main" id="{2095EF3C-A7D9-4A3E-8593-FD37767073B3}"/>
              </a:ext>
            </a:extLst>
          </p:cNvPr>
          <p:cNvSpPr/>
          <p:nvPr/>
        </p:nvSpPr>
        <p:spPr>
          <a:xfrm rot="10800000">
            <a:off x="10276456" y="5030827"/>
            <a:ext cx="598348" cy="603481"/>
          </a:xfrm>
          <a:custGeom>
            <a:avLst/>
            <a:gdLst>
              <a:gd name="connsiteX0" fmla="*/ 126939 w 145366"/>
              <a:gd name="connsiteY0" fmla="*/ 0 h 146613"/>
              <a:gd name="connsiteX1" fmla="*/ 145366 w 145366"/>
              <a:gd name="connsiteY1" fmla="*/ 0 h 146613"/>
              <a:gd name="connsiteX2" fmla="*/ 145366 w 145366"/>
              <a:gd name="connsiteY2" fmla="*/ 104189 h 146613"/>
              <a:gd name="connsiteX3" fmla="*/ 126939 w 145366"/>
              <a:gd name="connsiteY3" fmla="*/ 104189 h 146613"/>
              <a:gd name="connsiteX4" fmla="*/ 104189 w 145366"/>
              <a:gd name="connsiteY4" fmla="*/ 126939 h 146613"/>
              <a:gd name="connsiteX5" fmla="*/ 104189 w 145366"/>
              <a:gd name="connsiteY5" fmla="*/ 146613 h 146613"/>
              <a:gd name="connsiteX6" fmla="*/ 0 w 145366"/>
              <a:gd name="connsiteY6" fmla="*/ 146613 h 146613"/>
              <a:gd name="connsiteX7" fmla="*/ 0 w 145366"/>
              <a:gd name="connsiteY7" fmla="*/ 126939 h 146613"/>
              <a:gd name="connsiteX8" fmla="*/ 126939 w 145366"/>
              <a:gd name="connsiteY8" fmla="*/ 0 h 1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6" h="146613">
                <a:moveTo>
                  <a:pt x="126939" y="0"/>
                </a:moveTo>
                <a:lnTo>
                  <a:pt x="145366" y="0"/>
                </a:lnTo>
                <a:lnTo>
                  <a:pt x="145366" y="104189"/>
                </a:lnTo>
                <a:lnTo>
                  <a:pt x="126939" y="104189"/>
                </a:lnTo>
                <a:cubicBezTo>
                  <a:pt x="114375" y="104189"/>
                  <a:pt x="104189" y="114375"/>
                  <a:pt x="104189" y="126939"/>
                </a:cubicBezTo>
                <a:lnTo>
                  <a:pt x="104189" y="146613"/>
                </a:lnTo>
                <a:lnTo>
                  <a:pt x="0" y="146613"/>
                </a:lnTo>
                <a:lnTo>
                  <a:pt x="0" y="126939"/>
                </a:lnTo>
                <a:cubicBezTo>
                  <a:pt x="0" y="56833"/>
                  <a:pt x="56833" y="0"/>
                  <a:pt x="126939"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D84A29C6-7595-48D2-BDFA-A963E570D2B1}"/>
              </a:ext>
            </a:extLst>
          </p:cNvPr>
          <p:cNvGrpSpPr/>
          <p:nvPr/>
        </p:nvGrpSpPr>
        <p:grpSpPr>
          <a:xfrm>
            <a:off x="10411794" y="3661594"/>
            <a:ext cx="497770" cy="1380091"/>
            <a:chOff x="10167954" y="3448234"/>
            <a:chExt cx="497770" cy="1380091"/>
          </a:xfrm>
        </p:grpSpPr>
        <p:sp>
          <p:nvSpPr>
            <p:cNvPr id="24" name="Rectangle 23">
              <a:extLst>
                <a:ext uri="{FF2B5EF4-FFF2-40B4-BE49-F238E27FC236}">
                  <a16:creationId xmlns:a16="http://schemas.microsoft.com/office/drawing/2014/main" id="{821D7BA1-EFA7-49BF-8B7E-9955CF103622}"/>
                </a:ext>
              </a:extLst>
            </p:cNvPr>
            <p:cNvSpPr/>
            <p:nvPr/>
          </p:nvSpPr>
          <p:spPr bwMode="auto">
            <a:xfrm>
              <a:off x="10176430" y="466744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1FA9B0B7-8683-4942-B102-09C3F894A8B6}"/>
                </a:ext>
              </a:extLst>
            </p:cNvPr>
            <p:cNvSpPr/>
            <p:nvPr/>
          </p:nvSpPr>
          <p:spPr>
            <a:xfrm rot="10800000">
              <a:off x="10176430" y="4640139"/>
              <a:ext cx="489294"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D05736A9-E5F3-4CD0-97E2-F25F8B1BBCE2}"/>
                </a:ext>
              </a:extLst>
            </p:cNvPr>
            <p:cNvSpPr/>
            <p:nvPr/>
          </p:nvSpPr>
          <p:spPr>
            <a:xfrm rot="10800000">
              <a:off x="10202234" y="3607174"/>
              <a:ext cx="420735" cy="1053536"/>
            </a:xfrm>
            <a:prstGeom prst="rect">
              <a:avLst/>
            </a:prstGeom>
            <a:noFill/>
            <a:ln w="12700">
              <a:solidFill>
                <a:srgbClr val="0072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1F03"/>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BC0621C2-A43E-49F2-8220-30201F86ADB2}"/>
                </a:ext>
              </a:extLst>
            </p:cNvPr>
            <p:cNvSpPr/>
            <p:nvPr/>
          </p:nvSpPr>
          <p:spPr>
            <a:xfrm rot="10800000">
              <a:off x="10167954" y="3448234"/>
              <a:ext cx="489294"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1" name="Rectangle: Rounded Corners 85">
            <a:extLst>
              <a:ext uri="{FF2B5EF4-FFF2-40B4-BE49-F238E27FC236}">
                <a16:creationId xmlns:a16="http://schemas.microsoft.com/office/drawing/2014/main" id="{0102A26A-D4B8-46FF-AA9D-0D5C2F37C6B0}"/>
              </a:ext>
            </a:extLst>
          </p:cNvPr>
          <p:cNvSpPr/>
          <p:nvPr/>
        </p:nvSpPr>
        <p:spPr bwMode="auto">
          <a:xfrm>
            <a:off x="6716685" y="4866477"/>
            <a:ext cx="2276226" cy="1098755"/>
          </a:xfrm>
          <a:prstGeom prst="roundRect">
            <a:avLst>
              <a:gd name="adj" fmla="val 3125"/>
            </a:avLst>
          </a:prstGeom>
          <a:solidFill>
            <a:srgbClr val="FCFDFE"/>
          </a:solidFill>
          <a:ln w="12700">
            <a:solidFill>
              <a:srgbClr val="0072C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302" name="Freeform: Shape 301">
            <a:extLst>
              <a:ext uri="{FF2B5EF4-FFF2-40B4-BE49-F238E27FC236}">
                <a16:creationId xmlns:a16="http://schemas.microsoft.com/office/drawing/2014/main" id="{CC7CCA4B-6D48-4BF4-886B-8CE8149927F0}"/>
              </a:ext>
            </a:extLst>
          </p:cNvPr>
          <p:cNvSpPr/>
          <p:nvPr/>
        </p:nvSpPr>
        <p:spPr>
          <a:xfrm>
            <a:off x="7143120"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03" name="Freeform: Shape 302">
            <a:extLst>
              <a:ext uri="{FF2B5EF4-FFF2-40B4-BE49-F238E27FC236}">
                <a16:creationId xmlns:a16="http://schemas.microsoft.com/office/drawing/2014/main" id="{1697DDEE-DAC8-4AB7-832C-92F3A915CD7A}"/>
              </a:ext>
            </a:extLst>
          </p:cNvPr>
          <p:cNvSpPr/>
          <p:nvPr/>
        </p:nvSpPr>
        <p:spPr>
          <a:xfrm>
            <a:off x="7718307"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FF0000"/>
            </a:solidFill>
            <a:prstDash val="solid"/>
            <a:round/>
          </a:ln>
        </p:spPr>
        <p:txBody>
          <a:bodyPr wrap="square">
            <a:noAutofit/>
          </a:bodyPr>
          <a:lstStyle/>
          <a:p>
            <a:pPr defTabSz="914367"/>
            <a:endParaRPr lang="en-US" sz="1765">
              <a:solidFill>
                <a:srgbClr val="FFFFFF"/>
              </a:solidFill>
              <a:latin typeface="Segoe UI"/>
            </a:endParaRPr>
          </a:p>
        </p:txBody>
      </p:sp>
      <p:sp>
        <p:nvSpPr>
          <p:cNvPr id="304" name="Freeform: Shape 303">
            <a:extLst>
              <a:ext uri="{FF2B5EF4-FFF2-40B4-BE49-F238E27FC236}">
                <a16:creationId xmlns:a16="http://schemas.microsoft.com/office/drawing/2014/main" id="{EEA98CD5-01E9-4A49-87D0-5A6E6F49775B}"/>
              </a:ext>
            </a:extLst>
          </p:cNvPr>
          <p:cNvSpPr/>
          <p:nvPr/>
        </p:nvSpPr>
        <p:spPr>
          <a:xfrm>
            <a:off x="8293493"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92D050"/>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90" name="Title 1">
            <a:extLst>
              <a:ext uri="{FF2B5EF4-FFF2-40B4-BE49-F238E27FC236}">
                <a16:creationId xmlns:a16="http://schemas.microsoft.com/office/drawing/2014/main" id="{A6119B5B-D699-4E36-862D-8EC31D5BC3DC}"/>
              </a:ext>
            </a:extLst>
          </p:cNvPr>
          <p:cNvSpPr txBox="1">
            <a:spLocks/>
          </p:cNvSpPr>
          <p:nvPr/>
        </p:nvSpPr>
        <p:spPr>
          <a:xfrm>
            <a:off x="6986118" y="4623535"/>
            <a:ext cx="173736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Production environment</a:t>
            </a:r>
          </a:p>
        </p:txBody>
      </p:sp>
      <p:grpSp>
        <p:nvGrpSpPr>
          <p:cNvPr id="32" name="Group 31">
            <a:extLst>
              <a:ext uri="{FF2B5EF4-FFF2-40B4-BE49-F238E27FC236}">
                <a16:creationId xmlns:a16="http://schemas.microsoft.com/office/drawing/2014/main" id="{52312E0D-2AD8-4AB7-9856-3FD0F20DC45F}"/>
              </a:ext>
            </a:extLst>
          </p:cNvPr>
          <p:cNvGrpSpPr/>
          <p:nvPr/>
        </p:nvGrpSpPr>
        <p:grpSpPr>
          <a:xfrm>
            <a:off x="8898395" y="5175266"/>
            <a:ext cx="1380487" cy="492282"/>
            <a:chOff x="8654555" y="4961906"/>
            <a:chExt cx="1380487" cy="492282"/>
          </a:xfrm>
        </p:grpSpPr>
        <p:grpSp>
          <p:nvGrpSpPr>
            <p:cNvPr id="31" name="Group 30">
              <a:extLst>
                <a:ext uri="{FF2B5EF4-FFF2-40B4-BE49-F238E27FC236}">
                  <a16:creationId xmlns:a16="http://schemas.microsoft.com/office/drawing/2014/main" id="{474AEFBB-8C79-413D-9B6B-7CC3FFDF3A60}"/>
                </a:ext>
              </a:extLst>
            </p:cNvPr>
            <p:cNvGrpSpPr/>
            <p:nvPr/>
          </p:nvGrpSpPr>
          <p:grpSpPr>
            <a:xfrm>
              <a:off x="9846856" y="4964892"/>
              <a:ext cx="188186" cy="489296"/>
              <a:chOff x="9846856" y="4964892"/>
              <a:chExt cx="188186" cy="489296"/>
            </a:xfrm>
          </p:grpSpPr>
          <p:sp>
            <p:nvSpPr>
              <p:cNvPr id="285" name="Rectangle 284">
                <a:extLst>
                  <a:ext uri="{FF2B5EF4-FFF2-40B4-BE49-F238E27FC236}">
                    <a16:creationId xmlns:a16="http://schemas.microsoft.com/office/drawing/2014/main" id="{DD5D44B5-3796-4711-AD8A-59AC175CB9E3}"/>
                  </a:ext>
                </a:extLst>
              </p:cNvPr>
              <p:cNvSpPr/>
              <p:nvPr/>
            </p:nvSpPr>
            <p:spPr bwMode="auto">
              <a:xfrm rot="16200000">
                <a:off x="9695089" y="514305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7" name="Freeform: Shape 246">
                <a:extLst>
                  <a:ext uri="{FF2B5EF4-FFF2-40B4-BE49-F238E27FC236}">
                    <a16:creationId xmlns:a16="http://schemas.microsoft.com/office/drawing/2014/main" id="{61A546FF-449F-4007-9715-657D5605A092}"/>
                  </a:ext>
                </a:extLst>
              </p:cNvPr>
              <p:cNvSpPr/>
              <p:nvPr/>
            </p:nvSpPr>
            <p:spPr>
              <a:xfrm rot="16200000">
                <a:off x="9696301" y="5115447"/>
                <a:ext cx="489295"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2" name="Rectangle 281">
              <a:extLst>
                <a:ext uri="{FF2B5EF4-FFF2-40B4-BE49-F238E27FC236}">
                  <a16:creationId xmlns:a16="http://schemas.microsoft.com/office/drawing/2014/main" id="{827366FB-5C63-49B5-B472-12A9945A6CAA}"/>
                </a:ext>
              </a:extLst>
            </p:cNvPr>
            <p:cNvSpPr/>
            <p:nvPr/>
          </p:nvSpPr>
          <p:spPr>
            <a:xfrm rot="5400000">
              <a:off x="9139983" y="4687622"/>
              <a:ext cx="420735" cy="1053536"/>
            </a:xfrm>
            <a:prstGeom prst="rect">
              <a:avLst/>
            </a:prstGeom>
            <a:noFill/>
            <a:ln w="12700">
              <a:solidFill>
                <a:srgbClr val="0072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1F03"/>
                </a:solidFill>
                <a:effectLst/>
                <a:uLnTx/>
                <a:uFillTx/>
                <a:latin typeface="Calibri" panose="020F0502020204030204"/>
                <a:ea typeface="+mn-ea"/>
                <a:cs typeface="+mn-cs"/>
              </a:endParaRPr>
            </a:p>
          </p:txBody>
        </p:sp>
        <p:grpSp>
          <p:nvGrpSpPr>
            <p:cNvPr id="293" name="Group 292">
              <a:extLst>
                <a:ext uri="{FF2B5EF4-FFF2-40B4-BE49-F238E27FC236}">
                  <a16:creationId xmlns:a16="http://schemas.microsoft.com/office/drawing/2014/main" id="{942433CF-E3F2-40A7-BACA-7A5D346DB3D0}"/>
                </a:ext>
              </a:extLst>
            </p:cNvPr>
            <p:cNvGrpSpPr/>
            <p:nvPr/>
          </p:nvGrpSpPr>
          <p:grpSpPr>
            <a:xfrm>
              <a:off x="8654555" y="4961906"/>
              <a:ext cx="188186" cy="489296"/>
              <a:chOff x="9846856" y="4964892"/>
              <a:chExt cx="188186" cy="489296"/>
            </a:xfrm>
          </p:grpSpPr>
          <p:sp>
            <p:nvSpPr>
              <p:cNvPr id="294" name="Rectangle 293">
                <a:extLst>
                  <a:ext uri="{FF2B5EF4-FFF2-40B4-BE49-F238E27FC236}">
                    <a16:creationId xmlns:a16="http://schemas.microsoft.com/office/drawing/2014/main" id="{CC6A8C16-3F6C-490F-840E-DE72A87E7FE7}"/>
                  </a:ext>
                </a:extLst>
              </p:cNvPr>
              <p:cNvSpPr/>
              <p:nvPr/>
            </p:nvSpPr>
            <p:spPr bwMode="auto">
              <a:xfrm rot="16200000">
                <a:off x="9695089" y="514305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AE4A585D-0666-4DBD-80DA-80F59A166FB2}"/>
                  </a:ext>
                </a:extLst>
              </p:cNvPr>
              <p:cNvSpPr/>
              <p:nvPr/>
            </p:nvSpPr>
            <p:spPr>
              <a:xfrm rot="16200000">
                <a:off x="9696301" y="5115447"/>
                <a:ext cx="489295"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4" name="Oval 63">
            <a:extLst>
              <a:ext uri="{FF2B5EF4-FFF2-40B4-BE49-F238E27FC236}">
                <a16:creationId xmlns:a16="http://schemas.microsoft.com/office/drawing/2014/main" id="{91CCA2FB-A8CA-4F37-ADAE-52F0899AF9E6}"/>
              </a:ext>
            </a:extLst>
          </p:cNvPr>
          <p:cNvSpPr/>
          <p:nvPr/>
        </p:nvSpPr>
        <p:spPr bwMode="auto">
          <a:xfrm>
            <a:off x="5746508" y="3090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65" name="Oval 64">
            <a:extLst>
              <a:ext uri="{FF2B5EF4-FFF2-40B4-BE49-F238E27FC236}">
                <a16:creationId xmlns:a16="http://schemas.microsoft.com/office/drawing/2014/main" id="{62F80D90-493D-4F7F-859C-B836DC4EF8AF}"/>
              </a:ext>
            </a:extLst>
          </p:cNvPr>
          <p:cNvSpPr/>
          <p:nvPr/>
        </p:nvSpPr>
        <p:spPr bwMode="auto">
          <a:xfrm>
            <a:off x="10519281" y="19384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15" name="Group 14">
            <a:extLst>
              <a:ext uri="{FF2B5EF4-FFF2-40B4-BE49-F238E27FC236}">
                <a16:creationId xmlns:a16="http://schemas.microsoft.com/office/drawing/2014/main" id="{F1508F41-40B1-438F-843A-72BE5F7D319E}"/>
              </a:ext>
            </a:extLst>
          </p:cNvPr>
          <p:cNvGrpSpPr/>
          <p:nvPr/>
        </p:nvGrpSpPr>
        <p:grpSpPr>
          <a:xfrm>
            <a:off x="11093614" y="2612906"/>
            <a:ext cx="376658" cy="376658"/>
            <a:chOff x="11093614" y="2612906"/>
            <a:chExt cx="376658" cy="376658"/>
          </a:xfrm>
        </p:grpSpPr>
        <p:sp>
          <p:nvSpPr>
            <p:cNvPr id="2" name="Oval 1">
              <a:extLst>
                <a:ext uri="{FF2B5EF4-FFF2-40B4-BE49-F238E27FC236}">
                  <a16:creationId xmlns:a16="http://schemas.microsoft.com/office/drawing/2014/main" id="{C7E2A605-6EEE-40B3-BD83-0B90F21868D1}"/>
                </a:ext>
              </a:extLst>
            </p:cNvPr>
            <p:cNvSpPr/>
            <p:nvPr/>
          </p:nvSpPr>
          <p:spPr bwMode="auto">
            <a:xfrm>
              <a:off x="11093614" y="2612906"/>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2633DE87-8A25-493A-B857-8F9FEA8C40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2696765"/>
              <a:ext cx="208940" cy="208940"/>
            </a:xfrm>
            <a:prstGeom prst="rect">
              <a:avLst/>
            </a:prstGeom>
          </p:spPr>
        </p:pic>
      </p:grpSp>
      <p:grpSp>
        <p:nvGrpSpPr>
          <p:cNvPr id="12" name="Group 11">
            <a:extLst>
              <a:ext uri="{FF2B5EF4-FFF2-40B4-BE49-F238E27FC236}">
                <a16:creationId xmlns:a16="http://schemas.microsoft.com/office/drawing/2014/main" id="{7761999D-1418-40C1-B992-3A171123E65F}"/>
              </a:ext>
            </a:extLst>
          </p:cNvPr>
          <p:cNvGrpSpPr/>
          <p:nvPr/>
        </p:nvGrpSpPr>
        <p:grpSpPr>
          <a:xfrm>
            <a:off x="11093614" y="3040100"/>
            <a:ext cx="376658" cy="376658"/>
            <a:chOff x="11093614" y="3040100"/>
            <a:chExt cx="376658" cy="376658"/>
          </a:xfrm>
        </p:grpSpPr>
        <p:sp>
          <p:nvSpPr>
            <p:cNvPr id="86" name="Oval 85">
              <a:extLst>
                <a:ext uri="{FF2B5EF4-FFF2-40B4-BE49-F238E27FC236}">
                  <a16:creationId xmlns:a16="http://schemas.microsoft.com/office/drawing/2014/main" id="{D71B25A6-85B7-4897-A496-673D21E48CCD}"/>
                </a:ext>
              </a:extLst>
            </p:cNvPr>
            <p:cNvSpPr/>
            <p:nvPr/>
          </p:nvSpPr>
          <p:spPr bwMode="auto">
            <a:xfrm>
              <a:off x="11093614" y="3040100"/>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1" name="Graphic 90">
              <a:extLst>
                <a:ext uri="{FF2B5EF4-FFF2-40B4-BE49-F238E27FC236}">
                  <a16:creationId xmlns:a16="http://schemas.microsoft.com/office/drawing/2014/main" id="{29710510-6C27-4E34-AA7D-2EB16827600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3123959"/>
              <a:ext cx="208940" cy="208940"/>
            </a:xfrm>
            <a:prstGeom prst="rect">
              <a:avLst/>
            </a:prstGeom>
          </p:spPr>
        </p:pic>
      </p:grpSp>
      <p:grpSp>
        <p:nvGrpSpPr>
          <p:cNvPr id="10" name="Group 9">
            <a:extLst>
              <a:ext uri="{FF2B5EF4-FFF2-40B4-BE49-F238E27FC236}">
                <a16:creationId xmlns:a16="http://schemas.microsoft.com/office/drawing/2014/main" id="{175EE2E7-B644-4A59-9A67-6047C0F8B951}"/>
              </a:ext>
            </a:extLst>
          </p:cNvPr>
          <p:cNvGrpSpPr/>
          <p:nvPr/>
        </p:nvGrpSpPr>
        <p:grpSpPr>
          <a:xfrm>
            <a:off x="11093614" y="3467294"/>
            <a:ext cx="376658" cy="376658"/>
            <a:chOff x="11093614" y="3467294"/>
            <a:chExt cx="376658" cy="376658"/>
          </a:xfrm>
        </p:grpSpPr>
        <p:sp>
          <p:nvSpPr>
            <p:cNvPr id="87" name="Oval 86">
              <a:extLst>
                <a:ext uri="{FF2B5EF4-FFF2-40B4-BE49-F238E27FC236}">
                  <a16:creationId xmlns:a16="http://schemas.microsoft.com/office/drawing/2014/main" id="{79CDE881-DAC3-4493-8411-1329074BB1A0}"/>
                </a:ext>
              </a:extLst>
            </p:cNvPr>
            <p:cNvSpPr/>
            <p:nvPr/>
          </p:nvSpPr>
          <p:spPr bwMode="auto">
            <a:xfrm>
              <a:off x="11093614" y="3467294"/>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Graphic 91">
              <a:extLst>
                <a:ext uri="{FF2B5EF4-FFF2-40B4-BE49-F238E27FC236}">
                  <a16:creationId xmlns:a16="http://schemas.microsoft.com/office/drawing/2014/main" id="{CB48E556-C3CE-45B3-9009-4BEC98EC19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3551153"/>
              <a:ext cx="208940" cy="208940"/>
            </a:xfrm>
            <a:prstGeom prst="rect">
              <a:avLst/>
            </a:prstGeom>
          </p:spPr>
        </p:pic>
      </p:grpSp>
      <p:grpSp>
        <p:nvGrpSpPr>
          <p:cNvPr id="18" name="Group 17">
            <a:extLst>
              <a:ext uri="{FF2B5EF4-FFF2-40B4-BE49-F238E27FC236}">
                <a16:creationId xmlns:a16="http://schemas.microsoft.com/office/drawing/2014/main" id="{600E62CD-E1B6-4F11-866C-A3E37C1AB33D}"/>
              </a:ext>
            </a:extLst>
          </p:cNvPr>
          <p:cNvGrpSpPr/>
          <p:nvPr/>
        </p:nvGrpSpPr>
        <p:grpSpPr>
          <a:xfrm>
            <a:off x="11093614" y="2612906"/>
            <a:ext cx="376658" cy="376658"/>
            <a:chOff x="11376304" y="1955138"/>
            <a:chExt cx="376658" cy="376658"/>
          </a:xfrm>
        </p:grpSpPr>
        <p:sp>
          <p:nvSpPr>
            <p:cNvPr id="97" name="Oval 96">
              <a:extLst>
                <a:ext uri="{FF2B5EF4-FFF2-40B4-BE49-F238E27FC236}">
                  <a16:creationId xmlns:a16="http://schemas.microsoft.com/office/drawing/2014/main" id="{E206B451-112B-4197-AF22-022CF5D57729}"/>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D887100C-0136-46B7-A21B-D06F77210E65}"/>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grpSp>
        <p:nvGrpSpPr>
          <p:cNvPr id="102" name="Group 101">
            <a:extLst>
              <a:ext uri="{FF2B5EF4-FFF2-40B4-BE49-F238E27FC236}">
                <a16:creationId xmlns:a16="http://schemas.microsoft.com/office/drawing/2014/main" id="{95330E30-F20A-42DB-9125-82F2C2635E82}"/>
              </a:ext>
            </a:extLst>
          </p:cNvPr>
          <p:cNvGrpSpPr/>
          <p:nvPr/>
        </p:nvGrpSpPr>
        <p:grpSpPr>
          <a:xfrm>
            <a:off x="11093614" y="3040100"/>
            <a:ext cx="376658" cy="376658"/>
            <a:chOff x="11376304" y="1955138"/>
            <a:chExt cx="376658" cy="376658"/>
          </a:xfrm>
        </p:grpSpPr>
        <p:sp>
          <p:nvSpPr>
            <p:cNvPr id="103" name="Oval 102">
              <a:extLst>
                <a:ext uri="{FF2B5EF4-FFF2-40B4-BE49-F238E27FC236}">
                  <a16:creationId xmlns:a16="http://schemas.microsoft.com/office/drawing/2014/main" id="{5F7E0800-C0B8-4234-B28A-CE06FCDDDA7E}"/>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5BAFA251-3549-4103-A6C3-4CC3F9B393BE}"/>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grpSp>
        <p:nvGrpSpPr>
          <p:cNvPr id="105" name="Group 104">
            <a:extLst>
              <a:ext uri="{FF2B5EF4-FFF2-40B4-BE49-F238E27FC236}">
                <a16:creationId xmlns:a16="http://schemas.microsoft.com/office/drawing/2014/main" id="{78E9B5E3-CA07-4DA4-8E9B-20DD27B45285}"/>
              </a:ext>
            </a:extLst>
          </p:cNvPr>
          <p:cNvGrpSpPr/>
          <p:nvPr/>
        </p:nvGrpSpPr>
        <p:grpSpPr>
          <a:xfrm>
            <a:off x="11093614" y="3467294"/>
            <a:ext cx="376658" cy="376658"/>
            <a:chOff x="11376304" y="1955138"/>
            <a:chExt cx="376658" cy="376658"/>
          </a:xfrm>
        </p:grpSpPr>
        <p:sp>
          <p:nvSpPr>
            <p:cNvPr id="106" name="Oval 105">
              <a:extLst>
                <a:ext uri="{FF2B5EF4-FFF2-40B4-BE49-F238E27FC236}">
                  <a16:creationId xmlns:a16="http://schemas.microsoft.com/office/drawing/2014/main" id="{4CF122A5-6E0D-46C9-A23F-C7A5A90999FD}"/>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Picture 106">
              <a:extLst>
                <a:ext uri="{FF2B5EF4-FFF2-40B4-BE49-F238E27FC236}">
                  <a16:creationId xmlns:a16="http://schemas.microsoft.com/office/drawing/2014/main" id="{E671E137-373C-4046-A0F6-F593EE4C37C6}"/>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sp>
        <p:nvSpPr>
          <p:cNvPr id="108" name="Oval 107">
            <a:extLst>
              <a:ext uri="{FF2B5EF4-FFF2-40B4-BE49-F238E27FC236}">
                <a16:creationId xmlns:a16="http://schemas.microsoft.com/office/drawing/2014/main" id="{3E950FC5-B563-49B5-B1EE-BC58878C80B6}"/>
              </a:ext>
            </a:extLst>
          </p:cNvPr>
          <p:cNvSpPr/>
          <p:nvPr/>
        </p:nvSpPr>
        <p:spPr bwMode="auto">
          <a:xfrm>
            <a:off x="11597923" y="309126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9" name="Oval 108">
            <a:extLst>
              <a:ext uri="{FF2B5EF4-FFF2-40B4-BE49-F238E27FC236}">
                <a16:creationId xmlns:a16="http://schemas.microsoft.com/office/drawing/2014/main" id="{E38F3EEF-BDB8-408D-A070-9F65B5E6C66C}"/>
              </a:ext>
            </a:extLst>
          </p:cNvPr>
          <p:cNvSpPr/>
          <p:nvPr/>
        </p:nvSpPr>
        <p:spPr bwMode="auto">
          <a:xfrm>
            <a:off x="10807168" y="554979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0" name="Oval 109">
            <a:extLst>
              <a:ext uri="{FF2B5EF4-FFF2-40B4-BE49-F238E27FC236}">
                <a16:creationId xmlns:a16="http://schemas.microsoft.com/office/drawing/2014/main" id="{83E865B4-FBA7-48E9-AACE-477EA55B501B}"/>
              </a:ext>
            </a:extLst>
          </p:cNvPr>
          <p:cNvSpPr/>
          <p:nvPr/>
        </p:nvSpPr>
        <p:spPr bwMode="auto">
          <a:xfrm>
            <a:off x="5760691" y="485001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3" name="Title 1">
            <a:extLst>
              <a:ext uri="{FF2B5EF4-FFF2-40B4-BE49-F238E27FC236}">
                <a16:creationId xmlns:a16="http://schemas.microsoft.com/office/drawing/2014/main" id="{06DD7CD7-379A-4F38-BB46-D36D41577F40}"/>
              </a:ext>
            </a:extLst>
          </p:cNvPr>
          <p:cNvSpPr txBox="1">
            <a:spLocks/>
          </p:cNvSpPr>
          <p:nvPr/>
        </p:nvSpPr>
        <p:spPr>
          <a:xfrm>
            <a:off x="5394931" y="5338923"/>
            <a:ext cx="100584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Monitoring and logging</a:t>
            </a:r>
          </a:p>
        </p:txBody>
      </p:sp>
      <p:grpSp>
        <p:nvGrpSpPr>
          <p:cNvPr id="3" name="Group 2">
            <a:extLst>
              <a:ext uri="{FF2B5EF4-FFF2-40B4-BE49-F238E27FC236}">
                <a16:creationId xmlns:a16="http://schemas.microsoft.com/office/drawing/2014/main" id="{DDF7FE19-C8C5-43CA-B91D-7B79010A7BB1}"/>
              </a:ext>
            </a:extLst>
          </p:cNvPr>
          <p:cNvGrpSpPr/>
          <p:nvPr/>
        </p:nvGrpSpPr>
        <p:grpSpPr>
          <a:xfrm>
            <a:off x="6439479" y="5142834"/>
            <a:ext cx="546040" cy="546040"/>
            <a:chOff x="5231362" y="4723911"/>
            <a:chExt cx="546040" cy="546040"/>
          </a:xfrm>
        </p:grpSpPr>
        <p:sp>
          <p:nvSpPr>
            <p:cNvPr id="82" name="Oval 81">
              <a:extLst>
                <a:ext uri="{FF2B5EF4-FFF2-40B4-BE49-F238E27FC236}">
                  <a16:creationId xmlns:a16="http://schemas.microsoft.com/office/drawing/2014/main" id="{CF38636E-0DFA-4DF5-9C16-38BF0752D3B1}"/>
                </a:ext>
              </a:extLst>
            </p:cNvPr>
            <p:cNvSpPr/>
            <p:nvPr/>
          </p:nvSpPr>
          <p:spPr bwMode="auto">
            <a:xfrm>
              <a:off x="5231362" y="4723911"/>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1" name="magnify" title="Icon of a magnifying glass">
              <a:extLst>
                <a:ext uri="{FF2B5EF4-FFF2-40B4-BE49-F238E27FC236}">
                  <a16:creationId xmlns:a16="http://schemas.microsoft.com/office/drawing/2014/main" id="{3331EA7D-8226-442A-ABD5-F55DFE272428}"/>
                </a:ext>
              </a:extLst>
            </p:cNvPr>
            <p:cNvSpPr>
              <a:spLocks noChangeAspect="1" noEditPoints="1"/>
            </p:cNvSpPr>
            <p:nvPr/>
          </p:nvSpPr>
          <p:spPr bwMode="auto">
            <a:xfrm flipH="1">
              <a:off x="5356860" y="4852228"/>
              <a:ext cx="295044" cy="28940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072C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2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500"/>
                                        <p:tgtEl>
                                          <p:spTgt spid="47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800"/>
                                        <p:tgtEl>
                                          <p:spTgt spid="7"/>
                                        </p:tgtEl>
                                      </p:cBhvr>
                                    </p:animEffect>
                                    <p:set>
                                      <p:cBhvr>
                                        <p:cTn id="14" dur="1" fill="hold">
                                          <p:stCondLst>
                                            <p:cond delay="799"/>
                                          </p:stCondLst>
                                        </p:cTn>
                                        <p:tgtEl>
                                          <p:spTgt spid="7"/>
                                        </p:tgtEl>
                                        <p:attrNameLst>
                                          <p:attrName>style.visibility</p:attrName>
                                        </p:attrNameLst>
                                      </p:cBhvr>
                                      <p:to>
                                        <p:strVal val="hidden"/>
                                      </p:to>
                                    </p:set>
                                  </p:childTnLst>
                                </p:cTn>
                              </p:par>
                              <p:par>
                                <p:cTn id="15" presetID="10" presetClass="entr"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childTnLst>
                                </p:cTn>
                              </p:par>
                              <p:par>
                                <p:cTn id="18" presetID="42" presetClass="path" presetSubtype="0" accel="50000" decel="50000" fill="hold" grpId="0" nodeType="withEffect">
                                  <p:stCondLst>
                                    <p:cond delay="0"/>
                                  </p:stCondLst>
                                  <p:childTnLst>
                                    <p:animMotion origin="layout" path="M -2.71126E-6 -0.02996 L -2.71126E-6 -1.36178E-6 " pathEditMode="relative" rAng="0" ptsTypes="AA">
                                      <p:cBhvr>
                                        <p:cTn id="19" dur="400" fill="hold"/>
                                        <p:tgtEl>
                                          <p:spTgt spid="6"/>
                                        </p:tgtEl>
                                        <p:attrNameLst>
                                          <p:attrName>ppt_x</p:attrName>
                                          <p:attrName>ppt_y</p:attrName>
                                        </p:attrNameLst>
                                      </p:cBhvr>
                                      <p:rCtr x="0" y="1498"/>
                                    </p:animMotion>
                                  </p:childTnLst>
                                </p:cTn>
                              </p:par>
                              <p:par>
                                <p:cTn id="20" presetID="10" presetClass="entr" presetSubtype="0" fill="hold" grpId="0" nodeType="withEffect">
                                  <p:stCondLst>
                                    <p:cond delay="200"/>
                                  </p:stCondLst>
                                  <p:childTnLst>
                                    <p:set>
                                      <p:cBhvr>
                                        <p:cTn id="21" dur="1" fill="hold">
                                          <p:stCondLst>
                                            <p:cond delay="0"/>
                                          </p:stCondLst>
                                        </p:cTn>
                                        <p:tgtEl>
                                          <p:spTgt spid="205"/>
                                        </p:tgtEl>
                                        <p:attrNameLst>
                                          <p:attrName>style.visibility</p:attrName>
                                        </p:attrNameLst>
                                      </p:cBhvr>
                                      <p:to>
                                        <p:strVal val="visible"/>
                                      </p:to>
                                    </p:set>
                                    <p:animEffect transition="in" filter="fade">
                                      <p:cBhvr>
                                        <p:cTn id="22" dur="400"/>
                                        <p:tgtEl>
                                          <p:spTgt spid="205"/>
                                        </p:tgtEl>
                                      </p:cBhvr>
                                    </p:animEffect>
                                  </p:childTnLst>
                                </p:cTn>
                              </p:par>
                              <p:par>
                                <p:cTn id="23" presetID="64" presetClass="path" presetSubtype="0" accel="50000" decel="50000" fill="hold" grpId="1" nodeType="withEffect">
                                  <p:stCondLst>
                                    <p:cond delay="200"/>
                                  </p:stCondLst>
                                  <p:childTnLst>
                                    <p:animMotion origin="layout" path="M 3.80393E-7 0.02723 L 3.80393E-7 4.44848E-6 " pathEditMode="relative" rAng="0" ptsTypes="AA">
                                      <p:cBhvr>
                                        <p:cTn id="24" dur="400" fill="hold"/>
                                        <p:tgtEl>
                                          <p:spTgt spid="205"/>
                                        </p:tgtEl>
                                        <p:attrNameLst>
                                          <p:attrName>ppt_x</p:attrName>
                                          <p:attrName>ppt_y</p:attrName>
                                        </p:attrNameLst>
                                      </p:cBhvr>
                                      <p:rCtr x="0" y="-1362"/>
                                    </p:animMotion>
                                  </p:childTnLst>
                                </p:cTn>
                              </p:par>
                              <p:par>
                                <p:cTn id="25" presetID="10" presetClass="entr" presetSubtype="0" fill="hold" grpId="0" nodeType="withEffect">
                                  <p:stCondLst>
                                    <p:cond delay="40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400"/>
                                        <p:tgtEl>
                                          <p:spTgt spid="206"/>
                                        </p:tgtEl>
                                      </p:cBhvr>
                                    </p:animEffect>
                                  </p:childTnLst>
                                </p:cTn>
                              </p:par>
                              <p:par>
                                <p:cTn id="28" presetID="64" presetClass="path" presetSubtype="0" accel="50000" decel="50000" fill="hold" grpId="1" nodeType="withEffect">
                                  <p:stCondLst>
                                    <p:cond delay="400"/>
                                  </p:stCondLst>
                                  <p:childTnLst>
                                    <p:animMotion origin="layout" path="M -1.10033E-6 0.02724 L -1.10033E-6 -2.51475E-6 " pathEditMode="relative" rAng="0" ptsTypes="AA">
                                      <p:cBhvr>
                                        <p:cTn id="29" dur="400" fill="hold"/>
                                        <p:tgtEl>
                                          <p:spTgt spid="206"/>
                                        </p:tgtEl>
                                        <p:attrNameLst>
                                          <p:attrName>ppt_x</p:attrName>
                                          <p:attrName>ppt_y</p:attrName>
                                        </p:attrNameLst>
                                      </p:cBhvr>
                                      <p:rCtr x="0" y="-1362"/>
                                    </p:animMotion>
                                  </p:childTnLst>
                                </p:cTn>
                              </p:par>
                            </p:childTnLst>
                          </p:cTn>
                        </p:par>
                        <p:par>
                          <p:cTn id="30" fill="hold">
                            <p:stCondLst>
                              <p:cond delay="1800"/>
                            </p:stCondLst>
                            <p:childTnLst>
                              <p:par>
                                <p:cTn id="31" presetID="21" presetClass="entr" presetSubtype="1" fill="hold" grpId="0" nodeType="afterEffect">
                                  <p:stCondLst>
                                    <p:cond delay="0"/>
                                  </p:stCondLst>
                                  <p:childTnLst>
                                    <p:set>
                                      <p:cBhvr>
                                        <p:cTn id="32" dur="1" fill="hold">
                                          <p:stCondLst>
                                            <p:cond delay="0"/>
                                          </p:stCondLst>
                                        </p:cTn>
                                        <p:tgtEl>
                                          <p:spTgt spid="218"/>
                                        </p:tgtEl>
                                        <p:attrNameLst>
                                          <p:attrName>style.visibility</p:attrName>
                                        </p:attrNameLst>
                                      </p:cBhvr>
                                      <p:to>
                                        <p:strVal val="visible"/>
                                      </p:to>
                                    </p:set>
                                    <p:animEffect transition="in" filter="wheel(1)">
                                      <p:cBhvr>
                                        <p:cTn id="33" dur="1000"/>
                                        <p:tgtEl>
                                          <p:spTgt spid="218"/>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219"/>
                                        </p:tgtEl>
                                        <p:attrNameLst>
                                          <p:attrName>style.visibility</p:attrName>
                                        </p:attrNameLst>
                                      </p:cBhvr>
                                      <p:to>
                                        <p:strVal val="visible"/>
                                      </p:to>
                                    </p:set>
                                    <p:animEffect transition="in" filter="fade">
                                      <p:cBhvr>
                                        <p:cTn id="36" dur="500"/>
                                        <p:tgtEl>
                                          <p:spTgt spid="219"/>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31"/>
                                        </p:tgtEl>
                                        <p:attrNameLst>
                                          <p:attrName>style.visibility</p:attrName>
                                        </p:attrNameLst>
                                      </p:cBhvr>
                                      <p:to>
                                        <p:strVal val="visible"/>
                                      </p:to>
                                    </p:set>
                                    <p:animEffect transition="in" filter="wipe(left)">
                                      <p:cBhvr>
                                        <p:cTn id="44" dur="500"/>
                                        <p:tgtEl>
                                          <p:spTgt spid="2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9"/>
                                        </p:tgtEl>
                                        <p:attrNameLst>
                                          <p:attrName>style.visibility</p:attrName>
                                        </p:attrNameLst>
                                      </p:cBhvr>
                                      <p:to>
                                        <p:strVal val="visible"/>
                                      </p:to>
                                    </p:set>
                                    <p:animEffect transition="in" filter="fade">
                                      <p:cBhvr>
                                        <p:cTn id="47" dur="500"/>
                                        <p:tgtEl>
                                          <p:spTgt spid="479"/>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childTnLst>
                                </p:cTn>
                              </p:par>
                              <p:par>
                                <p:cTn id="58" presetID="63" presetClass="path" presetSubtype="0" accel="50000" decel="50000" fill="hold" grpId="1" nodeType="withEffect">
                                  <p:stCondLst>
                                    <p:cond delay="0"/>
                                  </p:stCondLst>
                                  <p:childTnLst>
                                    <p:animMotion origin="layout" path="M 1.42967E-6 3.74943E-6 L 0.23985 3.74943E-6 " pathEditMode="relative" rAng="0" ptsTypes="AA">
                                      <p:cBhvr>
                                        <p:cTn id="59" dur="1500" fill="hold"/>
                                        <p:tgtEl>
                                          <p:spTgt spid="68"/>
                                        </p:tgtEl>
                                        <p:attrNameLst>
                                          <p:attrName>ppt_x</p:attrName>
                                          <p:attrName>ppt_y</p:attrName>
                                        </p:attrNameLst>
                                      </p:cBhvr>
                                      <p:rCtr x="11986" y="0"/>
                                    </p:animMotion>
                                  </p:childTnLst>
                                </p:cTn>
                              </p:par>
                              <p:par>
                                <p:cTn id="60" presetID="1" presetClass="entr" presetSubtype="0" fill="hold" grpId="0" nodeType="withEffect">
                                  <p:stCondLst>
                                    <p:cond delay="1000"/>
                                  </p:stCondLst>
                                  <p:childTnLst>
                                    <p:set>
                                      <p:cBhvr>
                                        <p:cTn id="61" dur="1" fill="hold">
                                          <p:stCondLst>
                                            <p:cond delay="0"/>
                                          </p:stCondLst>
                                        </p:cTn>
                                        <p:tgtEl>
                                          <p:spTgt spid="71"/>
                                        </p:tgtEl>
                                        <p:attrNameLst>
                                          <p:attrName>style.visibility</p:attrName>
                                        </p:attrNameLst>
                                      </p:cBhvr>
                                      <p:to>
                                        <p:strVal val="visible"/>
                                      </p:to>
                                    </p:set>
                                  </p:childTnLst>
                                </p:cTn>
                              </p:par>
                              <p:par>
                                <p:cTn id="62" presetID="63" presetClass="path" presetSubtype="0" accel="50000" decel="50000" fill="hold" grpId="1" nodeType="withEffect">
                                  <p:stCondLst>
                                    <p:cond delay="1000"/>
                                  </p:stCondLst>
                                  <p:childTnLst>
                                    <p:animMotion origin="layout" path="M 1.42967E-6 3.74943E-6 L 0.23985 3.74943E-6 " pathEditMode="relative" rAng="0" ptsTypes="AA">
                                      <p:cBhvr>
                                        <p:cTn id="63" dur="1500" fill="hold"/>
                                        <p:tgtEl>
                                          <p:spTgt spid="71"/>
                                        </p:tgtEl>
                                        <p:attrNameLst>
                                          <p:attrName>ppt_x</p:attrName>
                                          <p:attrName>ppt_y</p:attrName>
                                        </p:attrNameLst>
                                      </p:cBhvr>
                                      <p:rCtr x="11986" y="0"/>
                                    </p:animMotion>
                                  </p:childTnLst>
                                </p:cTn>
                              </p:par>
                              <p:par>
                                <p:cTn id="64" presetID="1" presetClass="entr" presetSubtype="0" fill="hold" grpId="0" nodeType="withEffect">
                                  <p:stCondLst>
                                    <p:cond delay="2000"/>
                                  </p:stCondLst>
                                  <p:childTnLst>
                                    <p:set>
                                      <p:cBhvr>
                                        <p:cTn id="65" dur="1" fill="hold">
                                          <p:stCondLst>
                                            <p:cond delay="0"/>
                                          </p:stCondLst>
                                        </p:cTn>
                                        <p:tgtEl>
                                          <p:spTgt spid="73"/>
                                        </p:tgtEl>
                                        <p:attrNameLst>
                                          <p:attrName>style.visibility</p:attrName>
                                        </p:attrNameLst>
                                      </p:cBhvr>
                                      <p:to>
                                        <p:strVal val="visible"/>
                                      </p:to>
                                    </p:set>
                                  </p:childTnLst>
                                </p:cTn>
                              </p:par>
                              <p:par>
                                <p:cTn id="66" presetID="63" presetClass="path" presetSubtype="0" accel="50000" decel="50000" fill="hold" grpId="1" nodeType="withEffect">
                                  <p:stCondLst>
                                    <p:cond delay="2000"/>
                                  </p:stCondLst>
                                  <p:childTnLst>
                                    <p:animMotion origin="layout" path="M 1.42967E-6 3.74943E-6 L 0.23985 3.74943E-6 " pathEditMode="relative" rAng="0" ptsTypes="AA">
                                      <p:cBhvr>
                                        <p:cTn id="67" dur="1500" fill="hold"/>
                                        <p:tgtEl>
                                          <p:spTgt spid="73"/>
                                        </p:tgtEl>
                                        <p:attrNameLst>
                                          <p:attrName>ppt_x</p:attrName>
                                          <p:attrName>ppt_y</p:attrName>
                                        </p:attrNameLst>
                                      </p:cBhvr>
                                      <p:rCtr x="11986" y="0"/>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80"/>
                                        </p:tgtEl>
                                        <p:attrNameLst>
                                          <p:attrName>style.visibility</p:attrName>
                                        </p:attrNameLst>
                                      </p:cBhvr>
                                      <p:to>
                                        <p:strVal val="visible"/>
                                      </p:to>
                                    </p:set>
                                    <p:animEffect transition="in" filter="fade">
                                      <p:cBhvr>
                                        <p:cTn id="75" dur="500"/>
                                        <p:tgtEl>
                                          <p:spTgt spid="480"/>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500" fill="hold"/>
                                        <p:tgtEl>
                                          <p:spTgt spid="12"/>
                                        </p:tgtEl>
                                        <p:attrNameLst>
                                          <p:attrName>ppt_w</p:attrName>
                                        </p:attrNameLst>
                                      </p:cBhvr>
                                      <p:tavLst>
                                        <p:tav tm="0">
                                          <p:val>
                                            <p:fltVal val="0"/>
                                          </p:val>
                                        </p:tav>
                                        <p:tav tm="100000">
                                          <p:val>
                                            <p:strVal val="#ppt_w"/>
                                          </p:val>
                                        </p:tav>
                                      </p:tavLst>
                                    </p:anim>
                                    <p:anim calcmode="lin" valueType="num">
                                      <p:cBhvr>
                                        <p:cTn id="86" dur="500" fill="hold"/>
                                        <p:tgtEl>
                                          <p:spTgt spid="12"/>
                                        </p:tgtEl>
                                        <p:attrNameLst>
                                          <p:attrName>ppt_h</p:attrName>
                                        </p:attrNameLst>
                                      </p:cBhvr>
                                      <p:tavLst>
                                        <p:tav tm="0">
                                          <p:val>
                                            <p:fltVal val="0"/>
                                          </p:val>
                                        </p:tav>
                                        <p:tav tm="100000">
                                          <p:val>
                                            <p:strVal val="#ppt_h"/>
                                          </p:val>
                                        </p:tav>
                                      </p:tavLst>
                                    </p:anim>
                                    <p:animEffect transition="in" filter="fade">
                                      <p:cBhvr>
                                        <p:cTn id="87" dur="500"/>
                                        <p:tgtEl>
                                          <p:spTgt spid="12"/>
                                        </p:tgtEl>
                                      </p:cBhvr>
                                    </p:animEffect>
                                  </p:childTnLst>
                                </p:cTn>
                              </p:par>
                            </p:childTnLst>
                          </p:cTn>
                        </p:par>
                        <p:par>
                          <p:cTn id="88" fill="hold">
                            <p:stCondLst>
                              <p:cond delay="1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Effect transition="in" filter="fade">
                                      <p:cBhvr>
                                        <p:cTn id="93" dur="500"/>
                                        <p:tgtEl>
                                          <p:spTgt spid="10"/>
                                        </p:tgtEl>
                                      </p:cBhvr>
                                    </p:animEffect>
                                  </p:childTnLst>
                                </p:cTn>
                              </p:par>
                            </p:childTnLst>
                          </p:cTn>
                        </p:par>
                        <p:par>
                          <p:cTn id="94" fill="hold">
                            <p:stCondLst>
                              <p:cond delay="2000"/>
                            </p:stCondLst>
                            <p:childTnLst>
                              <p:par>
                                <p:cTn id="95" presetID="32" presetClass="emph" presetSubtype="0" fill="hold" nodeType="afterEffect">
                                  <p:stCondLst>
                                    <p:cond delay="0"/>
                                  </p:stCondLst>
                                  <p:childTnLst>
                                    <p:animRot by="120000">
                                      <p:cBhvr>
                                        <p:cTn id="96" dur="75" fill="hold">
                                          <p:stCondLst>
                                            <p:cond delay="0"/>
                                          </p:stCondLst>
                                        </p:cTn>
                                        <p:tgtEl>
                                          <p:spTgt spid="15"/>
                                        </p:tgtEl>
                                        <p:attrNameLst>
                                          <p:attrName>r</p:attrName>
                                        </p:attrNameLst>
                                      </p:cBhvr>
                                    </p:animRot>
                                    <p:animRot by="-240000">
                                      <p:cBhvr>
                                        <p:cTn id="97" dur="150" fill="hold">
                                          <p:stCondLst>
                                            <p:cond delay="150"/>
                                          </p:stCondLst>
                                        </p:cTn>
                                        <p:tgtEl>
                                          <p:spTgt spid="15"/>
                                        </p:tgtEl>
                                        <p:attrNameLst>
                                          <p:attrName>r</p:attrName>
                                        </p:attrNameLst>
                                      </p:cBhvr>
                                    </p:animRot>
                                    <p:animRot by="240000">
                                      <p:cBhvr>
                                        <p:cTn id="98" dur="150" fill="hold">
                                          <p:stCondLst>
                                            <p:cond delay="300"/>
                                          </p:stCondLst>
                                        </p:cTn>
                                        <p:tgtEl>
                                          <p:spTgt spid="15"/>
                                        </p:tgtEl>
                                        <p:attrNameLst>
                                          <p:attrName>r</p:attrName>
                                        </p:attrNameLst>
                                      </p:cBhvr>
                                    </p:animRot>
                                    <p:animRot by="-240000">
                                      <p:cBhvr>
                                        <p:cTn id="99" dur="150" fill="hold">
                                          <p:stCondLst>
                                            <p:cond delay="450"/>
                                          </p:stCondLst>
                                        </p:cTn>
                                        <p:tgtEl>
                                          <p:spTgt spid="15"/>
                                        </p:tgtEl>
                                        <p:attrNameLst>
                                          <p:attrName>r</p:attrName>
                                        </p:attrNameLst>
                                      </p:cBhvr>
                                    </p:animRot>
                                    <p:animRot by="120000">
                                      <p:cBhvr>
                                        <p:cTn id="100" dur="150" fill="hold">
                                          <p:stCondLst>
                                            <p:cond delay="600"/>
                                          </p:stCondLst>
                                        </p:cTn>
                                        <p:tgtEl>
                                          <p:spTgt spid="15"/>
                                        </p:tgtEl>
                                        <p:attrNameLst>
                                          <p:attrName>r</p:attrName>
                                        </p:attrNameLst>
                                      </p:cBhvr>
                                    </p:animRot>
                                  </p:childTnLst>
                                </p:cTn>
                              </p:par>
                              <p:par>
                                <p:cTn id="101" presetID="32" presetClass="emph" presetSubtype="0" fill="hold" nodeType="withEffect">
                                  <p:stCondLst>
                                    <p:cond delay="0"/>
                                  </p:stCondLst>
                                  <p:childTnLst>
                                    <p:animRot by="120000">
                                      <p:cBhvr>
                                        <p:cTn id="102" dur="75" fill="hold">
                                          <p:stCondLst>
                                            <p:cond delay="0"/>
                                          </p:stCondLst>
                                        </p:cTn>
                                        <p:tgtEl>
                                          <p:spTgt spid="12"/>
                                        </p:tgtEl>
                                        <p:attrNameLst>
                                          <p:attrName>r</p:attrName>
                                        </p:attrNameLst>
                                      </p:cBhvr>
                                    </p:animRot>
                                    <p:animRot by="-240000">
                                      <p:cBhvr>
                                        <p:cTn id="103" dur="150" fill="hold">
                                          <p:stCondLst>
                                            <p:cond delay="150"/>
                                          </p:stCondLst>
                                        </p:cTn>
                                        <p:tgtEl>
                                          <p:spTgt spid="12"/>
                                        </p:tgtEl>
                                        <p:attrNameLst>
                                          <p:attrName>r</p:attrName>
                                        </p:attrNameLst>
                                      </p:cBhvr>
                                    </p:animRot>
                                    <p:animRot by="240000">
                                      <p:cBhvr>
                                        <p:cTn id="104" dur="150" fill="hold">
                                          <p:stCondLst>
                                            <p:cond delay="300"/>
                                          </p:stCondLst>
                                        </p:cTn>
                                        <p:tgtEl>
                                          <p:spTgt spid="12"/>
                                        </p:tgtEl>
                                        <p:attrNameLst>
                                          <p:attrName>r</p:attrName>
                                        </p:attrNameLst>
                                      </p:cBhvr>
                                    </p:animRot>
                                    <p:animRot by="-240000">
                                      <p:cBhvr>
                                        <p:cTn id="105" dur="150" fill="hold">
                                          <p:stCondLst>
                                            <p:cond delay="450"/>
                                          </p:stCondLst>
                                        </p:cTn>
                                        <p:tgtEl>
                                          <p:spTgt spid="12"/>
                                        </p:tgtEl>
                                        <p:attrNameLst>
                                          <p:attrName>r</p:attrName>
                                        </p:attrNameLst>
                                      </p:cBhvr>
                                    </p:animRot>
                                    <p:animRot by="120000">
                                      <p:cBhvr>
                                        <p:cTn id="106" dur="150" fill="hold">
                                          <p:stCondLst>
                                            <p:cond delay="600"/>
                                          </p:stCondLst>
                                        </p:cTn>
                                        <p:tgtEl>
                                          <p:spTgt spid="12"/>
                                        </p:tgtEl>
                                        <p:attrNameLst>
                                          <p:attrName>r</p:attrName>
                                        </p:attrNameLst>
                                      </p:cBhvr>
                                    </p:animRot>
                                  </p:childTnLst>
                                </p:cTn>
                              </p:par>
                              <p:par>
                                <p:cTn id="107" presetID="32" presetClass="emph" presetSubtype="0" fill="hold" nodeType="withEffect">
                                  <p:stCondLst>
                                    <p:cond delay="0"/>
                                  </p:stCondLst>
                                  <p:childTnLst>
                                    <p:animRot by="120000">
                                      <p:cBhvr>
                                        <p:cTn id="108" dur="75" fill="hold">
                                          <p:stCondLst>
                                            <p:cond delay="0"/>
                                          </p:stCondLst>
                                        </p:cTn>
                                        <p:tgtEl>
                                          <p:spTgt spid="10"/>
                                        </p:tgtEl>
                                        <p:attrNameLst>
                                          <p:attrName>r</p:attrName>
                                        </p:attrNameLst>
                                      </p:cBhvr>
                                    </p:animRot>
                                    <p:animRot by="-240000">
                                      <p:cBhvr>
                                        <p:cTn id="109" dur="150" fill="hold">
                                          <p:stCondLst>
                                            <p:cond delay="150"/>
                                          </p:stCondLst>
                                        </p:cTn>
                                        <p:tgtEl>
                                          <p:spTgt spid="10"/>
                                        </p:tgtEl>
                                        <p:attrNameLst>
                                          <p:attrName>r</p:attrName>
                                        </p:attrNameLst>
                                      </p:cBhvr>
                                    </p:animRot>
                                    <p:animRot by="240000">
                                      <p:cBhvr>
                                        <p:cTn id="110" dur="150" fill="hold">
                                          <p:stCondLst>
                                            <p:cond delay="300"/>
                                          </p:stCondLst>
                                        </p:cTn>
                                        <p:tgtEl>
                                          <p:spTgt spid="10"/>
                                        </p:tgtEl>
                                        <p:attrNameLst>
                                          <p:attrName>r</p:attrName>
                                        </p:attrNameLst>
                                      </p:cBhvr>
                                    </p:animRot>
                                    <p:animRot by="-240000">
                                      <p:cBhvr>
                                        <p:cTn id="111" dur="150" fill="hold">
                                          <p:stCondLst>
                                            <p:cond delay="450"/>
                                          </p:stCondLst>
                                        </p:cTn>
                                        <p:tgtEl>
                                          <p:spTgt spid="10"/>
                                        </p:tgtEl>
                                        <p:attrNameLst>
                                          <p:attrName>r</p:attrName>
                                        </p:attrNameLst>
                                      </p:cBhvr>
                                    </p:animRot>
                                    <p:animRot by="120000">
                                      <p:cBhvr>
                                        <p:cTn id="112" dur="150" fill="hold">
                                          <p:stCondLst>
                                            <p:cond delay="600"/>
                                          </p:stCondLst>
                                        </p:cTn>
                                        <p:tgtEl>
                                          <p:spTgt spid="10"/>
                                        </p:tgtEl>
                                        <p:attrNameLst>
                                          <p:attrName>r</p:attrName>
                                        </p:attrNameLst>
                                      </p:cBhvr>
                                    </p:animRot>
                                  </p:childTnLst>
                                </p:cTn>
                              </p:par>
                            </p:childTnLst>
                          </p:cTn>
                        </p:par>
                        <p:par>
                          <p:cTn id="113" fill="hold">
                            <p:stCondLst>
                              <p:cond delay="2750"/>
                            </p:stCondLst>
                            <p:childTnLst>
                              <p:par>
                                <p:cTn id="114" presetID="45" presetClass="exit" presetSubtype="0" fill="hold" nodeType="afterEffect">
                                  <p:stCondLst>
                                    <p:cond delay="0"/>
                                  </p:stCondLst>
                                  <p:childTnLst>
                                    <p:animEffect transition="out" filter="fade">
                                      <p:cBhvr>
                                        <p:cTn id="115" dur="1000"/>
                                        <p:tgtEl>
                                          <p:spTgt spid="15"/>
                                        </p:tgtEl>
                                      </p:cBhvr>
                                    </p:animEffect>
                                    <p:anim calcmode="lin" valueType="num">
                                      <p:cBhvr>
                                        <p:cTn id="116" dur="1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7" dur="1000"/>
                                        <p:tgtEl>
                                          <p:spTgt spid="15"/>
                                        </p:tgtEl>
                                        <p:attrNameLst>
                                          <p:attrName>ppt_h</p:attrName>
                                        </p:attrNameLst>
                                      </p:cBhvr>
                                      <p:tavLst>
                                        <p:tav tm="0">
                                          <p:val>
                                            <p:strVal val="ppt_h"/>
                                          </p:val>
                                        </p:tav>
                                        <p:tav tm="100000">
                                          <p:val>
                                            <p:strVal val="ppt_h"/>
                                          </p:val>
                                        </p:tav>
                                      </p:tavLst>
                                    </p:anim>
                                    <p:set>
                                      <p:cBhvr>
                                        <p:cTn id="118" dur="1" fill="hold">
                                          <p:stCondLst>
                                            <p:cond delay="999"/>
                                          </p:stCondLst>
                                        </p:cTn>
                                        <p:tgtEl>
                                          <p:spTgt spid="15"/>
                                        </p:tgtEl>
                                        <p:attrNameLst>
                                          <p:attrName>style.visibility</p:attrName>
                                        </p:attrNameLst>
                                      </p:cBhvr>
                                      <p:to>
                                        <p:strVal val="hidden"/>
                                      </p:to>
                                    </p:set>
                                  </p:childTnLst>
                                </p:cTn>
                              </p:par>
                              <p:par>
                                <p:cTn id="119" presetID="45" presetClass="entr" presetSubtype="0" fill="hold" nodeType="withEffect">
                                  <p:stCondLst>
                                    <p:cond delay="75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1000"/>
                                        <p:tgtEl>
                                          <p:spTgt spid="18"/>
                                        </p:tgtEl>
                                      </p:cBhvr>
                                    </p:animEffect>
                                    <p:anim calcmode="lin" valueType="num">
                                      <p:cBhvr>
                                        <p:cTn id="122" dur="1000" fill="hold"/>
                                        <p:tgtEl>
                                          <p:spTgt spid="18"/>
                                        </p:tgtEl>
                                        <p:attrNameLst>
                                          <p:attrName>ppt_w</p:attrName>
                                        </p:attrNameLst>
                                      </p:cBhvr>
                                      <p:tavLst>
                                        <p:tav tm="0" fmla="#ppt_w*sin(2.5*pi*$)">
                                          <p:val>
                                            <p:fltVal val="0"/>
                                          </p:val>
                                        </p:tav>
                                        <p:tav tm="100000">
                                          <p:val>
                                            <p:fltVal val="1"/>
                                          </p:val>
                                        </p:tav>
                                      </p:tavLst>
                                    </p:anim>
                                    <p:anim calcmode="lin" valueType="num">
                                      <p:cBhvr>
                                        <p:cTn id="123" dur="1000" fill="hold"/>
                                        <p:tgtEl>
                                          <p:spTgt spid="18"/>
                                        </p:tgtEl>
                                        <p:attrNameLst>
                                          <p:attrName>ppt_h</p:attrName>
                                        </p:attrNameLst>
                                      </p:cBhvr>
                                      <p:tavLst>
                                        <p:tav tm="0">
                                          <p:val>
                                            <p:strVal val="#ppt_h"/>
                                          </p:val>
                                        </p:tav>
                                        <p:tav tm="100000">
                                          <p:val>
                                            <p:strVal val="#ppt_h"/>
                                          </p:val>
                                        </p:tav>
                                      </p:tavLst>
                                    </p:anim>
                                  </p:childTnLst>
                                </p:cTn>
                              </p:par>
                              <p:par>
                                <p:cTn id="124" presetID="45" presetClass="exit" presetSubtype="0" fill="hold" nodeType="withEffect">
                                  <p:stCondLst>
                                    <p:cond delay="500"/>
                                  </p:stCondLst>
                                  <p:childTnLst>
                                    <p:animEffect transition="out" filter="fade">
                                      <p:cBhvr>
                                        <p:cTn id="125" dur="1000"/>
                                        <p:tgtEl>
                                          <p:spTgt spid="12"/>
                                        </p:tgtEl>
                                      </p:cBhvr>
                                    </p:animEffect>
                                    <p:anim calcmode="lin" valueType="num">
                                      <p:cBhvr>
                                        <p:cTn id="126" dur="1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7" dur="1000"/>
                                        <p:tgtEl>
                                          <p:spTgt spid="12"/>
                                        </p:tgtEl>
                                        <p:attrNameLst>
                                          <p:attrName>ppt_h</p:attrName>
                                        </p:attrNameLst>
                                      </p:cBhvr>
                                      <p:tavLst>
                                        <p:tav tm="0">
                                          <p:val>
                                            <p:strVal val="ppt_h"/>
                                          </p:val>
                                        </p:tav>
                                        <p:tav tm="100000">
                                          <p:val>
                                            <p:strVal val="ppt_h"/>
                                          </p:val>
                                        </p:tav>
                                      </p:tavLst>
                                    </p:anim>
                                    <p:set>
                                      <p:cBhvr>
                                        <p:cTn id="128" dur="1" fill="hold">
                                          <p:stCondLst>
                                            <p:cond delay="999"/>
                                          </p:stCondLst>
                                        </p:cTn>
                                        <p:tgtEl>
                                          <p:spTgt spid="12"/>
                                        </p:tgtEl>
                                        <p:attrNameLst>
                                          <p:attrName>style.visibility</p:attrName>
                                        </p:attrNameLst>
                                      </p:cBhvr>
                                      <p:to>
                                        <p:strVal val="hidden"/>
                                      </p:to>
                                    </p:set>
                                  </p:childTnLst>
                                </p:cTn>
                              </p:par>
                              <p:par>
                                <p:cTn id="129" presetID="45" presetClass="entr" presetSubtype="0" fill="hold" nodeType="withEffect">
                                  <p:stCondLst>
                                    <p:cond delay="1250"/>
                                  </p:stCondLst>
                                  <p:childTnLst>
                                    <p:set>
                                      <p:cBhvr>
                                        <p:cTn id="130" dur="1" fill="hold">
                                          <p:stCondLst>
                                            <p:cond delay="0"/>
                                          </p:stCondLst>
                                        </p:cTn>
                                        <p:tgtEl>
                                          <p:spTgt spid="102"/>
                                        </p:tgtEl>
                                        <p:attrNameLst>
                                          <p:attrName>style.visibility</p:attrName>
                                        </p:attrNameLst>
                                      </p:cBhvr>
                                      <p:to>
                                        <p:strVal val="visible"/>
                                      </p:to>
                                    </p:set>
                                    <p:animEffect transition="in" filter="fade">
                                      <p:cBhvr>
                                        <p:cTn id="131" dur="1000"/>
                                        <p:tgtEl>
                                          <p:spTgt spid="102"/>
                                        </p:tgtEl>
                                      </p:cBhvr>
                                    </p:animEffect>
                                    <p:anim calcmode="lin" valueType="num">
                                      <p:cBhvr>
                                        <p:cTn id="132" dur="1000" fill="hold"/>
                                        <p:tgtEl>
                                          <p:spTgt spid="102"/>
                                        </p:tgtEl>
                                        <p:attrNameLst>
                                          <p:attrName>ppt_w</p:attrName>
                                        </p:attrNameLst>
                                      </p:cBhvr>
                                      <p:tavLst>
                                        <p:tav tm="0" fmla="#ppt_w*sin(2.5*pi*$)">
                                          <p:val>
                                            <p:fltVal val="0"/>
                                          </p:val>
                                        </p:tav>
                                        <p:tav tm="100000">
                                          <p:val>
                                            <p:fltVal val="1"/>
                                          </p:val>
                                        </p:tav>
                                      </p:tavLst>
                                    </p:anim>
                                    <p:anim calcmode="lin" valueType="num">
                                      <p:cBhvr>
                                        <p:cTn id="133" dur="1000" fill="hold"/>
                                        <p:tgtEl>
                                          <p:spTgt spid="102"/>
                                        </p:tgtEl>
                                        <p:attrNameLst>
                                          <p:attrName>ppt_h</p:attrName>
                                        </p:attrNameLst>
                                      </p:cBhvr>
                                      <p:tavLst>
                                        <p:tav tm="0">
                                          <p:val>
                                            <p:strVal val="#ppt_h"/>
                                          </p:val>
                                        </p:tav>
                                        <p:tav tm="100000">
                                          <p:val>
                                            <p:strVal val="#ppt_h"/>
                                          </p:val>
                                        </p:tav>
                                      </p:tavLst>
                                    </p:anim>
                                  </p:childTnLst>
                                </p:cTn>
                              </p:par>
                              <p:par>
                                <p:cTn id="134" presetID="45" presetClass="exit" presetSubtype="0" fill="hold" nodeType="withEffect">
                                  <p:stCondLst>
                                    <p:cond delay="1000"/>
                                  </p:stCondLst>
                                  <p:childTnLst>
                                    <p:animEffect transition="out" filter="fade">
                                      <p:cBhvr>
                                        <p:cTn id="135" dur="1000"/>
                                        <p:tgtEl>
                                          <p:spTgt spid="10"/>
                                        </p:tgtEl>
                                      </p:cBhvr>
                                    </p:animEffect>
                                    <p:anim calcmode="lin" valueType="num">
                                      <p:cBhvr>
                                        <p:cTn id="136" dur="1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7" dur="1000"/>
                                        <p:tgtEl>
                                          <p:spTgt spid="10"/>
                                        </p:tgtEl>
                                        <p:attrNameLst>
                                          <p:attrName>ppt_h</p:attrName>
                                        </p:attrNameLst>
                                      </p:cBhvr>
                                      <p:tavLst>
                                        <p:tav tm="0">
                                          <p:val>
                                            <p:strVal val="ppt_h"/>
                                          </p:val>
                                        </p:tav>
                                        <p:tav tm="100000">
                                          <p:val>
                                            <p:strVal val="ppt_h"/>
                                          </p:val>
                                        </p:tav>
                                      </p:tavLst>
                                    </p:anim>
                                    <p:set>
                                      <p:cBhvr>
                                        <p:cTn id="138" dur="1" fill="hold">
                                          <p:stCondLst>
                                            <p:cond delay="999"/>
                                          </p:stCondLst>
                                        </p:cTn>
                                        <p:tgtEl>
                                          <p:spTgt spid="10"/>
                                        </p:tgtEl>
                                        <p:attrNameLst>
                                          <p:attrName>style.visibility</p:attrName>
                                        </p:attrNameLst>
                                      </p:cBhvr>
                                      <p:to>
                                        <p:strVal val="hidden"/>
                                      </p:to>
                                    </p:set>
                                  </p:childTnLst>
                                </p:cTn>
                              </p:par>
                              <p:par>
                                <p:cTn id="139" presetID="45" presetClass="entr" presetSubtype="0" fill="hold" nodeType="withEffect">
                                  <p:stCondLst>
                                    <p:cond delay="175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1000"/>
                                        <p:tgtEl>
                                          <p:spTgt spid="105"/>
                                        </p:tgtEl>
                                      </p:cBhvr>
                                    </p:animEffect>
                                    <p:anim calcmode="lin" valueType="num">
                                      <p:cBhvr>
                                        <p:cTn id="142" dur="1000" fill="hold"/>
                                        <p:tgtEl>
                                          <p:spTgt spid="105"/>
                                        </p:tgtEl>
                                        <p:attrNameLst>
                                          <p:attrName>ppt_w</p:attrName>
                                        </p:attrNameLst>
                                      </p:cBhvr>
                                      <p:tavLst>
                                        <p:tav tm="0" fmla="#ppt_w*sin(2.5*pi*$)">
                                          <p:val>
                                            <p:fltVal val="0"/>
                                          </p:val>
                                        </p:tav>
                                        <p:tav tm="100000">
                                          <p:val>
                                            <p:fltVal val="1"/>
                                          </p:val>
                                        </p:tav>
                                      </p:tavLst>
                                    </p:anim>
                                    <p:anim calcmode="lin" valueType="num">
                                      <p:cBhvr>
                                        <p:cTn id="143" dur="1000" fill="hold"/>
                                        <p:tgtEl>
                                          <p:spTgt spid="105"/>
                                        </p:tgtEl>
                                        <p:attrNameLst>
                                          <p:attrName>ppt_h</p:attrName>
                                        </p:attrNameLst>
                                      </p:cBhvr>
                                      <p:tavLst>
                                        <p:tav tm="0">
                                          <p:val>
                                            <p:strVal val="#ppt_h"/>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46"/>
                                        </p:tgtEl>
                                        <p:attrNameLst>
                                          <p:attrName>style.visibility</p:attrName>
                                        </p:attrNameLst>
                                      </p:cBhvr>
                                      <p:to>
                                        <p:strVal val="visible"/>
                                      </p:to>
                                    </p:set>
                                    <p:animEffect transition="in" filter="fade">
                                      <p:cBhvr>
                                        <p:cTn id="148" dur="1000"/>
                                        <p:tgtEl>
                                          <p:spTgt spid="2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9"/>
                                        </p:tgtEl>
                                        <p:attrNameLst>
                                          <p:attrName>style.visibility</p:attrName>
                                        </p:attrNameLst>
                                      </p:cBhvr>
                                      <p:to>
                                        <p:strVal val="visible"/>
                                      </p:to>
                                    </p:set>
                                    <p:animEffect transition="in" filter="fade">
                                      <p:cBhvr>
                                        <p:cTn id="151" dur="500"/>
                                        <p:tgtEl>
                                          <p:spTgt spid="10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81"/>
                                        </p:tgtEl>
                                        <p:attrNameLst>
                                          <p:attrName>style.visibility</p:attrName>
                                        </p:attrNameLst>
                                      </p:cBhvr>
                                      <p:to>
                                        <p:strVal val="visible"/>
                                      </p:to>
                                    </p:set>
                                    <p:animEffect transition="in" filter="fade">
                                      <p:cBhvr>
                                        <p:cTn id="154" dur="500"/>
                                        <p:tgtEl>
                                          <p:spTgt spid="481"/>
                                        </p:tgtEl>
                                      </p:cBhvr>
                                    </p:animEffect>
                                  </p:childTnLst>
                                </p:cTn>
                              </p:par>
                            </p:childTnLst>
                          </p:cTn>
                        </p:par>
                        <p:par>
                          <p:cTn id="155" fill="hold">
                            <p:stCondLst>
                              <p:cond delay="1000"/>
                            </p:stCondLst>
                            <p:childTnLst>
                              <p:par>
                                <p:cTn id="156" presetID="10" presetClass="entr" presetSubtype="0" fill="hold" nodeType="after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400"/>
                                        <p:tgtEl>
                                          <p:spTgt spid="30"/>
                                        </p:tgtEl>
                                      </p:cBhvr>
                                    </p:animEffect>
                                  </p:childTnLst>
                                </p:cTn>
                              </p:par>
                              <p:par>
                                <p:cTn id="159" presetID="42" presetClass="path" presetSubtype="0" accel="50000" decel="50000" fill="hold" nodeType="withEffect">
                                  <p:stCondLst>
                                    <p:cond delay="0"/>
                                  </p:stCondLst>
                                  <p:childTnLst>
                                    <p:animMotion origin="layout" path="M -1.09267E-6 -0.05357 L -1.09267E-6 3.78121E-6 " pathEditMode="relative" rAng="0" ptsTypes="AA">
                                      <p:cBhvr>
                                        <p:cTn id="160" dur="400" fill="hold"/>
                                        <p:tgtEl>
                                          <p:spTgt spid="30"/>
                                        </p:tgtEl>
                                        <p:attrNameLst>
                                          <p:attrName>ppt_x</p:attrName>
                                          <p:attrName>ppt_y</p:attrName>
                                        </p:attrNameLst>
                                      </p:cBhvr>
                                      <p:rCtr x="0" y="2678"/>
                                    </p:animMotion>
                                  </p:childTnLst>
                                </p:cTn>
                              </p:par>
                              <p:par>
                                <p:cTn id="161" presetID="10" presetClass="entr" presetSubtype="0" fill="hold" grpId="0" nodeType="withEffect">
                                  <p:stCondLst>
                                    <p:cond delay="0"/>
                                  </p:stCondLst>
                                  <p:childTnLst>
                                    <p:set>
                                      <p:cBhvr>
                                        <p:cTn id="162" dur="1" fill="hold">
                                          <p:stCondLst>
                                            <p:cond delay="0"/>
                                          </p:stCondLst>
                                        </p:cTn>
                                        <p:tgtEl>
                                          <p:spTgt spid="266"/>
                                        </p:tgtEl>
                                        <p:attrNameLst>
                                          <p:attrName>style.visibility</p:attrName>
                                        </p:attrNameLst>
                                      </p:cBhvr>
                                      <p:to>
                                        <p:strVal val="visible"/>
                                      </p:to>
                                    </p:set>
                                    <p:animEffect transition="in" filter="fade">
                                      <p:cBhvr>
                                        <p:cTn id="163" dur="500"/>
                                        <p:tgtEl>
                                          <p:spTgt spid="266"/>
                                        </p:tgtEl>
                                      </p:cBhvr>
                                    </p:animEffect>
                                  </p:childTnLst>
                                </p:cTn>
                              </p:par>
                              <p:par>
                                <p:cTn id="164" presetID="10" presetClass="entr" presetSubtype="0" fill="hold" nodeType="withEffect">
                                  <p:stCondLst>
                                    <p:cond delay="20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400"/>
                                        <p:tgtEl>
                                          <p:spTgt spid="32"/>
                                        </p:tgtEl>
                                      </p:cBhvr>
                                    </p:animEffect>
                                  </p:childTnLst>
                                </p:cTn>
                              </p:par>
                              <p:par>
                                <p:cTn id="167" presetID="63" presetClass="path" presetSubtype="0" accel="50000" decel="50000" fill="hold" nodeType="withEffect">
                                  <p:stCondLst>
                                    <p:cond delay="200"/>
                                  </p:stCondLst>
                                  <p:childTnLst>
                                    <p:animMotion origin="layout" path="M -0.03102 5.62869E-7 L 1.78708E-6 5.62869E-7 " pathEditMode="relative" rAng="0" ptsTypes="AA">
                                      <p:cBhvr>
                                        <p:cTn id="168" dur="400" fill="hold"/>
                                        <p:tgtEl>
                                          <p:spTgt spid="32"/>
                                        </p:tgtEl>
                                        <p:attrNameLst>
                                          <p:attrName>ppt_x</p:attrName>
                                          <p:attrName>ppt_y</p:attrName>
                                        </p:attrNameLst>
                                      </p:cBhvr>
                                      <p:rCtr x="1545" y="0"/>
                                    </p:animMotion>
                                  </p:childTnLst>
                                </p:cTn>
                              </p:par>
                            </p:childTnLst>
                          </p:cTn>
                        </p:par>
                        <p:par>
                          <p:cTn id="169" fill="hold">
                            <p:stCondLst>
                              <p:cond delay="1600"/>
                            </p:stCondLst>
                            <p:childTnLst>
                              <p:par>
                                <p:cTn id="170" presetID="1" presetClass="entr" presetSubtype="0" fill="hold" grpId="1" nodeType="afterEffect">
                                  <p:stCondLst>
                                    <p:cond delay="0"/>
                                  </p:stCondLst>
                                  <p:childTnLst>
                                    <p:set>
                                      <p:cBhvr>
                                        <p:cTn id="171" dur="1" fill="hold">
                                          <p:stCondLst>
                                            <p:cond delay="0"/>
                                          </p:stCondLst>
                                        </p:cTn>
                                        <p:tgtEl>
                                          <p:spTgt spid="270"/>
                                        </p:tgtEl>
                                        <p:attrNameLst>
                                          <p:attrName>style.visibility</p:attrName>
                                        </p:attrNameLst>
                                      </p:cBhvr>
                                      <p:to>
                                        <p:strVal val="visible"/>
                                      </p:to>
                                    </p:set>
                                  </p:childTnLst>
                                </p:cTn>
                              </p:par>
                              <p:par>
                                <p:cTn id="172" presetID="1" presetClass="entr" presetSubtype="0" fill="hold" grpId="1" nodeType="withEffect">
                                  <p:stCondLst>
                                    <p:cond delay="0"/>
                                  </p:stCondLst>
                                  <p:childTnLst>
                                    <p:set>
                                      <p:cBhvr>
                                        <p:cTn id="173" dur="1" fill="hold">
                                          <p:stCondLst>
                                            <p:cond delay="0"/>
                                          </p:stCondLst>
                                        </p:cTn>
                                        <p:tgtEl>
                                          <p:spTgt spid="287"/>
                                        </p:tgtEl>
                                        <p:attrNameLst>
                                          <p:attrName>style.visibility</p:attrName>
                                        </p:attrNameLst>
                                      </p:cBhvr>
                                      <p:to>
                                        <p:strVal val="visible"/>
                                      </p:to>
                                    </p:set>
                                  </p:childTnLst>
                                </p:cTn>
                              </p:par>
                              <p:par>
                                <p:cTn id="174" presetID="1" presetClass="entr" presetSubtype="0" fill="hold" grpId="1" nodeType="withEffect">
                                  <p:stCondLst>
                                    <p:cond delay="0"/>
                                  </p:stCondLst>
                                  <p:childTnLst>
                                    <p:set>
                                      <p:cBhvr>
                                        <p:cTn id="175" dur="1" fill="hold">
                                          <p:stCondLst>
                                            <p:cond delay="0"/>
                                          </p:stCondLst>
                                        </p:cTn>
                                        <p:tgtEl>
                                          <p:spTgt spid="297"/>
                                        </p:tgtEl>
                                        <p:attrNameLst>
                                          <p:attrName>style.visibility</p:attrName>
                                        </p:attrNameLst>
                                      </p:cBhvr>
                                      <p:to>
                                        <p:strVal val="visible"/>
                                      </p:to>
                                    </p:set>
                                  </p:childTnLst>
                                </p:cTn>
                              </p:par>
                              <p:par>
                                <p:cTn id="176" presetID="1" presetClass="entr" presetSubtype="0" fill="hold" grpId="1" nodeType="withEffect">
                                  <p:stCondLst>
                                    <p:cond delay="0"/>
                                  </p:stCondLst>
                                  <p:childTnLst>
                                    <p:set>
                                      <p:cBhvr>
                                        <p:cTn id="177" dur="1" fill="hold">
                                          <p:stCondLst>
                                            <p:cond delay="0"/>
                                          </p:stCondLst>
                                        </p:cTn>
                                        <p:tgtEl>
                                          <p:spTgt spid="299"/>
                                        </p:tgtEl>
                                        <p:attrNameLst>
                                          <p:attrName>style.visibility</p:attrName>
                                        </p:attrNameLst>
                                      </p:cBhvr>
                                      <p:to>
                                        <p:strVal val="visible"/>
                                      </p:to>
                                    </p:set>
                                  </p:childTnLst>
                                </p:cTn>
                              </p:par>
                              <p:par>
                                <p:cTn id="178" presetID="1" presetClass="entr" presetSubtype="0" fill="hold" grpId="1" nodeType="withEffect">
                                  <p:stCondLst>
                                    <p:cond delay="0"/>
                                  </p:stCondLst>
                                  <p:childTnLst>
                                    <p:set>
                                      <p:cBhvr>
                                        <p:cTn id="179" dur="1" fill="hold">
                                          <p:stCondLst>
                                            <p:cond delay="0"/>
                                          </p:stCondLst>
                                        </p:cTn>
                                        <p:tgtEl>
                                          <p:spTgt spid="298"/>
                                        </p:tgtEl>
                                        <p:attrNameLst>
                                          <p:attrName>style.visibility</p:attrName>
                                        </p:attrNameLst>
                                      </p:cBhvr>
                                      <p:to>
                                        <p:strVal val="visible"/>
                                      </p:to>
                                    </p:set>
                                  </p:childTnLst>
                                </p:cTn>
                              </p:par>
                              <p:par>
                                <p:cTn id="180" presetID="1" presetClass="entr" presetSubtype="0" fill="hold" grpId="1" nodeType="withEffect">
                                  <p:stCondLst>
                                    <p:cond delay="0"/>
                                  </p:stCondLst>
                                  <p:childTnLst>
                                    <p:set>
                                      <p:cBhvr>
                                        <p:cTn id="181" dur="1" fill="hold">
                                          <p:stCondLst>
                                            <p:cond delay="0"/>
                                          </p:stCondLst>
                                        </p:cTn>
                                        <p:tgtEl>
                                          <p:spTgt spid="300"/>
                                        </p:tgtEl>
                                        <p:attrNameLst>
                                          <p:attrName>style.visibility</p:attrName>
                                        </p:attrNameLst>
                                      </p:cBhvr>
                                      <p:to>
                                        <p:strVal val="visible"/>
                                      </p:to>
                                    </p:set>
                                  </p:childTnLst>
                                </p:cTn>
                              </p:par>
                            </p:childTnLst>
                          </p:cTn>
                        </p:par>
                        <p:par>
                          <p:cTn id="182" fill="hold">
                            <p:stCondLst>
                              <p:cond delay="1600"/>
                            </p:stCondLst>
                            <p:childTnLst>
                              <p:par>
                                <p:cTn id="183" presetID="42" presetClass="path" presetSubtype="0" accel="50000" decel="50000" fill="hold" grpId="0" nodeType="afterEffect">
                                  <p:stCondLst>
                                    <p:cond delay="0"/>
                                  </p:stCondLst>
                                  <p:childTnLst>
                                    <p:animMotion origin="layout" path="M 1.85346E-6 4.0808E-6 L 1.85346E-6 0.2458 " pathEditMode="relative" rAng="0" ptsTypes="AA">
                                      <p:cBhvr>
                                        <p:cTn id="184" dur="1000" fill="hold"/>
                                        <p:tgtEl>
                                          <p:spTgt spid="270"/>
                                        </p:tgtEl>
                                        <p:attrNameLst>
                                          <p:attrName>ppt_x</p:attrName>
                                          <p:attrName>ppt_y</p:attrName>
                                        </p:attrNameLst>
                                      </p:cBhvr>
                                      <p:rCtr x="0" y="12279"/>
                                    </p:animMotion>
                                  </p:childTnLst>
                                </p:cTn>
                              </p:par>
                              <p:par>
                                <p:cTn id="185" presetID="35" presetClass="path" presetSubtype="0" accel="50000" decel="50000" fill="hold" grpId="0" nodeType="withEffect">
                                  <p:stCondLst>
                                    <p:cond delay="1000"/>
                                  </p:stCondLst>
                                  <p:childTnLst>
                                    <p:animMotion origin="layout" path="M -2.56829E-6 3.59964E-6 L -0.12994 3.59964E-6 " pathEditMode="relative" rAng="0" ptsTypes="AA">
                                      <p:cBhvr>
                                        <p:cTn id="186" dur="1000" fill="hold"/>
                                        <p:tgtEl>
                                          <p:spTgt spid="287"/>
                                        </p:tgtEl>
                                        <p:attrNameLst>
                                          <p:attrName>ppt_x</p:attrName>
                                          <p:attrName>ppt_y</p:attrName>
                                        </p:attrNameLst>
                                      </p:cBhvr>
                                      <p:rCtr x="-6497" y="0"/>
                                    </p:animMotion>
                                  </p:childTnLst>
                                </p:cTn>
                              </p:par>
                              <p:par>
                                <p:cTn id="187" presetID="42" presetClass="path" presetSubtype="0" accel="50000" decel="50000" fill="hold" grpId="0" nodeType="withEffect">
                                  <p:stCondLst>
                                    <p:cond delay="500"/>
                                  </p:stCondLst>
                                  <p:childTnLst>
                                    <p:animMotion origin="layout" path="M 1.85346E-6 4.0808E-6 L 1.85346E-6 0.2458 " pathEditMode="relative" rAng="0" ptsTypes="AA">
                                      <p:cBhvr>
                                        <p:cTn id="188" dur="1000" fill="hold"/>
                                        <p:tgtEl>
                                          <p:spTgt spid="297"/>
                                        </p:tgtEl>
                                        <p:attrNameLst>
                                          <p:attrName>ppt_x</p:attrName>
                                          <p:attrName>ppt_y</p:attrName>
                                        </p:attrNameLst>
                                      </p:cBhvr>
                                      <p:rCtr x="0" y="12279"/>
                                    </p:animMotion>
                                  </p:childTnLst>
                                </p:cTn>
                              </p:par>
                              <p:par>
                                <p:cTn id="189" presetID="35" presetClass="path" presetSubtype="0" accel="50000" decel="50000" fill="hold" grpId="0" nodeType="withEffect">
                                  <p:stCondLst>
                                    <p:cond delay="1500"/>
                                  </p:stCondLst>
                                  <p:childTnLst>
                                    <p:animMotion origin="layout" path="M -2.56829E-6 3.59964E-6 L -0.12994 3.59964E-6 " pathEditMode="relative" rAng="0" ptsTypes="AA">
                                      <p:cBhvr>
                                        <p:cTn id="190" dur="1000" fill="hold"/>
                                        <p:tgtEl>
                                          <p:spTgt spid="299"/>
                                        </p:tgtEl>
                                        <p:attrNameLst>
                                          <p:attrName>ppt_x</p:attrName>
                                          <p:attrName>ppt_y</p:attrName>
                                        </p:attrNameLst>
                                      </p:cBhvr>
                                      <p:rCtr x="-6497" y="0"/>
                                    </p:animMotion>
                                  </p:childTnLst>
                                </p:cTn>
                              </p:par>
                              <p:par>
                                <p:cTn id="191" presetID="42" presetClass="path" presetSubtype="0" accel="50000" decel="50000" fill="hold" grpId="0" nodeType="withEffect">
                                  <p:stCondLst>
                                    <p:cond delay="1500"/>
                                  </p:stCondLst>
                                  <p:childTnLst>
                                    <p:animMotion origin="layout" path="M 1.85346E-6 4.0808E-6 L 1.85346E-6 0.2458 " pathEditMode="relative" rAng="0" ptsTypes="AA">
                                      <p:cBhvr>
                                        <p:cTn id="192" dur="1000" fill="hold"/>
                                        <p:tgtEl>
                                          <p:spTgt spid="298"/>
                                        </p:tgtEl>
                                        <p:attrNameLst>
                                          <p:attrName>ppt_x</p:attrName>
                                          <p:attrName>ppt_y</p:attrName>
                                        </p:attrNameLst>
                                      </p:cBhvr>
                                      <p:rCtr x="0" y="12279"/>
                                    </p:animMotion>
                                  </p:childTnLst>
                                </p:cTn>
                              </p:par>
                              <p:par>
                                <p:cTn id="193" presetID="35" presetClass="path" presetSubtype="0" accel="50000" decel="50000" fill="hold" grpId="0" nodeType="withEffect">
                                  <p:stCondLst>
                                    <p:cond delay="2500"/>
                                  </p:stCondLst>
                                  <p:childTnLst>
                                    <p:animMotion origin="layout" path="M -2.56829E-6 3.59964E-6 L -0.12994 3.59964E-6 " pathEditMode="relative" rAng="0" ptsTypes="AA">
                                      <p:cBhvr>
                                        <p:cTn id="194" dur="1000" fill="hold"/>
                                        <p:tgtEl>
                                          <p:spTgt spid="300"/>
                                        </p:tgtEl>
                                        <p:attrNameLst>
                                          <p:attrName>ppt_x</p:attrName>
                                          <p:attrName>ppt_y</p:attrName>
                                        </p:attrNameLst>
                                      </p:cBhvr>
                                      <p:rCtr x="-6497" y="0"/>
                                    </p:animMotion>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390"/>
                                        </p:tgtEl>
                                        <p:attrNameLst>
                                          <p:attrName>style.visibility</p:attrName>
                                        </p:attrNameLst>
                                      </p:cBhvr>
                                      <p:to>
                                        <p:strVal val="visible"/>
                                      </p:to>
                                    </p:set>
                                    <p:animEffect transition="in" filter="fade">
                                      <p:cBhvr>
                                        <p:cTn id="199" dur="500"/>
                                        <p:tgtEl>
                                          <p:spTgt spid="39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482"/>
                                        </p:tgtEl>
                                        <p:attrNameLst>
                                          <p:attrName>style.visibility</p:attrName>
                                        </p:attrNameLst>
                                      </p:cBhvr>
                                      <p:to>
                                        <p:strVal val="visible"/>
                                      </p:to>
                                    </p:set>
                                    <p:animEffect transition="in" filter="fade">
                                      <p:cBhvr>
                                        <p:cTn id="202" dur="500"/>
                                        <p:tgtEl>
                                          <p:spTgt spid="48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01"/>
                                        </p:tgtEl>
                                        <p:attrNameLst>
                                          <p:attrName>style.visibility</p:attrName>
                                        </p:attrNameLst>
                                      </p:cBhvr>
                                      <p:to>
                                        <p:strVal val="visible"/>
                                      </p:to>
                                    </p:set>
                                    <p:animEffect transition="in" filter="fade">
                                      <p:cBhvr>
                                        <p:cTn id="205" dur="500"/>
                                        <p:tgtEl>
                                          <p:spTgt spid="301"/>
                                        </p:tgtEl>
                                      </p:cBhvr>
                                    </p:animEffect>
                                  </p:childTnLst>
                                </p:cTn>
                              </p:par>
                            </p:childTnLst>
                          </p:cTn>
                        </p:par>
                        <p:par>
                          <p:cTn id="206" fill="hold">
                            <p:stCondLst>
                              <p:cond delay="500"/>
                            </p:stCondLst>
                            <p:childTnLst>
                              <p:par>
                                <p:cTn id="207" presetID="53" presetClass="entr" presetSubtype="16" fill="hold" grpId="0" nodeType="afterEffect">
                                  <p:stCondLst>
                                    <p:cond delay="0"/>
                                  </p:stCondLst>
                                  <p:childTnLst>
                                    <p:set>
                                      <p:cBhvr>
                                        <p:cTn id="208" dur="1" fill="hold">
                                          <p:stCondLst>
                                            <p:cond delay="0"/>
                                          </p:stCondLst>
                                        </p:cTn>
                                        <p:tgtEl>
                                          <p:spTgt spid="302"/>
                                        </p:tgtEl>
                                        <p:attrNameLst>
                                          <p:attrName>style.visibility</p:attrName>
                                        </p:attrNameLst>
                                      </p:cBhvr>
                                      <p:to>
                                        <p:strVal val="visible"/>
                                      </p:to>
                                    </p:set>
                                    <p:anim calcmode="lin" valueType="num">
                                      <p:cBhvr>
                                        <p:cTn id="209" dur="500" fill="hold"/>
                                        <p:tgtEl>
                                          <p:spTgt spid="302"/>
                                        </p:tgtEl>
                                        <p:attrNameLst>
                                          <p:attrName>ppt_w</p:attrName>
                                        </p:attrNameLst>
                                      </p:cBhvr>
                                      <p:tavLst>
                                        <p:tav tm="0">
                                          <p:val>
                                            <p:fltVal val="0"/>
                                          </p:val>
                                        </p:tav>
                                        <p:tav tm="100000">
                                          <p:val>
                                            <p:strVal val="#ppt_w"/>
                                          </p:val>
                                        </p:tav>
                                      </p:tavLst>
                                    </p:anim>
                                    <p:anim calcmode="lin" valueType="num">
                                      <p:cBhvr>
                                        <p:cTn id="210" dur="500" fill="hold"/>
                                        <p:tgtEl>
                                          <p:spTgt spid="302"/>
                                        </p:tgtEl>
                                        <p:attrNameLst>
                                          <p:attrName>ppt_h</p:attrName>
                                        </p:attrNameLst>
                                      </p:cBhvr>
                                      <p:tavLst>
                                        <p:tav tm="0">
                                          <p:val>
                                            <p:fltVal val="0"/>
                                          </p:val>
                                        </p:tav>
                                        <p:tav tm="100000">
                                          <p:val>
                                            <p:strVal val="#ppt_h"/>
                                          </p:val>
                                        </p:tav>
                                      </p:tavLst>
                                    </p:anim>
                                    <p:animEffect transition="in" filter="fade">
                                      <p:cBhvr>
                                        <p:cTn id="211" dur="500"/>
                                        <p:tgtEl>
                                          <p:spTgt spid="302"/>
                                        </p:tgtEl>
                                      </p:cBhvr>
                                    </p:animEffect>
                                  </p:childTnLst>
                                </p:cTn>
                              </p:par>
                            </p:childTnLst>
                          </p:cTn>
                        </p:par>
                        <p:par>
                          <p:cTn id="212" fill="hold">
                            <p:stCondLst>
                              <p:cond delay="1000"/>
                            </p:stCondLst>
                            <p:childTnLst>
                              <p:par>
                                <p:cTn id="213" presetID="53" presetClass="entr" presetSubtype="16" fill="hold" grpId="0" nodeType="afterEffect">
                                  <p:stCondLst>
                                    <p:cond delay="0"/>
                                  </p:stCondLst>
                                  <p:childTnLst>
                                    <p:set>
                                      <p:cBhvr>
                                        <p:cTn id="214" dur="1" fill="hold">
                                          <p:stCondLst>
                                            <p:cond delay="0"/>
                                          </p:stCondLst>
                                        </p:cTn>
                                        <p:tgtEl>
                                          <p:spTgt spid="303"/>
                                        </p:tgtEl>
                                        <p:attrNameLst>
                                          <p:attrName>style.visibility</p:attrName>
                                        </p:attrNameLst>
                                      </p:cBhvr>
                                      <p:to>
                                        <p:strVal val="visible"/>
                                      </p:to>
                                    </p:set>
                                    <p:anim calcmode="lin" valueType="num">
                                      <p:cBhvr>
                                        <p:cTn id="215" dur="500" fill="hold"/>
                                        <p:tgtEl>
                                          <p:spTgt spid="303"/>
                                        </p:tgtEl>
                                        <p:attrNameLst>
                                          <p:attrName>ppt_w</p:attrName>
                                        </p:attrNameLst>
                                      </p:cBhvr>
                                      <p:tavLst>
                                        <p:tav tm="0">
                                          <p:val>
                                            <p:fltVal val="0"/>
                                          </p:val>
                                        </p:tav>
                                        <p:tav tm="100000">
                                          <p:val>
                                            <p:strVal val="#ppt_w"/>
                                          </p:val>
                                        </p:tav>
                                      </p:tavLst>
                                    </p:anim>
                                    <p:anim calcmode="lin" valueType="num">
                                      <p:cBhvr>
                                        <p:cTn id="216" dur="500" fill="hold"/>
                                        <p:tgtEl>
                                          <p:spTgt spid="303"/>
                                        </p:tgtEl>
                                        <p:attrNameLst>
                                          <p:attrName>ppt_h</p:attrName>
                                        </p:attrNameLst>
                                      </p:cBhvr>
                                      <p:tavLst>
                                        <p:tav tm="0">
                                          <p:val>
                                            <p:fltVal val="0"/>
                                          </p:val>
                                        </p:tav>
                                        <p:tav tm="100000">
                                          <p:val>
                                            <p:strVal val="#ppt_h"/>
                                          </p:val>
                                        </p:tav>
                                      </p:tavLst>
                                    </p:anim>
                                    <p:animEffect transition="in" filter="fade">
                                      <p:cBhvr>
                                        <p:cTn id="217" dur="500"/>
                                        <p:tgtEl>
                                          <p:spTgt spid="303"/>
                                        </p:tgtEl>
                                      </p:cBhvr>
                                    </p:animEffect>
                                  </p:childTnLst>
                                </p:cTn>
                              </p:par>
                            </p:childTnLst>
                          </p:cTn>
                        </p:par>
                        <p:par>
                          <p:cTn id="218" fill="hold">
                            <p:stCondLst>
                              <p:cond delay="1500"/>
                            </p:stCondLst>
                            <p:childTnLst>
                              <p:par>
                                <p:cTn id="219" presetID="53" presetClass="entr" presetSubtype="16" fill="hold" grpId="0" nodeType="afterEffect">
                                  <p:stCondLst>
                                    <p:cond delay="0"/>
                                  </p:stCondLst>
                                  <p:childTnLst>
                                    <p:set>
                                      <p:cBhvr>
                                        <p:cTn id="220" dur="1" fill="hold">
                                          <p:stCondLst>
                                            <p:cond delay="0"/>
                                          </p:stCondLst>
                                        </p:cTn>
                                        <p:tgtEl>
                                          <p:spTgt spid="304"/>
                                        </p:tgtEl>
                                        <p:attrNameLst>
                                          <p:attrName>style.visibility</p:attrName>
                                        </p:attrNameLst>
                                      </p:cBhvr>
                                      <p:to>
                                        <p:strVal val="visible"/>
                                      </p:to>
                                    </p:set>
                                    <p:anim calcmode="lin" valueType="num">
                                      <p:cBhvr>
                                        <p:cTn id="221" dur="500" fill="hold"/>
                                        <p:tgtEl>
                                          <p:spTgt spid="304"/>
                                        </p:tgtEl>
                                        <p:attrNameLst>
                                          <p:attrName>ppt_w</p:attrName>
                                        </p:attrNameLst>
                                      </p:cBhvr>
                                      <p:tavLst>
                                        <p:tav tm="0">
                                          <p:val>
                                            <p:fltVal val="0"/>
                                          </p:val>
                                        </p:tav>
                                        <p:tav tm="100000">
                                          <p:val>
                                            <p:strVal val="#ppt_w"/>
                                          </p:val>
                                        </p:tav>
                                      </p:tavLst>
                                    </p:anim>
                                    <p:anim calcmode="lin" valueType="num">
                                      <p:cBhvr>
                                        <p:cTn id="222" dur="500" fill="hold"/>
                                        <p:tgtEl>
                                          <p:spTgt spid="304"/>
                                        </p:tgtEl>
                                        <p:attrNameLst>
                                          <p:attrName>ppt_h</p:attrName>
                                        </p:attrNameLst>
                                      </p:cBhvr>
                                      <p:tavLst>
                                        <p:tav tm="0">
                                          <p:val>
                                            <p:fltVal val="0"/>
                                          </p:val>
                                        </p:tav>
                                        <p:tav tm="100000">
                                          <p:val>
                                            <p:strVal val="#ppt_h"/>
                                          </p:val>
                                        </p:tav>
                                      </p:tavLst>
                                    </p:anim>
                                    <p:animEffect transition="in" filter="fade">
                                      <p:cBhvr>
                                        <p:cTn id="223" dur="500"/>
                                        <p:tgtEl>
                                          <p:spTgt spid="304"/>
                                        </p:tgtEl>
                                      </p:cBhvr>
                                    </p:animEffect>
                                  </p:childTnLst>
                                </p:cTn>
                              </p:par>
                            </p:childTnLst>
                          </p:cTn>
                        </p:par>
                        <p:par>
                          <p:cTn id="224" fill="hold">
                            <p:stCondLst>
                              <p:cond delay="2000"/>
                            </p:stCondLst>
                            <p:childTnLst>
                              <p:par>
                                <p:cTn id="225" presetID="10" presetClass="entr" presetSubtype="0" fill="hold" grpId="0" nodeType="afterEffect">
                                  <p:stCondLst>
                                    <p:cond delay="0"/>
                                  </p:stCondLst>
                                  <p:childTnLst>
                                    <p:set>
                                      <p:cBhvr>
                                        <p:cTn id="226" dur="1" fill="hold">
                                          <p:stCondLst>
                                            <p:cond delay="0"/>
                                          </p:stCondLst>
                                        </p:cTn>
                                        <p:tgtEl>
                                          <p:spTgt spid="110"/>
                                        </p:tgtEl>
                                        <p:attrNameLst>
                                          <p:attrName>style.visibility</p:attrName>
                                        </p:attrNameLst>
                                      </p:cBhvr>
                                      <p:to>
                                        <p:strVal val="visible"/>
                                      </p:to>
                                    </p:set>
                                    <p:animEffect transition="in" filter="fade">
                                      <p:cBhvr>
                                        <p:cTn id="227" dur="500"/>
                                        <p:tgtEl>
                                          <p:spTgt spid="110"/>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83"/>
                                        </p:tgtEl>
                                        <p:attrNameLst>
                                          <p:attrName>style.visibility</p:attrName>
                                        </p:attrNameLst>
                                      </p:cBhvr>
                                      <p:to>
                                        <p:strVal val="visible"/>
                                      </p:to>
                                    </p:set>
                                    <p:animEffect transition="in" filter="fade">
                                      <p:cBhvr>
                                        <p:cTn id="230" dur="500"/>
                                        <p:tgtEl>
                                          <p:spTgt spid="83"/>
                                        </p:tgtEl>
                                      </p:cBhvr>
                                    </p:animEffect>
                                  </p:childTnLst>
                                </p:cTn>
                              </p:par>
                              <p:par>
                                <p:cTn id="231" presetID="53" presetClass="entr" presetSubtype="16" fill="hold" nodeType="withEffect">
                                  <p:stCondLst>
                                    <p:cond delay="0"/>
                                  </p:stCondLst>
                                  <p:childTnLst>
                                    <p:set>
                                      <p:cBhvr>
                                        <p:cTn id="232" dur="1" fill="hold">
                                          <p:stCondLst>
                                            <p:cond delay="0"/>
                                          </p:stCondLst>
                                        </p:cTn>
                                        <p:tgtEl>
                                          <p:spTgt spid="3"/>
                                        </p:tgtEl>
                                        <p:attrNameLst>
                                          <p:attrName>style.visibility</p:attrName>
                                        </p:attrNameLst>
                                      </p:cBhvr>
                                      <p:to>
                                        <p:strVal val="visible"/>
                                      </p:to>
                                    </p:set>
                                    <p:anim calcmode="lin" valueType="num">
                                      <p:cBhvr>
                                        <p:cTn id="233" dur="500" fill="hold"/>
                                        <p:tgtEl>
                                          <p:spTgt spid="3"/>
                                        </p:tgtEl>
                                        <p:attrNameLst>
                                          <p:attrName>ppt_w</p:attrName>
                                        </p:attrNameLst>
                                      </p:cBhvr>
                                      <p:tavLst>
                                        <p:tav tm="0">
                                          <p:val>
                                            <p:fltVal val="0"/>
                                          </p:val>
                                        </p:tav>
                                        <p:tav tm="100000">
                                          <p:val>
                                            <p:strVal val="#ppt_w"/>
                                          </p:val>
                                        </p:tav>
                                      </p:tavLst>
                                    </p:anim>
                                    <p:anim calcmode="lin" valueType="num">
                                      <p:cBhvr>
                                        <p:cTn id="234" dur="500" fill="hold"/>
                                        <p:tgtEl>
                                          <p:spTgt spid="3"/>
                                        </p:tgtEl>
                                        <p:attrNameLst>
                                          <p:attrName>ppt_h</p:attrName>
                                        </p:attrNameLst>
                                      </p:cBhvr>
                                      <p:tavLst>
                                        <p:tav tm="0">
                                          <p:val>
                                            <p:fltVal val="0"/>
                                          </p:val>
                                        </p:tav>
                                        <p:tav tm="100000">
                                          <p:val>
                                            <p:strVal val="#ppt_h"/>
                                          </p:val>
                                        </p:tav>
                                      </p:tavLst>
                                    </p:anim>
                                    <p:animEffect transition="in" filter="fade">
                                      <p:cBhvr>
                                        <p:cTn id="2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3" grpId="0" animBg="1"/>
      <p:bldP spid="73" grpId="1" animBg="1"/>
      <p:bldP spid="68" grpId="0" animBg="1"/>
      <p:bldP spid="68" grpId="1" animBg="1"/>
      <p:bldP spid="287" grpId="0" animBg="1"/>
      <p:bldP spid="287" grpId="1" animBg="1"/>
      <p:bldP spid="299" grpId="0" animBg="1"/>
      <p:bldP spid="299" grpId="1" animBg="1"/>
      <p:bldP spid="300" grpId="0" animBg="1"/>
      <p:bldP spid="300" grpId="1" animBg="1"/>
      <p:bldP spid="270" grpId="0" animBg="1"/>
      <p:bldP spid="270" grpId="1" animBg="1"/>
      <p:bldP spid="297" grpId="0" animBg="1"/>
      <p:bldP spid="297" grpId="1" animBg="1"/>
      <p:bldP spid="298" grpId="0" animBg="1"/>
      <p:bldP spid="298" grpId="1" animBg="1"/>
      <p:bldP spid="218" grpId="0" animBg="1"/>
      <p:bldP spid="478" grpId="0"/>
      <p:bldP spid="479" grpId="0"/>
      <p:bldP spid="480" grpId="0"/>
      <p:bldP spid="481" grpId="0"/>
      <p:bldP spid="482" grpId="0"/>
      <p:bldP spid="6" grpId="0" animBg="1"/>
      <p:bldP spid="6" grpId="1" animBg="1"/>
      <p:bldP spid="205" grpId="0" animBg="1"/>
      <p:bldP spid="205" grpId="1" animBg="1"/>
      <p:bldP spid="206" grpId="0" animBg="1"/>
      <p:bldP spid="206" grpId="1" animBg="1"/>
      <p:bldP spid="219" grpId="0"/>
      <p:bldP spid="266" grpId="0" animBg="1"/>
      <p:bldP spid="246" grpId="0" animBg="1"/>
      <p:bldP spid="301" grpId="0" animBg="1"/>
      <p:bldP spid="302" grpId="0" animBg="1"/>
      <p:bldP spid="303" grpId="0" animBg="1"/>
      <p:bldP spid="304" grpId="0" animBg="1"/>
      <p:bldP spid="390" grpId="0"/>
      <p:bldP spid="64" grpId="0" animBg="1"/>
      <p:bldP spid="65" grpId="0" animBg="1"/>
      <p:bldP spid="108" grpId="0" animBg="1"/>
      <p:bldP spid="109" grpId="0" animBg="1"/>
      <p:bldP spid="110" grpId="0" animBg="1"/>
      <p:bldP spid="8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3">
            <a:extLst>
              <a:ext uri="{FF2B5EF4-FFF2-40B4-BE49-F238E27FC236}">
                <a16:creationId xmlns:a16="http://schemas.microsoft.com/office/drawing/2014/main" id="{FAA6F3FB-D854-47BB-80AD-70A1A9FC0DBA}"/>
              </a:ext>
            </a:extLst>
          </p:cNvPr>
          <p:cNvSpPr txBox="1">
            <a:spLocks/>
          </p:cNvSpPr>
          <p:nvPr/>
        </p:nvSpPr>
        <p:spPr>
          <a:xfrm>
            <a:off x="7053959" y="632779"/>
            <a:ext cx="193764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overview</a:t>
            </a:r>
          </a:p>
        </p:txBody>
      </p:sp>
      <p:sp>
        <p:nvSpPr>
          <p:cNvPr id="4" name="Title 3"/>
          <p:cNvSpPr>
            <a:spLocks noGrp="1"/>
          </p:cNvSpPr>
          <p:nvPr>
            <p:ph type="title"/>
          </p:nvPr>
        </p:nvSpPr>
        <p:spPr>
          <a:xfrm>
            <a:off x="465139" y="632779"/>
            <a:ext cx="7139622" cy="411162"/>
          </a:xfrm>
        </p:spPr>
        <p:txBody>
          <a:bodyPr/>
          <a:lstStyle/>
          <a:p>
            <a:r>
              <a:rPr lang="en-US"/>
              <a:t>API-driven development with Kubernetes:</a:t>
            </a:r>
            <a:endParaRPr lang="en-US">
              <a:solidFill>
                <a:srgbClr val="0078D3"/>
              </a:solidFill>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E6CD0250-3A18-43B9-BEC8-2819252D04D9}"/>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7" y="1982963"/>
            <a:ext cx="360236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API</a:t>
            </a:r>
            <a:r>
              <a:rPr lang="en-US" sz="1600" b="0" spc="0">
                <a:solidFill>
                  <a:srgbClr val="0078D4"/>
                </a:solidFill>
                <a:latin typeface="Segoe UI" panose="020B0502040204020203" pitchFamily="34" charset="0"/>
              </a:rPr>
              <a:t> defines how internal world communicates with outside world</a:t>
            </a:r>
          </a:p>
        </p:txBody>
      </p:sp>
      <p:sp>
        <p:nvSpPr>
          <p:cNvPr id="197" name="Title 16">
            <a:extLst>
              <a:ext uri="{FF2B5EF4-FFF2-40B4-BE49-F238E27FC236}">
                <a16:creationId xmlns:a16="http://schemas.microsoft.com/office/drawing/2014/main" id="{DF0B8B5E-F3FB-48F2-98E7-AE01DC52FBB2}"/>
              </a:ext>
            </a:extLst>
          </p:cNvPr>
          <p:cNvSpPr txBox="1">
            <a:spLocks/>
          </p:cNvSpPr>
          <p:nvPr/>
        </p:nvSpPr>
        <p:spPr>
          <a:xfrm>
            <a:off x="465137" y="2576794"/>
            <a:ext cx="3602365" cy="19184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External interface to the world</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Formalizes parameters for internal and external user access</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Allows definition and enforcement of policies, like security and usage</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Provides abstraction of the underlying details</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Enables decoupling of interface development from logic development</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Acts as proxy for app logic</a:t>
            </a:r>
          </a:p>
        </p:txBody>
      </p:sp>
      <p:sp>
        <p:nvSpPr>
          <p:cNvPr id="199" name="Title 16">
            <a:extLst>
              <a:ext uri="{FF2B5EF4-FFF2-40B4-BE49-F238E27FC236}">
                <a16:creationId xmlns:a16="http://schemas.microsoft.com/office/drawing/2014/main" id="{817FB519-29DF-4975-9000-6E71480530C0}"/>
              </a:ext>
            </a:extLst>
          </p:cNvPr>
          <p:cNvSpPr txBox="1">
            <a:spLocks/>
          </p:cNvSpPr>
          <p:nvPr/>
        </p:nvSpPr>
        <p:spPr>
          <a:xfrm>
            <a:off x="465137" y="4894331"/>
            <a:ext cx="371272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Kubernetes </a:t>
            </a:r>
            <a:r>
              <a:rPr lang="en-US" sz="1600" b="0" spc="0">
                <a:solidFill>
                  <a:srgbClr val="0078D4"/>
                </a:solidFill>
                <a:latin typeface="+mn-lt"/>
                <a:cs typeface="Segoe UI Semibold" panose="020B0702040204020203" pitchFamily="34" charset="0"/>
              </a:rPr>
              <a:t>provides app orchestration environment and scalability needs</a:t>
            </a:r>
          </a:p>
        </p:txBody>
      </p:sp>
      <p:sp>
        <p:nvSpPr>
          <p:cNvPr id="200" name="Title 16">
            <a:extLst>
              <a:ext uri="{FF2B5EF4-FFF2-40B4-BE49-F238E27FC236}">
                <a16:creationId xmlns:a16="http://schemas.microsoft.com/office/drawing/2014/main" id="{279FF520-8F34-4818-A39B-197649B3B198}"/>
              </a:ext>
            </a:extLst>
          </p:cNvPr>
          <p:cNvSpPr txBox="1">
            <a:spLocks/>
          </p:cNvSpPr>
          <p:nvPr/>
        </p:nvSpPr>
        <p:spPr>
          <a:xfrm>
            <a:off x="465137" y="5488162"/>
            <a:ext cx="3602365" cy="84125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Simplifies migration and modernization</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Enables developers to focus on app logic</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Provides orchestration and scalability across apps and services</a:t>
            </a:r>
          </a:p>
        </p:txBody>
      </p: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Title 1">
            <a:extLst>
              <a:ext uri="{FF2B5EF4-FFF2-40B4-BE49-F238E27FC236}">
                <a16:creationId xmlns:a16="http://schemas.microsoft.com/office/drawing/2014/main" id="{FA823966-8972-4D00-BB07-5EFA1267FD0F}"/>
              </a:ext>
            </a:extLst>
          </p:cNvPr>
          <p:cNvSpPr txBox="1">
            <a:spLocks/>
          </p:cNvSpPr>
          <p:nvPr/>
        </p:nvSpPr>
        <p:spPr>
          <a:xfrm>
            <a:off x="9054787" y="2994565"/>
            <a:ext cx="163224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platform</a:t>
            </a:r>
          </a:p>
        </p:txBody>
      </p:sp>
      <p:sp>
        <p:nvSpPr>
          <p:cNvPr id="232" name="Rectangle: Rounded Corners 231">
            <a:extLst>
              <a:ext uri="{FF2B5EF4-FFF2-40B4-BE49-F238E27FC236}">
                <a16:creationId xmlns:a16="http://schemas.microsoft.com/office/drawing/2014/main" id="{D64ED148-66D2-4C89-AB5A-1FBD690DA242}"/>
              </a:ext>
            </a:extLst>
          </p:cNvPr>
          <p:cNvSpPr/>
          <p:nvPr/>
        </p:nvSpPr>
        <p:spPr bwMode="auto">
          <a:xfrm>
            <a:off x="8582506" y="3224123"/>
            <a:ext cx="2494351" cy="229541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40" name="Group 39">
            <a:extLst>
              <a:ext uri="{FF2B5EF4-FFF2-40B4-BE49-F238E27FC236}">
                <a16:creationId xmlns:a16="http://schemas.microsoft.com/office/drawing/2014/main" id="{9E96EDFF-6BA4-4A03-84F5-18B08E1CD898}"/>
              </a:ext>
            </a:extLst>
          </p:cNvPr>
          <p:cNvGrpSpPr/>
          <p:nvPr/>
        </p:nvGrpSpPr>
        <p:grpSpPr>
          <a:xfrm>
            <a:off x="8905195" y="3928833"/>
            <a:ext cx="1874142" cy="469928"/>
            <a:chOff x="8958413" y="4072573"/>
            <a:chExt cx="1874142" cy="469928"/>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958413" y="4072573"/>
              <a:ext cx="477300" cy="469928"/>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524050" y="4153649"/>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cxnSp>
        <p:nvCxnSpPr>
          <p:cNvPr id="42" name="Straight Connector 41">
            <a:extLst>
              <a:ext uri="{FF2B5EF4-FFF2-40B4-BE49-F238E27FC236}">
                <a16:creationId xmlns:a16="http://schemas.microsoft.com/office/drawing/2014/main" id="{BE4BFEEA-3C55-4C36-8E42-10814B88509E}"/>
              </a:ext>
            </a:extLst>
          </p:cNvPr>
          <p:cNvCxnSpPr/>
          <p:nvPr/>
        </p:nvCxnSpPr>
        <p:spPr>
          <a:xfrm>
            <a:off x="8850768" y="3815159"/>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B7273E0-5DEA-46E9-BF59-E408B2F0F0BD}"/>
              </a:ext>
            </a:extLst>
          </p:cNvPr>
          <p:cNvCxnSpPr/>
          <p:nvPr/>
        </p:nvCxnSpPr>
        <p:spPr>
          <a:xfrm>
            <a:off x="8850768" y="4512435"/>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C98630E8-93D7-49C7-BDA0-44590BC5AAB1}"/>
              </a:ext>
            </a:extLst>
          </p:cNvPr>
          <p:cNvSpPr/>
          <p:nvPr/>
        </p:nvSpPr>
        <p:spPr bwMode="auto">
          <a:xfrm>
            <a:off x="8851273" y="3379794"/>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246" name="Rectangle: Rounded Corners 245">
            <a:extLst>
              <a:ext uri="{FF2B5EF4-FFF2-40B4-BE49-F238E27FC236}">
                <a16:creationId xmlns:a16="http://schemas.microsoft.com/office/drawing/2014/main" id="{73941288-9113-4703-A049-7071607D1BEE}"/>
              </a:ext>
            </a:extLst>
          </p:cNvPr>
          <p:cNvSpPr/>
          <p:nvPr/>
        </p:nvSpPr>
        <p:spPr bwMode="auto">
          <a:xfrm>
            <a:off x="8851273" y="4626110"/>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sp>
        <p:nvSpPr>
          <p:cNvPr id="247" name="Rectangle: Rounded Corners 246">
            <a:extLst>
              <a:ext uri="{FF2B5EF4-FFF2-40B4-BE49-F238E27FC236}">
                <a16:creationId xmlns:a16="http://schemas.microsoft.com/office/drawing/2014/main" id="{C2861395-6304-445A-9A00-905D22FBF5CC}"/>
              </a:ext>
            </a:extLst>
          </p:cNvPr>
          <p:cNvSpPr/>
          <p:nvPr/>
        </p:nvSpPr>
        <p:spPr bwMode="auto">
          <a:xfrm>
            <a:off x="8851273" y="5042171"/>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a:t>
            </a:r>
          </a:p>
        </p:txBody>
      </p: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cxnSp>
        <p:nvCxnSpPr>
          <p:cNvPr id="16" name="Connector: Elbow 15">
            <a:extLst>
              <a:ext uri="{FF2B5EF4-FFF2-40B4-BE49-F238E27FC236}">
                <a16:creationId xmlns:a16="http://schemas.microsoft.com/office/drawing/2014/main" id="{F3B8852C-B458-4FBE-9169-9B04EC5893CB}"/>
              </a:ext>
            </a:extLst>
          </p:cNvPr>
          <p:cNvCxnSpPr>
            <a:cxnSpLocks/>
          </p:cNvCxnSpPr>
          <p:nvPr/>
        </p:nvCxnSpPr>
        <p:spPr>
          <a:xfrm rot="10800000">
            <a:off x="6025085" y="3510219"/>
            <a:ext cx="204973" cy="36576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4" name="Title 1">
            <a:extLst>
              <a:ext uri="{FF2B5EF4-FFF2-40B4-BE49-F238E27FC236}">
                <a16:creationId xmlns:a16="http://schemas.microsoft.com/office/drawing/2014/main" id="{A0A6F00B-B71A-4D5D-993F-A1688C660572}"/>
              </a:ext>
            </a:extLst>
          </p:cNvPr>
          <p:cNvSpPr txBox="1">
            <a:spLocks/>
          </p:cNvSpPr>
          <p:nvPr/>
        </p:nvSpPr>
        <p:spPr>
          <a:xfrm>
            <a:off x="5636300" y="2622007"/>
            <a:ext cx="77756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app</a:t>
            </a:r>
          </a:p>
        </p:txBody>
      </p:sp>
      <p:grpSp>
        <p:nvGrpSpPr>
          <p:cNvPr id="8" name="Group 7">
            <a:extLst>
              <a:ext uri="{FF2B5EF4-FFF2-40B4-BE49-F238E27FC236}">
                <a16:creationId xmlns:a16="http://schemas.microsoft.com/office/drawing/2014/main" id="{6748C28D-08C6-4CAB-8D7B-845CD7A99A62}"/>
              </a:ext>
            </a:extLst>
          </p:cNvPr>
          <p:cNvGrpSpPr/>
          <p:nvPr/>
        </p:nvGrpSpPr>
        <p:grpSpPr>
          <a:xfrm>
            <a:off x="5680538" y="2825986"/>
            <a:ext cx="689792" cy="689792"/>
            <a:chOff x="5806666" y="2825986"/>
            <a:chExt cx="689792" cy="689792"/>
          </a:xfrm>
        </p:grpSpPr>
        <p:sp>
          <p:nvSpPr>
            <p:cNvPr id="225" name="Rectangle: Rounded Corners 224">
              <a:extLst>
                <a:ext uri="{FF2B5EF4-FFF2-40B4-BE49-F238E27FC236}">
                  <a16:creationId xmlns:a16="http://schemas.microsoft.com/office/drawing/2014/main" id="{2684927A-B7C8-4858-9D76-7E55CDC67A93}"/>
                </a:ext>
              </a:extLst>
            </p:cNvPr>
            <p:cNvSpPr/>
            <p:nvPr/>
          </p:nvSpPr>
          <p:spPr bwMode="auto">
            <a:xfrm>
              <a:off x="5806666" y="2825986"/>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58A9FAE2-C1FA-4E20-8EE4-EB0F85E7C18B}"/>
                </a:ext>
              </a:extLst>
            </p:cNvPr>
            <p:cNvGrpSpPr/>
            <p:nvPr/>
          </p:nvGrpSpPr>
          <p:grpSpPr>
            <a:xfrm>
              <a:off x="5878844" y="2964443"/>
              <a:ext cx="545436" cy="442927"/>
              <a:chOff x="5878844" y="3021280"/>
              <a:chExt cx="545436" cy="442927"/>
            </a:xfrm>
          </p:grpSpPr>
          <p:sp>
            <p:nvSpPr>
              <p:cNvPr id="55" name="Freeform 13" title="Icon of a cloud">
                <a:extLst>
                  <a:ext uri="{FF2B5EF4-FFF2-40B4-BE49-F238E27FC236}">
                    <a16:creationId xmlns:a16="http://schemas.microsoft.com/office/drawing/2014/main" id="{85205ABE-86C0-4D59-84C4-FD16DD8317D6}"/>
                  </a:ext>
                </a:extLst>
              </p:cNvPr>
              <p:cNvSpPr>
                <a:spLocks noChangeAspect="1"/>
              </p:cNvSpPr>
              <p:nvPr/>
            </p:nvSpPr>
            <p:spPr bwMode="auto">
              <a:xfrm>
                <a:off x="5878844" y="302128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6" name="Group 55">
                <a:extLst>
                  <a:ext uri="{FF2B5EF4-FFF2-40B4-BE49-F238E27FC236}">
                    <a16:creationId xmlns:a16="http://schemas.microsoft.com/office/drawing/2014/main" id="{54F1E3B2-7CBE-4C61-BDF0-630CC89C49CF}"/>
                  </a:ext>
                </a:extLst>
              </p:cNvPr>
              <p:cNvGrpSpPr/>
              <p:nvPr/>
            </p:nvGrpSpPr>
            <p:grpSpPr>
              <a:xfrm>
                <a:off x="5997840" y="3169575"/>
                <a:ext cx="307445" cy="294632"/>
                <a:chOff x="4571620" y="3352800"/>
                <a:chExt cx="524119" cy="502276"/>
              </a:xfrm>
            </p:grpSpPr>
            <p:sp>
              <p:nvSpPr>
                <p:cNvPr id="57" name="Rectangle 56">
                  <a:extLst>
                    <a:ext uri="{FF2B5EF4-FFF2-40B4-BE49-F238E27FC236}">
                      <a16:creationId xmlns:a16="http://schemas.microsoft.com/office/drawing/2014/main" id="{B3A855F5-7BC7-47EE-B4E6-556D5F2EE157}"/>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enericApp_EB3B" title="Icon of an app window">
                  <a:extLst>
                    <a:ext uri="{FF2B5EF4-FFF2-40B4-BE49-F238E27FC236}">
                      <a16:creationId xmlns:a16="http://schemas.microsoft.com/office/drawing/2014/main" id="{9CE10BE2-0D46-4A84-A8A0-0F0E41678CD5}"/>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227" name="Connector: Elbow 226">
            <a:extLst>
              <a:ext uri="{FF2B5EF4-FFF2-40B4-BE49-F238E27FC236}">
                <a16:creationId xmlns:a16="http://schemas.microsoft.com/office/drawing/2014/main" id="{F5308B0C-4C80-4DD7-9E0B-C4420B9690CC}"/>
              </a:ext>
            </a:extLst>
          </p:cNvPr>
          <p:cNvCxnSpPr>
            <a:cxnSpLocks/>
          </p:cNvCxnSpPr>
          <p:nvPr/>
        </p:nvCxnSpPr>
        <p:spPr>
          <a:xfrm flipV="1">
            <a:off x="7407265" y="3510219"/>
            <a:ext cx="204479" cy="36576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2" name="Title 1">
            <a:extLst>
              <a:ext uri="{FF2B5EF4-FFF2-40B4-BE49-F238E27FC236}">
                <a16:creationId xmlns:a16="http://schemas.microsoft.com/office/drawing/2014/main" id="{B360B028-D121-4A49-9512-CDB3311B7850}"/>
              </a:ext>
            </a:extLst>
          </p:cNvPr>
          <p:cNvSpPr txBox="1">
            <a:spLocks/>
          </p:cNvSpPr>
          <p:nvPr/>
        </p:nvSpPr>
        <p:spPr>
          <a:xfrm>
            <a:off x="7222610" y="2623272"/>
            <a:ext cx="77756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Website</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0DC949F1-FFA6-44CE-95FB-B97A8C9D9562}"/>
              </a:ext>
            </a:extLst>
          </p:cNvPr>
          <p:cNvGrpSpPr/>
          <p:nvPr/>
        </p:nvGrpSpPr>
        <p:grpSpPr>
          <a:xfrm>
            <a:off x="7266848" y="2820427"/>
            <a:ext cx="689792" cy="689792"/>
            <a:chOff x="7392976" y="2820427"/>
            <a:chExt cx="689792" cy="689792"/>
          </a:xfrm>
        </p:grpSpPr>
        <p:sp>
          <p:nvSpPr>
            <p:cNvPr id="223" name="Rectangle: Rounded Corners 222">
              <a:extLst>
                <a:ext uri="{FF2B5EF4-FFF2-40B4-BE49-F238E27FC236}">
                  <a16:creationId xmlns:a16="http://schemas.microsoft.com/office/drawing/2014/main" id="{7739798B-C896-4DB7-B202-79AD09C17E1F}"/>
                </a:ext>
              </a:extLst>
            </p:cNvPr>
            <p:cNvSpPr/>
            <p:nvPr/>
          </p:nvSpPr>
          <p:spPr bwMode="auto">
            <a:xfrm>
              <a:off x="7392976" y="2820427"/>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globe_2" title="Icon of a sphere made of lines">
              <a:extLst>
                <a:ext uri="{FF2B5EF4-FFF2-40B4-BE49-F238E27FC236}">
                  <a16:creationId xmlns:a16="http://schemas.microsoft.com/office/drawing/2014/main" id="{2F7CBEDF-9463-4E7C-9B34-53F4229FB3BA}"/>
                </a:ext>
              </a:extLst>
            </p:cNvPr>
            <p:cNvSpPr>
              <a:spLocks noChangeAspect="1" noEditPoints="1"/>
            </p:cNvSpPr>
            <p:nvPr/>
          </p:nvSpPr>
          <p:spPr bwMode="auto">
            <a:xfrm>
              <a:off x="7536995" y="2964446"/>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229" name="Connector: Elbow 228">
            <a:extLst>
              <a:ext uri="{FF2B5EF4-FFF2-40B4-BE49-F238E27FC236}">
                <a16:creationId xmlns:a16="http://schemas.microsoft.com/office/drawing/2014/main" id="{9FD92216-5DDB-4C56-954C-93922C97A225}"/>
              </a:ext>
            </a:extLst>
          </p:cNvPr>
          <p:cNvCxnSpPr>
            <a:cxnSpLocks/>
          </p:cNvCxnSpPr>
          <p:nvPr/>
        </p:nvCxnSpPr>
        <p:spPr>
          <a:xfrm rot="10800000" flipV="1">
            <a:off x="6025085" y="4684655"/>
            <a:ext cx="205323" cy="27432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8" name="Title 1">
            <a:extLst>
              <a:ext uri="{FF2B5EF4-FFF2-40B4-BE49-F238E27FC236}">
                <a16:creationId xmlns:a16="http://schemas.microsoft.com/office/drawing/2014/main" id="{9CB4EA38-00C3-42BA-906A-974FE7B3F01F}"/>
              </a:ext>
            </a:extLst>
          </p:cNvPr>
          <p:cNvSpPr txBox="1">
            <a:spLocks/>
          </p:cNvSpPr>
          <p:nvPr/>
        </p:nvSpPr>
        <p:spPr>
          <a:xfrm>
            <a:off x="5636300" y="4958977"/>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Mobile app</a:t>
            </a:r>
          </a:p>
        </p:txBody>
      </p:sp>
      <p:grpSp>
        <p:nvGrpSpPr>
          <p:cNvPr id="23" name="Group 22">
            <a:extLst>
              <a:ext uri="{FF2B5EF4-FFF2-40B4-BE49-F238E27FC236}">
                <a16:creationId xmlns:a16="http://schemas.microsoft.com/office/drawing/2014/main" id="{7B44CA0E-4F38-4750-AC69-7C2D18C4C0BA}"/>
              </a:ext>
            </a:extLst>
          </p:cNvPr>
          <p:cNvGrpSpPr/>
          <p:nvPr/>
        </p:nvGrpSpPr>
        <p:grpSpPr>
          <a:xfrm>
            <a:off x="5680538" y="5202299"/>
            <a:ext cx="689792" cy="689792"/>
            <a:chOff x="5806666" y="5202299"/>
            <a:chExt cx="689792" cy="689792"/>
          </a:xfrm>
        </p:grpSpPr>
        <p:sp>
          <p:nvSpPr>
            <p:cNvPr id="209" name="Rectangle: Rounded Corners 208">
              <a:extLst>
                <a:ext uri="{FF2B5EF4-FFF2-40B4-BE49-F238E27FC236}">
                  <a16:creationId xmlns:a16="http://schemas.microsoft.com/office/drawing/2014/main" id="{F432D216-CC65-4762-8433-D44D3F3ECE5E}"/>
                </a:ext>
              </a:extLst>
            </p:cNvPr>
            <p:cNvSpPr/>
            <p:nvPr/>
          </p:nvSpPr>
          <p:spPr bwMode="auto">
            <a:xfrm>
              <a:off x="5806666" y="5202299"/>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A2B8F7A-C4EC-4F68-A4DA-B314A88BB567}"/>
                </a:ext>
              </a:extLst>
            </p:cNvPr>
            <p:cNvGrpSpPr/>
            <p:nvPr/>
          </p:nvGrpSpPr>
          <p:grpSpPr>
            <a:xfrm>
              <a:off x="5964202" y="5334046"/>
              <a:ext cx="412280" cy="467613"/>
              <a:chOff x="4329263" y="3124070"/>
              <a:chExt cx="412280" cy="467613"/>
            </a:xfrm>
          </p:grpSpPr>
          <p:sp>
            <p:nvSpPr>
              <p:cNvPr id="66" name="CellPhone_E8EA" title="Icon of a cellphone">
                <a:extLst>
                  <a:ext uri="{FF2B5EF4-FFF2-40B4-BE49-F238E27FC236}">
                    <a16:creationId xmlns:a16="http://schemas.microsoft.com/office/drawing/2014/main" id="{D7C67F09-86DA-42C5-B617-37F79A40A0A6}"/>
                  </a:ext>
                </a:extLst>
              </p:cNvPr>
              <p:cNvSpPr>
                <a:spLocks noChangeAspect="1" noEditPoints="1"/>
              </p:cNvSpPr>
              <p:nvPr/>
            </p:nvSpPr>
            <p:spPr bwMode="auto">
              <a:xfrm>
                <a:off x="4329263" y="312407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3" name="Group 62">
                <a:extLst>
                  <a:ext uri="{FF2B5EF4-FFF2-40B4-BE49-F238E27FC236}">
                    <a16:creationId xmlns:a16="http://schemas.microsoft.com/office/drawing/2014/main" id="{ECED7045-A038-435C-965B-9298024555B8}"/>
                  </a:ext>
                </a:extLst>
              </p:cNvPr>
              <p:cNvGrpSpPr/>
              <p:nvPr/>
            </p:nvGrpSpPr>
            <p:grpSpPr>
              <a:xfrm>
                <a:off x="4434098" y="3297051"/>
                <a:ext cx="307445" cy="294632"/>
                <a:chOff x="4571620" y="3352800"/>
                <a:chExt cx="524119" cy="502276"/>
              </a:xfrm>
            </p:grpSpPr>
            <p:sp>
              <p:nvSpPr>
                <p:cNvPr id="64" name="Rectangle 63">
                  <a:extLst>
                    <a:ext uri="{FF2B5EF4-FFF2-40B4-BE49-F238E27FC236}">
                      <a16:creationId xmlns:a16="http://schemas.microsoft.com/office/drawing/2014/main" id="{E2FC1584-846C-43FE-A1AC-F4BEC3C9D62B}"/>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GenericApp_EB3B" title="Icon of an app window">
                  <a:extLst>
                    <a:ext uri="{FF2B5EF4-FFF2-40B4-BE49-F238E27FC236}">
                      <a16:creationId xmlns:a16="http://schemas.microsoft.com/office/drawing/2014/main" id="{903A972E-F8F3-4C8A-985E-C942E6356FE4}"/>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228" name="Connector: Elbow 227">
            <a:extLst>
              <a:ext uri="{FF2B5EF4-FFF2-40B4-BE49-F238E27FC236}">
                <a16:creationId xmlns:a16="http://schemas.microsoft.com/office/drawing/2014/main" id="{D5688C4B-E288-44F5-A246-8552C1BA61F4}"/>
              </a:ext>
            </a:extLst>
          </p:cNvPr>
          <p:cNvCxnSpPr>
            <a:cxnSpLocks/>
          </p:cNvCxnSpPr>
          <p:nvPr/>
        </p:nvCxnSpPr>
        <p:spPr>
          <a:xfrm>
            <a:off x="7407265" y="4684656"/>
            <a:ext cx="204129" cy="27432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DCB31B1E-0875-4071-95F1-E7F94A6B8DCC}"/>
              </a:ext>
            </a:extLst>
          </p:cNvPr>
          <p:cNvSpPr txBox="1">
            <a:spLocks/>
          </p:cNvSpPr>
          <p:nvPr/>
        </p:nvSpPr>
        <p:spPr>
          <a:xfrm>
            <a:off x="7222610" y="4953419"/>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B2B partner</a:t>
            </a:r>
          </a:p>
        </p:txBody>
      </p:sp>
      <p:grpSp>
        <p:nvGrpSpPr>
          <p:cNvPr id="22" name="Group 21">
            <a:extLst>
              <a:ext uri="{FF2B5EF4-FFF2-40B4-BE49-F238E27FC236}">
                <a16:creationId xmlns:a16="http://schemas.microsoft.com/office/drawing/2014/main" id="{0B6A0023-785A-4536-B765-7BA6CF974C9D}"/>
              </a:ext>
            </a:extLst>
          </p:cNvPr>
          <p:cNvGrpSpPr/>
          <p:nvPr/>
        </p:nvGrpSpPr>
        <p:grpSpPr>
          <a:xfrm>
            <a:off x="7266848" y="5196741"/>
            <a:ext cx="689792" cy="689792"/>
            <a:chOff x="7392976" y="5196741"/>
            <a:chExt cx="689792" cy="689792"/>
          </a:xfrm>
        </p:grpSpPr>
        <p:sp>
          <p:nvSpPr>
            <p:cNvPr id="212" name="Rectangle: Rounded Corners 211">
              <a:extLst>
                <a:ext uri="{FF2B5EF4-FFF2-40B4-BE49-F238E27FC236}">
                  <a16:creationId xmlns:a16="http://schemas.microsoft.com/office/drawing/2014/main" id="{59FA31A7-83CC-460E-8982-E6F8EC933182}"/>
                </a:ext>
              </a:extLst>
            </p:cNvPr>
            <p:cNvSpPr/>
            <p:nvPr/>
          </p:nvSpPr>
          <p:spPr bwMode="auto">
            <a:xfrm>
              <a:off x="7392976" y="5196741"/>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arrow_5" title="Icon of two arrows pointing across from each other">
              <a:extLst>
                <a:ext uri="{FF2B5EF4-FFF2-40B4-BE49-F238E27FC236}">
                  <a16:creationId xmlns:a16="http://schemas.microsoft.com/office/drawing/2014/main" id="{16AE0786-9A07-4D53-985B-02AFFE7164C1}"/>
                </a:ext>
              </a:extLst>
            </p:cNvPr>
            <p:cNvSpPr>
              <a:spLocks noChangeAspect="1" noEditPoints="1"/>
            </p:cNvSpPr>
            <p:nvPr/>
          </p:nvSpPr>
          <p:spPr bwMode="auto">
            <a:xfrm>
              <a:off x="7517252" y="5320127"/>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03" name="Title 1">
            <a:extLst>
              <a:ext uri="{FF2B5EF4-FFF2-40B4-BE49-F238E27FC236}">
                <a16:creationId xmlns:a16="http://schemas.microsoft.com/office/drawing/2014/main" id="{3278CF80-6F0E-4D4F-9F4E-8D2DF13BCD75}"/>
              </a:ext>
            </a:extLst>
          </p:cNvPr>
          <p:cNvSpPr txBox="1">
            <a:spLocks/>
          </p:cNvSpPr>
          <p:nvPr/>
        </p:nvSpPr>
        <p:spPr>
          <a:xfrm>
            <a:off x="6154933" y="3492086"/>
            <a:ext cx="1326611" cy="18466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a:t>
            </a:r>
          </a:p>
        </p:txBody>
      </p:sp>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3720292"/>
            <a:ext cx="1176858" cy="117685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9" name="Processing_E9F5" title="Icon of two interlocked gears">
            <a:extLst>
              <a:ext uri="{FF2B5EF4-FFF2-40B4-BE49-F238E27FC236}">
                <a16:creationId xmlns:a16="http://schemas.microsoft.com/office/drawing/2014/main" id="{D6EC49E8-8334-4927-B089-F831210CB43B}"/>
              </a:ext>
            </a:extLst>
          </p:cNvPr>
          <p:cNvSpPr>
            <a:spLocks noChangeAspect="1" noEditPoints="1"/>
          </p:cNvSpPr>
          <p:nvPr/>
        </p:nvSpPr>
        <p:spPr bwMode="auto">
          <a:xfrm>
            <a:off x="6348856" y="3899399"/>
            <a:ext cx="939961" cy="818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804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500"/>
                                        <p:tgtEl>
                                          <p:spTgt spid="2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fade">
                                      <p:cBhvr>
                                        <p:cTn id="24" dur="500"/>
                                        <p:tgtEl>
                                          <p:spTgt spid="20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3"/>
                                        </p:tgtEl>
                                        <p:attrNameLst>
                                          <p:attrName>style.visibility</p:attrName>
                                        </p:attrNameLst>
                                      </p:cBhvr>
                                      <p:to>
                                        <p:strVal val="visible"/>
                                      </p:to>
                                    </p:set>
                                    <p:animEffect transition="in" filter="fade">
                                      <p:cBhvr>
                                        <p:cTn id="30" dur="500"/>
                                        <p:tgtEl>
                                          <p:spTgt spid="20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fade">
                                      <p:cBhvr>
                                        <p:cTn id="40" dur="500"/>
                                        <p:tgtEl>
                                          <p:spTgt spid="224"/>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222"/>
                                        </p:tgtEl>
                                        <p:attrNameLst>
                                          <p:attrName>style.visibility</p:attrName>
                                        </p:attrNameLst>
                                      </p:cBhvr>
                                      <p:to>
                                        <p:strVal val="visible"/>
                                      </p:to>
                                    </p:set>
                                    <p:animEffect transition="in" filter="fade">
                                      <p:cBhvr>
                                        <p:cTn id="44" dur="500"/>
                                        <p:tgtEl>
                                          <p:spTgt spid="222"/>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229"/>
                                        </p:tgtEl>
                                        <p:attrNameLst>
                                          <p:attrName>style.visibility</p:attrName>
                                        </p:attrNameLst>
                                      </p:cBhvr>
                                      <p:to>
                                        <p:strVal val="visible"/>
                                      </p:to>
                                    </p:set>
                                    <p:animEffect transition="in" filter="fade">
                                      <p:cBhvr>
                                        <p:cTn id="54" dur="500"/>
                                        <p:tgtEl>
                                          <p:spTgt spid="2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500"/>
                                        <p:tgtEl>
                                          <p:spTgt spid="208"/>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par>
                          <p:cTn id="61" fill="hold">
                            <p:stCondLst>
                              <p:cond delay="2500"/>
                            </p:stCondLst>
                            <p:childTnLst>
                              <p:par>
                                <p:cTn id="62" presetID="10" presetClass="entr" presetSubtype="0" fill="hold" nodeType="afterEffect">
                                  <p:stCondLst>
                                    <p:cond delay="0"/>
                                  </p:stCondLst>
                                  <p:childTnLst>
                                    <p:set>
                                      <p:cBhvr>
                                        <p:cTn id="63" dur="1" fill="hold">
                                          <p:stCondLst>
                                            <p:cond delay="0"/>
                                          </p:stCondLst>
                                        </p:cTn>
                                        <p:tgtEl>
                                          <p:spTgt spid="228"/>
                                        </p:tgtEl>
                                        <p:attrNameLst>
                                          <p:attrName>style.visibility</p:attrName>
                                        </p:attrNameLst>
                                      </p:cBhvr>
                                      <p:to>
                                        <p:strVal val="visible"/>
                                      </p:to>
                                    </p:set>
                                    <p:animEffect transition="in" filter="fade">
                                      <p:cBhvr>
                                        <p:cTn id="64" dur="500"/>
                                        <p:tgtEl>
                                          <p:spTgt spid="2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1"/>
                                        </p:tgtEl>
                                        <p:attrNameLst>
                                          <p:attrName>style.visibility</p:attrName>
                                        </p:attrNameLst>
                                      </p:cBhvr>
                                      <p:to>
                                        <p:strVal val="visible"/>
                                      </p:to>
                                    </p:set>
                                    <p:animEffect transition="in" filter="fade">
                                      <p:cBhvr>
                                        <p:cTn id="67" dur="500"/>
                                        <p:tgtEl>
                                          <p:spTgt spid="211"/>
                                        </p:tgtEl>
                                      </p:cBhvr>
                                    </p:animEffect>
                                  </p:childTnLst>
                                </p:cTn>
                              </p:par>
                              <p:par>
                                <p:cTn id="68" presetID="10"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97">
                                            <p:txEl>
                                              <p:pRg st="0" end="0"/>
                                            </p:txEl>
                                          </p:spTgt>
                                        </p:tgtEl>
                                        <p:attrNameLst>
                                          <p:attrName>style.visibility</p:attrName>
                                        </p:attrNameLst>
                                      </p:cBhvr>
                                      <p:to>
                                        <p:strVal val="visible"/>
                                      </p:to>
                                    </p:set>
                                    <p:animEffect transition="in" filter="fade">
                                      <p:cBhvr>
                                        <p:cTn id="74" dur="500"/>
                                        <p:tgtEl>
                                          <p:spTgt spid="197">
                                            <p:txEl>
                                              <p:pRg st="0" end="0"/>
                                            </p:txEl>
                                          </p:spTgt>
                                        </p:tgtEl>
                                      </p:cBhvr>
                                    </p:animEffect>
                                  </p:childTnLst>
                                </p:cTn>
                              </p:par>
                            </p:childTnLst>
                          </p:cTn>
                        </p:par>
                        <p:par>
                          <p:cTn id="75" fill="hold">
                            <p:stCondLst>
                              <p:cond delay="3500"/>
                            </p:stCondLst>
                            <p:childTnLst>
                              <p:par>
                                <p:cTn id="76" presetID="10" presetClass="entr" presetSubtype="0" fill="hold" grpId="0" nodeType="afterEffect">
                                  <p:stCondLst>
                                    <p:cond delay="0"/>
                                  </p:stCondLst>
                                  <p:childTnLst>
                                    <p:set>
                                      <p:cBhvr>
                                        <p:cTn id="77" dur="1" fill="hold">
                                          <p:stCondLst>
                                            <p:cond delay="0"/>
                                          </p:stCondLst>
                                        </p:cTn>
                                        <p:tgtEl>
                                          <p:spTgt spid="197">
                                            <p:txEl>
                                              <p:pRg st="1" end="1"/>
                                            </p:txEl>
                                          </p:spTgt>
                                        </p:tgtEl>
                                        <p:attrNameLst>
                                          <p:attrName>style.visibility</p:attrName>
                                        </p:attrNameLst>
                                      </p:cBhvr>
                                      <p:to>
                                        <p:strVal val="visible"/>
                                      </p:to>
                                    </p:set>
                                    <p:animEffect transition="in" filter="fade">
                                      <p:cBhvr>
                                        <p:cTn id="78" dur="500"/>
                                        <p:tgtEl>
                                          <p:spTgt spid="197">
                                            <p:txEl>
                                              <p:pRg st="1" end="1"/>
                                            </p:txEl>
                                          </p:spTgt>
                                        </p:tgtEl>
                                      </p:cBhvr>
                                    </p:animEffect>
                                  </p:childTnLst>
                                </p:cTn>
                              </p:par>
                            </p:childTnLst>
                          </p:cTn>
                        </p:par>
                        <p:par>
                          <p:cTn id="79" fill="hold">
                            <p:stCondLst>
                              <p:cond delay="4000"/>
                            </p:stCondLst>
                            <p:childTnLst>
                              <p:par>
                                <p:cTn id="80" presetID="10" presetClass="entr" presetSubtype="0" fill="hold" grpId="0" nodeType="afterEffect">
                                  <p:stCondLst>
                                    <p:cond delay="0"/>
                                  </p:stCondLst>
                                  <p:childTnLst>
                                    <p:set>
                                      <p:cBhvr>
                                        <p:cTn id="81" dur="1" fill="hold">
                                          <p:stCondLst>
                                            <p:cond delay="0"/>
                                          </p:stCondLst>
                                        </p:cTn>
                                        <p:tgtEl>
                                          <p:spTgt spid="197">
                                            <p:txEl>
                                              <p:pRg st="2" end="2"/>
                                            </p:txEl>
                                          </p:spTgt>
                                        </p:tgtEl>
                                        <p:attrNameLst>
                                          <p:attrName>style.visibility</p:attrName>
                                        </p:attrNameLst>
                                      </p:cBhvr>
                                      <p:to>
                                        <p:strVal val="visible"/>
                                      </p:to>
                                    </p:set>
                                    <p:animEffect transition="in" filter="fade">
                                      <p:cBhvr>
                                        <p:cTn id="82" dur="500"/>
                                        <p:tgtEl>
                                          <p:spTgt spid="197">
                                            <p:txEl>
                                              <p:pRg st="2" end="2"/>
                                            </p:txEl>
                                          </p:spTgt>
                                        </p:tgtEl>
                                      </p:cBhvr>
                                    </p:animEffect>
                                  </p:childTnLst>
                                </p:cTn>
                              </p:par>
                            </p:childTnLst>
                          </p:cTn>
                        </p:par>
                        <p:par>
                          <p:cTn id="83" fill="hold">
                            <p:stCondLst>
                              <p:cond delay="4500"/>
                            </p:stCondLst>
                            <p:childTnLst>
                              <p:par>
                                <p:cTn id="84" presetID="10" presetClass="entr" presetSubtype="0" fill="hold" grpId="0" nodeType="afterEffect">
                                  <p:stCondLst>
                                    <p:cond delay="0"/>
                                  </p:stCondLst>
                                  <p:childTnLst>
                                    <p:set>
                                      <p:cBhvr>
                                        <p:cTn id="85" dur="1" fill="hold">
                                          <p:stCondLst>
                                            <p:cond delay="0"/>
                                          </p:stCondLst>
                                        </p:cTn>
                                        <p:tgtEl>
                                          <p:spTgt spid="197">
                                            <p:txEl>
                                              <p:pRg st="3" end="3"/>
                                            </p:txEl>
                                          </p:spTgt>
                                        </p:tgtEl>
                                        <p:attrNameLst>
                                          <p:attrName>style.visibility</p:attrName>
                                        </p:attrNameLst>
                                      </p:cBhvr>
                                      <p:to>
                                        <p:strVal val="visible"/>
                                      </p:to>
                                    </p:set>
                                    <p:animEffect transition="in" filter="fade">
                                      <p:cBhvr>
                                        <p:cTn id="86" dur="500"/>
                                        <p:tgtEl>
                                          <p:spTgt spid="197">
                                            <p:txEl>
                                              <p:pRg st="3" end="3"/>
                                            </p:txEl>
                                          </p:spTgt>
                                        </p:tgtEl>
                                      </p:cBhvr>
                                    </p:animEffect>
                                  </p:childTnLst>
                                </p:cTn>
                              </p:par>
                            </p:childTnLst>
                          </p:cTn>
                        </p:par>
                        <p:par>
                          <p:cTn id="87" fill="hold">
                            <p:stCondLst>
                              <p:cond delay="5000"/>
                            </p:stCondLst>
                            <p:childTnLst>
                              <p:par>
                                <p:cTn id="88" presetID="10" presetClass="entr" presetSubtype="0" fill="hold" grpId="0" nodeType="afterEffect">
                                  <p:stCondLst>
                                    <p:cond delay="0"/>
                                  </p:stCondLst>
                                  <p:childTnLst>
                                    <p:set>
                                      <p:cBhvr>
                                        <p:cTn id="89" dur="1" fill="hold">
                                          <p:stCondLst>
                                            <p:cond delay="0"/>
                                          </p:stCondLst>
                                        </p:cTn>
                                        <p:tgtEl>
                                          <p:spTgt spid="197">
                                            <p:txEl>
                                              <p:pRg st="4" end="4"/>
                                            </p:txEl>
                                          </p:spTgt>
                                        </p:tgtEl>
                                        <p:attrNameLst>
                                          <p:attrName>style.visibility</p:attrName>
                                        </p:attrNameLst>
                                      </p:cBhvr>
                                      <p:to>
                                        <p:strVal val="visible"/>
                                      </p:to>
                                    </p:set>
                                    <p:animEffect transition="in" filter="fade">
                                      <p:cBhvr>
                                        <p:cTn id="90" dur="500"/>
                                        <p:tgtEl>
                                          <p:spTgt spid="197">
                                            <p:txEl>
                                              <p:pRg st="4" end="4"/>
                                            </p:txEl>
                                          </p:spTgt>
                                        </p:tgtEl>
                                      </p:cBhvr>
                                    </p:animEffect>
                                  </p:childTnLst>
                                </p:cTn>
                              </p:par>
                            </p:childTnLst>
                          </p:cTn>
                        </p:par>
                        <p:par>
                          <p:cTn id="91" fill="hold">
                            <p:stCondLst>
                              <p:cond delay="5500"/>
                            </p:stCondLst>
                            <p:childTnLst>
                              <p:par>
                                <p:cTn id="92" presetID="10" presetClass="entr" presetSubtype="0" fill="hold" grpId="0" nodeType="afterEffect">
                                  <p:stCondLst>
                                    <p:cond delay="0"/>
                                  </p:stCondLst>
                                  <p:childTnLst>
                                    <p:set>
                                      <p:cBhvr>
                                        <p:cTn id="93" dur="1" fill="hold">
                                          <p:stCondLst>
                                            <p:cond delay="0"/>
                                          </p:stCondLst>
                                        </p:cTn>
                                        <p:tgtEl>
                                          <p:spTgt spid="197">
                                            <p:txEl>
                                              <p:pRg st="5" end="5"/>
                                            </p:txEl>
                                          </p:spTgt>
                                        </p:tgtEl>
                                        <p:attrNameLst>
                                          <p:attrName>style.visibility</p:attrName>
                                        </p:attrNameLst>
                                      </p:cBhvr>
                                      <p:to>
                                        <p:strVal val="visible"/>
                                      </p:to>
                                    </p:set>
                                    <p:animEffect transition="in" filter="fade">
                                      <p:cBhvr>
                                        <p:cTn id="94" dur="500"/>
                                        <p:tgtEl>
                                          <p:spTgt spid="197">
                                            <p:txEl>
                                              <p:pRg st="5" end="5"/>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99"/>
                                        </p:tgtEl>
                                        <p:attrNameLst>
                                          <p:attrName>style.visibility</p:attrName>
                                        </p:attrNameLst>
                                      </p:cBhvr>
                                      <p:to>
                                        <p:strVal val="visible"/>
                                      </p:to>
                                    </p:set>
                                    <p:animEffect transition="in" filter="fade">
                                      <p:cBhvr>
                                        <p:cTn id="99" dur="500"/>
                                        <p:tgtEl>
                                          <p:spTgt spid="199"/>
                                        </p:tgtEl>
                                      </p:cBhvr>
                                    </p:animEffect>
                                  </p:childTnLst>
                                </p:cTn>
                              </p:par>
                            </p:childTnLst>
                          </p:cTn>
                        </p:par>
                        <p:par>
                          <p:cTn id="100" fill="hold">
                            <p:stCondLst>
                              <p:cond delay="500"/>
                            </p:stCondLst>
                            <p:childTnLst>
                              <p:par>
                                <p:cTn id="101" presetID="53" presetClass="entr" presetSubtype="16" fill="hold" grpId="0" nodeType="afterEffect">
                                  <p:stCondLst>
                                    <p:cond delay="0"/>
                                  </p:stCondLst>
                                  <p:childTnLst>
                                    <p:set>
                                      <p:cBhvr>
                                        <p:cTn id="102" dur="1" fill="hold">
                                          <p:stCondLst>
                                            <p:cond delay="0"/>
                                          </p:stCondLst>
                                        </p:cTn>
                                        <p:tgtEl>
                                          <p:spTgt spid="232"/>
                                        </p:tgtEl>
                                        <p:attrNameLst>
                                          <p:attrName>style.visibility</p:attrName>
                                        </p:attrNameLst>
                                      </p:cBhvr>
                                      <p:to>
                                        <p:strVal val="visible"/>
                                      </p:to>
                                    </p:set>
                                    <p:anim calcmode="lin" valueType="num">
                                      <p:cBhvr>
                                        <p:cTn id="103" dur="500" fill="hold"/>
                                        <p:tgtEl>
                                          <p:spTgt spid="232"/>
                                        </p:tgtEl>
                                        <p:attrNameLst>
                                          <p:attrName>ppt_w</p:attrName>
                                        </p:attrNameLst>
                                      </p:cBhvr>
                                      <p:tavLst>
                                        <p:tav tm="0">
                                          <p:val>
                                            <p:fltVal val="0"/>
                                          </p:val>
                                        </p:tav>
                                        <p:tav tm="100000">
                                          <p:val>
                                            <p:strVal val="#ppt_w"/>
                                          </p:val>
                                        </p:tav>
                                      </p:tavLst>
                                    </p:anim>
                                    <p:anim calcmode="lin" valueType="num">
                                      <p:cBhvr>
                                        <p:cTn id="104" dur="500" fill="hold"/>
                                        <p:tgtEl>
                                          <p:spTgt spid="232"/>
                                        </p:tgtEl>
                                        <p:attrNameLst>
                                          <p:attrName>ppt_h</p:attrName>
                                        </p:attrNameLst>
                                      </p:cBhvr>
                                      <p:tavLst>
                                        <p:tav tm="0">
                                          <p:val>
                                            <p:fltVal val="0"/>
                                          </p:val>
                                        </p:tav>
                                        <p:tav tm="100000">
                                          <p:val>
                                            <p:strVal val="#ppt_h"/>
                                          </p:val>
                                        </p:tav>
                                      </p:tavLst>
                                    </p:anim>
                                    <p:animEffect transition="in" filter="fade">
                                      <p:cBhvr>
                                        <p:cTn id="105" dur="500"/>
                                        <p:tgtEl>
                                          <p:spTgt spid="23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31"/>
                                        </p:tgtEl>
                                        <p:attrNameLst>
                                          <p:attrName>style.visibility</p:attrName>
                                        </p:attrNameLst>
                                      </p:cBhvr>
                                      <p:to>
                                        <p:strVal val="visible"/>
                                      </p:to>
                                    </p:set>
                                    <p:animEffect transition="in" filter="fade">
                                      <p:cBhvr>
                                        <p:cTn id="108" dur="500"/>
                                        <p:tgtEl>
                                          <p:spTgt spid="231"/>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45"/>
                                        </p:tgtEl>
                                        <p:attrNameLst>
                                          <p:attrName>style.visibility</p:attrName>
                                        </p:attrNameLst>
                                      </p:cBhvr>
                                      <p:to>
                                        <p:strVal val="visible"/>
                                      </p:to>
                                    </p:set>
                                    <p:animEffect transition="in" filter="fade">
                                      <p:cBhvr>
                                        <p:cTn id="112" dur="500"/>
                                        <p:tgtEl>
                                          <p:spTgt spid="245"/>
                                        </p:tgtEl>
                                      </p:cBhvr>
                                    </p:animEffect>
                                  </p:childTnLst>
                                </p:cTn>
                              </p:par>
                            </p:childTnLst>
                          </p:cTn>
                        </p:par>
                        <p:par>
                          <p:cTn id="113" fill="hold">
                            <p:stCondLst>
                              <p:cond delay="1500"/>
                            </p:stCondLst>
                            <p:childTnLst>
                              <p:par>
                                <p:cTn id="114" presetID="10" presetClass="entr" presetSubtype="0" fill="hold" nodeType="after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500"/>
                                        <p:tgtEl>
                                          <p:spTgt spid="42"/>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244"/>
                                        </p:tgtEl>
                                        <p:attrNameLst>
                                          <p:attrName>style.visibility</p:attrName>
                                        </p:attrNameLst>
                                      </p:cBhvr>
                                      <p:to>
                                        <p:strVal val="visible"/>
                                      </p:to>
                                    </p:set>
                                    <p:animEffect transition="in" filter="fade">
                                      <p:cBhvr>
                                        <p:cTn id="122" dur="500"/>
                                        <p:tgtEl>
                                          <p:spTgt spid="24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46"/>
                                        </p:tgtEl>
                                        <p:attrNameLst>
                                          <p:attrName>style.visibility</p:attrName>
                                        </p:attrNameLst>
                                      </p:cBhvr>
                                      <p:to>
                                        <p:strVal val="visible"/>
                                      </p:to>
                                    </p:set>
                                    <p:animEffect transition="in" filter="fade">
                                      <p:cBhvr>
                                        <p:cTn id="126" dur="500"/>
                                        <p:tgtEl>
                                          <p:spTgt spid="246"/>
                                        </p:tgtEl>
                                      </p:cBhvr>
                                    </p:animEffect>
                                  </p:childTnLst>
                                </p:cTn>
                              </p:par>
                            </p:childTnLst>
                          </p:cTn>
                        </p:par>
                        <p:par>
                          <p:cTn id="127" fill="hold">
                            <p:stCondLst>
                              <p:cond delay="2500"/>
                            </p:stCondLst>
                            <p:childTnLst>
                              <p:par>
                                <p:cTn id="128" presetID="10" presetClass="entr" presetSubtype="0" fill="hold" grpId="0" nodeType="afterEffect">
                                  <p:stCondLst>
                                    <p:cond delay="0"/>
                                  </p:stCondLst>
                                  <p:childTnLst>
                                    <p:set>
                                      <p:cBhvr>
                                        <p:cTn id="129" dur="1" fill="hold">
                                          <p:stCondLst>
                                            <p:cond delay="0"/>
                                          </p:stCondLst>
                                        </p:cTn>
                                        <p:tgtEl>
                                          <p:spTgt spid="247"/>
                                        </p:tgtEl>
                                        <p:attrNameLst>
                                          <p:attrName>style.visibility</p:attrName>
                                        </p:attrNameLst>
                                      </p:cBhvr>
                                      <p:to>
                                        <p:strVal val="visible"/>
                                      </p:to>
                                    </p:set>
                                    <p:animEffect transition="in" filter="fade">
                                      <p:cBhvr>
                                        <p:cTn id="130" dur="500"/>
                                        <p:tgtEl>
                                          <p:spTgt spid="247"/>
                                        </p:tgtEl>
                                      </p:cBhvr>
                                    </p:animEffect>
                                  </p:childTnLst>
                                </p:cTn>
                              </p:par>
                            </p:childTnLst>
                          </p:cTn>
                        </p:par>
                        <p:par>
                          <p:cTn id="131" fill="hold">
                            <p:stCondLst>
                              <p:cond delay="3000"/>
                            </p:stCondLst>
                            <p:childTnLst>
                              <p:par>
                                <p:cTn id="132" presetID="10" presetClass="entr" presetSubtype="0" fill="hold" grpId="0" nodeType="afterEffect">
                                  <p:stCondLst>
                                    <p:cond delay="200"/>
                                  </p:stCondLst>
                                  <p:childTnLst>
                                    <p:set>
                                      <p:cBhvr>
                                        <p:cTn id="133" dur="1" fill="hold">
                                          <p:stCondLst>
                                            <p:cond delay="0"/>
                                          </p:stCondLst>
                                        </p:cTn>
                                        <p:tgtEl>
                                          <p:spTgt spid="200">
                                            <p:txEl>
                                              <p:pRg st="0" end="0"/>
                                            </p:txEl>
                                          </p:spTgt>
                                        </p:tgtEl>
                                        <p:attrNameLst>
                                          <p:attrName>style.visibility</p:attrName>
                                        </p:attrNameLst>
                                      </p:cBhvr>
                                      <p:to>
                                        <p:strVal val="visible"/>
                                      </p:to>
                                    </p:set>
                                    <p:animEffect transition="in" filter="fade">
                                      <p:cBhvr>
                                        <p:cTn id="134" dur="500"/>
                                        <p:tgtEl>
                                          <p:spTgt spid="200">
                                            <p:txEl>
                                              <p:pRg st="0" end="0"/>
                                            </p:txEl>
                                          </p:spTgt>
                                        </p:tgtEl>
                                      </p:cBhvr>
                                    </p:animEffect>
                                  </p:childTnLst>
                                </p:cTn>
                              </p:par>
                            </p:childTnLst>
                          </p:cTn>
                        </p:par>
                        <p:par>
                          <p:cTn id="135" fill="hold">
                            <p:stCondLst>
                              <p:cond delay="3700"/>
                            </p:stCondLst>
                            <p:childTnLst>
                              <p:par>
                                <p:cTn id="136" presetID="10" presetClass="entr" presetSubtype="0" fill="hold" grpId="0" nodeType="afterEffect">
                                  <p:stCondLst>
                                    <p:cond delay="200"/>
                                  </p:stCondLst>
                                  <p:childTnLst>
                                    <p:set>
                                      <p:cBhvr>
                                        <p:cTn id="137" dur="1" fill="hold">
                                          <p:stCondLst>
                                            <p:cond delay="0"/>
                                          </p:stCondLst>
                                        </p:cTn>
                                        <p:tgtEl>
                                          <p:spTgt spid="200">
                                            <p:txEl>
                                              <p:pRg st="1" end="1"/>
                                            </p:txEl>
                                          </p:spTgt>
                                        </p:tgtEl>
                                        <p:attrNameLst>
                                          <p:attrName>style.visibility</p:attrName>
                                        </p:attrNameLst>
                                      </p:cBhvr>
                                      <p:to>
                                        <p:strVal val="visible"/>
                                      </p:to>
                                    </p:set>
                                    <p:animEffect transition="in" filter="fade">
                                      <p:cBhvr>
                                        <p:cTn id="138" dur="500"/>
                                        <p:tgtEl>
                                          <p:spTgt spid="200">
                                            <p:txEl>
                                              <p:pRg st="1" end="1"/>
                                            </p:txEl>
                                          </p:spTgt>
                                        </p:tgtEl>
                                      </p:cBhvr>
                                    </p:animEffect>
                                  </p:childTnLst>
                                </p:cTn>
                              </p:par>
                            </p:childTnLst>
                          </p:cTn>
                        </p:par>
                        <p:par>
                          <p:cTn id="139" fill="hold">
                            <p:stCondLst>
                              <p:cond delay="4400"/>
                            </p:stCondLst>
                            <p:childTnLst>
                              <p:par>
                                <p:cTn id="140" presetID="10" presetClass="entr" presetSubtype="0" fill="hold" grpId="0" nodeType="afterEffect">
                                  <p:stCondLst>
                                    <p:cond delay="200"/>
                                  </p:stCondLst>
                                  <p:childTnLst>
                                    <p:set>
                                      <p:cBhvr>
                                        <p:cTn id="141" dur="1" fill="hold">
                                          <p:stCondLst>
                                            <p:cond delay="0"/>
                                          </p:stCondLst>
                                        </p:cTn>
                                        <p:tgtEl>
                                          <p:spTgt spid="200">
                                            <p:txEl>
                                              <p:pRg st="2" end="2"/>
                                            </p:txEl>
                                          </p:spTgt>
                                        </p:tgtEl>
                                        <p:attrNameLst>
                                          <p:attrName>style.visibility</p:attrName>
                                        </p:attrNameLst>
                                      </p:cBhvr>
                                      <p:to>
                                        <p:strVal val="visible"/>
                                      </p:to>
                                    </p:set>
                                    <p:animEffect transition="in" filter="fade">
                                      <p:cBhvr>
                                        <p:cTn id="142" dur="500"/>
                                        <p:tgtEl>
                                          <p:spTgt spid="200">
                                            <p:txEl>
                                              <p:pRg st="2" end="2"/>
                                            </p:txEl>
                                          </p:spTgt>
                                        </p:tgtEl>
                                      </p:cBhvr>
                                    </p:animEffect>
                                  </p:childTnLst>
                                </p:cTn>
                              </p:par>
                            </p:childTnLst>
                          </p:cTn>
                        </p:par>
                        <p:par>
                          <p:cTn id="143" fill="hold">
                            <p:stCondLst>
                              <p:cond delay="5100"/>
                            </p:stCondLst>
                            <p:childTnLst>
                              <p:par>
                                <p:cTn id="144" presetID="16" presetClass="entr" presetSubtype="37" fill="hold" nodeType="after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barn(outVertical)">
                                      <p:cBhvr>
                                        <p:cTn id="14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97" grpId="0" build="p" advAuto="200"/>
      <p:bldP spid="199" grpId="0"/>
      <p:bldP spid="200" grpId="0" build="p" advAuto="200"/>
      <p:bldP spid="231" grpId="0"/>
      <p:bldP spid="232" grpId="0" animBg="1"/>
      <p:bldP spid="245" grpId="0" animBg="1"/>
      <p:bldP spid="246" grpId="0" animBg="1"/>
      <p:bldP spid="247" grpId="0" animBg="1"/>
      <p:bldP spid="248" grpId="0"/>
      <p:bldP spid="249" grpId="0"/>
      <p:bldP spid="224" grpId="0"/>
      <p:bldP spid="222" grpId="0"/>
      <p:bldP spid="208" grpId="0"/>
      <p:bldP spid="211" grpId="0"/>
      <p:bldP spid="203" grpId="0"/>
      <p:bldP spid="204" grpId="0" animBg="1"/>
      <p:bldP spid="6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2791012"/>
            <a:ext cx="1176858" cy="3105803"/>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 name="Title 3"/>
          <p:cNvSpPr>
            <a:spLocks noGrp="1"/>
          </p:cNvSpPr>
          <p:nvPr>
            <p:ph type="title"/>
          </p:nvPr>
        </p:nvSpPr>
        <p:spPr>
          <a:xfrm>
            <a:off x="465139" y="632779"/>
            <a:ext cx="6895782" cy="411162"/>
          </a:xfrm>
        </p:spPr>
        <p:txBody>
          <a:bodyPr/>
          <a:lstStyle/>
          <a:p>
            <a:r>
              <a:rPr lang="en-US"/>
              <a:t>API-driven development with Kubernetes:</a:t>
            </a:r>
            <a:endParaRPr lang="en-US">
              <a:solidFill>
                <a:srgbClr val="0078D3"/>
              </a:solidFill>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7" y="1982963"/>
            <a:ext cx="4023360" cy="49244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a:defRPr/>
            </a:pPr>
            <a:r>
              <a:rPr lang="en-US" sz="1600" b="0" spc="0">
                <a:solidFill>
                  <a:srgbClr val="0078D4"/>
                </a:solidFill>
                <a:latin typeface="Segoe UI" panose="020B0502040204020203" pitchFamily="34" charset="0"/>
              </a:rPr>
              <a:t>API is defined by API developers and published via the API Management portal</a:t>
            </a:r>
          </a:p>
        </p:txBody>
      </p: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Title 1">
            <a:extLst>
              <a:ext uri="{FF2B5EF4-FFF2-40B4-BE49-F238E27FC236}">
                <a16:creationId xmlns:a16="http://schemas.microsoft.com/office/drawing/2014/main" id="{FA823966-8972-4D00-BB07-5EFA1267FD0F}"/>
              </a:ext>
            </a:extLst>
          </p:cNvPr>
          <p:cNvSpPr txBox="1">
            <a:spLocks/>
          </p:cNvSpPr>
          <p:nvPr/>
        </p:nvSpPr>
        <p:spPr>
          <a:xfrm>
            <a:off x="9054787" y="2994565"/>
            <a:ext cx="163224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platform</a:t>
            </a:r>
          </a:p>
        </p:txBody>
      </p:sp>
      <p:sp>
        <p:nvSpPr>
          <p:cNvPr id="232" name="Rectangle: Rounded Corners 231">
            <a:extLst>
              <a:ext uri="{FF2B5EF4-FFF2-40B4-BE49-F238E27FC236}">
                <a16:creationId xmlns:a16="http://schemas.microsoft.com/office/drawing/2014/main" id="{D64ED148-66D2-4C89-AB5A-1FBD690DA242}"/>
              </a:ext>
            </a:extLst>
          </p:cNvPr>
          <p:cNvSpPr/>
          <p:nvPr/>
        </p:nvSpPr>
        <p:spPr bwMode="auto">
          <a:xfrm>
            <a:off x="8582506" y="3224123"/>
            <a:ext cx="2494351" cy="229541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40" name="Group 39">
            <a:extLst>
              <a:ext uri="{FF2B5EF4-FFF2-40B4-BE49-F238E27FC236}">
                <a16:creationId xmlns:a16="http://schemas.microsoft.com/office/drawing/2014/main" id="{9E96EDFF-6BA4-4A03-84F5-18B08E1CD898}"/>
              </a:ext>
            </a:extLst>
          </p:cNvPr>
          <p:cNvGrpSpPr/>
          <p:nvPr/>
        </p:nvGrpSpPr>
        <p:grpSpPr>
          <a:xfrm>
            <a:off x="8905195" y="3928833"/>
            <a:ext cx="1874142" cy="469928"/>
            <a:chOff x="8958413" y="4072573"/>
            <a:chExt cx="1874142" cy="469928"/>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958413" y="4072573"/>
              <a:ext cx="477300" cy="469928"/>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524050" y="4153649"/>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cxnSp>
        <p:nvCxnSpPr>
          <p:cNvPr id="42" name="Straight Connector 41">
            <a:extLst>
              <a:ext uri="{FF2B5EF4-FFF2-40B4-BE49-F238E27FC236}">
                <a16:creationId xmlns:a16="http://schemas.microsoft.com/office/drawing/2014/main" id="{BE4BFEEA-3C55-4C36-8E42-10814B88509E}"/>
              </a:ext>
            </a:extLst>
          </p:cNvPr>
          <p:cNvCxnSpPr/>
          <p:nvPr/>
        </p:nvCxnSpPr>
        <p:spPr>
          <a:xfrm>
            <a:off x="8850768" y="3815159"/>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B7273E0-5DEA-46E9-BF59-E408B2F0F0BD}"/>
              </a:ext>
            </a:extLst>
          </p:cNvPr>
          <p:cNvCxnSpPr/>
          <p:nvPr/>
        </p:nvCxnSpPr>
        <p:spPr>
          <a:xfrm>
            <a:off x="8850768" y="4512435"/>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C98630E8-93D7-49C7-BDA0-44590BC5AAB1}"/>
              </a:ext>
            </a:extLst>
          </p:cNvPr>
          <p:cNvSpPr/>
          <p:nvPr/>
        </p:nvSpPr>
        <p:spPr bwMode="auto">
          <a:xfrm>
            <a:off x="8851273" y="3379794"/>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246" name="Rectangle: Rounded Corners 245">
            <a:extLst>
              <a:ext uri="{FF2B5EF4-FFF2-40B4-BE49-F238E27FC236}">
                <a16:creationId xmlns:a16="http://schemas.microsoft.com/office/drawing/2014/main" id="{73941288-9113-4703-A049-7071607D1BEE}"/>
              </a:ext>
            </a:extLst>
          </p:cNvPr>
          <p:cNvSpPr/>
          <p:nvPr/>
        </p:nvSpPr>
        <p:spPr bwMode="auto">
          <a:xfrm>
            <a:off x="8851273" y="4626110"/>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sp>
        <p:nvSpPr>
          <p:cNvPr id="247" name="Rectangle: Rounded Corners 246">
            <a:extLst>
              <a:ext uri="{FF2B5EF4-FFF2-40B4-BE49-F238E27FC236}">
                <a16:creationId xmlns:a16="http://schemas.microsoft.com/office/drawing/2014/main" id="{C2861395-6304-445A-9A00-905D22FBF5CC}"/>
              </a:ext>
            </a:extLst>
          </p:cNvPr>
          <p:cNvSpPr/>
          <p:nvPr/>
        </p:nvSpPr>
        <p:spPr bwMode="auto">
          <a:xfrm>
            <a:off x="8851273" y="5042171"/>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a:t>
            </a:r>
          </a:p>
        </p:txBody>
      </p: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70" name="Title 16">
            <a:extLst>
              <a:ext uri="{FF2B5EF4-FFF2-40B4-BE49-F238E27FC236}">
                <a16:creationId xmlns:a16="http://schemas.microsoft.com/office/drawing/2014/main" id="{DB89714F-29FE-4B56-B9D1-BBFCB336B3C8}"/>
              </a:ext>
            </a:extLst>
          </p:cNvPr>
          <p:cNvSpPr txBox="1">
            <a:spLocks/>
          </p:cNvSpPr>
          <p:nvPr/>
        </p:nvSpPr>
        <p:spPr>
          <a:xfrm>
            <a:off x="465137" y="2747421"/>
            <a:ext cx="4023360" cy="73866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2"/>
              <a:defRPr/>
            </a:pPr>
            <a:r>
              <a:rPr lang="en-US" sz="1600" b="0" spc="0">
                <a:solidFill>
                  <a:srgbClr val="0078D4"/>
                </a:solidFill>
                <a:latin typeface="Segoe UI" panose="020B0502040204020203" pitchFamily="34" charset="0"/>
              </a:rPr>
              <a:t>Application developers define the microservices and associated logic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and deploy to Kubernetes</a:t>
            </a:r>
          </a:p>
        </p:txBody>
      </p:sp>
      <p:sp>
        <p:nvSpPr>
          <p:cNvPr id="71" name="Title 16">
            <a:extLst>
              <a:ext uri="{FF2B5EF4-FFF2-40B4-BE49-F238E27FC236}">
                <a16:creationId xmlns:a16="http://schemas.microsoft.com/office/drawing/2014/main" id="{B2F20184-5849-4964-8621-34FFA6290A0F}"/>
              </a:ext>
            </a:extLst>
          </p:cNvPr>
          <p:cNvSpPr txBox="1">
            <a:spLocks/>
          </p:cNvSpPr>
          <p:nvPr/>
        </p:nvSpPr>
        <p:spPr>
          <a:xfrm>
            <a:off x="465137" y="3758100"/>
            <a:ext cx="4023360" cy="73866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3"/>
              <a:defRPr/>
            </a:pPr>
            <a:r>
              <a:rPr lang="en-US" sz="1600" b="0" spc="0">
                <a:solidFill>
                  <a:srgbClr val="0078D4"/>
                </a:solidFill>
                <a:latin typeface="Segoe UI" panose="020B0502040204020203" pitchFamily="34" charset="0"/>
              </a:rPr>
              <a:t>API users (internal and/or external) use the API developer portal to learn about the API and use them in their applications</a:t>
            </a:r>
          </a:p>
        </p:txBody>
      </p:sp>
      <p:sp>
        <p:nvSpPr>
          <p:cNvPr id="72" name="Title 16">
            <a:extLst>
              <a:ext uri="{FF2B5EF4-FFF2-40B4-BE49-F238E27FC236}">
                <a16:creationId xmlns:a16="http://schemas.microsoft.com/office/drawing/2014/main" id="{340B46C3-0FF8-4EEB-A774-ADBC925F7885}"/>
              </a:ext>
            </a:extLst>
          </p:cNvPr>
          <p:cNvSpPr txBox="1">
            <a:spLocks/>
          </p:cNvSpPr>
          <p:nvPr/>
        </p:nvSpPr>
        <p:spPr>
          <a:xfrm>
            <a:off x="465137" y="4768779"/>
            <a:ext cx="4023360" cy="49244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600" b="0" spc="0">
                <a:solidFill>
                  <a:srgbClr val="0078D4"/>
                </a:solidFill>
                <a:latin typeface="Segoe UI" panose="020B0502040204020203" pitchFamily="34" charset="0"/>
              </a:rPr>
              <a:t>Applications access APIs via the API Gateway</a:t>
            </a:r>
          </a:p>
        </p:txBody>
      </p:sp>
      <p:sp>
        <p:nvSpPr>
          <p:cNvPr id="73" name="Title 16">
            <a:extLst>
              <a:ext uri="{FF2B5EF4-FFF2-40B4-BE49-F238E27FC236}">
                <a16:creationId xmlns:a16="http://schemas.microsoft.com/office/drawing/2014/main" id="{4A06101C-D1C6-4728-98FC-4AD3EA42EE92}"/>
              </a:ext>
            </a:extLst>
          </p:cNvPr>
          <p:cNvSpPr txBox="1">
            <a:spLocks/>
          </p:cNvSpPr>
          <p:nvPr/>
        </p:nvSpPr>
        <p:spPr>
          <a:xfrm>
            <a:off x="465137" y="5533237"/>
            <a:ext cx="4023360" cy="984885"/>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600" b="0" spc="0">
                <a:solidFill>
                  <a:srgbClr val="0078D4"/>
                </a:solidFill>
                <a:latin typeface="Segoe UI" panose="020B0502040204020203" pitchFamily="34" charset="0"/>
              </a:rPr>
              <a:t>API Gateway, after ensuring the API request meets security and other policies e.g. throttling, forwards the request to service running in Kubernetes</a:t>
            </a:r>
          </a:p>
        </p:txBody>
      </p:sp>
      <p:sp>
        <p:nvSpPr>
          <p:cNvPr id="87" name="Title 1">
            <a:extLst>
              <a:ext uri="{FF2B5EF4-FFF2-40B4-BE49-F238E27FC236}">
                <a16:creationId xmlns:a16="http://schemas.microsoft.com/office/drawing/2014/main" id="{527D0369-DB2E-4BBC-8DD8-B4E898F4BA96}"/>
              </a:ext>
            </a:extLst>
          </p:cNvPr>
          <p:cNvSpPr txBox="1">
            <a:spLocks/>
          </p:cNvSpPr>
          <p:nvPr/>
        </p:nvSpPr>
        <p:spPr>
          <a:xfrm>
            <a:off x="6430053" y="2520656"/>
            <a:ext cx="777567" cy="230832"/>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API</a:t>
            </a:r>
          </a:p>
        </p:txBody>
      </p:sp>
      <p:cxnSp>
        <p:nvCxnSpPr>
          <p:cNvPr id="35" name="Straight Arrow Connector 34">
            <a:extLst>
              <a:ext uri="{FF2B5EF4-FFF2-40B4-BE49-F238E27FC236}">
                <a16:creationId xmlns:a16="http://schemas.microsoft.com/office/drawing/2014/main" id="{CF3EE6DF-7310-4A27-8961-469134C7C990}"/>
              </a:ext>
            </a:extLst>
          </p:cNvPr>
          <p:cNvCxnSpPr>
            <a:stCxn id="76" idx="3"/>
            <a:endCxn id="86" idx="1"/>
          </p:cNvCxnSpPr>
          <p:nvPr/>
        </p:nvCxnSpPr>
        <p:spPr>
          <a:xfrm flipV="1">
            <a:off x="6045387" y="4495426"/>
            <a:ext cx="499129" cy="1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B93040B-F60C-4EEB-880F-E92BE750717E}"/>
              </a:ext>
            </a:extLst>
          </p:cNvPr>
          <p:cNvCxnSpPr>
            <a:cxnSpLocks/>
            <a:stCxn id="77" idx="3"/>
            <a:endCxn id="80" idx="1"/>
          </p:cNvCxnSpPr>
          <p:nvPr/>
        </p:nvCxnSpPr>
        <p:spPr>
          <a:xfrm flipV="1">
            <a:off x="6045387" y="3490042"/>
            <a:ext cx="499129" cy="1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B1CD488-7A46-4CE6-903B-CE868AD40C25}"/>
              </a:ext>
            </a:extLst>
          </p:cNvPr>
          <p:cNvCxnSpPr>
            <a:cxnSpLocks/>
            <a:stCxn id="124" idx="2"/>
            <a:endCxn id="231" idx="0"/>
          </p:cNvCxnSpPr>
          <p:nvPr/>
        </p:nvCxnSpPr>
        <p:spPr>
          <a:xfrm flipH="1">
            <a:off x="9870909" y="2728042"/>
            <a:ext cx="1" cy="2665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419C53B-DD38-4914-A409-C12FA3BDC350}"/>
              </a:ext>
            </a:extLst>
          </p:cNvPr>
          <p:cNvGrpSpPr/>
          <p:nvPr/>
        </p:nvGrpSpPr>
        <p:grpSpPr>
          <a:xfrm>
            <a:off x="5382439" y="2818823"/>
            <a:ext cx="777567" cy="945539"/>
            <a:chOff x="5508567" y="2818823"/>
            <a:chExt cx="777567" cy="945539"/>
          </a:xfrm>
        </p:grpSpPr>
        <p:sp>
          <p:nvSpPr>
            <p:cNvPr id="69" name="Title 1">
              <a:extLst>
                <a:ext uri="{FF2B5EF4-FFF2-40B4-BE49-F238E27FC236}">
                  <a16:creationId xmlns:a16="http://schemas.microsoft.com/office/drawing/2014/main" id="{7AC20968-E38F-49BF-A280-AC2BFC39157F}"/>
                </a:ext>
              </a:extLst>
            </p:cNvPr>
            <p:cNvSpPr txBox="1">
              <a:spLocks/>
            </p:cNvSpPr>
            <p:nvPr/>
          </p:nvSpPr>
          <p:spPr>
            <a:xfrm>
              <a:off x="5508567" y="281882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developers</a:t>
              </a:r>
            </a:p>
          </p:txBody>
        </p:sp>
        <p:grpSp>
          <p:nvGrpSpPr>
            <p:cNvPr id="45" name="Group 44">
              <a:extLst>
                <a:ext uri="{FF2B5EF4-FFF2-40B4-BE49-F238E27FC236}">
                  <a16:creationId xmlns:a16="http://schemas.microsoft.com/office/drawing/2014/main" id="{87D461CD-9CD3-4FB3-8FFC-9E8A516FE087}"/>
                </a:ext>
              </a:extLst>
            </p:cNvPr>
            <p:cNvGrpSpPr/>
            <p:nvPr/>
          </p:nvGrpSpPr>
          <p:grpSpPr>
            <a:xfrm>
              <a:off x="5623186" y="3216033"/>
              <a:ext cx="548329" cy="548329"/>
              <a:chOff x="5623186" y="3216033"/>
              <a:chExt cx="548329" cy="548329"/>
            </a:xfrm>
          </p:grpSpPr>
          <p:sp>
            <p:nvSpPr>
              <p:cNvPr id="77" name="Rectangle: Rounded Corners 76">
                <a:extLst>
                  <a:ext uri="{FF2B5EF4-FFF2-40B4-BE49-F238E27FC236}">
                    <a16:creationId xmlns:a16="http://schemas.microsoft.com/office/drawing/2014/main" id="{D2712BA4-2CC3-4765-ACE4-94EAF629C7A0}"/>
                  </a:ext>
                </a:extLst>
              </p:cNvPr>
              <p:cNvSpPr/>
              <p:nvPr/>
            </p:nvSpPr>
            <p:spPr bwMode="auto">
              <a:xfrm>
                <a:off x="5623186" y="3216033"/>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people_4" title="Icon of a person">
                <a:extLst>
                  <a:ext uri="{FF2B5EF4-FFF2-40B4-BE49-F238E27FC236}">
                    <a16:creationId xmlns:a16="http://schemas.microsoft.com/office/drawing/2014/main" id="{B5AF6072-86B2-4CCF-9FCD-A0845EBBFD93}"/>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5F91A90D-673E-43E0-897B-1047E757BD61}"/>
              </a:ext>
            </a:extLst>
          </p:cNvPr>
          <p:cNvGrpSpPr/>
          <p:nvPr/>
        </p:nvGrpSpPr>
        <p:grpSpPr>
          <a:xfrm>
            <a:off x="5382439" y="3824207"/>
            <a:ext cx="777567" cy="945539"/>
            <a:chOff x="5508567" y="3824207"/>
            <a:chExt cx="777567" cy="945539"/>
          </a:xfrm>
        </p:grpSpPr>
        <p:sp>
          <p:nvSpPr>
            <p:cNvPr id="75" name="Title 1">
              <a:extLst>
                <a:ext uri="{FF2B5EF4-FFF2-40B4-BE49-F238E27FC236}">
                  <a16:creationId xmlns:a16="http://schemas.microsoft.com/office/drawing/2014/main" id="{4A540B10-E356-4759-AE38-6950178F4F7C}"/>
                </a:ext>
              </a:extLst>
            </p:cNvPr>
            <p:cNvSpPr txBox="1">
              <a:spLocks/>
            </p:cNvSpPr>
            <p:nvPr/>
          </p:nvSpPr>
          <p:spPr>
            <a:xfrm>
              <a:off x="5508567" y="382420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6" name="Group 45">
              <a:extLst>
                <a:ext uri="{FF2B5EF4-FFF2-40B4-BE49-F238E27FC236}">
                  <a16:creationId xmlns:a16="http://schemas.microsoft.com/office/drawing/2014/main" id="{762129F4-C1C2-4571-8C36-211BBD1414BD}"/>
                </a:ext>
              </a:extLst>
            </p:cNvPr>
            <p:cNvGrpSpPr/>
            <p:nvPr/>
          </p:nvGrpSpPr>
          <p:grpSpPr>
            <a:xfrm>
              <a:off x="5623186" y="4221417"/>
              <a:ext cx="548329" cy="548329"/>
              <a:chOff x="5623186" y="4221417"/>
              <a:chExt cx="548329" cy="548329"/>
            </a:xfrm>
          </p:grpSpPr>
          <p:sp>
            <p:nvSpPr>
              <p:cNvPr id="76" name="Rectangle: Rounded Corners 75">
                <a:extLst>
                  <a:ext uri="{FF2B5EF4-FFF2-40B4-BE49-F238E27FC236}">
                    <a16:creationId xmlns:a16="http://schemas.microsoft.com/office/drawing/2014/main" id="{72371505-9312-4E6A-95BB-11D97CB684A3}"/>
                  </a:ext>
                </a:extLst>
              </p:cNvPr>
              <p:cNvSpPr/>
              <p:nvPr/>
            </p:nvSpPr>
            <p:spPr bwMode="auto">
              <a:xfrm>
                <a:off x="5623186" y="4221417"/>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2" name="people_4" title="Icon of a person">
                <a:extLst>
                  <a:ext uri="{FF2B5EF4-FFF2-40B4-BE49-F238E27FC236}">
                    <a16:creationId xmlns:a16="http://schemas.microsoft.com/office/drawing/2014/main" id="{EC973F66-5F73-4C01-B671-DD3F62F16CDC}"/>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7" name="Group 46">
            <a:extLst>
              <a:ext uri="{FF2B5EF4-FFF2-40B4-BE49-F238E27FC236}">
                <a16:creationId xmlns:a16="http://schemas.microsoft.com/office/drawing/2014/main" id="{5AE39FCB-ED9F-43F8-BCE5-1AF115DFDA78}"/>
              </a:ext>
            </a:extLst>
          </p:cNvPr>
          <p:cNvGrpSpPr/>
          <p:nvPr/>
        </p:nvGrpSpPr>
        <p:grpSpPr>
          <a:xfrm>
            <a:off x="9482126" y="1782503"/>
            <a:ext cx="777567" cy="945539"/>
            <a:chOff x="9608254" y="1782503"/>
            <a:chExt cx="777567" cy="945539"/>
          </a:xfrm>
        </p:grpSpPr>
        <p:sp>
          <p:nvSpPr>
            <p:cNvPr id="123" name="Title 1">
              <a:extLst>
                <a:ext uri="{FF2B5EF4-FFF2-40B4-BE49-F238E27FC236}">
                  <a16:creationId xmlns:a16="http://schemas.microsoft.com/office/drawing/2014/main" id="{9C62BC5D-75DD-4669-8A52-6DDE72417D1E}"/>
                </a:ext>
              </a:extLst>
            </p:cNvPr>
            <p:cNvSpPr txBox="1">
              <a:spLocks/>
            </p:cNvSpPr>
            <p:nvPr/>
          </p:nvSpPr>
          <p:spPr>
            <a:xfrm>
              <a:off x="9608254" y="178250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A</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pp developers</a:t>
              </a:r>
            </a:p>
          </p:txBody>
        </p:sp>
        <p:sp>
          <p:nvSpPr>
            <p:cNvPr id="124" name="Rectangle: Rounded Corners 123">
              <a:extLst>
                <a:ext uri="{FF2B5EF4-FFF2-40B4-BE49-F238E27FC236}">
                  <a16:creationId xmlns:a16="http://schemas.microsoft.com/office/drawing/2014/main" id="{9DD8B24E-D57A-4DF3-B67B-212B43F08C68}"/>
                </a:ext>
              </a:extLst>
            </p:cNvPr>
            <p:cNvSpPr/>
            <p:nvPr/>
          </p:nvSpPr>
          <p:spPr bwMode="auto">
            <a:xfrm>
              <a:off x="9722873" y="2179713"/>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4" name="people_4" title="Icon of a person">
              <a:extLst>
                <a:ext uri="{FF2B5EF4-FFF2-40B4-BE49-F238E27FC236}">
                  <a16:creationId xmlns:a16="http://schemas.microsoft.com/office/drawing/2014/main" id="{A0B69732-33D6-4F21-BF3F-8A16509F196A}"/>
                </a:ext>
              </a:extLst>
            </p:cNvPr>
            <p:cNvSpPr>
              <a:spLocks noChangeAspect="1" noEditPoints="1"/>
            </p:cNvSpPr>
            <p:nvPr/>
          </p:nvSpPr>
          <p:spPr bwMode="auto">
            <a:xfrm>
              <a:off x="9844658" y="228352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94953DEF-1C53-4FC1-AA93-D8FBF295D31D}"/>
              </a:ext>
            </a:extLst>
          </p:cNvPr>
          <p:cNvGrpSpPr/>
          <p:nvPr/>
        </p:nvGrpSpPr>
        <p:grpSpPr>
          <a:xfrm>
            <a:off x="6430053" y="2818513"/>
            <a:ext cx="777567" cy="945849"/>
            <a:chOff x="6556181" y="2818513"/>
            <a:chExt cx="777567" cy="945849"/>
          </a:xfrm>
        </p:grpSpPr>
        <p:sp>
          <p:nvSpPr>
            <p:cNvPr id="79" name="Title 1">
              <a:extLst>
                <a:ext uri="{FF2B5EF4-FFF2-40B4-BE49-F238E27FC236}">
                  <a16:creationId xmlns:a16="http://schemas.microsoft.com/office/drawing/2014/main" id="{722AD5E1-5DA7-4341-B5E2-E604E9A72A94}"/>
                </a:ext>
              </a:extLst>
            </p:cNvPr>
            <p:cNvSpPr txBox="1">
              <a:spLocks/>
            </p:cNvSpPr>
            <p:nvPr/>
          </p:nvSpPr>
          <p:spPr>
            <a:xfrm>
              <a:off x="6556181" y="281851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80" name="Rectangle: Rounded Corners 79">
              <a:extLst>
                <a:ext uri="{FF2B5EF4-FFF2-40B4-BE49-F238E27FC236}">
                  <a16:creationId xmlns:a16="http://schemas.microsoft.com/office/drawing/2014/main" id="{0908C5B2-E93B-467E-B36F-7B1E902666C8}"/>
                </a:ext>
              </a:extLst>
            </p:cNvPr>
            <p:cNvSpPr/>
            <p:nvPr/>
          </p:nvSpPr>
          <p:spPr bwMode="auto">
            <a:xfrm>
              <a:off x="6670644" y="321572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ile" title="Icon of a file cabinet">
              <a:extLst>
                <a:ext uri="{FF2B5EF4-FFF2-40B4-BE49-F238E27FC236}">
                  <a16:creationId xmlns:a16="http://schemas.microsoft.com/office/drawing/2014/main" id="{50CEA18B-F28B-4BDA-B043-5F9617C1E501}"/>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77563774-B52D-432F-979A-1F497623E4AC}"/>
              </a:ext>
            </a:extLst>
          </p:cNvPr>
          <p:cNvGrpSpPr/>
          <p:nvPr/>
        </p:nvGrpSpPr>
        <p:grpSpPr>
          <a:xfrm>
            <a:off x="6430053" y="3823897"/>
            <a:ext cx="777567" cy="945849"/>
            <a:chOff x="6556181" y="3823897"/>
            <a:chExt cx="777567" cy="945849"/>
          </a:xfrm>
        </p:grpSpPr>
        <p:sp>
          <p:nvSpPr>
            <p:cNvPr id="85" name="Title 1">
              <a:extLst>
                <a:ext uri="{FF2B5EF4-FFF2-40B4-BE49-F238E27FC236}">
                  <a16:creationId xmlns:a16="http://schemas.microsoft.com/office/drawing/2014/main" id="{579A9443-239D-498F-801C-2BA9E79C7185}"/>
                </a:ext>
              </a:extLst>
            </p:cNvPr>
            <p:cNvSpPr txBox="1">
              <a:spLocks/>
            </p:cNvSpPr>
            <p:nvPr/>
          </p:nvSpPr>
          <p:spPr>
            <a:xfrm>
              <a:off x="6556181" y="382389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86" name="Rectangle: Rounded Corners 85">
              <a:extLst>
                <a:ext uri="{FF2B5EF4-FFF2-40B4-BE49-F238E27FC236}">
                  <a16:creationId xmlns:a16="http://schemas.microsoft.com/office/drawing/2014/main" id="{04490FB7-02E2-4706-AFB8-53811653AF01}"/>
                </a:ext>
              </a:extLst>
            </p:cNvPr>
            <p:cNvSpPr/>
            <p:nvPr/>
          </p:nvSpPr>
          <p:spPr bwMode="auto">
            <a:xfrm>
              <a:off x="6670644" y="4221106"/>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8" name="desktop" title="a desktop PC">
              <a:extLst>
                <a:ext uri="{FF2B5EF4-FFF2-40B4-BE49-F238E27FC236}">
                  <a16:creationId xmlns:a16="http://schemas.microsoft.com/office/drawing/2014/main" id="{10CDE520-00A0-470D-878F-0128FFDDC481}"/>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59">
            <a:extLst>
              <a:ext uri="{FF2B5EF4-FFF2-40B4-BE49-F238E27FC236}">
                <a16:creationId xmlns:a16="http://schemas.microsoft.com/office/drawing/2014/main" id="{75E0A0AF-1EC5-4C83-AC8A-8E9890280387}"/>
              </a:ext>
            </a:extLst>
          </p:cNvPr>
          <p:cNvGrpSpPr/>
          <p:nvPr/>
        </p:nvGrpSpPr>
        <p:grpSpPr>
          <a:xfrm>
            <a:off x="6430053" y="4829281"/>
            <a:ext cx="777567" cy="791961"/>
            <a:chOff x="6556181" y="4829281"/>
            <a:chExt cx="777567" cy="791961"/>
          </a:xfrm>
        </p:grpSpPr>
        <p:sp>
          <p:nvSpPr>
            <p:cNvPr id="82" name="Title 1">
              <a:extLst>
                <a:ext uri="{FF2B5EF4-FFF2-40B4-BE49-F238E27FC236}">
                  <a16:creationId xmlns:a16="http://schemas.microsoft.com/office/drawing/2014/main" id="{9AB7CD5A-257C-4CC1-BFAF-D2396B2056CD}"/>
                </a:ext>
              </a:extLst>
            </p:cNvPr>
            <p:cNvSpPr txBox="1">
              <a:spLocks/>
            </p:cNvSpPr>
            <p:nvPr/>
          </p:nvSpPr>
          <p:spPr>
            <a:xfrm>
              <a:off x="6556181" y="4829281"/>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Gateway</a:t>
              </a:r>
            </a:p>
          </p:txBody>
        </p:sp>
        <p:sp>
          <p:nvSpPr>
            <p:cNvPr id="83" name="Rectangle: Rounded Corners 82">
              <a:extLst>
                <a:ext uri="{FF2B5EF4-FFF2-40B4-BE49-F238E27FC236}">
                  <a16:creationId xmlns:a16="http://schemas.microsoft.com/office/drawing/2014/main" id="{88D1D94C-66E9-4299-8F9C-3B43343C6B6A}"/>
                </a:ext>
              </a:extLst>
            </p:cNvPr>
            <p:cNvSpPr/>
            <p:nvPr/>
          </p:nvSpPr>
          <p:spPr bwMode="auto">
            <a:xfrm>
              <a:off x="6670644" y="507260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0" name="network_3" title="Icon of a server connected to a network">
              <a:extLst>
                <a:ext uri="{FF2B5EF4-FFF2-40B4-BE49-F238E27FC236}">
                  <a16:creationId xmlns:a16="http://schemas.microsoft.com/office/drawing/2014/main" id="{D29DD5CA-2135-4FAA-BE0D-2D60B45D87EF}"/>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151C62F5-90FF-460E-9345-98E07221C366}"/>
              </a:ext>
            </a:extLst>
          </p:cNvPr>
          <p:cNvGrpSpPr/>
          <p:nvPr/>
        </p:nvGrpSpPr>
        <p:grpSpPr>
          <a:xfrm>
            <a:off x="6301767" y="5116378"/>
            <a:ext cx="322244" cy="322244"/>
            <a:chOff x="4813215" y="1851294"/>
            <a:chExt cx="689792" cy="689792"/>
          </a:xfrm>
        </p:grpSpPr>
        <p:sp>
          <p:nvSpPr>
            <p:cNvPr id="105" name="Rectangle: Rounded Corners 104">
              <a:extLst>
                <a:ext uri="{FF2B5EF4-FFF2-40B4-BE49-F238E27FC236}">
                  <a16:creationId xmlns:a16="http://schemas.microsoft.com/office/drawing/2014/main" id="{C39F41DC-19C6-4CE7-8FA9-7556641B0218}"/>
                </a:ext>
              </a:extLst>
            </p:cNvPr>
            <p:cNvSpPr/>
            <p:nvPr/>
          </p:nvSpPr>
          <p:spPr bwMode="auto">
            <a:xfrm>
              <a:off x="4813215" y="1851294"/>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6" name="Group 105">
              <a:extLst>
                <a:ext uri="{FF2B5EF4-FFF2-40B4-BE49-F238E27FC236}">
                  <a16:creationId xmlns:a16="http://schemas.microsoft.com/office/drawing/2014/main" id="{2F20C2FD-8743-4F97-BD26-0D960A4D3ADD}"/>
                </a:ext>
              </a:extLst>
            </p:cNvPr>
            <p:cNvGrpSpPr/>
            <p:nvPr/>
          </p:nvGrpSpPr>
          <p:grpSpPr>
            <a:xfrm>
              <a:off x="4885393" y="1989751"/>
              <a:ext cx="545436" cy="442927"/>
              <a:chOff x="5878844" y="3021280"/>
              <a:chExt cx="545436" cy="442927"/>
            </a:xfrm>
          </p:grpSpPr>
          <p:sp>
            <p:nvSpPr>
              <p:cNvPr id="107" name="Freeform 13" title="Icon of a cloud">
                <a:extLst>
                  <a:ext uri="{FF2B5EF4-FFF2-40B4-BE49-F238E27FC236}">
                    <a16:creationId xmlns:a16="http://schemas.microsoft.com/office/drawing/2014/main" id="{E511F18D-C74B-41CE-8940-4BA50A37B95D}"/>
                  </a:ext>
                </a:extLst>
              </p:cNvPr>
              <p:cNvSpPr>
                <a:spLocks noChangeAspect="1"/>
              </p:cNvSpPr>
              <p:nvPr/>
            </p:nvSpPr>
            <p:spPr bwMode="auto">
              <a:xfrm>
                <a:off x="5878844" y="302128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08" name="Group 107">
                <a:extLst>
                  <a:ext uri="{FF2B5EF4-FFF2-40B4-BE49-F238E27FC236}">
                    <a16:creationId xmlns:a16="http://schemas.microsoft.com/office/drawing/2014/main" id="{E16DC8E2-E8F4-4D40-ADD4-14923E577795}"/>
                  </a:ext>
                </a:extLst>
              </p:cNvPr>
              <p:cNvGrpSpPr/>
              <p:nvPr/>
            </p:nvGrpSpPr>
            <p:grpSpPr>
              <a:xfrm>
                <a:off x="5997840" y="3169575"/>
                <a:ext cx="307445" cy="294632"/>
                <a:chOff x="4571620" y="3352800"/>
                <a:chExt cx="524119" cy="502276"/>
              </a:xfrm>
            </p:grpSpPr>
            <p:sp>
              <p:nvSpPr>
                <p:cNvPr id="109" name="Rectangle 108">
                  <a:extLst>
                    <a:ext uri="{FF2B5EF4-FFF2-40B4-BE49-F238E27FC236}">
                      <a16:creationId xmlns:a16="http://schemas.microsoft.com/office/drawing/2014/main" id="{F0C55146-539D-446A-A77D-F19973CD3452}"/>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GenericApp_EB3B" title="Icon of an app window">
                  <a:extLst>
                    <a:ext uri="{FF2B5EF4-FFF2-40B4-BE49-F238E27FC236}">
                      <a16:creationId xmlns:a16="http://schemas.microsoft.com/office/drawing/2014/main" id="{4F287879-C3F9-4FB6-B05F-44E77716EDC2}"/>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3" name="Group 92">
            <a:extLst>
              <a:ext uri="{FF2B5EF4-FFF2-40B4-BE49-F238E27FC236}">
                <a16:creationId xmlns:a16="http://schemas.microsoft.com/office/drawing/2014/main" id="{280E1070-E890-4CB8-8C57-CD608E0FDC63}"/>
              </a:ext>
            </a:extLst>
          </p:cNvPr>
          <p:cNvGrpSpPr/>
          <p:nvPr/>
        </p:nvGrpSpPr>
        <p:grpSpPr>
          <a:xfrm>
            <a:off x="6301767" y="5493145"/>
            <a:ext cx="322244" cy="322244"/>
            <a:chOff x="5626424" y="1843637"/>
            <a:chExt cx="689792" cy="689792"/>
          </a:xfrm>
        </p:grpSpPr>
        <p:sp>
          <p:nvSpPr>
            <p:cNvPr id="97" name="Rectangle: Rounded Corners 96">
              <a:extLst>
                <a:ext uri="{FF2B5EF4-FFF2-40B4-BE49-F238E27FC236}">
                  <a16:creationId xmlns:a16="http://schemas.microsoft.com/office/drawing/2014/main" id="{66891D71-3126-4A68-9D12-B371B369746A}"/>
                </a:ext>
              </a:extLst>
            </p:cNvPr>
            <p:cNvSpPr/>
            <p:nvPr/>
          </p:nvSpPr>
          <p:spPr bwMode="auto">
            <a:xfrm>
              <a:off x="5626424" y="1843637"/>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8" name="Group 97">
              <a:extLst>
                <a:ext uri="{FF2B5EF4-FFF2-40B4-BE49-F238E27FC236}">
                  <a16:creationId xmlns:a16="http://schemas.microsoft.com/office/drawing/2014/main" id="{0DBA2D29-FCC9-43DF-B87D-2825736135B5}"/>
                </a:ext>
              </a:extLst>
            </p:cNvPr>
            <p:cNvGrpSpPr/>
            <p:nvPr/>
          </p:nvGrpSpPr>
          <p:grpSpPr>
            <a:xfrm>
              <a:off x="5783960" y="1975384"/>
              <a:ext cx="412280" cy="467613"/>
              <a:chOff x="4329263" y="3124070"/>
              <a:chExt cx="412280" cy="467613"/>
            </a:xfrm>
          </p:grpSpPr>
          <p:sp>
            <p:nvSpPr>
              <p:cNvPr id="99" name="CellPhone_E8EA" title="Icon of a cellphone">
                <a:extLst>
                  <a:ext uri="{FF2B5EF4-FFF2-40B4-BE49-F238E27FC236}">
                    <a16:creationId xmlns:a16="http://schemas.microsoft.com/office/drawing/2014/main" id="{68387E67-076A-403E-8111-293D55CAED27}"/>
                  </a:ext>
                </a:extLst>
              </p:cNvPr>
              <p:cNvSpPr>
                <a:spLocks noChangeAspect="1" noEditPoints="1"/>
              </p:cNvSpPr>
              <p:nvPr/>
            </p:nvSpPr>
            <p:spPr bwMode="auto">
              <a:xfrm>
                <a:off x="4329263" y="312407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0" name="Group 99">
                <a:extLst>
                  <a:ext uri="{FF2B5EF4-FFF2-40B4-BE49-F238E27FC236}">
                    <a16:creationId xmlns:a16="http://schemas.microsoft.com/office/drawing/2014/main" id="{6119E635-D39C-4277-A81C-AF5CD74C2410}"/>
                  </a:ext>
                </a:extLst>
              </p:cNvPr>
              <p:cNvGrpSpPr/>
              <p:nvPr/>
            </p:nvGrpSpPr>
            <p:grpSpPr>
              <a:xfrm>
                <a:off x="4434098" y="3297051"/>
                <a:ext cx="307445" cy="294632"/>
                <a:chOff x="4571620" y="3352800"/>
                <a:chExt cx="524119" cy="502276"/>
              </a:xfrm>
            </p:grpSpPr>
            <p:sp>
              <p:nvSpPr>
                <p:cNvPr id="101" name="Rectangle 100">
                  <a:extLst>
                    <a:ext uri="{FF2B5EF4-FFF2-40B4-BE49-F238E27FC236}">
                      <a16:creationId xmlns:a16="http://schemas.microsoft.com/office/drawing/2014/main" id="{F51F867E-B3AC-4289-AE41-2A2652761765}"/>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GenericApp_EB3B" title="Icon of an app window">
                  <a:extLst>
                    <a:ext uri="{FF2B5EF4-FFF2-40B4-BE49-F238E27FC236}">
                      <a16:creationId xmlns:a16="http://schemas.microsoft.com/office/drawing/2014/main" id="{EBAA8A4C-865B-40FA-9FEA-A8533AAEB61F}"/>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2" name="Group 91">
            <a:extLst>
              <a:ext uri="{FF2B5EF4-FFF2-40B4-BE49-F238E27FC236}">
                <a16:creationId xmlns:a16="http://schemas.microsoft.com/office/drawing/2014/main" id="{B715D04D-ED12-4297-94DC-399C3CEEDE6F}"/>
              </a:ext>
            </a:extLst>
          </p:cNvPr>
          <p:cNvGrpSpPr/>
          <p:nvPr/>
        </p:nvGrpSpPr>
        <p:grpSpPr>
          <a:xfrm>
            <a:off x="7021436" y="5116378"/>
            <a:ext cx="322244" cy="322244"/>
            <a:chOff x="6399445" y="1831292"/>
            <a:chExt cx="689792" cy="689792"/>
          </a:xfrm>
        </p:grpSpPr>
        <p:sp>
          <p:nvSpPr>
            <p:cNvPr id="103" name="Rectangle: Rounded Corners 102">
              <a:extLst>
                <a:ext uri="{FF2B5EF4-FFF2-40B4-BE49-F238E27FC236}">
                  <a16:creationId xmlns:a16="http://schemas.microsoft.com/office/drawing/2014/main" id="{3B846DBB-41D5-4FB5-8AF9-F6B1B126BA68}"/>
                </a:ext>
              </a:extLst>
            </p:cNvPr>
            <p:cNvSpPr/>
            <p:nvPr/>
          </p:nvSpPr>
          <p:spPr bwMode="auto">
            <a:xfrm>
              <a:off x="6399445" y="1831292"/>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 name="globe_2" title="Icon of a sphere made of lines">
              <a:extLst>
                <a:ext uri="{FF2B5EF4-FFF2-40B4-BE49-F238E27FC236}">
                  <a16:creationId xmlns:a16="http://schemas.microsoft.com/office/drawing/2014/main" id="{7494057F-00BA-4600-8534-582657B4B0D5}"/>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5F9A6-8C01-46EF-8750-76234A85913D}"/>
              </a:ext>
            </a:extLst>
          </p:cNvPr>
          <p:cNvGrpSpPr/>
          <p:nvPr/>
        </p:nvGrpSpPr>
        <p:grpSpPr>
          <a:xfrm>
            <a:off x="7021436" y="5493145"/>
            <a:ext cx="322244" cy="322244"/>
            <a:chOff x="7513138" y="1717918"/>
            <a:chExt cx="689792" cy="689792"/>
          </a:xfrm>
        </p:grpSpPr>
        <p:sp>
          <p:nvSpPr>
            <p:cNvPr id="95" name="Rectangle: Rounded Corners 94">
              <a:extLst>
                <a:ext uri="{FF2B5EF4-FFF2-40B4-BE49-F238E27FC236}">
                  <a16:creationId xmlns:a16="http://schemas.microsoft.com/office/drawing/2014/main" id="{52BB37A1-E3E2-4449-A7ED-264DF47B1817}"/>
                </a:ext>
              </a:extLst>
            </p:cNvPr>
            <p:cNvSpPr/>
            <p:nvPr/>
          </p:nvSpPr>
          <p:spPr bwMode="auto">
            <a:xfrm>
              <a:off x="7513138" y="1717918"/>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arrow_5" title="Icon of two arrows pointing across from each other">
              <a:extLst>
                <a:ext uri="{FF2B5EF4-FFF2-40B4-BE49-F238E27FC236}">
                  <a16:creationId xmlns:a16="http://schemas.microsoft.com/office/drawing/2014/main" id="{8F76D69D-1D10-47AF-A617-DA768AEB8D09}"/>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952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4" name="Oval 143">
            <a:extLst>
              <a:ext uri="{FF2B5EF4-FFF2-40B4-BE49-F238E27FC236}">
                <a16:creationId xmlns:a16="http://schemas.microsoft.com/office/drawing/2014/main" id="{657E2E4F-DEAA-4532-952C-F8F5F526774A}"/>
              </a:ext>
            </a:extLst>
          </p:cNvPr>
          <p:cNvSpPr/>
          <p:nvPr/>
        </p:nvSpPr>
        <p:spPr bwMode="auto">
          <a:xfrm>
            <a:off x="5136700" y="33530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45" name="Oval 144">
            <a:extLst>
              <a:ext uri="{FF2B5EF4-FFF2-40B4-BE49-F238E27FC236}">
                <a16:creationId xmlns:a16="http://schemas.microsoft.com/office/drawing/2014/main" id="{669E03F7-C3A2-4A10-AA2B-B5EE4B5E5CBE}"/>
              </a:ext>
            </a:extLst>
          </p:cNvPr>
          <p:cNvSpPr/>
          <p:nvPr/>
        </p:nvSpPr>
        <p:spPr bwMode="auto">
          <a:xfrm>
            <a:off x="9222925" y="23243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46" name="Oval 145">
            <a:extLst>
              <a:ext uri="{FF2B5EF4-FFF2-40B4-BE49-F238E27FC236}">
                <a16:creationId xmlns:a16="http://schemas.microsoft.com/office/drawing/2014/main" id="{9B5D0FC5-D0A1-4788-B137-FFCAB66298D0}"/>
              </a:ext>
            </a:extLst>
          </p:cNvPr>
          <p:cNvSpPr/>
          <p:nvPr/>
        </p:nvSpPr>
        <p:spPr bwMode="auto">
          <a:xfrm>
            <a:off x="5136700" y="43584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48" name="Oval 147">
            <a:extLst>
              <a:ext uri="{FF2B5EF4-FFF2-40B4-BE49-F238E27FC236}">
                <a16:creationId xmlns:a16="http://schemas.microsoft.com/office/drawing/2014/main" id="{2519A8AD-FE6F-4E55-853E-2F54A20F0CC7}"/>
              </a:ext>
            </a:extLst>
          </p:cNvPr>
          <p:cNvSpPr/>
          <p:nvPr/>
        </p:nvSpPr>
        <p:spPr bwMode="auto">
          <a:xfrm>
            <a:off x="5898700" y="520976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0" name="Oval 149">
            <a:extLst>
              <a:ext uri="{FF2B5EF4-FFF2-40B4-BE49-F238E27FC236}">
                <a16:creationId xmlns:a16="http://schemas.microsoft.com/office/drawing/2014/main" id="{EBD3DAEB-F7C8-4BAB-83FB-D9187D60A9F5}"/>
              </a:ext>
            </a:extLst>
          </p:cNvPr>
          <p:cNvSpPr/>
          <p:nvPr/>
        </p:nvSpPr>
        <p:spPr bwMode="auto">
          <a:xfrm>
            <a:off x="7857740" y="41715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2" name="Title 3">
            <a:extLst>
              <a:ext uri="{FF2B5EF4-FFF2-40B4-BE49-F238E27FC236}">
                <a16:creationId xmlns:a16="http://schemas.microsoft.com/office/drawing/2014/main" id="{42915A73-3B11-49E9-9BEF-4182D34FE1E6}"/>
              </a:ext>
            </a:extLst>
          </p:cNvPr>
          <p:cNvSpPr txBox="1">
            <a:spLocks/>
          </p:cNvSpPr>
          <p:nvPr/>
        </p:nvSpPr>
        <p:spPr>
          <a:xfrm>
            <a:off x="7053959" y="632779"/>
            <a:ext cx="193764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architecture</a:t>
            </a:r>
          </a:p>
        </p:txBody>
      </p:sp>
      <p:sp>
        <p:nvSpPr>
          <p:cNvPr id="153" name="Rectangle 152">
            <a:extLst>
              <a:ext uri="{FF2B5EF4-FFF2-40B4-BE49-F238E27FC236}">
                <a16:creationId xmlns:a16="http://schemas.microsoft.com/office/drawing/2014/main" id="{E647E521-DED6-4F4F-BFD9-AEBF9613925F}"/>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25461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5"/>
                                        </p:tgtEl>
                                        <p:attrNameLst>
                                          <p:attrName>style.visibility</p:attrName>
                                        </p:attrNameLst>
                                      </p:cBhvr>
                                      <p:to>
                                        <p:strVal val="visible"/>
                                      </p:to>
                                    </p:set>
                                    <p:animEffect transition="in" filter="fade">
                                      <p:cBhvr>
                                        <p:cTn id="29" dur="500"/>
                                        <p:tgtEl>
                                          <p:spTgt spid="145"/>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wipe(up)">
                                      <p:cBhvr>
                                        <p:cTn id="36" dur="500"/>
                                        <p:tgtEl>
                                          <p:spTgt spid="1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5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fade">
                                      <p:cBhvr>
                                        <p:cTn id="7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0" grpId="0"/>
      <p:bldP spid="71" grpId="0"/>
      <p:bldP spid="72" grpId="0"/>
      <p:bldP spid="73" grpId="0"/>
      <p:bldP spid="144" grpId="0" animBg="1"/>
      <p:bldP spid="145" grpId="0" animBg="1"/>
      <p:bldP spid="146" grpId="0" animBg="1"/>
      <p:bldP spid="148" grpId="0" animBg="1"/>
      <p:bldP spid="15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1215AFFB-BC76-4265-B757-CF6EE85B0F9E}"/>
              </a:ext>
            </a:extLst>
          </p:cNvPr>
          <p:cNvSpPr/>
          <p:nvPr/>
        </p:nvSpPr>
        <p:spPr bwMode="auto">
          <a:xfrm>
            <a:off x="8582506" y="2710543"/>
            <a:ext cx="2494351" cy="318626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2791012"/>
            <a:ext cx="1176858" cy="3105803"/>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87" name="Title 1">
            <a:extLst>
              <a:ext uri="{FF2B5EF4-FFF2-40B4-BE49-F238E27FC236}">
                <a16:creationId xmlns:a16="http://schemas.microsoft.com/office/drawing/2014/main" id="{527D0369-DB2E-4BBC-8DD8-B4E898F4BA96}"/>
              </a:ext>
            </a:extLst>
          </p:cNvPr>
          <p:cNvSpPr txBox="1">
            <a:spLocks/>
          </p:cNvSpPr>
          <p:nvPr/>
        </p:nvSpPr>
        <p:spPr>
          <a:xfrm>
            <a:off x="6430053" y="2520656"/>
            <a:ext cx="777567" cy="230832"/>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API</a:t>
            </a:r>
          </a:p>
        </p:txBody>
      </p:sp>
      <p:grpSp>
        <p:nvGrpSpPr>
          <p:cNvPr id="49" name="Group 48">
            <a:extLst>
              <a:ext uri="{FF2B5EF4-FFF2-40B4-BE49-F238E27FC236}">
                <a16:creationId xmlns:a16="http://schemas.microsoft.com/office/drawing/2014/main" id="{94953DEF-1C53-4FC1-AA93-D8FBF295D31D}"/>
              </a:ext>
            </a:extLst>
          </p:cNvPr>
          <p:cNvGrpSpPr/>
          <p:nvPr/>
        </p:nvGrpSpPr>
        <p:grpSpPr>
          <a:xfrm>
            <a:off x="6430053" y="2818513"/>
            <a:ext cx="777567" cy="945849"/>
            <a:chOff x="6556181" y="2818513"/>
            <a:chExt cx="777567" cy="945849"/>
          </a:xfrm>
        </p:grpSpPr>
        <p:sp>
          <p:nvSpPr>
            <p:cNvPr id="79" name="Title 1">
              <a:extLst>
                <a:ext uri="{FF2B5EF4-FFF2-40B4-BE49-F238E27FC236}">
                  <a16:creationId xmlns:a16="http://schemas.microsoft.com/office/drawing/2014/main" id="{722AD5E1-5DA7-4341-B5E2-E604E9A72A94}"/>
                </a:ext>
              </a:extLst>
            </p:cNvPr>
            <p:cNvSpPr txBox="1">
              <a:spLocks/>
            </p:cNvSpPr>
            <p:nvPr/>
          </p:nvSpPr>
          <p:spPr>
            <a:xfrm>
              <a:off x="6556181" y="281851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80" name="Rectangle: Rounded Corners 79">
              <a:extLst>
                <a:ext uri="{FF2B5EF4-FFF2-40B4-BE49-F238E27FC236}">
                  <a16:creationId xmlns:a16="http://schemas.microsoft.com/office/drawing/2014/main" id="{0908C5B2-E93B-467E-B36F-7B1E902666C8}"/>
                </a:ext>
              </a:extLst>
            </p:cNvPr>
            <p:cNvSpPr/>
            <p:nvPr/>
          </p:nvSpPr>
          <p:spPr bwMode="auto">
            <a:xfrm>
              <a:off x="6670644" y="321572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ile" title="Icon of a file cabinet">
              <a:extLst>
                <a:ext uri="{FF2B5EF4-FFF2-40B4-BE49-F238E27FC236}">
                  <a16:creationId xmlns:a16="http://schemas.microsoft.com/office/drawing/2014/main" id="{50CEA18B-F28B-4BDA-B043-5F9617C1E501}"/>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77563774-B52D-432F-979A-1F497623E4AC}"/>
              </a:ext>
            </a:extLst>
          </p:cNvPr>
          <p:cNvGrpSpPr/>
          <p:nvPr/>
        </p:nvGrpSpPr>
        <p:grpSpPr>
          <a:xfrm>
            <a:off x="6430053" y="3823897"/>
            <a:ext cx="777567" cy="945849"/>
            <a:chOff x="6556181" y="3823897"/>
            <a:chExt cx="777567" cy="945849"/>
          </a:xfrm>
        </p:grpSpPr>
        <p:sp>
          <p:nvSpPr>
            <p:cNvPr id="85" name="Title 1">
              <a:extLst>
                <a:ext uri="{FF2B5EF4-FFF2-40B4-BE49-F238E27FC236}">
                  <a16:creationId xmlns:a16="http://schemas.microsoft.com/office/drawing/2014/main" id="{579A9443-239D-498F-801C-2BA9E79C7185}"/>
                </a:ext>
              </a:extLst>
            </p:cNvPr>
            <p:cNvSpPr txBox="1">
              <a:spLocks/>
            </p:cNvSpPr>
            <p:nvPr/>
          </p:nvSpPr>
          <p:spPr>
            <a:xfrm>
              <a:off x="6556181" y="382389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86" name="Rectangle: Rounded Corners 85">
              <a:extLst>
                <a:ext uri="{FF2B5EF4-FFF2-40B4-BE49-F238E27FC236}">
                  <a16:creationId xmlns:a16="http://schemas.microsoft.com/office/drawing/2014/main" id="{04490FB7-02E2-4706-AFB8-53811653AF01}"/>
                </a:ext>
              </a:extLst>
            </p:cNvPr>
            <p:cNvSpPr/>
            <p:nvPr/>
          </p:nvSpPr>
          <p:spPr bwMode="auto">
            <a:xfrm>
              <a:off x="6670644" y="4221106"/>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8" name="desktop" title="a desktop PC">
              <a:extLst>
                <a:ext uri="{FF2B5EF4-FFF2-40B4-BE49-F238E27FC236}">
                  <a16:creationId xmlns:a16="http://schemas.microsoft.com/office/drawing/2014/main" id="{10CDE520-00A0-470D-878F-0128FFDDC481}"/>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59">
            <a:extLst>
              <a:ext uri="{FF2B5EF4-FFF2-40B4-BE49-F238E27FC236}">
                <a16:creationId xmlns:a16="http://schemas.microsoft.com/office/drawing/2014/main" id="{75E0A0AF-1EC5-4C83-AC8A-8E9890280387}"/>
              </a:ext>
            </a:extLst>
          </p:cNvPr>
          <p:cNvGrpSpPr/>
          <p:nvPr/>
        </p:nvGrpSpPr>
        <p:grpSpPr>
          <a:xfrm>
            <a:off x="6430053" y="4829281"/>
            <a:ext cx="777567" cy="791961"/>
            <a:chOff x="6556181" y="4829281"/>
            <a:chExt cx="777567" cy="791961"/>
          </a:xfrm>
        </p:grpSpPr>
        <p:sp>
          <p:nvSpPr>
            <p:cNvPr id="82" name="Title 1">
              <a:extLst>
                <a:ext uri="{FF2B5EF4-FFF2-40B4-BE49-F238E27FC236}">
                  <a16:creationId xmlns:a16="http://schemas.microsoft.com/office/drawing/2014/main" id="{9AB7CD5A-257C-4CC1-BFAF-D2396B2056CD}"/>
                </a:ext>
              </a:extLst>
            </p:cNvPr>
            <p:cNvSpPr txBox="1">
              <a:spLocks/>
            </p:cNvSpPr>
            <p:nvPr/>
          </p:nvSpPr>
          <p:spPr>
            <a:xfrm>
              <a:off x="6556181" y="4829281"/>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Gateway</a:t>
              </a:r>
            </a:p>
          </p:txBody>
        </p:sp>
        <p:sp>
          <p:nvSpPr>
            <p:cNvPr id="83" name="Rectangle: Rounded Corners 82">
              <a:extLst>
                <a:ext uri="{FF2B5EF4-FFF2-40B4-BE49-F238E27FC236}">
                  <a16:creationId xmlns:a16="http://schemas.microsoft.com/office/drawing/2014/main" id="{88D1D94C-66E9-4299-8F9C-3B43343C6B6A}"/>
                </a:ext>
              </a:extLst>
            </p:cNvPr>
            <p:cNvSpPr/>
            <p:nvPr/>
          </p:nvSpPr>
          <p:spPr bwMode="auto">
            <a:xfrm>
              <a:off x="6670644" y="507260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0" name="network_3" title="Icon of a server connected to a network">
              <a:extLst>
                <a:ext uri="{FF2B5EF4-FFF2-40B4-BE49-F238E27FC236}">
                  <a16:creationId xmlns:a16="http://schemas.microsoft.com/office/drawing/2014/main" id="{D29DD5CA-2135-4FAA-BE0D-2D60B45D87EF}"/>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1" name="Title 3">
            <a:extLst>
              <a:ext uri="{FF2B5EF4-FFF2-40B4-BE49-F238E27FC236}">
                <a16:creationId xmlns:a16="http://schemas.microsoft.com/office/drawing/2014/main" id="{6AA08027-A4ED-4941-BC20-7AA02BDE780C}"/>
              </a:ext>
            </a:extLst>
          </p:cNvPr>
          <p:cNvSpPr>
            <a:spLocks noGrp="1"/>
          </p:cNvSpPr>
          <p:nvPr>
            <p:ph type="title"/>
          </p:nvPr>
        </p:nvSpPr>
        <p:spPr>
          <a:xfrm>
            <a:off x="465139" y="632779"/>
            <a:ext cx="6895782" cy="411162"/>
          </a:xfrm>
        </p:spPr>
        <p:txBody>
          <a:bodyPr/>
          <a:lstStyle/>
          <a:p>
            <a:r>
              <a:rPr lang="en-US"/>
              <a:t>API-driven development with Kubernetes:</a:t>
            </a:r>
            <a:endParaRPr lang="en-US">
              <a:solidFill>
                <a:srgbClr val="0078D3"/>
              </a:solidFill>
            </a:endParaRPr>
          </a:p>
        </p:txBody>
      </p:sp>
      <p:sp>
        <p:nvSpPr>
          <p:cNvPr id="112" name="Rectangle 111">
            <a:extLst>
              <a:ext uri="{FF2B5EF4-FFF2-40B4-BE49-F238E27FC236}">
                <a16:creationId xmlns:a16="http://schemas.microsoft.com/office/drawing/2014/main" id="{C2B64F8E-CFA4-4CC9-85C5-A3531E333669}"/>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3" name="Title 3">
            <a:extLst>
              <a:ext uri="{FF2B5EF4-FFF2-40B4-BE49-F238E27FC236}">
                <a16:creationId xmlns:a16="http://schemas.microsoft.com/office/drawing/2014/main" id="{24B84A88-450E-43F6-8A37-04D75E303EC9}"/>
              </a:ext>
            </a:extLst>
          </p:cNvPr>
          <p:cNvSpPr txBox="1">
            <a:spLocks/>
          </p:cNvSpPr>
          <p:nvPr/>
        </p:nvSpPr>
        <p:spPr>
          <a:xfrm>
            <a:off x="7053959" y="632779"/>
            <a:ext cx="31802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benefits</a:t>
            </a:r>
          </a:p>
        </p:txBody>
      </p:sp>
      <p:sp>
        <p:nvSpPr>
          <p:cNvPr id="114" name="Title 16">
            <a:extLst>
              <a:ext uri="{FF2B5EF4-FFF2-40B4-BE49-F238E27FC236}">
                <a16:creationId xmlns:a16="http://schemas.microsoft.com/office/drawing/2014/main" id="{E50DB465-670C-45FD-996B-E15D4B712702}"/>
              </a:ext>
            </a:extLst>
          </p:cNvPr>
          <p:cNvSpPr txBox="1">
            <a:spLocks/>
          </p:cNvSpPr>
          <p:nvPr/>
        </p:nvSpPr>
        <p:spPr>
          <a:xfrm>
            <a:off x="465137" y="1982963"/>
            <a:ext cx="36023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Benefits of using API with Azure</a:t>
            </a:r>
            <a:endParaRPr lang="en-US" sz="1600" b="0" spc="0">
              <a:solidFill>
                <a:srgbClr val="0078D4"/>
              </a:solidFill>
              <a:latin typeface="Segoe UI" panose="020B0502040204020203" pitchFamily="34" charset="0"/>
            </a:endParaRPr>
          </a:p>
        </p:txBody>
      </p:sp>
      <p:sp>
        <p:nvSpPr>
          <p:cNvPr id="115" name="Title 16">
            <a:extLst>
              <a:ext uri="{FF2B5EF4-FFF2-40B4-BE49-F238E27FC236}">
                <a16:creationId xmlns:a16="http://schemas.microsoft.com/office/drawing/2014/main" id="{53C83E59-1380-4C98-9F8A-1E583B6F9694}"/>
              </a:ext>
            </a:extLst>
          </p:cNvPr>
          <p:cNvSpPr txBox="1">
            <a:spLocks/>
          </p:cNvSpPr>
          <p:nvPr/>
        </p:nvSpPr>
        <p:spPr>
          <a:xfrm>
            <a:off x="465137" y="2336285"/>
            <a:ext cx="3825876" cy="892552"/>
          </a:xfrm>
          <a:prstGeom prst="rect">
            <a:avLst/>
          </a:prstGeom>
        </p:spPr>
        <p:txBody>
          <a:bodyPr vert="horz" wrap="square" lIns="0" tIns="0" rIns="0" bIns="0" rtlCol="0" anchor="t">
            <a:spAutoFit/>
          </a:bodyPr>
          <a:lstStyle>
            <a:defPPr>
              <a:defRPr lang="en-US"/>
            </a:defPPr>
            <a:lvl1pPr marL="285750" lvl="0" indent="-285750">
              <a:lnSpc>
                <a:spcPct val="100000"/>
              </a:lnSpc>
              <a:spcBef>
                <a:spcPct val="0"/>
              </a:spcBef>
              <a:spcAft>
                <a:spcPts val="400"/>
              </a:spcAft>
              <a:buFont typeface="Arial" panose="020B0604020202020204" pitchFamily="34" charset="0"/>
              <a:buChar char="•"/>
              <a:defRPr sz="1200" b="0" cap="none" spc="0" baseline="0">
                <a:ln w="3175">
                  <a:noFill/>
                </a:ln>
                <a:solidFill>
                  <a:sysClr val="windowText" lastClr="000000"/>
                </a:solidFill>
                <a:effectLst/>
                <a:latin typeface="Segoe UI" panose="020B0502040204020203" pitchFamily="34" charset="0"/>
                <a:cs typeface="Segoe UI" pitchFamily="34" charset="0"/>
              </a:defRPr>
            </a:lvl1pPr>
          </a:lstStyle>
          <a:p>
            <a:r>
              <a:rPr lang="en-US"/>
              <a:t>Create API gateway and developer portal in minutes</a:t>
            </a:r>
          </a:p>
          <a:p>
            <a:r>
              <a:rPr lang="en-US"/>
              <a:t>Publish APIs easily for internal or external use</a:t>
            </a:r>
          </a:p>
          <a:p>
            <a:r>
              <a:rPr lang="en-US"/>
              <a:t>Manage, secure, optimize all your APIs in one place</a:t>
            </a:r>
          </a:p>
          <a:p>
            <a:r>
              <a:rPr lang="en-US"/>
              <a:t>Connect to back-end services anywhere</a:t>
            </a:r>
          </a:p>
        </p:txBody>
      </p:sp>
      <p:sp>
        <p:nvSpPr>
          <p:cNvPr id="117" name="Title 16">
            <a:extLst>
              <a:ext uri="{FF2B5EF4-FFF2-40B4-BE49-F238E27FC236}">
                <a16:creationId xmlns:a16="http://schemas.microsoft.com/office/drawing/2014/main" id="{964BF58D-B313-487B-9795-95D87F270961}"/>
              </a:ext>
            </a:extLst>
          </p:cNvPr>
          <p:cNvSpPr txBox="1">
            <a:spLocks/>
          </p:cNvSpPr>
          <p:nvPr/>
        </p:nvSpPr>
        <p:spPr>
          <a:xfrm>
            <a:off x="465137" y="3634859"/>
            <a:ext cx="36023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Enabling technologies</a:t>
            </a:r>
            <a:endParaRPr lang="en-US" sz="1600" b="0" spc="0">
              <a:solidFill>
                <a:srgbClr val="0078D4"/>
              </a:solidFill>
              <a:latin typeface="Segoe UI" panose="020B0502040204020203" pitchFamily="34" charset="0"/>
            </a:endParaRPr>
          </a:p>
        </p:txBody>
      </p:sp>
      <p:sp>
        <p:nvSpPr>
          <p:cNvPr id="119" name="Title 16">
            <a:extLst>
              <a:ext uri="{FF2B5EF4-FFF2-40B4-BE49-F238E27FC236}">
                <a16:creationId xmlns:a16="http://schemas.microsoft.com/office/drawing/2014/main" id="{7006F779-74C6-46AD-B62F-836C2712F452}"/>
              </a:ext>
            </a:extLst>
          </p:cNvPr>
          <p:cNvSpPr txBox="1">
            <a:spLocks/>
          </p:cNvSpPr>
          <p:nvPr/>
        </p:nvSpPr>
        <p:spPr>
          <a:xfrm>
            <a:off x="465137" y="3988181"/>
            <a:ext cx="3825876" cy="1446550"/>
          </a:xfrm>
          <a:prstGeom prst="rect">
            <a:avLst/>
          </a:prstGeom>
        </p:spPr>
        <p:txBody>
          <a:bodyPr vert="horz" wrap="square" lIns="0" tIns="0" rIns="0" bIns="0" rtlCol="0" anchor="t">
            <a:spAutoFit/>
          </a:bodyPr>
          <a:lstStyle>
            <a:defPPr>
              <a:defRPr lang="en-US"/>
            </a:defPPr>
            <a:lvl1pPr marL="285750" lvl="0" indent="-285750">
              <a:lnSpc>
                <a:spcPct val="100000"/>
              </a:lnSpc>
              <a:spcBef>
                <a:spcPct val="0"/>
              </a:spcBef>
              <a:spcAft>
                <a:spcPts val="400"/>
              </a:spcAft>
              <a:buFont typeface="Arial" panose="020B0604020202020204" pitchFamily="34" charset="0"/>
              <a:buChar char="•"/>
              <a:defRPr sz="1200" b="0" cap="none" spc="0" baseline="0">
                <a:ln w="3175">
                  <a:noFill/>
                </a:ln>
                <a:solidFill>
                  <a:sysClr val="windowText" lastClr="000000"/>
                </a:solidFill>
                <a:effectLst/>
                <a:latin typeface="Segoe UI" panose="020B0502040204020203" pitchFamily="34" charset="0"/>
                <a:cs typeface="Segoe UI" pitchFamily="34" charset="0"/>
              </a:defRPr>
            </a:lvl1pPr>
          </a:lstStyle>
          <a:p>
            <a:r>
              <a:rPr lang="en-US"/>
              <a:t>Broad support for technologies to fit your migration, modernization, transformation, and API needs</a:t>
            </a:r>
          </a:p>
          <a:p>
            <a:r>
              <a:rPr lang="en-US"/>
              <a:t>Extensive infrastructure and services to simplify security, compliance, and standardization</a:t>
            </a:r>
          </a:p>
          <a:p>
            <a:r>
              <a:rPr lang="en-US"/>
              <a:t>Refined management plane to ease the task of development and management</a:t>
            </a:r>
          </a:p>
          <a:p>
            <a:r>
              <a:rPr lang="en-US"/>
              <a:t>Support for multi-cloud and hybrid* </a:t>
            </a:r>
          </a:p>
        </p:txBody>
      </p:sp>
      <p:sp>
        <p:nvSpPr>
          <p:cNvPr id="235" name="TextBox 234">
            <a:extLst>
              <a:ext uri="{FF2B5EF4-FFF2-40B4-BE49-F238E27FC236}">
                <a16:creationId xmlns:a16="http://schemas.microsoft.com/office/drawing/2014/main" id="{89E43D10-9B37-4D43-8D07-7F6AA6144134}"/>
              </a:ext>
            </a:extLst>
          </p:cNvPr>
          <p:cNvSpPr txBox="1"/>
          <p:nvPr/>
        </p:nvSpPr>
        <p:spPr>
          <a:xfrm>
            <a:off x="5896132" y="6697706"/>
            <a:ext cx="6384770" cy="123111"/>
          </a:xfrm>
          <a:prstGeom prst="rect">
            <a:avLst/>
          </a:prstGeom>
          <a:noFill/>
        </p:spPr>
        <p:txBody>
          <a:bodyPr wrap="square" lIns="0" tIns="0" rIns="0" bIns="0" rtlCol="0" anchor="t">
            <a:spAutoFit/>
          </a:bodyPr>
          <a:lstStyle/>
          <a:p>
            <a:pPr lvl="0" algn="r" defTabSz="932688">
              <a:spcAft>
                <a:spcPts val="600"/>
              </a:spcAft>
              <a:defRPr/>
            </a:pPr>
            <a:r>
              <a:rPr lang="en-US" sz="800" baseline="30000">
                <a:solidFill>
                  <a:srgbClr val="3C3C41"/>
                </a:solidFill>
                <a:cs typeface="Segoe UI Light" panose="020B0502040204020203" pitchFamily="34" charset="0"/>
              </a:rPr>
              <a:t>*</a:t>
            </a:r>
            <a:r>
              <a:rPr lang="en-US" sz="800">
                <a:solidFill>
                  <a:srgbClr val="3C3C41"/>
                </a:solidFill>
                <a:cs typeface="Segoe UI Light" panose="020B0502040204020203" pitchFamily="34" charset="0"/>
              </a:rPr>
              <a:t>Map illustration represents existing and future availability for Azure. Map is not all-inclusive.</a:t>
            </a:r>
          </a:p>
        </p:txBody>
      </p:sp>
      <p:grpSp>
        <p:nvGrpSpPr>
          <p:cNvPr id="32" name="Group 31">
            <a:extLst>
              <a:ext uri="{FF2B5EF4-FFF2-40B4-BE49-F238E27FC236}">
                <a16:creationId xmlns:a16="http://schemas.microsoft.com/office/drawing/2014/main" id="{7B9CD773-6216-4BD6-A906-7CD838F71808}"/>
              </a:ext>
            </a:extLst>
          </p:cNvPr>
          <p:cNvGrpSpPr/>
          <p:nvPr/>
        </p:nvGrpSpPr>
        <p:grpSpPr>
          <a:xfrm>
            <a:off x="8927871" y="2208522"/>
            <a:ext cx="1803620" cy="400494"/>
            <a:chOff x="8830229" y="4122407"/>
            <a:chExt cx="1803620" cy="400494"/>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830229" y="4122407"/>
              <a:ext cx="406777" cy="400494"/>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325344" y="4168766"/>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sp>
        <p:nvSpPr>
          <p:cNvPr id="218" name="Rectangle 217">
            <a:extLst>
              <a:ext uri="{FF2B5EF4-FFF2-40B4-BE49-F238E27FC236}">
                <a16:creationId xmlns:a16="http://schemas.microsoft.com/office/drawing/2014/main" id="{0C8B742A-F19B-48C6-93F8-03AFD2320A88}"/>
              </a:ext>
            </a:extLst>
          </p:cNvPr>
          <p:cNvSpPr/>
          <p:nvPr/>
        </p:nvSpPr>
        <p:spPr>
          <a:xfrm>
            <a:off x="11438995" y="4026678"/>
            <a:ext cx="761814" cy="553998"/>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On-prem, cloud, or hybrid</a:t>
            </a:r>
          </a:p>
        </p:txBody>
      </p:sp>
      <p:grpSp>
        <p:nvGrpSpPr>
          <p:cNvPr id="38" name="Group 37">
            <a:extLst>
              <a:ext uri="{FF2B5EF4-FFF2-40B4-BE49-F238E27FC236}">
                <a16:creationId xmlns:a16="http://schemas.microsoft.com/office/drawing/2014/main" id="{25878C79-F0B9-410C-BEEA-A6D6B975933C}"/>
              </a:ext>
            </a:extLst>
          </p:cNvPr>
          <p:cNvGrpSpPr/>
          <p:nvPr/>
        </p:nvGrpSpPr>
        <p:grpSpPr>
          <a:xfrm>
            <a:off x="8677281" y="2915855"/>
            <a:ext cx="412308" cy="412308"/>
            <a:chOff x="8677281" y="2915855"/>
            <a:chExt cx="412308" cy="412308"/>
          </a:xfrm>
        </p:grpSpPr>
        <p:sp>
          <p:nvSpPr>
            <p:cNvPr id="92" name="Rectangle: Rounded Corners 91">
              <a:extLst>
                <a:ext uri="{FF2B5EF4-FFF2-40B4-BE49-F238E27FC236}">
                  <a16:creationId xmlns:a16="http://schemas.microsoft.com/office/drawing/2014/main" id="{D6A45583-FD8E-4A22-834C-67AA2DC7961F}"/>
                </a:ext>
              </a:extLst>
            </p:cNvPr>
            <p:cNvSpPr/>
            <p:nvPr/>
          </p:nvSpPr>
          <p:spPr bwMode="auto">
            <a:xfrm>
              <a:off x="8677281"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2" name="Picture 221">
              <a:extLst>
                <a:ext uri="{FF2B5EF4-FFF2-40B4-BE49-F238E27FC236}">
                  <a16:creationId xmlns:a16="http://schemas.microsoft.com/office/drawing/2014/main" id="{C84F4F54-63FF-420D-8BF0-7FB0B6281CCE}"/>
                </a:ext>
              </a:extLst>
            </p:cNvPr>
            <p:cNvPicPr>
              <a:picLocks noChangeAspect="1"/>
            </p:cNvPicPr>
            <p:nvPr/>
          </p:nvPicPr>
          <p:blipFill>
            <a:blip r:embed="rId3"/>
            <a:stretch>
              <a:fillRect/>
            </a:stretch>
          </p:blipFill>
          <p:spPr>
            <a:xfrm>
              <a:off x="8783307" y="3000516"/>
              <a:ext cx="241200" cy="242987"/>
            </a:xfrm>
            <a:prstGeom prst="rect">
              <a:avLst/>
            </a:prstGeom>
          </p:spPr>
        </p:pic>
      </p:grpSp>
      <p:grpSp>
        <p:nvGrpSpPr>
          <p:cNvPr id="40" name="Group 39">
            <a:extLst>
              <a:ext uri="{FF2B5EF4-FFF2-40B4-BE49-F238E27FC236}">
                <a16:creationId xmlns:a16="http://schemas.microsoft.com/office/drawing/2014/main" id="{8F3F731A-C5FA-4162-9368-B05B883A4C64}"/>
              </a:ext>
            </a:extLst>
          </p:cNvPr>
          <p:cNvGrpSpPr/>
          <p:nvPr/>
        </p:nvGrpSpPr>
        <p:grpSpPr>
          <a:xfrm>
            <a:off x="9150404" y="2915855"/>
            <a:ext cx="412308" cy="412308"/>
            <a:chOff x="9150404" y="2915855"/>
            <a:chExt cx="412308" cy="412308"/>
          </a:xfrm>
        </p:grpSpPr>
        <p:sp>
          <p:nvSpPr>
            <p:cNvPr id="94" name="Rectangle: Rounded Corners 93">
              <a:extLst>
                <a:ext uri="{FF2B5EF4-FFF2-40B4-BE49-F238E27FC236}">
                  <a16:creationId xmlns:a16="http://schemas.microsoft.com/office/drawing/2014/main" id="{34F008C8-5286-4BB5-9BB1-D884DCCCB005}"/>
                </a:ext>
              </a:extLst>
            </p:cNvPr>
            <p:cNvSpPr/>
            <p:nvPr/>
          </p:nvSpPr>
          <p:spPr bwMode="auto">
            <a:xfrm>
              <a:off x="9150404"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1" name="Graphic 220">
              <a:extLst>
                <a:ext uri="{FF2B5EF4-FFF2-40B4-BE49-F238E27FC236}">
                  <a16:creationId xmlns:a16="http://schemas.microsoft.com/office/drawing/2014/main" id="{100750DA-37DA-4335-814E-D2776F3A7E3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19371" y="2983794"/>
              <a:ext cx="274374" cy="276431"/>
            </a:xfrm>
            <a:prstGeom prst="rect">
              <a:avLst/>
            </a:prstGeom>
          </p:spPr>
        </p:pic>
      </p:grpSp>
      <p:grpSp>
        <p:nvGrpSpPr>
          <p:cNvPr id="41" name="Group 40">
            <a:extLst>
              <a:ext uri="{FF2B5EF4-FFF2-40B4-BE49-F238E27FC236}">
                <a16:creationId xmlns:a16="http://schemas.microsoft.com/office/drawing/2014/main" id="{211193B8-0D39-45E8-8CBF-B593FD172016}"/>
              </a:ext>
            </a:extLst>
          </p:cNvPr>
          <p:cNvGrpSpPr/>
          <p:nvPr/>
        </p:nvGrpSpPr>
        <p:grpSpPr>
          <a:xfrm>
            <a:off x="9623527" y="2915855"/>
            <a:ext cx="412308" cy="412308"/>
            <a:chOff x="9623527" y="2915855"/>
            <a:chExt cx="412308" cy="412308"/>
          </a:xfrm>
        </p:grpSpPr>
        <p:sp>
          <p:nvSpPr>
            <p:cNvPr id="95" name="Rectangle: Rounded Corners 94">
              <a:extLst>
                <a:ext uri="{FF2B5EF4-FFF2-40B4-BE49-F238E27FC236}">
                  <a16:creationId xmlns:a16="http://schemas.microsoft.com/office/drawing/2014/main" id="{B0C2391C-23D2-48FD-8971-7F470DCB7E20}"/>
                </a:ext>
              </a:extLst>
            </p:cNvPr>
            <p:cNvSpPr/>
            <p:nvPr/>
          </p:nvSpPr>
          <p:spPr bwMode="auto">
            <a:xfrm>
              <a:off x="9623527"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0" name="Picture 219">
              <a:extLst>
                <a:ext uri="{FF2B5EF4-FFF2-40B4-BE49-F238E27FC236}">
                  <a16:creationId xmlns:a16="http://schemas.microsoft.com/office/drawing/2014/main" id="{928A17C5-C1FA-4B5A-AC90-EE8AE5A4F7A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93522" y="2985850"/>
              <a:ext cx="272318" cy="272318"/>
            </a:xfrm>
            <a:prstGeom prst="rect">
              <a:avLst/>
            </a:prstGeom>
          </p:spPr>
        </p:pic>
      </p:grpSp>
      <p:grpSp>
        <p:nvGrpSpPr>
          <p:cNvPr id="47" name="Group 46">
            <a:extLst>
              <a:ext uri="{FF2B5EF4-FFF2-40B4-BE49-F238E27FC236}">
                <a16:creationId xmlns:a16="http://schemas.microsoft.com/office/drawing/2014/main" id="{B5CA7E81-FA8C-4943-9888-75AF6B2CD730}"/>
              </a:ext>
            </a:extLst>
          </p:cNvPr>
          <p:cNvGrpSpPr/>
          <p:nvPr/>
        </p:nvGrpSpPr>
        <p:grpSpPr>
          <a:xfrm>
            <a:off x="10096650" y="5279192"/>
            <a:ext cx="412308" cy="412308"/>
            <a:chOff x="10096650" y="5279192"/>
            <a:chExt cx="412308" cy="412308"/>
          </a:xfrm>
        </p:grpSpPr>
        <p:sp>
          <p:nvSpPr>
            <p:cNvPr id="103" name="Rectangle: Rounded Corners 102">
              <a:extLst>
                <a:ext uri="{FF2B5EF4-FFF2-40B4-BE49-F238E27FC236}">
                  <a16:creationId xmlns:a16="http://schemas.microsoft.com/office/drawing/2014/main" id="{057BA1FE-4425-4426-89D5-B12BCBB1E820}"/>
                </a:ext>
              </a:extLst>
            </p:cNvPr>
            <p:cNvSpPr/>
            <p:nvPr/>
          </p:nvSpPr>
          <p:spPr bwMode="auto">
            <a:xfrm>
              <a:off x="10096650"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7" name="Picture 226">
              <a:extLst>
                <a:ext uri="{FF2B5EF4-FFF2-40B4-BE49-F238E27FC236}">
                  <a16:creationId xmlns:a16="http://schemas.microsoft.com/office/drawing/2014/main" id="{E1ED435D-65B4-4EF2-A6C9-DC75403895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49399" y="5331941"/>
              <a:ext cx="306810" cy="306811"/>
            </a:xfrm>
            <a:prstGeom prst="rect">
              <a:avLst/>
            </a:prstGeom>
          </p:spPr>
        </p:pic>
      </p:grpSp>
      <p:grpSp>
        <p:nvGrpSpPr>
          <p:cNvPr id="44" name="Group 43">
            <a:extLst>
              <a:ext uri="{FF2B5EF4-FFF2-40B4-BE49-F238E27FC236}">
                <a16:creationId xmlns:a16="http://schemas.microsoft.com/office/drawing/2014/main" id="{D6BBAA44-0C8E-4DE3-824E-9D4ACF78B38C}"/>
              </a:ext>
            </a:extLst>
          </p:cNvPr>
          <p:cNvGrpSpPr/>
          <p:nvPr/>
        </p:nvGrpSpPr>
        <p:grpSpPr>
          <a:xfrm>
            <a:off x="8677281" y="5279192"/>
            <a:ext cx="412308" cy="412308"/>
            <a:chOff x="8677281" y="5279192"/>
            <a:chExt cx="412308" cy="412308"/>
          </a:xfrm>
        </p:grpSpPr>
        <p:sp>
          <p:nvSpPr>
            <p:cNvPr id="100" name="Rectangle: Rounded Corners 99">
              <a:extLst>
                <a:ext uri="{FF2B5EF4-FFF2-40B4-BE49-F238E27FC236}">
                  <a16:creationId xmlns:a16="http://schemas.microsoft.com/office/drawing/2014/main" id="{C5F57C7B-C0F7-4661-ACBF-5864FA85582F}"/>
                </a:ext>
              </a:extLst>
            </p:cNvPr>
            <p:cNvSpPr/>
            <p:nvPr/>
          </p:nvSpPr>
          <p:spPr bwMode="auto">
            <a:xfrm>
              <a:off x="8677281"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9459AB40-E850-4515-AC54-B55974B18311}"/>
                </a:ext>
              </a:extLst>
            </p:cNvPr>
            <p:cNvGrpSpPr/>
            <p:nvPr/>
          </p:nvGrpSpPr>
          <p:grpSpPr>
            <a:xfrm>
              <a:off x="8773390" y="5361908"/>
              <a:ext cx="220091" cy="246876"/>
              <a:chOff x="8906253" y="5361908"/>
              <a:chExt cx="220091" cy="246876"/>
            </a:xfrm>
          </p:grpSpPr>
          <p:sp>
            <p:nvSpPr>
              <p:cNvPr id="229" name="Oval 228">
                <a:extLst>
                  <a:ext uri="{FF2B5EF4-FFF2-40B4-BE49-F238E27FC236}">
                    <a16:creationId xmlns:a16="http://schemas.microsoft.com/office/drawing/2014/main" id="{AD32E183-A2B9-40FA-9FD8-E2F65EF0E492}"/>
                  </a:ext>
                </a:extLst>
              </p:cNvPr>
              <p:cNvSpPr/>
              <p:nvPr/>
            </p:nvSpPr>
            <p:spPr bwMode="auto">
              <a:xfrm>
                <a:off x="8991520" y="5389212"/>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29BCDB36-4486-4461-8406-93DA17132945}"/>
                  </a:ext>
                </a:extLst>
              </p:cNvPr>
              <p:cNvSpPr/>
              <p:nvPr/>
            </p:nvSpPr>
            <p:spPr bwMode="auto">
              <a:xfrm>
                <a:off x="8906253" y="5389212"/>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C2BB2E3A-C6A0-4501-AEA4-DB1848E2EFA0}"/>
                  </a:ext>
                </a:extLst>
              </p:cNvPr>
              <p:cNvSpPr/>
              <p:nvPr/>
            </p:nvSpPr>
            <p:spPr bwMode="auto">
              <a:xfrm>
                <a:off x="8906253"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a:extLst>
                  <a:ext uri="{FF2B5EF4-FFF2-40B4-BE49-F238E27FC236}">
                    <a16:creationId xmlns:a16="http://schemas.microsoft.com/office/drawing/2014/main" id="{16E0E4B2-298E-4A82-AD58-A7DF0B6B9853}"/>
                  </a:ext>
                </a:extLst>
              </p:cNvPr>
              <p:cNvSpPr/>
              <p:nvPr/>
            </p:nvSpPr>
            <p:spPr bwMode="auto">
              <a:xfrm>
                <a:off x="8906253" y="5559014"/>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732D4074-B842-417B-A677-B7ACCC3BB0B5}"/>
                  </a:ext>
                </a:extLst>
              </p:cNvPr>
              <p:cNvSpPr/>
              <p:nvPr/>
            </p:nvSpPr>
            <p:spPr bwMode="auto">
              <a:xfrm>
                <a:off x="8991520"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4704C9A7-DAA1-4ACA-A6FC-3EBA2E056DDB}"/>
                  </a:ext>
                </a:extLst>
              </p:cNvPr>
              <p:cNvSpPr/>
              <p:nvPr/>
            </p:nvSpPr>
            <p:spPr bwMode="auto">
              <a:xfrm>
                <a:off x="9077519"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A259CAB0-D089-4290-8175-A01EEFFE21FF}"/>
                  </a:ext>
                </a:extLst>
              </p:cNvPr>
              <p:cNvSpPr/>
              <p:nvPr/>
            </p:nvSpPr>
            <p:spPr bwMode="auto">
              <a:xfrm>
                <a:off x="9077519" y="5559014"/>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28223443-CAE8-4770-A673-DE8AB5FBEDCB}"/>
                  </a:ext>
                </a:extLst>
              </p:cNvPr>
              <p:cNvCxnSpPr>
                <a:cxnSpLocks/>
              </p:cNvCxnSpPr>
              <p:nvPr/>
            </p:nvCxnSpPr>
            <p:spPr>
              <a:xfrm flipV="1">
                <a:off x="8916866" y="5395800"/>
                <a:ext cx="90024" cy="90025"/>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D12BB3A-C05E-4FB4-BC6E-6C8B11DDC980}"/>
                  </a:ext>
                </a:extLst>
              </p:cNvPr>
              <p:cNvCxnSpPr>
                <a:cxnSpLocks/>
              </p:cNvCxnSpPr>
              <p:nvPr/>
            </p:nvCxnSpPr>
            <p:spPr>
              <a:xfrm flipV="1">
                <a:off x="9005060" y="5402387"/>
                <a:ext cx="79412" cy="79413"/>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23ACEC1-94F6-4E82-9EB0-3A0345A235E0}"/>
                  </a:ext>
                </a:extLst>
              </p:cNvPr>
              <p:cNvCxnSpPr>
                <a:cxnSpLocks/>
              </p:cNvCxnSpPr>
              <p:nvPr/>
            </p:nvCxnSpPr>
            <p:spPr>
              <a:xfrm flipV="1">
                <a:off x="9003230" y="5488385"/>
                <a:ext cx="79412" cy="79413"/>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2464E70-A1C0-43E3-9648-4470FB0F5986}"/>
                  </a:ext>
                </a:extLst>
              </p:cNvPr>
              <p:cNvCxnSpPr>
                <a:cxnSpLocks/>
              </p:cNvCxnSpPr>
              <p:nvPr/>
            </p:nvCxnSpPr>
            <p:spPr>
              <a:xfrm>
                <a:off x="8916866" y="5483629"/>
                <a:ext cx="85998" cy="85999"/>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B29DCDCE-26F3-49A9-A9A1-5C59F97BB7B2}"/>
                  </a:ext>
                </a:extLst>
              </p:cNvPr>
              <p:cNvGrpSpPr/>
              <p:nvPr/>
            </p:nvGrpSpPr>
            <p:grpSpPr>
              <a:xfrm>
                <a:off x="8962976" y="5531934"/>
                <a:ext cx="76850" cy="76850"/>
                <a:chOff x="8762617" y="1079819"/>
                <a:chExt cx="160824" cy="160824"/>
              </a:xfrm>
              <a:solidFill>
                <a:srgbClr val="0078D4"/>
              </a:solidFill>
            </p:grpSpPr>
            <p:sp>
              <p:nvSpPr>
                <p:cNvPr id="260" name="Rectangle 259">
                  <a:extLst>
                    <a:ext uri="{FF2B5EF4-FFF2-40B4-BE49-F238E27FC236}">
                      <a16:creationId xmlns:a16="http://schemas.microsoft.com/office/drawing/2014/main" id="{196D47C5-D960-435B-824B-3F5576F02DEC}"/>
                    </a:ext>
                  </a:extLst>
                </p:cNvPr>
                <p:cNvSpPr/>
                <p:nvPr/>
              </p:nvSpPr>
              <p:spPr bwMode="auto">
                <a:xfrm>
                  <a:off x="8762617" y="1079819"/>
                  <a:ext cx="160824" cy="160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a:extLst>
                    <a:ext uri="{FF2B5EF4-FFF2-40B4-BE49-F238E27FC236}">
                      <a16:creationId xmlns:a16="http://schemas.microsoft.com/office/drawing/2014/main" id="{07C77A68-B24C-4FFA-A8C2-5B0843BF62DB}"/>
                    </a:ext>
                  </a:extLst>
                </p:cNvPr>
                <p:cNvSpPr/>
                <p:nvPr/>
              </p:nvSpPr>
              <p:spPr bwMode="auto">
                <a:xfrm>
                  <a:off x="8820170" y="1137372"/>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7" name="Group 256">
                <a:extLst>
                  <a:ext uri="{FF2B5EF4-FFF2-40B4-BE49-F238E27FC236}">
                    <a16:creationId xmlns:a16="http://schemas.microsoft.com/office/drawing/2014/main" id="{8931B40B-69F8-4E88-B4F2-CB98680F26A6}"/>
                  </a:ext>
                </a:extLst>
              </p:cNvPr>
              <p:cNvGrpSpPr/>
              <p:nvPr/>
            </p:nvGrpSpPr>
            <p:grpSpPr>
              <a:xfrm>
                <a:off x="9047694" y="5361908"/>
                <a:ext cx="78650" cy="78650"/>
                <a:chOff x="10157575" y="429928"/>
                <a:chExt cx="164592" cy="164592"/>
              </a:xfrm>
              <a:solidFill>
                <a:srgbClr val="0078D4"/>
              </a:solidFill>
            </p:grpSpPr>
            <p:sp>
              <p:nvSpPr>
                <p:cNvPr id="258" name="Oval 257">
                  <a:extLst>
                    <a:ext uri="{FF2B5EF4-FFF2-40B4-BE49-F238E27FC236}">
                      <a16:creationId xmlns:a16="http://schemas.microsoft.com/office/drawing/2014/main" id="{AE239D8F-9292-4E54-85C1-3F9B2DAD78C2}"/>
                    </a:ext>
                  </a:extLst>
                </p:cNvPr>
                <p:cNvSpPr/>
                <p:nvPr/>
              </p:nvSpPr>
              <p:spPr bwMode="auto">
                <a:xfrm>
                  <a:off x="10157575" y="429928"/>
                  <a:ext cx="164592" cy="1645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26A0CF46-0AFF-4D81-81A6-828821261EFC}"/>
                    </a:ext>
                  </a:extLst>
                </p:cNvPr>
                <p:cNvSpPr/>
                <p:nvPr/>
              </p:nvSpPr>
              <p:spPr bwMode="auto">
                <a:xfrm>
                  <a:off x="10217012" y="489365"/>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8" name="Group 47">
            <a:extLst>
              <a:ext uri="{FF2B5EF4-FFF2-40B4-BE49-F238E27FC236}">
                <a16:creationId xmlns:a16="http://schemas.microsoft.com/office/drawing/2014/main" id="{424E6E12-F2DD-406F-8826-7151D33ABFFD}"/>
              </a:ext>
            </a:extLst>
          </p:cNvPr>
          <p:cNvGrpSpPr/>
          <p:nvPr/>
        </p:nvGrpSpPr>
        <p:grpSpPr>
          <a:xfrm>
            <a:off x="10569773" y="5279192"/>
            <a:ext cx="412308" cy="412308"/>
            <a:chOff x="10569773" y="5279192"/>
            <a:chExt cx="412308" cy="412308"/>
          </a:xfrm>
        </p:grpSpPr>
        <p:sp>
          <p:nvSpPr>
            <p:cNvPr id="104" name="Rectangle: Rounded Corners 103">
              <a:extLst>
                <a:ext uri="{FF2B5EF4-FFF2-40B4-BE49-F238E27FC236}">
                  <a16:creationId xmlns:a16="http://schemas.microsoft.com/office/drawing/2014/main" id="{CCA183D4-4754-4B8E-A389-813FE2FB9E17}"/>
                </a:ext>
              </a:extLst>
            </p:cNvPr>
            <p:cNvSpPr/>
            <p:nvPr/>
          </p:nvSpPr>
          <p:spPr bwMode="auto">
            <a:xfrm>
              <a:off x="10569773"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62" name="Graphic 261">
              <a:extLst>
                <a:ext uri="{FF2B5EF4-FFF2-40B4-BE49-F238E27FC236}">
                  <a16:creationId xmlns:a16="http://schemas.microsoft.com/office/drawing/2014/main" id="{B9A4CA2E-3CEB-42CA-9D5C-5A5ECF721A7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662585" y="5372004"/>
              <a:ext cx="226685" cy="226685"/>
            </a:xfrm>
            <a:prstGeom prst="rect">
              <a:avLst/>
            </a:prstGeom>
          </p:spPr>
        </p:pic>
      </p:grpSp>
      <p:grpSp>
        <p:nvGrpSpPr>
          <p:cNvPr id="42" name="Group 41">
            <a:extLst>
              <a:ext uri="{FF2B5EF4-FFF2-40B4-BE49-F238E27FC236}">
                <a16:creationId xmlns:a16="http://schemas.microsoft.com/office/drawing/2014/main" id="{F09845E7-27C8-47E4-81CD-996429B65870}"/>
              </a:ext>
            </a:extLst>
          </p:cNvPr>
          <p:cNvGrpSpPr/>
          <p:nvPr/>
        </p:nvGrpSpPr>
        <p:grpSpPr>
          <a:xfrm>
            <a:off x="10096650" y="2915855"/>
            <a:ext cx="412308" cy="412308"/>
            <a:chOff x="10096650" y="2915855"/>
            <a:chExt cx="412308" cy="412308"/>
          </a:xfrm>
        </p:grpSpPr>
        <p:sp>
          <p:nvSpPr>
            <p:cNvPr id="96" name="Rectangle: Rounded Corners 95">
              <a:extLst>
                <a:ext uri="{FF2B5EF4-FFF2-40B4-BE49-F238E27FC236}">
                  <a16:creationId xmlns:a16="http://schemas.microsoft.com/office/drawing/2014/main" id="{C71DC73F-F2F2-414E-87F1-FC10E53322F0}"/>
                </a:ext>
              </a:extLst>
            </p:cNvPr>
            <p:cNvSpPr/>
            <p:nvPr/>
          </p:nvSpPr>
          <p:spPr bwMode="auto">
            <a:xfrm>
              <a:off x="10096650"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8" name="Graphic 117">
              <a:extLst>
                <a:ext uri="{FF2B5EF4-FFF2-40B4-BE49-F238E27FC236}">
                  <a16:creationId xmlns:a16="http://schemas.microsoft.com/office/drawing/2014/main" id="{C85875D4-A3F8-4478-A70E-4D51CA0630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68731" y="2987936"/>
              <a:ext cx="268146" cy="268146"/>
            </a:xfrm>
            <a:prstGeom prst="rect">
              <a:avLst/>
            </a:prstGeom>
          </p:spPr>
        </p:pic>
      </p:grpSp>
      <p:grpSp>
        <p:nvGrpSpPr>
          <p:cNvPr id="43" name="Group 42">
            <a:extLst>
              <a:ext uri="{FF2B5EF4-FFF2-40B4-BE49-F238E27FC236}">
                <a16:creationId xmlns:a16="http://schemas.microsoft.com/office/drawing/2014/main" id="{4967FAC4-7B1A-438D-A499-6137112CF30F}"/>
              </a:ext>
            </a:extLst>
          </p:cNvPr>
          <p:cNvGrpSpPr/>
          <p:nvPr/>
        </p:nvGrpSpPr>
        <p:grpSpPr>
          <a:xfrm>
            <a:off x="10569773" y="2915855"/>
            <a:ext cx="412308" cy="412308"/>
            <a:chOff x="10569773" y="2915855"/>
            <a:chExt cx="412308" cy="412308"/>
          </a:xfrm>
        </p:grpSpPr>
        <p:sp>
          <p:nvSpPr>
            <p:cNvPr id="98" name="Rectangle: Rounded Corners 97">
              <a:extLst>
                <a:ext uri="{FF2B5EF4-FFF2-40B4-BE49-F238E27FC236}">
                  <a16:creationId xmlns:a16="http://schemas.microsoft.com/office/drawing/2014/main" id="{7873B76B-8FE6-426F-9194-39759E049066}"/>
                </a:ext>
              </a:extLst>
            </p:cNvPr>
            <p:cNvSpPr/>
            <p:nvPr/>
          </p:nvSpPr>
          <p:spPr bwMode="auto">
            <a:xfrm>
              <a:off x="10569773"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F4EFFE5E-04A4-4313-9F42-D716F2C157A7}"/>
                </a:ext>
              </a:extLst>
            </p:cNvPr>
            <p:cNvSpPr/>
            <p:nvPr/>
          </p:nvSpPr>
          <p:spPr>
            <a:xfrm>
              <a:off x="10641539" y="2987656"/>
              <a:ext cx="268777" cy="268706"/>
            </a:xfrm>
            <a:custGeom>
              <a:avLst/>
              <a:gdLst>
                <a:gd name="connsiteX0" fmla="*/ 1798320 w 3597592"/>
                <a:gd name="connsiteY0" fmla="*/ 0 h 3596640"/>
                <a:gd name="connsiteX1" fmla="*/ 0 w 3597592"/>
                <a:gd name="connsiteY1" fmla="*/ 1798320 h 3596640"/>
                <a:gd name="connsiteX2" fmla="*/ 1798320 w 3597592"/>
                <a:gd name="connsiteY2" fmla="*/ 3596640 h 3596640"/>
                <a:gd name="connsiteX3" fmla="*/ 3597593 w 3597592"/>
                <a:gd name="connsiteY3" fmla="*/ 1798320 h 3596640"/>
                <a:gd name="connsiteX4" fmla="*/ 1798320 w 3597592"/>
                <a:gd name="connsiteY4" fmla="*/ 0 h 3596640"/>
                <a:gd name="connsiteX5" fmla="*/ 1635443 w 3597592"/>
                <a:gd name="connsiteY5" fmla="*/ 817245 h 3596640"/>
                <a:gd name="connsiteX6" fmla="*/ 1635443 w 3597592"/>
                <a:gd name="connsiteY6" fmla="*/ 244793 h 3596640"/>
                <a:gd name="connsiteX7" fmla="*/ 1962150 w 3597592"/>
                <a:gd name="connsiteY7" fmla="*/ 244793 h 3596640"/>
                <a:gd name="connsiteX8" fmla="*/ 1962150 w 3597592"/>
                <a:gd name="connsiteY8" fmla="*/ 817245 h 3596640"/>
                <a:gd name="connsiteX9" fmla="*/ 2125980 w 3597592"/>
                <a:gd name="connsiteY9" fmla="*/ 817245 h 3596640"/>
                <a:gd name="connsiteX10" fmla="*/ 1799273 w 3597592"/>
                <a:gd name="connsiteY10" fmla="*/ 1479233 h 3596640"/>
                <a:gd name="connsiteX11" fmla="*/ 1472565 w 3597592"/>
                <a:gd name="connsiteY11" fmla="*/ 817245 h 3596640"/>
                <a:gd name="connsiteX12" fmla="*/ 1635443 w 3597592"/>
                <a:gd name="connsiteY12" fmla="*/ 817245 h 3596640"/>
                <a:gd name="connsiteX13" fmla="*/ 899160 w 3597592"/>
                <a:gd name="connsiteY13" fmla="*/ 2125028 h 3596640"/>
                <a:gd name="connsiteX14" fmla="*/ 237172 w 3597592"/>
                <a:gd name="connsiteY14" fmla="*/ 1798320 h 3596640"/>
                <a:gd name="connsiteX15" fmla="*/ 899160 w 3597592"/>
                <a:gd name="connsiteY15" fmla="*/ 1471613 h 3596640"/>
                <a:gd name="connsiteX16" fmla="*/ 899160 w 3597592"/>
                <a:gd name="connsiteY16" fmla="*/ 1635442 h 3596640"/>
                <a:gd name="connsiteX17" fmla="*/ 1471612 w 3597592"/>
                <a:gd name="connsiteY17" fmla="*/ 1635442 h 3596640"/>
                <a:gd name="connsiteX18" fmla="*/ 1471612 w 3597592"/>
                <a:gd name="connsiteY18" fmla="*/ 1962150 h 3596640"/>
                <a:gd name="connsiteX19" fmla="*/ 899160 w 3597592"/>
                <a:gd name="connsiteY19" fmla="*/ 1962150 h 3596640"/>
                <a:gd name="connsiteX20" fmla="*/ 899160 w 3597592"/>
                <a:gd name="connsiteY20" fmla="*/ 2125028 h 3596640"/>
                <a:gd name="connsiteX21" fmla="*/ 1962150 w 3597592"/>
                <a:gd name="connsiteY21" fmla="*/ 2697480 h 3596640"/>
                <a:gd name="connsiteX22" fmla="*/ 1962150 w 3597592"/>
                <a:gd name="connsiteY22" fmla="*/ 3269933 h 3596640"/>
                <a:gd name="connsiteX23" fmla="*/ 1635443 w 3597592"/>
                <a:gd name="connsiteY23" fmla="*/ 3269933 h 3596640"/>
                <a:gd name="connsiteX24" fmla="*/ 1635443 w 3597592"/>
                <a:gd name="connsiteY24" fmla="*/ 2697480 h 3596640"/>
                <a:gd name="connsiteX25" fmla="*/ 1471612 w 3597592"/>
                <a:gd name="connsiteY25" fmla="*/ 2697480 h 3596640"/>
                <a:gd name="connsiteX26" fmla="*/ 1798320 w 3597592"/>
                <a:gd name="connsiteY26" fmla="*/ 2035492 h 3596640"/>
                <a:gd name="connsiteX27" fmla="*/ 2125028 w 3597592"/>
                <a:gd name="connsiteY27" fmla="*/ 2697480 h 3596640"/>
                <a:gd name="connsiteX28" fmla="*/ 1962150 w 3597592"/>
                <a:gd name="connsiteY28" fmla="*/ 2697480 h 3596640"/>
                <a:gd name="connsiteX29" fmla="*/ 2698433 w 3597592"/>
                <a:gd name="connsiteY29" fmla="*/ 2125028 h 3596640"/>
                <a:gd name="connsiteX30" fmla="*/ 2698433 w 3597592"/>
                <a:gd name="connsiteY30" fmla="*/ 1961198 h 3596640"/>
                <a:gd name="connsiteX31" fmla="*/ 2125980 w 3597592"/>
                <a:gd name="connsiteY31" fmla="*/ 1961198 h 3596640"/>
                <a:gd name="connsiteX32" fmla="*/ 2125980 w 3597592"/>
                <a:gd name="connsiteY32" fmla="*/ 1634490 h 3596640"/>
                <a:gd name="connsiteX33" fmla="*/ 2698433 w 3597592"/>
                <a:gd name="connsiteY33" fmla="*/ 1634490 h 3596640"/>
                <a:gd name="connsiteX34" fmla="*/ 2698433 w 3597592"/>
                <a:gd name="connsiteY34" fmla="*/ 1470660 h 3596640"/>
                <a:gd name="connsiteX35" fmla="*/ 3360420 w 3597592"/>
                <a:gd name="connsiteY35" fmla="*/ 1797367 h 3596640"/>
                <a:gd name="connsiteX36" fmla="*/ 2698433 w 3597592"/>
                <a:gd name="connsiteY36" fmla="*/ 2125028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97592" h="3596640">
                  <a:moveTo>
                    <a:pt x="1798320" y="0"/>
                  </a:moveTo>
                  <a:cubicBezTo>
                    <a:pt x="801052" y="0"/>
                    <a:pt x="0" y="809625"/>
                    <a:pt x="0" y="1798320"/>
                  </a:cubicBezTo>
                  <a:cubicBezTo>
                    <a:pt x="0" y="2787015"/>
                    <a:pt x="801052" y="3596640"/>
                    <a:pt x="1798320" y="3596640"/>
                  </a:cubicBezTo>
                  <a:cubicBezTo>
                    <a:pt x="2795587" y="3596640"/>
                    <a:pt x="3597593" y="2787968"/>
                    <a:pt x="3597593" y="1798320"/>
                  </a:cubicBezTo>
                  <a:cubicBezTo>
                    <a:pt x="3597593" y="808673"/>
                    <a:pt x="2796540" y="0"/>
                    <a:pt x="1798320" y="0"/>
                  </a:cubicBezTo>
                  <a:close/>
                  <a:moveTo>
                    <a:pt x="1635443" y="817245"/>
                  </a:moveTo>
                  <a:lnTo>
                    <a:pt x="1635443" y="244793"/>
                  </a:lnTo>
                  <a:lnTo>
                    <a:pt x="1962150" y="244793"/>
                  </a:lnTo>
                  <a:lnTo>
                    <a:pt x="1962150" y="817245"/>
                  </a:lnTo>
                  <a:lnTo>
                    <a:pt x="2125980" y="817245"/>
                  </a:lnTo>
                  <a:lnTo>
                    <a:pt x="1799273" y="1479233"/>
                  </a:lnTo>
                  <a:lnTo>
                    <a:pt x="1472565" y="817245"/>
                  </a:lnTo>
                  <a:lnTo>
                    <a:pt x="1635443" y="817245"/>
                  </a:lnTo>
                  <a:close/>
                  <a:moveTo>
                    <a:pt x="899160" y="2125028"/>
                  </a:moveTo>
                  <a:lnTo>
                    <a:pt x="237172" y="1798320"/>
                  </a:lnTo>
                  <a:lnTo>
                    <a:pt x="899160" y="1471613"/>
                  </a:lnTo>
                  <a:lnTo>
                    <a:pt x="899160" y="1635442"/>
                  </a:lnTo>
                  <a:lnTo>
                    <a:pt x="1471612" y="1635442"/>
                  </a:lnTo>
                  <a:lnTo>
                    <a:pt x="1471612" y="1962150"/>
                  </a:lnTo>
                  <a:lnTo>
                    <a:pt x="899160" y="1962150"/>
                  </a:lnTo>
                  <a:lnTo>
                    <a:pt x="899160" y="2125028"/>
                  </a:lnTo>
                  <a:close/>
                  <a:moveTo>
                    <a:pt x="1962150" y="2697480"/>
                  </a:moveTo>
                  <a:lnTo>
                    <a:pt x="1962150" y="3269933"/>
                  </a:lnTo>
                  <a:lnTo>
                    <a:pt x="1635443" y="3269933"/>
                  </a:lnTo>
                  <a:lnTo>
                    <a:pt x="1635443" y="2697480"/>
                  </a:lnTo>
                  <a:lnTo>
                    <a:pt x="1471612" y="2697480"/>
                  </a:lnTo>
                  <a:lnTo>
                    <a:pt x="1798320" y="2035492"/>
                  </a:lnTo>
                  <a:lnTo>
                    <a:pt x="2125028" y="2697480"/>
                  </a:lnTo>
                  <a:lnTo>
                    <a:pt x="1962150" y="2697480"/>
                  </a:lnTo>
                  <a:close/>
                  <a:moveTo>
                    <a:pt x="2698433" y="2125028"/>
                  </a:moveTo>
                  <a:lnTo>
                    <a:pt x="2698433" y="1961198"/>
                  </a:lnTo>
                  <a:lnTo>
                    <a:pt x="2125980" y="1961198"/>
                  </a:lnTo>
                  <a:lnTo>
                    <a:pt x="2125980" y="1634490"/>
                  </a:lnTo>
                  <a:lnTo>
                    <a:pt x="2698433" y="1634490"/>
                  </a:lnTo>
                  <a:lnTo>
                    <a:pt x="2698433" y="1470660"/>
                  </a:lnTo>
                  <a:lnTo>
                    <a:pt x="3360420" y="1797367"/>
                  </a:lnTo>
                  <a:lnTo>
                    <a:pt x="2698433" y="2125028"/>
                  </a:lnTo>
                  <a:close/>
                </a:path>
              </a:pathLst>
            </a:custGeom>
            <a:solidFill>
              <a:srgbClr val="1E80D7"/>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066D5B00-F068-4C22-8B5B-FF8ECA990198}"/>
              </a:ext>
            </a:extLst>
          </p:cNvPr>
          <p:cNvGrpSpPr/>
          <p:nvPr/>
        </p:nvGrpSpPr>
        <p:grpSpPr>
          <a:xfrm>
            <a:off x="9623527" y="5279192"/>
            <a:ext cx="412308" cy="412308"/>
            <a:chOff x="9623527" y="5279192"/>
            <a:chExt cx="412308" cy="412308"/>
          </a:xfrm>
        </p:grpSpPr>
        <p:sp>
          <p:nvSpPr>
            <p:cNvPr id="102" name="Rectangle: Rounded Corners 101">
              <a:extLst>
                <a:ext uri="{FF2B5EF4-FFF2-40B4-BE49-F238E27FC236}">
                  <a16:creationId xmlns:a16="http://schemas.microsoft.com/office/drawing/2014/main" id="{C827E35E-F426-434C-898A-D84AF8092DBB}"/>
                </a:ext>
              </a:extLst>
            </p:cNvPr>
            <p:cNvSpPr/>
            <p:nvPr/>
          </p:nvSpPr>
          <p:spPr bwMode="auto">
            <a:xfrm>
              <a:off x="9623527"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94147B08-DBD0-45AB-998E-BDB6B73420C5}"/>
                </a:ext>
              </a:extLst>
            </p:cNvPr>
            <p:cNvSpPr>
              <a:spLocks noChangeAspect="1"/>
            </p:cNvSpPr>
            <p:nvPr/>
          </p:nvSpPr>
          <p:spPr bwMode="auto">
            <a:xfrm>
              <a:off x="9714793" y="5370495"/>
              <a:ext cx="229777" cy="2297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1E80D7"/>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45" name="Group 44">
            <a:extLst>
              <a:ext uri="{FF2B5EF4-FFF2-40B4-BE49-F238E27FC236}">
                <a16:creationId xmlns:a16="http://schemas.microsoft.com/office/drawing/2014/main" id="{4E3DECFF-409B-4346-AACB-7CEEC272640E}"/>
              </a:ext>
            </a:extLst>
          </p:cNvPr>
          <p:cNvGrpSpPr/>
          <p:nvPr/>
        </p:nvGrpSpPr>
        <p:grpSpPr>
          <a:xfrm>
            <a:off x="9150404" y="5279192"/>
            <a:ext cx="412308" cy="412308"/>
            <a:chOff x="9150404" y="5279192"/>
            <a:chExt cx="412308" cy="412308"/>
          </a:xfrm>
        </p:grpSpPr>
        <p:sp>
          <p:nvSpPr>
            <p:cNvPr id="101" name="Rectangle: Rounded Corners 100">
              <a:extLst>
                <a:ext uri="{FF2B5EF4-FFF2-40B4-BE49-F238E27FC236}">
                  <a16:creationId xmlns:a16="http://schemas.microsoft.com/office/drawing/2014/main" id="{9140B8CF-4C1D-444B-BF88-9A5ACB962352}"/>
                </a:ext>
              </a:extLst>
            </p:cNvPr>
            <p:cNvSpPr/>
            <p:nvPr/>
          </p:nvSpPr>
          <p:spPr bwMode="auto">
            <a:xfrm>
              <a:off x="9150404"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1" name="Graphic 16">
              <a:extLst>
                <a:ext uri="{FF2B5EF4-FFF2-40B4-BE49-F238E27FC236}">
                  <a16:creationId xmlns:a16="http://schemas.microsoft.com/office/drawing/2014/main" id="{8D63BE53-4D73-4BD8-80CD-AEF1740BDF3A}"/>
                </a:ext>
              </a:extLst>
            </p:cNvPr>
            <p:cNvGrpSpPr/>
            <p:nvPr/>
          </p:nvGrpSpPr>
          <p:grpSpPr>
            <a:xfrm>
              <a:off x="9222601" y="5361597"/>
              <a:ext cx="267915" cy="247498"/>
              <a:chOff x="4889499" y="2334259"/>
              <a:chExt cx="2849887" cy="2632709"/>
            </a:xfrm>
            <a:solidFill>
              <a:srgbClr val="1E80D7"/>
            </a:solidFill>
          </p:grpSpPr>
          <p:sp>
            <p:nvSpPr>
              <p:cNvPr id="22" name="Freeform: Shape 21">
                <a:extLst>
                  <a:ext uri="{FF2B5EF4-FFF2-40B4-BE49-F238E27FC236}">
                    <a16:creationId xmlns:a16="http://schemas.microsoft.com/office/drawing/2014/main" id="{4A08F65E-FEC6-4DF3-90CF-DE925E303658}"/>
                  </a:ext>
                </a:extLst>
              </p:cNvPr>
              <p:cNvSpPr/>
              <p:nvPr/>
            </p:nvSpPr>
            <p:spPr>
              <a:xfrm>
                <a:off x="4889499" y="2334259"/>
                <a:ext cx="2849887" cy="2632709"/>
              </a:xfrm>
              <a:custGeom>
                <a:avLst/>
                <a:gdLst>
                  <a:gd name="connsiteX0" fmla="*/ 2677477 w 2849887"/>
                  <a:gd name="connsiteY0" fmla="*/ 0 h 2632709"/>
                  <a:gd name="connsiteX1" fmla="*/ 157163 w 2849887"/>
                  <a:gd name="connsiteY1" fmla="*/ 0 h 2632709"/>
                  <a:gd name="connsiteX2" fmla="*/ 0 w 2849887"/>
                  <a:gd name="connsiteY2" fmla="*/ 157163 h 2632709"/>
                  <a:gd name="connsiteX3" fmla="*/ 0 w 2849887"/>
                  <a:gd name="connsiteY3" fmla="*/ 1943100 h 2632709"/>
                  <a:gd name="connsiteX4" fmla="*/ 157163 w 2849887"/>
                  <a:gd name="connsiteY4" fmla="*/ 2107883 h 2632709"/>
                  <a:gd name="connsiteX5" fmla="*/ 1020128 w 2849887"/>
                  <a:gd name="connsiteY5" fmla="*/ 2107883 h 2632709"/>
                  <a:gd name="connsiteX6" fmla="*/ 524828 w 2849887"/>
                  <a:gd name="connsiteY6" fmla="*/ 2467928 h 2632709"/>
                  <a:gd name="connsiteX7" fmla="*/ 524828 w 2849887"/>
                  <a:gd name="connsiteY7" fmla="*/ 2632710 h 2632709"/>
                  <a:gd name="connsiteX8" fmla="*/ 2325053 w 2849887"/>
                  <a:gd name="connsiteY8" fmla="*/ 2632710 h 2632709"/>
                  <a:gd name="connsiteX9" fmla="*/ 2325053 w 2849887"/>
                  <a:gd name="connsiteY9" fmla="*/ 2467928 h 2632709"/>
                  <a:gd name="connsiteX10" fmla="*/ 1792605 w 2849887"/>
                  <a:gd name="connsiteY10" fmla="*/ 2107883 h 2632709"/>
                  <a:gd name="connsiteX11" fmla="*/ 2677477 w 2849887"/>
                  <a:gd name="connsiteY11" fmla="*/ 2107883 h 2632709"/>
                  <a:gd name="connsiteX12" fmla="*/ 2849880 w 2849887"/>
                  <a:gd name="connsiteY12" fmla="*/ 1957388 h 2632709"/>
                  <a:gd name="connsiteX13" fmla="*/ 2849880 w 2849887"/>
                  <a:gd name="connsiteY13" fmla="*/ 157163 h 2632709"/>
                  <a:gd name="connsiteX14" fmla="*/ 2677477 w 2849887"/>
                  <a:gd name="connsiteY14" fmla="*/ 0 h 2632709"/>
                  <a:gd name="connsiteX15" fmla="*/ 2677477 w 2849887"/>
                  <a:gd name="connsiteY15" fmla="*/ 0 h 2632709"/>
                  <a:gd name="connsiteX16" fmla="*/ 2625090 w 2849887"/>
                  <a:gd name="connsiteY16" fmla="*/ 1875473 h 2632709"/>
                  <a:gd name="connsiteX17" fmla="*/ 209550 w 2849887"/>
                  <a:gd name="connsiteY17" fmla="*/ 1875473 h 2632709"/>
                  <a:gd name="connsiteX18" fmla="*/ 224790 w 2849887"/>
                  <a:gd name="connsiteY18" fmla="*/ 217170 h 2632709"/>
                  <a:gd name="connsiteX19" fmla="*/ 2625090 w 2849887"/>
                  <a:gd name="connsiteY19" fmla="*/ 224790 h 2632709"/>
                  <a:gd name="connsiteX20" fmla="*/ 2625090 w 2849887"/>
                  <a:gd name="connsiteY20" fmla="*/ 1875473 h 263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887" h="2632709">
                    <a:moveTo>
                      <a:pt x="2677477" y="0"/>
                    </a:moveTo>
                    <a:lnTo>
                      <a:pt x="157163" y="0"/>
                    </a:lnTo>
                    <a:cubicBezTo>
                      <a:pt x="74295" y="0"/>
                      <a:pt x="0" y="67628"/>
                      <a:pt x="0" y="157163"/>
                    </a:cubicBezTo>
                    <a:lnTo>
                      <a:pt x="0" y="1943100"/>
                    </a:lnTo>
                    <a:cubicBezTo>
                      <a:pt x="0" y="2025968"/>
                      <a:pt x="67628" y="2107883"/>
                      <a:pt x="157163" y="2107883"/>
                    </a:cubicBezTo>
                    <a:lnTo>
                      <a:pt x="1020128" y="2107883"/>
                    </a:lnTo>
                    <a:cubicBezTo>
                      <a:pt x="1110615" y="2438400"/>
                      <a:pt x="1072515" y="2467928"/>
                      <a:pt x="524828" y="2467928"/>
                    </a:cubicBezTo>
                    <a:lnTo>
                      <a:pt x="524828" y="2632710"/>
                    </a:lnTo>
                    <a:lnTo>
                      <a:pt x="2325053" y="2632710"/>
                    </a:lnTo>
                    <a:lnTo>
                      <a:pt x="2325053" y="2467928"/>
                    </a:lnTo>
                    <a:cubicBezTo>
                      <a:pt x="1777365" y="2467928"/>
                      <a:pt x="1702118" y="2437448"/>
                      <a:pt x="1792605" y="2107883"/>
                    </a:cubicBezTo>
                    <a:lnTo>
                      <a:pt x="2677477" y="2107883"/>
                    </a:lnTo>
                    <a:cubicBezTo>
                      <a:pt x="2760345" y="2107883"/>
                      <a:pt x="2849880" y="2032635"/>
                      <a:pt x="2849880" y="1957388"/>
                    </a:cubicBezTo>
                    <a:lnTo>
                      <a:pt x="2849880" y="157163"/>
                    </a:lnTo>
                    <a:cubicBezTo>
                      <a:pt x="2850833" y="67628"/>
                      <a:pt x="2760345" y="0"/>
                      <a:pt x="2677477" y="0"/>
                    </a:cubicBezTo>
                    <a:lnTo>
                      <a:pt x="2677477" y="0"/>
                    </a:lnTo>
                    <a:close/>
                    <a:moveTo>
                      <a:pt x="2625090" y="1875473"/>
                    </a:moveTo>
                    <a:lnTo>
                      <a:pt x="209550" y="1875473"/>
                    </a:lnTo>
                    <a:lnTo>
                      <a:pt x="224790" y="217170"/>
                    </a:lnTo>
                    <a:lnTo>
                      <a:pt x="2625090" y="224790"/>
                    </a:lnTo>
                    <a:lnTo>
                      <a:pt x="2625090" y="187547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691457A-A39D-480B-95FC-205F455DA2FE}"/>
                  </a:ext>
                </a:extLst>
              </p:cNvPr>
              <p:cNvSpPr/>
              <p:nvPr/>
            </p:nvSpPr>
            <p:spPr>
              <a:xfrm>
                <a:off x="5841999" y="2800032"/>
                <a:ext cx="877252" cy="517207"/>
              </a:xfrm>
              <a:custGeom>
                <a:avLst/>
                <a:gdLst>
                  <a:gd name="connsiteX0" fmla="*/ 877253 w 877252"/>
                  <a:gd name="connsiteY0" fmla="*/ 255270 h 517207"/>
                  <a:gd name="connsiteX1" fmla="*/ 435293 w 877252"/>
                  <a:gd name="connsiteY1" fmla="*/ 0 h 517207"/>
                  <a:gd name="connsiteX2" fmla="*/ 0 w 877252"/>
                  <a:gd name="connsiteY2" fmla="*/ 255270 h 517207"/>
                  <a:gd name="connsiteX3" fmla="*/ 0 w 877252"/>
                  <a:gd name="connsiteY3" fmla="*/ 261937 h 517207"/>
                  <a:gd name="connsiteX4" fmla="*/ 435293 w 877252"/>
                  <a:gd name="connsiteY4" fmla="*/ 517208 h 517207"/>
                  <a:gd name="connsiteX5" fmla="*/ 877253 w 877252"/>
                  <a:gd name="connsiteY5" fmla="*/ 261937 h 517207"/>
                  <a:gd name="connsiteX6" fmla="*/ 877253 w 877252"/>
                  <a:gd name="connsiteY6" fmla="*/ 255270 h 51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52" h="517207">
                    <a:moveTo>
                      <a:pt x="877253" y="255270"/>
                    </a:moveTo>
                    <a:lnTo>
                      <a:pt x="435293" y="0"/>
                    </a:lnTo>
                    <a:lnTo>
                      <a:pt x="0" y="255270"/>
                    </a:lnTo>
                    <a:lnTo>
                      <a:pt x="0" y="261937"/>
                    </a:lnTo>
                    <a:lnTo>
                      <a:pt x="435293" y="517208"/>
                    </a:lnTo>
                    <a:lnTo>
                      <a:pt x="877253" y="261937"/>
                    </a:lnTo>
                    <a:lnTo>
                      <a:pt x="877253" y="25527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32D123F-2826-421E-904C-083BE7743710}"/>
                  </a:ext>
                </a:extLst>
              </p:cNvPr>
              <p:cNvSpPr/>
              <p:nvPr/>
            </p:nvSpPr>
            <p:spPr>
              <a:xfrm>
                <a:off x="6314439" y="3160077"/>
                <a:ext cx="450532" cy="757237"/>
              </a:xfrm>
              <a:custGeom>
                <a:avLst/>
                <a:gdLst>
                  <a:gd name="connsiteX0" fmla="*/ 0 w 450532"/>
                  <a:gd name="connsiteY0" fmla="*/ 255270 h 757237"/>
                  <a:gd name="connsiteX1" fmla="*/ 0 w 450532"/>
                  <a:gd name="connsiteY1" fmla="*/ 757238 h 757237"/>
                  <a:gd name="connsiteX2" fmla="*/ 450532 w 450532"/>
                  <a:gd name="connsiteY2" fmla="*/ 502920 h 757237"/>
                  <a:gd name="connsiteX3" fmla="*/ 450532 w 450532"/>
                  <a:gd name="connsiteY3" fmla="*/ 0 h 757237"/>
                  <a:gd name="connsiteX4" fmla="*/ 0 w 450532"/>
                  <a:gd name="connsiteY4" fmla="*/ 25527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32" h="757237">
                    <a:moveTo>
                      <a:pt x="0" y="255270"/>
                    </a:moveTo>
                    <a:lnTo>
                      <a:pt x="0" y="757238"/>
                    </a:lnTo>
                    <a:lnTo>
                      <a:pt x="450532" y="502920"/>
                    </a:lnTo>
                    <a:lnTo>
                      <a:pt x="450532" y="0"/>
                    </a:lnTo>
                    <a:lnTo>
                      <a:pt x="0" y="25527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23E01C-3C62-416E-A694-73D1ED3ACE93}"/>
                  </a:ext>
                </a:extLst>
              </p:cNvPr>
              <p:cNvSpPr/>
              <p:nvPr/>
            </p:nvSpPr>
            <p:spPr>
              <a:xfrm>
                <a:off x="5789612" y="3160077"/>
                <a:ext cx="449580" cy="757237"/>
              </a:xfrm>
              <a:custGeom>
                <a:avLst/>
                <a:gdLst>
                  <a:gd name="connsiteX0" fmla="*/ 449580 w 449580"/>
                  <a:gd name="connsiteY0" fmla="*/ 255270 h 757237"/>
                  <a:gd name="connsiteX1" fmla="*/ 0 w 449580"/>
                  <a:gd name="connsiteY1" fmla="*/ 0 h 757237"/>
                  <a:gd name="connsiteX2" fmla="*/ 0 w 449580"/>
                  <a:gd name="connsiteY2" fmla="*/ 502920 h 757237"/>
                  <a:gd name="connsiteX3" fmla="*/ 449580 w 449580"/>
                  <a:gd name="connsiteY3" fmla="*/ 757238 h 757237"/>
                  <a:gd name="connsiteX4" fmla="*/ 449580 w 449580"/>
                  <a:gd name="connsiteY4" fmla="*/ 25527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 h="757237">
                    <a:moveTo>
                      <a:pt x="449580" y="255270"/>
                    </a:moveTo>
                    <a:lnTo>
                      <a:pt x="0" y="0"/>
                    </a:lnTo>
                    <a:lnTo>
                      <a:pt x="0" y="502920"/>
                    </a:lnTo>
                    <a:lnTo>
                      <a:pt x="449580" y="757238"/>
                    </a:lnTo>
                    <a:lnTo>
                      <a:pt x="449580" y="255270"/>
                    </a:ln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221C971-0BF6-4BF0-96B5-96395B8B3723}"/>
              </a:ext>
            </a:extLst>
          </p:cNvPr>
          <p:cNvGrpSpPr/>
          <p:nvPr/>
        </p:nvGrpSpPr>
        <p:grpSpPr>
          <a:xfrm>
            <a:off x="11218147" y="2884452"/>
            <a:ext cx="180975" cy="2838450"/>
            <a:chOff x="11218147" y="2884452"/>
            <a:chExt cx="180975" cy="2838450"/>
          </a:xfrm>
        </p:grpSpPr>
        <p:cxnSp>
          <p:nvCxnSpPr>
            <p:cNvPr id="33" name="Straight Connector 32">
              <a:extLst>
                <a:ext uri="{FF2B5EF4-FFF2-40B4-BE49-F238E27FC236}">
                  <a16:creationId xmlns:a16="http://schemas.microsoft.com/office/drawing/2014/main" id="{7AB7B950-4C21-4D18-B245-30858D133673}"/>
                </a:ext>
              </a:extLst>
            </p:cNvPr>
            <p:cNvCxnSpPr/>
            <p:nvPr/>
          </p:nvCxnSpPr>
          <p:spPr>
            <a:xfrm>
              <a:off x="11308634" y="2884452"/>
              <a:ext cx="0" cy="283845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3DD180F-60FC-49E0-BC44-AB594E435E84}"/>
                </a:ext>
              </a:extLst>
            </p:cNvPr>
            <p:cNvCxnSpPr/>
            <p:nvPr/>
          </p:nvCxnSpPr>
          <p:spPr>
            <a:xfrm>
              <a:off x="11218147" y="3500273"/>
              <a:ext cx="18097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FF0262F-D793-47C6-AB56-BAAD87BAD58C}"/>
                </a:ext>
              </a:extLst>
            </p:cNvPr>
            <p:cNvCxnSpPr/>
            <p:nvPr/>
          </p:nvCxnSpPr>
          <p:spPr>
            <a:xfrm>
              <a:off x="11218147" y="5107081"/>
              <a:ext cx="18097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Rectangle 138">
            <a:extLst>
              <a:ext uri="{FF2B5EF4-FFF2-40B4-BE49-F238E27FC236}">
                <a16:creationId xmlns:a16="http://schemas.microsoft.com/office/drawing/2014/main" id="{FBB2F863-57C8-47B8-AC38-001F535F9CD7}"/>
              </a:ext>
            </a:extLst>
          </p:cNvPr>
          <p:cNvSpPr/>
          <p:nvPr/>
        </p:nvSpPr>
        <p:spPr>
          <a:xfrm>
            <a:off x="11372320" y="2915363"/>
            <a:ext cx="895164" cy="553998"/>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142" name="Rectangle 141">
            <a:extLst>
              <a:ext uri="{FF2B5EF4-FFF2-40B4-BE49-F238E27FC236}">
                <a16:creationId xmlns:a16="http://schemas.microsoft.com/office/drawing/2014/main" id="{EBB267AE-43C8-4A3F-8959-5044279A0B22}"/>
              </a:ext>
            </a:extLst>
          </p:cNvPr>
          <p:cNvSpPr/>
          <p:nvPr/>
        </p:nvSpPr>
        <p:spPr>
          <a:xfrm>
            <a:off x="11330952" y="5214937"/>
            <a:ext cx="977900" cy="400110"/>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grpSp>
        <p:nvGrpSpPr>
          <p:cNvPr id="37" name="Group 36">
            <a:extLst>
              <a:ext uri="{FF2B5EF4-FFF2-40B4-BE49-F238E27FC236}">
                <a16:creationId xmlns:a16="http://schemas.microsoft.com/office/drawing/2014/main" id="{59E2BADA-419B-4D9C-AAA1-2655AAD9D763}"/>
              </a:ext>
            </a:extLst>
          </p:cNvPr>
          <p:cNvGrpSpPr/>
          <p:nvPr/>
        </p:nvGrpSpPr>
        <p:grpSpPr>
          <a:xfrm>
            <a:off x="9026277" y="3500273"/>
            <a:ext cx="1606808" cy="1606808"/>
            <a:chOff x="4204660" y="4941175"/>
            <a:chExt cx="1606808" cy="1606808"/>
          </a:xfrm>
        </p:grpSpPr>
        <p:sp>
          <p:nvSpPr>
            <p:cNvPr id="131" name="Rectangle: Rounded Corners 130">
              <a:extLst>
                <a:ext uri="{FF2B5EF4-FFF2-40B4-BE49-F238E27FC236}">
                  <a16:creationId xmlns:a16="http://schemas.microsoft.com/office/drawing/2014/main" id="{F7A991A2-52BA-4C0E-BA3C-A368FA83AD57}"/>
                </a:ext>
              </a:extLst>
            </p:cNvPr>
            <p:cNvSpPr/>
            <p:nvPr/>
          </p:nvSpPr>
          <p:spPr bwMode="auto">
            <a:xfrm>
              <a:off x="4204660" y="4941175"/>
              <a:ext cx="1606808" cy="1606808"/>
            </a:xfrm>
            <a:prstGeom prst="roundRect">
              <a:avLst>
                <a:gd name="adj" fmla="val 50000"/>
              </a:avLst>
            </a:prstGeom>
            <a:no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81" name="Picture 180">
              <a:extLst>
                <a:ext uri="{FF2B5EF4-FFF2-40B4-BE49-F238E27FC236}">
                  <a16:creationId xmlns:a16="http://schemas.microsoft.com/office/drawing/2014/main" id="{2710414C-9A6E-480B-8DBF-A5A45D4099DB}"/>
                </a:ext>
              </a:extLst>
            </p:cNvPr>
            <p:cNvPicPr>
              <a:picLocks noChangeAspect="1"/>
            </p:cNvPicPr>
            <p:nvPr/>
          </p:nvPicPr>
          <p:blipFill>
            <a:blip r:embed="rId12"/>
            <a:srcRect l="2867" r="47210" b="5977"/>
            <a:stretch>
              <a:fillRect/>
            </a:stretch>
          </p:blipFill>
          <p:spPr>
            <a:xfrm>
              <a:off x="4204660" y="5146719"/>
              <a:ext cx="1606808" cy="1401264"/>
            </a:xfrm>
            <a:custGeom>
              <a:avLst/>
              <a:gdLst>
                <a:gd name="connsiteX0" fmla="*/ 271390 w 1606808"/>
                <a:gd name="connsiteY0" fmla="*/ 0 h 1401264"/>
                <a:gd name="connsiteX1" fmla="*/ 1335418 w 1606808"/>
                <a:gd name="connsiteY1" fmla="*/ 0 h 1401264"/>
                <a:gd name="connsiteX2" fmla="*/ 1371497 w 1606808"/>
                <a:gd name="connsiteY2" fmla="*/ 29768 h 1401264"/>
                <a:gd name="connsiteX3" fmla="*/ 1606808 w 1606808"/>
                <a:gd name="connsiteY3" fmla="*/ 597860 h 1401264"/>
                <a:gd name="connsiteX4" fmla="*/ 803404 w 1606808"/>
                <a:gd name="connsiteY4" fmla="*/ 1401264 h 1401264"/>
                <a:gd name="connsiteX5" fmla="*/ 0 w 1606808"/>
                <a:gd name="connsiteY5" fmla="*/ 597860 h 1401264"/>
                <a:gd name="connsiteX6" fmla="*/ 235312 w 1606808"/>
                <a:gd name="connsiteY6" fmla="*/ 29768 h 140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6808" h="1401264">
                  <a:moveTo>
                    <a:pt x="271390" y="0"/>
                  </a:moveTo>
                  <a:lnTo>
                    <a:pt x="1335418" y="0"/>
                  </a:lnTo>
                  <a:lnTo>
                    <a:pt x="1371497" y="29768"/>
                  </a:lnTo>
                  <a:cubicBezTo>
                    <a:pt x="1516884" y="175155"/>
                    <a:pt x="1606808" y="376006"/>
                    <a:pt x="1606808" y="597860"/>
                  </a:cubicBezTo>
                  <a:cubicBezTo>
                    <a:pt x="1606808" y="1041568"/>
                    <a:pt x="1247112" y="1401264"/>
                    <a:pt x="803404" y="1401264"/>
                  </a:cubicBezTo>
                  <a:cubicBezTo>
                    <a:pt x="359696" y="1401264"/>
                    <a:pt x="0" y="1041568"/>
                    <a:pt x="0" y="597860"/>
                  </a:cubicBezTo>
                  <a:cubicBezTo>
                    <a:pt x="0" y="376006"/>
                    <a:pt x="89924" y="175155"/>
                    <a:pt x="235312" y="29768"/>
                  </a:cubicBezTo>
                  <a:close/>
                </a:path>
              </a:pathLst>
            </a:custGeom>
          </p:spPr>
        </p:pic>
      </p:grpSp>
    </p:spTree>
    <p:extLst>
      <p:ext uri="{BB962C8B-B14F-4D97-AF65-F5344CB8AC3E}">
        <p14:creationId xmlns:p14="http://schemas.microsoft.com/office/powerpoint/2010/main" val="133437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5">
                                            <p:txEl>
                                              <p:pRg st="0" end="0"/>
                                            </p:txEl>
                                          </p:spTgt>
                                        </p:tgtEl>
                                        <p:attrNameLst>
                                          <p:attrName>style.visibility</p:attrName>
                                        </p:attrNameLst>
                                      </p:cBhvr>
                                      <p:to>
                                        <p:strVal val="visible"/>
                                      </p:to>
                                    </p:set>
                                    <p:animEffect transition="in" filter="fade">
                                      <p:cBhvr>
                                        <p:cTn id="11" dur="500"/>
                                        <p:tgtEl>
                                          <p:spTgt spid="1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5">
                                            <p:txEl>
                                              <p:pRg st="1" end="1"/>
                                            </p:txEl>
                                          </p:spTgt>
                                        </p:tgtEl>
                                        <p:attrNameLst>
                                          <p:attrName>style.visibility</p:attrName>
                                        </p:attrNameLst>
                                      </p:cBhvr>
                                      <p:to>
                                        <p:strVal val="visible"/>
                                      </p:to>
                                    </p:set>
                                    <p:animEffect transition="in" filter="fade">
                                      <p:cBhvr>
                                        <p:cTn id="15" dur="500"/>
                                        <p:tgtEl>
                                          <p:spTgt spid="1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5">
                                            <p:txEl>
                                              <p:pRg st="2" end="2"/>
                                            </p:txEl>
                                          </p:spTgt>
                                        </p:tgtEl>
                                        <p:attrNameLst>
                                          <p:attrName>style.visibility</p:attrName>
                                        </p:attrNameLst>
                                      </p:cBhvr>
                                      <p:to>
                                        <p:strVal val="visible"/>
                                      </p:to>
                                    </p:set>
                                    <p:animEffect transition="in" filter="fade">
                                      <p:cBhvr>
                                        <p:cTn id="19" dur="500"/>
                                        <p:tgtEl>
                                          <p:spTgt spid="11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5">
                                            <p:txEl>
                                              <p:pRg st="3" end="3"/>
                                            </p:txEl>
                                          </p:spTgt>
                                        </p:tgtEl>
                                        <p:attrNameLst>
                                          <p:attrName>style.visibility</p:attrName>
                                        </p:attrNameLst>
                                      </p:cBhvr>
                                      <p:to>
                                        <p:strVal val="visible"/>
                                      </p:to>
                                    </p:set>
                                    <p:animEffect transition="in" filter="fade">
                                      <p:cBhvr>
                                        <p:cTn id="23" dur="500"/>
                                        <p:tgtEl>
                                          <p:spTgt spid="11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250"/>
                                        <p:tgtEl>
                                          <p:spTgt spid="40"/>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250"/>
                                        <p:tgtEl>
                                          <p:spTgt spid="41"/>
                                        </p:tgtEl>
                                      </p:cBhvr>
                                    </p:animEffect>
                                  </p:childTnLst>
                                </p:cTn>
                              </p:par>
                            </p:childTnLst>
                          </p:cTn>
                        </p:par>
                        <p:par>
                          <p:cTn id="40" fill="hold">
                            <p:stCondLst>
                              <p:cond delay="3750"/>
                            </p:stCondLst>
                            <p:childTnLst>
                              <p:par>
                                <p:cTn id="41" presetID="10"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250"/>
                                        <p:tgtEl>
                                          <p:spTgt spid="42"/>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250"/>
                                        <p:tgtEl>
                                          <p:spTgt spid="43"/>
                                        </p:tgtEl>
                                      </p:cBhvr>
                                    </p:animEffect>
                                  </p:childTnLst>
                                </p:cTn>
                              </p:par>
                            </p:childTnLst>
                          </p:cTn>
                        </p:par>
                        <p:par>
                          <p:cTn id="48" fill="hold">
                            <p:stCondLst>
                              <p:cond delay="4250"/>
                            </p:stCondLst>
                            <p:childTnLst>
                              <p:par>
                                <p:cTn id="49" presetID="53" presetClass="entr" presetSubtype="16"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Effect transition="in" filter="fade">
                                      <p:cBhvr>
                                        <p:cTn id="53" dur="500"/>
                                        <p:tgtEl>
                                          <p:spTgt spid="37"/>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250"/>
                                        <p:tgtEl>
                                          <p:spTgt spid="44"/>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250"/>
                                        <p:tgtEl>
                                          <p:spTgt spid="45"/>
                                        </p:tgtEl>
                                      </p:cBhvr>
                                    </p:animEffect>
                                  </p:childTnLst>
                                </p:cTn>
                              </p:par>
                            </p:childTnLst>
                          </p:cTn>
                        </p:par>
                        <p:par>
                          <p:cTn id="62" fill="hold">
                            <p:stCondLst>
                              <p:cond delay="525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250"/>
                                        <p:tgtEl>
                                          <p:spTgt spid="46"/>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250"/>
                                        <p:tgtEl>
                                          <p:spTgt spid="47"/>
                                        </p:tgtEl>
                                      </p:cBhvr>
                                    </p:animEffect>
                                  </p:childTnLst>
                                </p:cTn>
                              </p:par>
                            </p:childTnLst>
                          </p:cTn>
                        </p:par>
                        <p:par>
                          <p:cTn id="70" fill="hold">
                            <p:stCondLst>
                              <p:cond delay="5750"/>
                            </p:stCondLst>
                            <p:childTnLst>
                              <p:par>
                                <p:cTn id="71" presetID="10" presetClass="entr" presetSubtype="0"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250"/>
                                        <p:tgtEl>
                                          <p:spTgt spid="48"/>
                                        </p:tgtEl>
                                      </p:cBhvr>
                                    </p:animEffec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119">
                                            <p:txEl>
                                              <p:pRg st="0" end="0"/>
                                            </p:txEl>
                                          </p:spTgt>
                                        </p:tgtEl>
                                        <p:attrNameLst>
                                          <p:attrName>style.visibility</p:attrName>
                                        </p:attrNameLst>
                                      </p:cBhvr>
                                      <p:to>
                                        <p:strVal val="visible"/>
                                      </p:to>
                                    </p:set>
                                    <p:animEffect transition="in" filter="fade">
                                      <p:cBhvr>
                                        <p:cTn id="77" dur="500"/>
                                        <p:tgtEl>
                                          <p:spTgt spid="119">
                                            <p:txEl>
                                              <p:pRg st="0" end="0"/>
                                            </p:txEl>
                                          </p:spTgt>
                                        </p:tgtEl>
                                      </p:cBhvr>
                                    </p:animEffect>
                                  </p:childTnLst>
                                </p:cTn>
                              </p:par>
                            </p:childTnLst>
                          </p:cTn>
                        </p:par>
                        <p:par>
                          <p:cTn id="78" fill="hold">
                            <p:stCondLst>
                              <p:cond delay="6500"/>
                            </p:stCondLst>
                            <p:childTnLst>
                              <p:par>
                                <p:cTn id="79" presetID="10" presetClass="entr" presetSubtype="0" fill="hold" grpId="0" nodeType="afterEffect">
                                  <p:stCondLst>
                                    <p:cond delay="0"/>
                                  </p:stCondLst>
                                  <p:childTnLst>
                                    <p:set>
                                      <p:cBhvr>
                                        <p:cTn id="80" dur="1" fill="hold">
                                          <p:stCondLst>
                                            <p:cond delay="0"/>
                                          </p:stCondLst>
                                        </p:cTn>
                                        <p:tgtEl>
                                          <p:spTgt spid="119">
                                            <p:txEl>
                                              <p:pRg st="1" end="1"/>
                                            </p:txEl>
                                          </p:spTgt>
                                        </p:tgtEl>
                                        <p:attrNameLst>
                                          <p:attrName>style.visibility</p:attrName>
                                        </p:attrNameLst>
                                      </p:cBhvr>
                                      <p:to>
                                        <p:strVal val="visible"/>
                                      </p:to>
                                    </p:set>
                                    <p:animEffect transition="in" filter="fade">
                                      <p:cBhvr>
                                        <p:cTn id="81" dur="500"/>
                                        <p:tgtEl>
                                          <p:spTgt spid="119">
                                            <p:txEl>
                                              <p:pRg st="1" end="1"/>
                                            </p:txEl>
                                          </p:spTgt>
                                        </p:tgtEl>
                                      </p:cBhvr>
                                    </p:animEffect>
                                  </p:childTnLst>
                                </p:cTn>
                              </p:par>
                            </p:childTnLst>
                          </p:cTn>
                        </p:par>
                        <p:par>
                          <p:cTn id="82" fill="hold">
                            <p:stCondLst>
                              <p:cond delay="7000"/>
                            </p:stCondLst>
                            <p:childTnLst>
                              <p:par>
                                <p:cTn id="83" presetID="10" presetClass="entr" presetSubtype="0" fill="hold" grpId="0" nodeType="afterEffect">
                                  <p:stCondLst>
                                    <p:cond delay="0"/>
                                  </p:stCondLst>
                                  <p:childTnLst>
                                    <p:set>
                                      <p:cBhvr>
                                        <p:cTn id="84" dur="1" fill="hold">
                                          <p:stCondLst>
                                            <p:cond delay="0"/>
                                          </p:stCondLst>
                                        </p:cTn>
                                        <p:tgtEl>
                                          <p:spTgt spid="119">
                                            <p:txEl>
                                              <p:pRg st="2" end="2"/>
                                            </p:txEl>
                                          </p:spTgt>
                                        </p:tgtEl>
                                        <p:attrNameLst>
                                          <p:attrName>style.visibility</p:attrName>
                                        </p:attrNameLst>
                                      </p:cBhvr>
                                      <p:to>
                                        <p:strVal val="visible"/>
                                      </p:to>
                                    </p:set>
                                    <p:animEffect transition="in" filter="fade">
                                      <p:cBhvr>
                                        <p:cTn id="85" dur="500"/>
                                        <p:tgtEl>
                                          <p:spTgt spid="119">
                                            <p:txEl>
                                              <p:pRg st="2" end="2"/>
                                            </p:txEl>
                                          </p:spTgt>
                                        </p:tgtEl>
                                      </p:cBhvr>
                                    </p:animEffect>
                                  </p:childTnLst>
                                </p:cTn>
                              </p:par>
                            </p:childTnLst>
                          </p:cTn>
                        </p:par>
                        <p:par>
                          <p:cTn id="86" fill="hold">
                            <p:stCondLst>
                              <p:cond delay="7500"/>
                            </p:stCondLst>
                            <p:childTnLst>
                              <p:par>
                                <p:cTn id="87" presetID="10" presetClass="entr" presetSubtype="0" fill="hold" grpId="0" nodeType="afterEffect">
                                  <p:stCondLst>
                                    <p:cond delay="0"/>
                                  </p:stCondLst>
                                  <p:childTnLst>
                                    <p:set>
                                      <p:cBhvr>
                                        <p:cTn id="88" dur="1" fill="hold">
                                          <p:stCondLst>
                                            <p:cond delay="0"/>
                                          </p:stCondLst>
                                        </p:cTn>
                                        <p:tgtEl>
                                          <p:spTgt spid="119">
                                            <p:txEl>
                                              <p:pRg st="3" end="3"/>
                                            </p:txEl>
                                          </p:spTgt>
                                        </p:tgtEl>
                                        <p:attrNameLst>
                                          <p:attrName>style.visibility</p:attrName>
                                        </p:attrNameLst>
                                      </p:cBhvr>
                                      <p:to>
                                        <p:strVal val="visible"/>
                                      </p:to>
                                    </p:set>
                                    <p:animEffect transition="in" filter="fade">
                                      <p:cBhvr>
                                        <p:cTn id="89" dur="500"/>
                                        <p:tgtEl>
                                          <p:spTgt spid="119">
                                            <p:txEl>
                                              <p:pRg st="3" end="3"/>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35"/>
                                        </p:tgtEl>
                                        <p:attrNameLst>
                                          <p:attrName>style.visibility</p:attrName>
                                        </p:attrNameLst>
                                      </p:cBhvr>
                                      <p:to>
                                        <p:strVal val="visible"/>
                                      </p:to>
                                    </p:set>
                                    <p:animEffect transition="in" filter="fade">
                                      <p:cBhvr>
                                        <p:cTn id="92" dur="500"/>
                                        <p:tgtEl>
                                          <p:spTgt spid="235"/>
                                        </p:tgtEl>
                                      </p:cBhvr>
                                    </p:animEffect>
                                  </p:childTnLst>
                                </p:cTn>
                              </p:par>
                            </p:childTnLst>
                          </p:cTn>
                        </p:par>
                        <p:par>
                          <p:cTn id="93" fill="hold">
                            <p:stCondLst>
                              <p:cond delay="8000"/>
                            </p:stCondLst>
                            <p:childTnLst>
                              <p:par>
                                <p:cTn id="94" presetID="22" presetClass="entr" presetSubtype="1"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up)">
                                      <p:cBhvr>
                                        <p:cTn id="96" dur="1000"/>
                                        <p:tgtEl>
                                          <p:spTgt spid="5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9"/>
                                        </p:tgtEl>
                                        <p:attrNameLst>
                                          <p:attrName>style.visibility</p:attrName>
                                        </p:attrNameLst>
                                      </p:cBhvr>
                                      <p:to>
                                        <p:strVal val="visible"/>
                                      </p:to>
                                    </p:set>
                                    <p:animEffect transition="in" filter="fade">
                                      <p:cBhvr>
                                        <p:cTn id="99" dur="500"/>
                                        <p:tgtEl>
                                          <p:spTgt spid="139"/>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18"/>
                                        </p:tgtEl>
                                        <p:attrNameLst>
                                          <p:attrName>style.visibility</p:attrName>
                                        </p:attrNameLst>
                                      </p:cBhvr>
                                      <p:to>
                                        <p:strVal val="visible"/>
                                      </p:to>
                                    </p:set>
                                    <p:animEffect transition="in" filter="fade">
                                      <p:cBhvr>
                                        <p:cTn id="102" dur="500"/>
                                        <p:tgtEl>
                                          <p:spTgt spid="218"/>
                                        </p:tgtEl>
                                      </p:cBhvr>
                                    </p:animEffect>
                                  </p:childTnLst>
                                </p:cTn>
                              </p:par>
                              <p:par>
                                <p:cTn id="103" presetID="10" presetClass="entr" presetSubtype="0" fill="hold" grpId="0" nodeType="withEffect">
                                  <p:stCondLst>
                                    <p:cond delay="750"/>
                                  </p:stCondLst>
                                  <p:childTnLst>
                                    <p:set>
                                      <p:cBhvr>
                                        <p:cTn id="104" dur="1" fill="hold">
                                          <p:stCondLst>
                                            <p:cond delay="0"/>
                                          </p:stCondLst>
                                        </p:cTn>
                                        <p:tgtEl>
                                          <p:spTgt spid="142"/>
                                        </p:tgtEl>
                                        <p:attrNameLst>
                                          <p:attrName>style.visibility</p:attrName>
                                        </p:attrNameLst>
                                      </p:cBhvr>
                                      <p:to>
                                        <p:strVal val="visible"/>
                                      </p:to>
                                    </p:set>
                                    <p:animEffect transition="in" filter="fade">
                                      <p:cBhvr>
                                        <p:cTn id="105"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build="p" advAuto="100"/>
      <p:bldP spid="117" grpId="0"/>
      <p:bldP spid="119" grpId="0" build="p" advAuto="100"/>
      <p:bldP spid="235" grpId="0"/>
      <p:bldP spid="218" grpId="0"/>
      <p:bldP spid="139" grpId="0"/>
      <p:bldP spid="14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e4f49cdac3d56af939be388127b11df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8b75530a01dce00bc0ab64c8f25dbc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Kubernetes on Azure. Covers Azure Kubernetes Service (AKS), Azure Container Instances (ACI) and Azure Container Registry.</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competitive materials</TermName>
          <TermId xmlns="http://schemas.microsoft.com/office/infopath/2007/PartnerControls">1ffc6641-18be-4106-8f07-4ff1b8feb957</TermId>
        </TermInfo>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Lisa Gardner</DisplayName>
        <AccountId>24516</AccountId>
        <AccountType/>
      </UserInfo>
    </Owner>
    <PublishDate xmlns="230E9DF3-BE65-4C73-A93B-D1236EBD677E">2020-01-31T08:00:00+00:00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Chris Shaffer</DisplayName>
        <AccountId>90873</AccountId>
        <AccountType/>
      </UserInfo>
    </OwnersManager>
    <Expire_x0020_Review xmlns="230e9df3-be65-4c73-a93b-d1236ebd677e">2021-02-28T08:00:00+00:00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i:0#.f|membership|v-khah@microsoft.com</DisplayName>
        <AccountId>157981</AccountId>
        <AccountType/>
      </UserInfo>
      <UserInfo>
        <DisplayName>i:0#.f|membership|v-anmarv@microsoft.com</DisplayName>
        <AccountId>45</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Info xmlns="http://schemas.microsoft.com/office/infopath/2007/PartnerControls">
          <TermName xmlns="http://schemas.microsoft.com/office/infopath/2007/PartnerControls">Azure Kubernetes Service</TermName>
          <TermId xmlns="http://schemas.microsoft.com/office/infopath/2007/PartnerControls">8613eadf-04d1-44ae-bd4e-24a6f3fb4a02</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Cloud Solution Architect</TermName>
          <TermId xmlns="http://schemas.microsoft.com/office/infopath/2007/PartnerControls">96287bce-af20-4142-9c8b-2abbe21c21c8</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b60f8d2dbb984f349d80d8196897f4d3>
    <Thumbnail1 xmlns="230e9df3-be65-4c73-a93b-d1236ebd677e">
      <Url>https://microsoft.sharepoint.com/sites/Infopedia_G01KC/Media/Thumbnails/G01KC-1-36095/Kubernetesazure.PNG</Url>
      <Description>/sites/Infopedia_G01KC/Media/Thumbnails/G01KC-1-36095/Kubernetesazure.PNG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354</Value>
      <Value>973</Value>
      <Value>80</Value>
      <Value>1947</Value>
      <Value>3100</Value>
      <Value>3098</Value>
      <Value>3094</Value>
      <Value>957</Value>
      <Value>3091</Value>
      <Value>417</Value>
      <Value>2546</Value>
      <Value>3476</Value>
      <Value>3075</Value>
      <Value>31</Value>
      <Value>221</Value>
      <Value>3066</Value>
      <Value>3431</Value>
      <Value>361</Value>
      <Value>656</Value>
      <Value>1455</Value>
      <Value>30</Value>
      <Value>29</Value>
      <Value>1628</Value>
      <Value>21</Value>
      <Value>20</Value>
      <Value>1975</Value>
      <Value>2595</Value>
      <Value>2588</Value>
      <Value>5</Value>
      <Value>1872</Value>
    </TaxCatchAll>
    <ParentID1 xmlns="230e9df3-be65-4c73-a93b-d1236ebd677e">G01KC-1-35037</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G01KC-99682991-36095</_dlc_DocId>
    <_dlc_ExpireDateSaved xmlns="http://schemas.microsoft.com/sharepoint/v3" xsi:nil="true"/>
    <_dlc_ExpireDate xmlns="http://schemas.microsoft.com/sharepoint/v3">2021-02-28T08:00:00+00:00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3EAFF86-3B51-45F6-A431-D28CE02DE037}">
  <ds:schemaRefs>
    <ds:schemaRef ds:uri="office.server.policy"/>
  </ds:schemaRefs>
</ds:datastoreItem>
</file>

<file path=customXml/itemProps2.xml><?xml version="1.0" encoding="utf-8"?>
<ds:datastoreItem xmlns:ds="http://schemas.openxmlformats.org/officeDocument/2006/customXml" ds:itemID="{088DEDB6-37D2-4D27-B87E-EB2FE9CCE0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864093-5095-42F1-A958-5802E2DE3D18}">
  <ds:schemaRefs>
    <ds:schemaRef ds:uri="http://schemas.microsoft.com/sharepoint/v3/contenttype/forms"/>
  </ds:schemaRefs>
</ds:datastoreItem>
</file>

<file path=customXml/itemProps4.xml><?xml version="1.0" encoding="utf-8"?>
<ds:datastoreItem xmlns:ds="http://schemas.openxmlformats.org/officeDocument/2006/customXml" ds:itemID="{CDF6553C-F1D0-46A8-BD7D-12A2A87EE46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5.xml><?xml version="1.0" encoding="utf-8"?>
<ds:datastoreItem xmlns:ds="http://schemas.openxmlformats.org/officeDocument/2006/customXml" ds:itemID="{42E02272-03CB-4950-9F8C-9E6E0E71AAD3}">
  <ds:schemaRefs>
    <ds:schemaRef ds:uri="Microsoft.SharePoint.Taxonomy.ContentTypeSync"/>
  </ds:schemaRefs>
</ds:datastoreItem>
</file>

<file path=customXml/itemProps6.xml><?xml version="1.0" encoding="utf-8"?>
<ds:datastoreItem xmlns:ds="http://schemas.openxmlformats.org/officeDocument/2006/customXml" ds:itemID="{A5F90604-CEF8-4B18-A001-5E4600772A4D}">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9891</Words>
  <Application>Microsoft Macintosh PowerPoint</Application>
  <PresentationFormat>Custom</PresentationFormat>
  <Paragraphs>1939</Paragraphs>
  <Slides>95</Slides>
  <Notes>79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95</vt:i4>
      </vt:variant>
    </vt:vector>
  </HeadingPairs>
  <TitlesOfParts>
    <vt:vector size="108" baseType="lpstr">
      <vt:lpstr>Arial</vt:lpstr>
      <vt:lpstr>Arial Black</vt:lpstr>
      <vt:lpstr>Calibri</vt:lpstr>
      <vt:lpstr>Consolas</vt:lpstr>
      <vt:lpstr>Courier New</vt:lpstr>
      <vt:lpstr>Segoe UI</vt:lpstr>
      <vt:lpstr>Segoe UI Light</vt:lpstr>
      <vt:lpstr>Segoe UI Semibold</vt:lpstr>
      <vt:lpstr>Segoe UI Semilight</vt:lpstr>
      <vt:lpstr>Wingdings</vt:lpstr>
      <vt:lpstr>Dynamics 365</vt:lpstr>
      <vt:lpstr>Reinventing Productivity</vt:lpstr>
      <vt:lpstr>Black Template</vt:lpstr>
      <vt:lpstr>Kubernetes on Azure </vt:lpstr>
      <vt:lpstr>Content</vt:lpstr>
      <vt:lpstr>Kubernetes momentum</vt:lpstr>
      <vt:lpstr>PowerPoint Presentation</vt:lpstr>
      <vt:lpstr>What’s behind the growth?</vt:lpstr>
      <vt:lpstr>How Kubernetes works</vt:lpstr>
      <vt:lpstr>Kubernetes on its own is not enough</vt:lpstr>
      <vt:lpstr>Kubernetes on Azure</vt:lpstr>
      <vt:lpstr>Microsoft among leaders in inaugural Forrester New Wave report</vt:lpstr>
      <vt:lpstr>Azure Kubernetes Service momentum</vt:lpstr>
      <vt:lpstr>Manage Kubernetes with ease</vt:lpstr>
      <vt:lpstr>Manage Kubernetes with ease</vt:lpstr>
      <vt:lpstr>PowerPoint Presentation</vt:lpstr>
      <vt:lpstr>Accelerate containerized development</vt:lpstr>
      <vt:lpstr>PowerPoint Presentation</vt:lpstr>
      <vt:lpstr>Build on an enterprise-grade, secure platform</vt:lpstr>
      <vt:lpstr>PowerPoint Presentation</vt:lpstr>
      <vt:lpstr>Image Security</vt:lpstr>
      <vt:lpstr>Networking</vt:lpstr>
      <vt:lpstr>Governance</vt:lpstr>
      <vt:lpstr>Threat protection Automated threat detection and best practices recommendation for Kubernetes clusters using advanced analytics from Azure Security Center</vt:lpstr>
      <vt:lpstr>Run anything, anywhere</vt:lpstr>
      <vt:lpstr>Azure Kubernetes Service (AKS) support for Windows Server Containers</vt:lpstr>
      <vt:lpstr>PowerPoint Presentation</vt:lpstr>
      <vt:lpstr>PowerPoint Presentation</vt:lpstr>
      <vt:lpstr>PowerPoint Presentation</vt:lpstr>
      <vt:lpstr>PowerPoint Presentation</vt:lpstr>
      <vt:lpstr>Kubernetes is built and maintained by the community</vt:lpstr>
      <vt:lpstr>Microsoft contributions to the community</vt:lpstr>
      <vt:lpstr>Microsoft contributions to the community</vt:lpstr>
      <vt:lpstr>Work how you want with opensource tools and APIs</vt:lpstr>
      <vt:lpstr>Top scenarios</vt:lpstr>
      <vt:lpstr>Top scenarios for Kubernetes on Azure</vt:lpstr>
      <vt:lpstr>App modernization without code changes</vt:lpstr>
      <vt:lpstr>App modernization without code changes</vt:lpstr>
      <vt:lpstr>Microservices: for faster app development</vt:lpstr>
      <vt:lpstr>Microservices for faster app development</vt:lpstr>
      <vt:lpstr>Secure DevOps</vt:lpstr>
      <vt:lpstr>Secure DevOps</vt:lpstr>
      <vt:lpstr>Data scientist in a box</vt:lpstr>
      <vt:lpstr>Data scientist in a box</vt:lpstr>
      <vt:lpstr>Scalable Internet of Things solutions</vt:lpstr>
      <vt:lpstr>Scalable Internet of Things solutions</vt:lpstr>
      <vt:lpstr>Data streaming</vt:lpstr>
      <vt:lpstr>Data streaming</vt:lpstr>
      <vt:lpstr>Customer stories</vt:lpstr>
      <vt:lpstr>Xerox Docushare Flex—Before</vt:lpstr>
      <vt:lpstr>Xerox Docushare Flex—After</vt:lpstr>
      <vt:lpstr>Xerox moves to containers in Azure for faster demo environment releases</vt:lpstr>
      <vt:lpstr>Power grid operator uses containerized software  to promote smart utility initiatives for 1.5M people</vt:lpstr>
      <vt:lpstr>Hafslund Nett: architecture</vt:lpstr>
      <vt:lpstr>Bosch Increases Vehicle Safety Using Precision GPS Algorithms and Azure Kubernetes Service</vt:lpstr>
      <vt:lpstr>Bosch: architecture</vt:lpstr>
      <vt:lpstr>DNV GL scales up machine learning using Azure Kubernetes Service</vt:lpstr>
      <vt:lpstr>DNV GL: architecture</vt:lpstr>
      <vt:lpstr>Maersk uses AKS for a customer service process  to elevate NSAT, an industry-wide challenge </vt:lpstr>
      <vt:lpstr>Maersk: architecture </vt:lpstr>
      <vt:lpstr>Cloud computing supports value-based care development for medical technology provider</vt:lpstr>
      <vt:lpstr>Ambit Energy uses cloud to electrify pace of innovation and expansion </vt:lpstr>
      <vt:lpstr>Altair Engineering uses cloud to democratize HPC access </vt:lpstr>
      <vt:lpstr>Varian uses cloud and container software technology to streamline IT and focus on innovation</vt:lpstr>
      <vt:lpstr>Falkonry uses cloud and machine learning to create a “data scientist in a box” </vt:lpstr>
      <vt:lpstr>OpenAI uses cloud to drive flexibility and scalability for deep learning experiments </vt:lpstr>
      <vt:lpstr>Eni quickly delivers business applications using Azure Kubernetes Service</vt:lpstr>
      <vt:lpstr>From monolith to microservices, Vipps  transforms into a cloud-native company</vt:lpstr>
      <vt:lpstr>Ernst &amp; Young accelerates application delivery  and innovation with Azure </vt:lpstr>
      <vt:lpstr>Resources</vt:lpstr>
      <vt:lpstr>Product deep dive</vt:lpstr>
      <vt:lpstr>Dev Spaces</vt:lpstr>
      <vt:lpstr>Pull Request flow in Dev Spaces</vt:lpstr>
      <vt:lpstr>Horizontal Pod Autoscaler</vt:lpstr>
      <vt:lpstr>Cluster Autoscaler</vt:lpstr>
      <vt:lpstr>Azure Pipelines for AKS</vt:lpstr>
      <vt:lpstr>GitHub Actions for Kubernetes on Azure</vt:lpstr>
      <vt:lpstr>Azure Container Registry geo-replication</vt:lpstr>
      <vt:lpstr>Serverless Kubernetes using AKS virtual nodes</vt:lpstr>
      <vt:lpstr>Kubernetes-based event-driven auto-scaling (KEDA)</vt:lpstr>
      <vt:lpstr>Service Mesh Interface (SMI)</vt:lpstr>
      <vt:lpstr>Security overview</vt:lpstr>
      <vt:lpstr>Pod identity</vt:lpstr>
      <vt:lpstr>Secure network communications with VNET and CNI</vt:lpstr>
      <vt:lpstr>Identity and access management through AAD and RBAC</vt:lpstr>
      <vt:lpstr>Azure Policy for clusters</vt:lpstr>
      <vt:lpstr>PowerPoint Presentation</vt:lpstr>
      <vt:lpstr>PowerPoint Presentation</vt:lpstr>
      <vt:lpstr>PowerPoint Presentation</vt:lpstr>
      <vt:lpstr>PowerPoint Presentation</vt:lpstr>
      <vt:lpstr>What is a container?</vt:lpstr>
      <vt:lpstr>Traditional virtualized environment</vt:lpstr>
      <vt:lpstr>Advantages of a containerized environment</vt:lpstr>
      <vt:lpstr>Simplest container development experience</vt:lpstr>
      <vt:lpstr>API-driven development with Kubernetes:</vt:lpstr>
      <vt:lpstr>API-driven development with Kubernetes:</vt:lpstr>
      <vt:lpstr>API-driven development with Kubernetes: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2</cp:revision>
  <dcterms:created xsi:type="dcterms:W3CDTF">2019-10-30T21:27:18Z</dcterms:created>
  <dcterms:modified xsi:type="dcterms:W3CDTF">2020-02-24T20:28:31Z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5;#internal users|461efa83-0283-486a-a8d5-943328f3693f</vt:lpwstr>
  </property>
  <property fmtid="{D5CDD505-2E9C-101B-9397-08002B2CF9AE}" pid="8" name="ContentTypeId">
    <vt:lpwstr>0x0101000E4CB7077FEE4FF7AE86D4A500EEC780030016C849C62B10EB41ACA8C7EEDEF40BB20099ECF64382448D48A56095091C66B1A9</vt:lpwstr>
  </property>
  <property fmtid="{D5CDD505-2E9C-101B-9397-08002B2CF9AE}" pid="9" name="Industries">
    <vt:lpwstr/>
  </property>
  <property fmtid="{D5CDD505-2E9C-101B-9397-08002B2CF9AE}" pid="10" name="MSProducts">
    <vt:lpwstr/>
  </property>
  <property fmtid="{D5CDD505-2E9C-101B-9397-08002B2CF9AE}" pid="11" name="Audience">
    <vt:lpwstr/>
  </property>
  <property fmtid="{D5CDD505-2E9C-101B-9397-08002B2CF9AE}" pid="12" name="Competitors">
    <vt:lpwstr/>
  </property>
  <property fmtid="{D5CDD505-2E9C-101B-9397-08002B2CF9AE}" pid="13" name="ComplianceAssetId">
    <vt:lpwstr/>
  </property>
  <property fmtid="{D5CDD505-2E9C-101B-9397-08002B2CF9AE}" pid="14" name="ExperienceContentType">
    <vt:lpwstr/>
  </property>
  <property fmtid="{D5CDD505-2E9C-101B-9397-08002B2CF9AE}" pid="15" name="TemplateUrl">
    <vt:lpwstr/>
  </property>
  <property fmtid="{D5CDD505-2E9C-101B-9397-08002B2CF9AE}" pid="16" name="SMSGDomain">
    <vt:lpwstr>1628;#Gear Up|5bd03d8b-c198-4367-bd72-be9dad12d703;#20;#Microsoft Azure Domain|d600a391-d529-4311-892b-2c05c1ab2538;#21;#Intelligent Cloud|adc2fe87-c79a-4ded-a449-3f86b954069d</vt:lpwstr>
  </property>
  <property fmtid="{D5CDD505-2E9C-101B-9397-08002B2CF9AE}" pid="17" name="LastSharedByTime">
    <vt:filetime>2018-08-03T17:17:54Z</vt:filetime>
  </property>
  <property fmtid="{D5CDD505-2E9C-101B-9397-08002B2CF9AE}" pid="18" name="BusinessArchitecture">
    <vt:lpwstr>2546;#Applications and Infrastructure|f69679d5-ce87-4413-9040-82ea79c5c527</vt:lpwstr>
  </property>
  <property fmtid="{D5CDD505-2E9C-101B-9397-08002B2CF9AE}" pid="19" name="MSIP_Label_f42aa342-8706-4288-bd11-ebb85995028c_SetDate">
    <vt:lpwstr>2019-05-03T22:12:17.6612022Z</vt:lpwstr>
  </property>
  <property fmtid="{D5CDD505-2E9C-101B-9397-08002B2CF9AE}" pid="20" name="Products">
    <vt:lpwstr>80;#Azure platform|df6aaec2-d07c-4319-b510-15a691aea35b;#2595;#Azure Container Service|da55d66e-fdf8-469d-bdcd-bf23a5f5b4b3;#3431;#Azure Kubernetes Service|8613eadf-04d1-44ae-bd4e-24a6f3fb4a02</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Name">
    <vt:lpwstr>General</vt:lpwstr>
  </property>
  <property fmtid="{D5CDD505-2E9C-101B-9397-08002B2CF9AE}" pid="23" name="MSIP_Label_f42aa342-8706-4288-bd11-ebb85995028c_Extended_MSFT_Method">
    <vt:lpwstr>Automatic</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MSIP_Label_f42aa342-8706-4288-bd11-ebb85995028c_Owner">
    <vt:lpwstr>v-mohsk@microsoft.com</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3066;#100 (beginner)|7d022d07-ff67-4af8-910d-8ea6b46b5908</vt:lpwstr>
  </property>
  <property fmtid="{D5CDD505-2E9C-101B-9397-08002B2CF9AE}" pid="30" name="display_urn">
    <vt:lpwstr>Aanand Ramachandran;Josh Schnell;Jason Hansen;Chad Ray;Lachie Evenson;Joe Kavanaugh (Cadence Preferred);Gabe Monroy;Tammy Smith Monnot;Sunita Yadav;Tim Meyer;Roiy Zysman;Ali Vira</vt:lpwstr>
  </property>
  <property fmtid="{D5CDD505-2E9C-101B-9397-08002B2CF9AE}" pid="31" name="Audiences">
    <vt:lpwstr/>
  </property>
  <property fmtid="{D5CDD505-2E9C-101B-9397-08002B2CF9AE}" pid="32" name="IsMyDocuments">
    <vt:bool>true</vt:bool>
  </property>
  <property fmtid="{D5CDD505-2E9C-101B-9397-08002B2CF9AE}" pid="33" name="SMSG Items">
    <vt:lpwstr>3091;#documents|e037ed84-7d8e-4cbb-9c8f-61e80301a44f</vt:lpwstr>
  </property>
  <property fmtid="{D5CDD505-2E9C-101B-9397-08002B2CF9AE}" pid="34" name="Solution Areas">
    <vt:lpwstr>3476;#Applications and Infrastructure|f69679d5-ce87-4413-9040-82ea79c5c527</vt:lpwstr>
  </property>
  <property fmtid="{D5CDD505-2E9C-101B-9397-08002B2CF9AE}" pid="35" name="Sensitivity">
    <vt:lpwstr>General</vt:lpwstr>
  </property>
  <property fmtid="{D5CDD505-2E9C-101B-9397-08002B2CF9AE}" pid="36" name="ldac8aee9d1f469e8cd8c3f8d6a615f2">
    <vt:lpwstr/>
  </property>
  <property fmtid="{D5CDD505-2E9C-101B-9397-08002B2CF9AE}" pid="37" name="xd_Signature">
    <vt:bool>false</vt:bool>
  </property>
  <property fmtid="{D5CDD505-2E9C-101B-9397-08002B2CF9AE}" pid="38" name="EmployeeRole">
    <vt:lpwstr/>
  </property>
  <property fmtid="{D5CDD505-2E9C-101B-9397-08002B2CF9AE}" pid="39" name="SharedWithUsers">
    <vt:lpwstr>136442;#Chakir Kamkam;#160397;#Ishan Jain;#149940;#John O'Brien;#7892;#Fares Zekri;#7367;#Zoran Jankovic;#190303;#Pablo Araya;#200797;#Anthony Rugama</vt:lpwstr>
  </property>
  <property fmtid="{D5CDD505-2E9C-101B-9397-08002B2CF9AE}" pid="40" name="NewsTopic">
    <vt:lpwstr/>
  </property>
  <property fmtid="{D5CDD505-2E9C-101B-9397-08002B2CF9AE}" pid="41" name="Product">
    <vt:lpwstr/>
  </property>
  <property fmtid="{D5CDD505-2E9C-101B-9397-08002B2CF9AE}" pid="42"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3" name="Event Location">
    <vt:lpwstr/>
  </property>
  <property fmtid="{D5CDD505-2E9C-101B-9397-08002B2CF9AE}" pid="44" name="Event1">
    <vt:lpwstr>622;#Unassigned|2c8af875-f38a-40b8-a0a9-056aed3fc8c0</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MSProfessions">
    <vt:lpwstr>3094;#Sales|72627068-acd7-4c1a-8b95-a0256be5dc9f;#3100;#Marketing|6bac43fe-835f-4207-8dba-9b6899aa3139;#3098;#Services|31216a1b-ed7a-4548-8e47-1aa2e6048472</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j3562c58ee414e028925bc902cfc01a1">
    <vt:lpwstr/>
  </property>
  <property fmtid="{D5CDD505-2E9C-101B-9397-08002B2CF9AE}" pid="52" name="EnterpriseDomainTags">
    <vt:lpwstr/>
  </property>
  <property fmtid="{D5CDD505-2E9C-101B-9397-08002B2CF9AE}" pid="53" name="Campaign">
    <vt:lpwstr/>
  </property>
  <property fmtid="{D5CDD505-2E9C-101B-9397-08002B2CF9AE}" pid="54" name="Segments">
    <vt:lpwstr/>
  </property>
  <property fmtid="{D5CDD505-2E9C-101B-9397-08002B2CF9AE}" pid="55" name="la4444b61d19467597d63190b69ac227">
    <vt:lpwstr/>
  </property>
  <property fmtid="{D5CDD505-2E9C-101B-9397-08002B2CF9AE}" pid="56" name="Partners">
    <vt:lpwstr/>
  </property>
  <property fmtid="{D5CDD505-2E9C-101B-9397-08002B2CF9AE}" pid="57" name="ActivitiesAndPrograms">
    <vt:lpwstr>1947;#Priority Solution Areas|c23d8183-ce20-44cd-b13b-640d45c2d6c2;#1455;#Go To Market|f4d86be9-ad6a-4150-b338-918959af159e;#1872;#Cloud Application Development|3a7aceec-a821-419b-a538-072d1024ae27</vt:lpwstr>
  </property>
  <property fmtid="{D5CDD505-2E9C-101B-9397-08002B2CF9AE}" pid="58" name="MSIP_Label_f42aa342-8706-4288-bd11-ebb85995028c_ActionId">
    <vt:lpwstr>e0f45bc1-ad8a-4d46-9c7a-173c3db7e72c</vt:lpwstr>
  </property>
  <property fmtid="{D5CDD505-2E9C-101B-9397-08002B2CF9AE}" pid="59" name="Topics">
    <vt:lpwstr>30;#hub subset|c6bfd112-b986-4a0a-aa8d-90e767bfdfa6;#29;#features|94b87768-f145-4764-adbd-fec700e47348</vt:lpwstr>
  </property>
  <property fmtid="{D5CDD505-2E9C-101B-9397-08002B2CF9AE}" pid="60" name="Groups">
    <vt:lpwstr>31;#Azure Marketing|0958c357-5252-473f-8b4e-42f27525a99d</vt:lpwstr>
  </property>
  <property fmtid="{D5CDD505-2E9C-101B-9397-08002B2CF9AE}" pid="61" name="Track">
    <vt:lpwstr/>
  </property>
  <property fmtid="{D5CDD505-2E9C-101B-9397-08002B2CF9AE}" pid="62" name="Event Venue">
    <vt:lpwstr/>
  </property>
  <property fmtid="{D5CDD505-2E9C-101B-9397-08002B2CF9AE}" pid="63" name="Languages">
    <vt:lpwstr/>
  </property>
  <property fmtid="{D5CDD505-2E9C-101B-9397-08002B2CF9AE}" pid="64" name="of67e5d4b76f4a9db8769983fda9cec0">
    <vt:lpwstr/>
  </property>
  <property fmtid="{D5CDD505-2E9C-101B-9397-08002B2CF9AE}" pid="65" name="MSIP_Label_f42aa342-8706-4288-bd11-ebb85995028c_Application">
    <vt:lpwstr>Microsoft Azure Information Protection</vt:lpwstr>
  </property>
  <property fmtid="{D5CDD505-2E9C-101B-9397-08002B2CF9AE}" pid="66" name="MSIP_Label_f42aa342-8706-4288-bd11-ebb85995028c_Enabled">
    <vt:lpwstr>True</vt:lpwstr>
  </property>
  <property fmtid="{D5CDD505-2E9C-101B-9397-08002B2CF9AE}" pid="67" name="xd_ProgID">
    <vt:lpwstr/>
  </property>
  <property fmtid="{D5CDD505-2E9C-101B-9397-08002B2CF9AE}" pid="68" name="ItemType">
    <vt:lpwstr>1975;#checklists|cdc11282-7b54-4f27-8efc-d0abec78257b;#417;#competitive materials|1ffc6641-18be-4106-8f07-4ff1b8feb957;#3075;#documents|e037ed84-7d8e-4cbb-9c8f-61e80301a44f</vt:lpwstr>
  </property>
</Properties>
</file>